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1894114"/>
            <a:ext cx="10515600" cy="4740049"/>
          </a:xfrm>
        </p:spPr>
        <p:txBody>
          <a:bodyPr/>
          <a:lstStyle>
            <a:lvl1pPr marL="0" indent="0" rtl="0" eaLnBrk="1" fontAlgn="t" latinLnBrk="0" hangingPunct="1">
              <a:spcBef>
                <a:spcPts val="1200"/>
              </a:spcBef>
              <a:buNone/>
              <a:defRPr lang="en-CA" sz="9600" b="0" i="0" u="none" strike="noStrike" smtClean="0">
                <a:effectLst/>
              </a:defRPr>
            </a:lvl1pPr>
          </a:lstStyle>
          <a:p>
            <a:pPr lvl="0" algn="ctr">
              <a:spcBef>
                <a:spcPct val="0"/>
              </a:spcBef>
              <a:defRPr/>
            </a:pPr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Conflict of Interest Disclosure</a:t>
            </a:r>
          </a:p>
          <a:p>
            <a:pPr lvl="0" algn="ctr">
              <a:spcBef>
                <a:spcPct val="0"/>
              </a:spcBef>
              <a:defRPr/>
            </a:pPr>
            <a:endParaRPr lang="en-US" sz="2000" cap="all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rtl="0" eaLnBrk="1" fontAlgn="t" latinLnBrk="0" hangingPunct="1"/>
            <a:r>
              <a:rPr lang="en-CA" sz="1400" b="0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en-CA" sz="1400" b="0" i="0" u="none" strike="noStrike" kern="1200" baseline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the past 2 years I have been an employee of: </a:t>
            </a:r>
            <a:r>
              <a:rPr lang="en-CA" sz="1400" b="1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COMPANY NAMES</a:t>
            </a:r>
            <a:endParaRPr lang="en-CA" sz="1800" b="0" i="0" u="none" strike="noStrike" dirty="0">
              <a:effectLst/>
              <a:latin typeface="Arial" panose="020B0604020202020204" pitchFamily="34" charset="0"/>
            </a:endParaRPr>
          </a:p>
          <a:p>
            <a:pPr rtl="0" eaLnBrk="1" fontAlgn="t" latinLnBrk="0" hangingPunct="1"/>
            <a:r>
              <a:rPr lang="en-CA" sz="1400" b="0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 the past 2 years I have been a consultant for: </a:t>
            </a:r>
            <a:r>
              <a:rPr lang="en-CA" sz="1400" b="1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COMPANY NAMES</a:t>
            </a:r>
            <a:endParaRPr lang="en-CA" sz="1800" b="0" i="0" u="none" strike="noStrike" dirty="0">
              <a:effectLst/>
              <a:latin typeface="Arial" panose="020B0604020202020204" pitchFamily="34" charset="0"/>
            </a:endParaRPr>
          </a:p>
          <a:p>
            <a:pPr rtl="0" eaLnBrk="1" fontAlgn="t" latinLnBrk="0" hangingPunct="1"/>
            <a:r>
              <a:rPr lang="en-CA" sz="1400" b="0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 the</a:t>
            </a:r>
            <a:r>
              <a:rPr lang="en-CA" sz="1400" b="0" i="0" u="none" strike="noStrike" kern="1200" baseline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past 2 years I have held investments in the following pharmaceutical organizations, medical devices companies or communications firms: </a:t>
            </a:r>
            <a:r>
              <a:rPr lang="en-CA" sz="1400" b="1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COMPANY NAMES</a:t>
            </a:r>
            <a:endParaRPr lang="en-CA" sz="1800" b="0" i="0" u="none" strike="noStrike" dirty="0">
              <a:effectLst/>
              <a:latin typeface="Arial" panose="020B0604020202020204" pitchFamily="34" charset="0"/>
            </a:endParaRPr>
          </a:p>
          <a:p>
            <a:pPr rtl="0" eaLnBrk="1" fontAlgn="t" latinLnBrk="0" hangingPunct="1"/>
            <a:r>
              <a:rPr lang="en-CA" sz="1400" b="0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 the past 2 years I have been a member of the Scientific advisory</a:t>
            </a:r>
            <a:r>
              <a:rPr lang="en-CA" sz="1400" b="0" i="0" u="none" strike="noStrike" kern="1200" baseline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board for: </a:t>
            </a:r>
            <a:r>
              <a:rPr lang="en-CA" sz="1400" b="1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COMPANY NAMES</a:t>
            </a:r>
            <a:endParaRPr lang="en-CA" sz="1800" b="0" i="0" u="none" strike="noStrike" dirty="0">
              <a:effectLst/>
              <a:latin typeface="Arial" panose="020B0604020202020204" pitchFamily="34" charset="0"/>
            </a:endParaRPr>
          </a:p>
          <a:p>
            <a:pPr rtl="0" eaLnBrk="1" fontAlgn="t" latinLnBrk="0" hangingPunct="1"/>
            <a:r>
              <a:rPr lang="en-CA" sz="1400" b="0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 the past 2 years I have been a speaker for: </a:t>
            </a:r>
            <a:r>
              <a:rPr lang="en-CA" sz="1400" b="1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COMPANY NAMES</a:t>
            </a:r>
            <a:endParaRPr lang="en-CA" sz="1800" b="0" i="0" u="none" strike="noStrike" dirty="0">
              <a:effectLst/>
              <a:latin typeface="Arial" panose="020B0604020202020204" pitchFamily="34" charset="0"/>
            </a:endParaRPr>
          </a:p>
          <a:p>
            <a:pPr rtl="0" eaLnBrk="1" fontAlgn="t" latinLnBrk="0" hangingPunct="1"/>
            <a:r>
              <a:rPr lang="en-CA" sz="1400" b="0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 the past 2</a:t>
            </a:r>
            <a:r>
              <a:rPr lang="en-CA" sz="1400" b="0" i="0" u="none" strike="noStrike" kern="1200" baseline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years I have received research support (grants) from: </a:t>
            </a:r>
            <a:r>
              <a:rPr lang="en-CA" sz="1400" b="1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COMPANY NAMES</a:t>
            </a:r>
            <a:endParaRPr lang="en-CA" sz="1800" b="0" i="0" u="none" strike="noStrike" dirty="0">
              <a:effectLst/>
              <a:latin typeface="Arial" panose="020B0604020202020204" pitchFamily="34" charset="0"/>
            </a:endParaRPr>
          </a:p>
          <a:p>
            <a:pPr rtl="0" eaLnBrk="1" fontAlgn="t" latinLnBrk="0" hangingPunct="1"/>
            <a:r>
              <a:rPr lang="en-CA" sz="1400" b="0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 the past 2 years I have received honoraria</a:t>
            </a:r>
            <a:r>
              <a:rPr lang="en-CA" sz="1400" b="0" i="0" u="none" strike="noStrike" kern="1200" baseline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from: </a:t>
            </a:r>
            <a:r>
              <a:rPr lang="en-CA" sz="1400" b="1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COMPANY NAMES</a:t>
            </a:r>
            <a:endParaRPr lang="en-CA" sz="1800" b="0" i="0" u="none" strike="noStrike" dirty="0">
              <a:effectLst/>
              <a:latin typeface="Arial" panose="020B0604020202020204" pitchFamily="34" charset="0"/>
            </a:endParaRPr>
          </a:p>
          <a:p>
            <a:pPr rtl="0" eaLnBrk="1" fontAlgn="t" latinLnBrk="0" hangingPunct="1"/>
            <a:r>
              <a:rPr lang="en-CA" sz="1400" b="0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agree to disclose approved and non-approved indications for medications in this presentation: </a:t>
            </a:r>
            <a:r>
              <a:rPr lang="en-CA" sz="1400" b="1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YES/NO</a:t>
            </a:r>
            <a:endParaRPr lang="en-CA" sz="1800" b="0" i="0" u="none" strike="noStrike" dirty="0">
              <a:effectLst/>
              <a:latin typeface="Arial" panose="020B0604020202020204" pitchFamily="34" charset="0"/>
            </a:endParaRPr>
          </a:p>
          <a:p>
            <a:pPr rtl="0" eaLnBrk="1" fontAlgn="t" latinLnBrk="0" hangingPunct="1"/>
            <a:r>
              <a:rPr lang="en-CA" sz="1400" b="0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agree to use generic names of medications in this presentation: </a:t>
            </a:r>
            <a:r>
              <a:rPr lang="en-CA" sz="1400" b="1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YES/NO</a:t>
            </a:r>
            <a:endParaRPr lang="en-CA" sz="1800" b="0" i="0" u="none" strike="noStrike" dirty="0">
              <a:effectLst/>
              <a:latin typeface="Arial" panose="020B0604020202020204" pitchFamily="34" charset="0"/>
            </a:endParaRPr>
          </a:p>
          <a:p>
            <a:pPr rtl="0" eaLnBrk="1" fontAlgn="t" latinLnBrk="0" hangingPunct="1"/>
            <a:r>
              <a:rPr lang="en-CA" sz="1400" b="0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There are relationships to disclose: </a:t>
            </a:r>
            <a:r>
              <a:rPr lang="en-CA" sz="1400" b="1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YES/NO </a:t>
            </a:r>
            <a:endParaRPr lang="en-CA" sz="1800" b="0" i="0" u="none" strike="noStrike" dirty="0">
              <a:effectLst/>
              <a:latin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075" y="474663"/>
            <a:ext cx="1174296" cy="117429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85617FA-8A6A-4949-9E2F-C6468CF052D3}"/>
              </a:ext>
            </a:extLst>
          </p:cNvPr>
          <p:cNvSpPr txBox="1"/>
          <p:nvPr userDrawn="1"/>
        </p:nvSpPr>
        <p:spPr>
          <a:xfrm>
            <a:off x="2590800" y="612820"/>
            <a:ext cx="4267200" cy="98488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b="1">
                <a:solidFill>
                  <a:srgbClr val="00529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29</a:t>
            </a:r>
            <a:r>
              <a:rPr lang="en-US" sz="1600" b="1" baseline="30000">
                <a:solidFill>
                  <a:srgbClr val="00529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</a:t>
            </a:r>
            <a:r>
              <a:rPr lang="en-US" sz="1600" b="1">
                <a:solidFill>
                  <a:srgbClr val="00529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>
                <a:solidFill>
                  <a:srgbClr val="00529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Annual Canadian Conference on</a:t>
            </a:r>
          </a:p>
          <a:p>
            <a:r>
              <a:rPr lang="en-US" sz="1600" b="1" dirty="0">
                <a:solidFill>
                  <a:srgbClr val="00529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HIV / AIDS Research</a:t>
            </a:r>
          </a:p>
          <a:p>
            <a:endParaRPr lang="en-US" sz="1200" b="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en-US" sz="1400" b="1">
                <a:solidFill>
                  <a:srgbClr val="677279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April 30-May 3, 2020 in Quebec City, QC </a:t>
            </a:r>
            <a:endParaRPr lang="en-US" sz="1400" b="1" dirty="0">
              <a:solidFill>
                <a:srgbClr val="677279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AB7D709-A196-4FE8-ADF1-B05B1E87D8F4}"/>
              </a:ext>
            </a:extLst>
          </p:cNvPr>
          <p:cNvSpPr txBox="1"/>
          <p:nvPr userDrawn="1"/>
        </p:nvSpPr>
        <p:spPr>
          <a:xfrm>
            <a:off x="6553200" y="580661"/>
            <a:ext cx="4572000" cy="98488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b="1" kern="1200">
                <a:solidFill>
                  <a:srgbClr val="00529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29</a:t>
            </a:r>
            <a:r>
              <a:rPr lang="en-US" sz="1600" b="1" kern="1200" baseline="30000">
                <a:solidFill>
                  <a:srgbClr val="00529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</a:t>
            </a:r>
            <a:r>
              <a:rPr lang="en-US" sz="1600" b="1" kern="1200">
                <a:solidFill>
                  <a:srgbClr val="00529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sz="1600" b="1" kern="1200" dirty="0">
                <a:solidFill>
                  <a:srgbClr val="00529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Congrés annuel canadien de </a:t>
            </a:r>
            <a:r>
              <a:rPr lang="en-US" sz="1600" b="1" kern="1200">
                <a:solidFill>
                  <a:srgbClr val="00529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recherche </a:t>
            </a:r>
          </a:p>
          <a:p>
            <a:r>
              <a:rPr lang="en-US" sz="1600" b="1" kern="1200">
                <a:solidFill>
                  <a:srgbClr val="00529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sure </a:t>
            </a:r>
            <a:r>
              <a:rPr lang="en-US" sz="1600" b="1" kern="1200" dirty="0">
                <a:solidFill>
                  <a:srgbClr val="00529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le VIH/sida</a:t>
            </a:r>
            <a:endParaRPr lang="en-US" sz="1200" b="0" kern="1200" dirty="0">
              <a:solidFill>
                <a:schemeClr val="tx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en-US" sz="1200" b="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fr-FR" sz="1400" b="1">
                <a:solidFill>
                  <a:srgbClr val="677279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30</a:t>
            </a:r>
            <a:r>
              <a:rPr lang="fr-FR" sz="1400" b="1" baseline="0">
                <a:solidFill>
                  <a:srgbClr val="677279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avril</a:t>
            </a:r>
            <a:r>
              <a:rPr lang="fr-FR" sz="1400" b="1">
                <a:solidFill>
                  <a:srgbClr val="677279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au 3 mai 20 </a:t>
            </a:r>
            <a:r>
              <a:rPr lang="fr-FR" sz="1400" b="1" dirty="0">
                <a:solidFill>
                  <a:srgbClr val="677279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á</a:t>
            </a:r>
            <a:r>
              <a:rPr lang="fr-FR" sz="1400" b="1">
                <a:solidFill>
                  <a:srgbClr val="677279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r>
              <a:rPr lang="en-CA" sz="1400" b="1" kern="1200">
                <a:solidFill>
                  <a:srgbClr val="677279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Québec</a:t>
            </a:r>
            <a:r>
              <a:rPr lang="fr-FR" sz="1400" b="1" kern="1200">
                <a:solidFill>
                  <a:srgbClr val="677279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fr-FR" sz="1400" b="1">
                <a:solidFill>
                  <a:srgbClr val="677279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(QC)</a:t>
            </a:r>
            <a:endParaRPr lang="fr-FR" sz="1400" b="1" dirty="0">
              <a:solidFill>
                <a:srgbClr val="677279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7842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513062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79875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97C39-C964-4AB7-B67D-1709FB98CCAD}" type="datetimeFigureOut">
              <a:rPr lang="en-CA" smtClean="0"/>
              <a:t>2023-02-23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47061-AB60-49D9-A911-C3E7188CF03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86241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597C39-C964-4AB7-B67D-1709FB98CCAD}" type="datetimeFigureOut">
              <a:rPr lang="en-CA" smtClean="0"/>
              <a:t>2023-02-23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47061-AB60-49D9-A911-C3E7188CF037}" type="slidenum">
              <a:rPr lang="en-CA" smtClean="0"/>
              <a:t>‹#›</a:t>
            </a:fld>
            <a:endParaRPr lang="en-CA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075" y="474663"/>
            <a:ext cx="1174296" cy="117429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85617FA-8A6A-4949-9E2F-C6468CF052D3}"/>
              </a:ext>
            </a:extLst>
          </p:cNvPr>
          <p:cNvSpPr txBox="1"/>
          <p:nvPr userDrawn="1"/>
        </p:nvSpPr>
        <p:spPr>
          <a:xfrm>
            <a:off x="2590800" y="612820"/>
            <a:ext cx="4267200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529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32</a:t>
            </a:r>
            <a:r>
              <a:rPr lang="en-US" sz="1600" b="1" baseline="30000" dirty="0">
                <a:solidFill>
                  <a:srgbClr val="00529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nd</a:t>
            </a:r>
            <a:r>
              <a:rPr lang="en-US" sz="1600" b="1" dirty="0">
                <a:solidFill>
                  <a:srgbClr val="00529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Annual Canadian Conference on</a:t>
            </a:r>
          </a:p>
          <a:p>
            <a:r>
              <a:rPr lang="en-US" sz="1600" b="1" dirty="0">
                <a:solidFill>
                  <a:srgbClr val="00529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HIV / AIDS Research</a:t>
            </a:r>
          </a:p>
          <a:p>
            <a:endParaRPr lang="en-US" sz="1200" b="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AB7D709-A196-4FE8-ADF1-B05B1E87D8F4}"/>
              </a:ext>
            </a:extLst>
          </p:cNvPr>
          <p:cNvSpPr txBox="1"/>
          <p:nvPr userDrawn="1"/>
        </p:nvSpPr>
        <p:spPr>
          <a:xfrm>
            <a:off x="6553200" y="580661"/>
            <a:ext cx="4572000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b="1" kern="1200" dirty="0">
                <a:solidFill>
                  <a:srgbClr val="00529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32</a:t>
            </a:r>
            <a:r>
              <a:rPr lang="en-US" sz="1600" b="1" kern="1200" baseline="30000" dirty="0">
                <a:solidFill>
                  <a:srgbClr val="00529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</a:t>
            </a:r>
            <a:r>
              <a:rPr lang="en-US" sz="1600" b="1" kern="1200" dirty="0">
                <a:solidFill>
                  <a:srgbClr val="00529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Congrés annuel canadien de recherche </a:t>
            </a:r>
          </a:p>
          <a:p>
            <a:r>
              <a:rPr lang="en-US" sz="1600" b="1" kern="1200" dirty="0">
                <a:solidFill>
                  <a:srgbClr val="00529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sure le VIH/sida</a:t>
            </a:r>
            <a:endParaRPr lang="en-US" sz="1200" b="0" kern="1200" dirty="0">
              <a:solidFill>
                <a:schemeClr val="tx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en-US" sz="1200" b="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7328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type="ctrTitle"/>
          </p:nvPr>
        </p:nvSpPr>
        <p:spPr>
          <a:xfrm>
            <a:off x="790833" y="1812323"/>
            <a:ext cx="10453817" cy="4415481"/>
          </a:xfrm>
        </p:spPr>
        <p:txBody>
          <a:bodyPr/>
          <a:lstStyle>
            <a:lvl1pPr marL="0" indent="0" rtl="0" eaLnBrk="1" fontAlgn="t" latinLnBrk="0" hangingPunct="1">
              <a:spcBef>
                <a:spcPts val="1200"/>
              </a:spcBef>
              <a:buNone/>
              <a:defRPr lang="en-CA" sz="9600" b="0" i="0" u="none" strike="noStrike" smtClean="0">
                <a:effectLst/>
              </a:defRPr>
            </a:lvl1pPr>
          </a:lstStyle>
          <a:p>
            <a:pPr lvl="0">
              <a:spcBef>
                <a:spcPct val="0"/>
              </a:spcBef>
              <a:defRPr/>
            </a:pPr>
            <a:r>
              <a:rPr lang="en-US" sz="2400" b="1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Conflict of Interest Disclosure</a:t>
            </a:r>
          </a:p>
          <a:p>
            <a:pPr lvl="0" algn="l">
              <a:spcBef>
                <a:spcPct val="0"/>
              </a:spcBef>
              <a:defRPr/>
            </a:pPr>
            <a:endParaRPr lang="en-US" sz="2000" cap="all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l" rtl="0" eaLnBrk="1" fontAlgn="t" latinLnBrk="0" hangingPunct="1"/>
            <a:r>
              <a:rPr lang="en-CA" sz="1400" b="0" i="0" u="none" strike="noStrike" kern="120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en-CA" sz="1400" b="0" i="0" u="none" strike="noStrike" kern="1200" baseline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the past 2 years I have been an employee of: </a:t>
            </a:r>
            <a:r>
              <a:rPr lang="en-CA" sz="1400" b="1" i="0" u="none" strike="noStrike" kern="120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COMPANY NAMES</a:t>
            </a:r>
            <a:endParaRPr lang="en-CA" sz="1800" b="0" i="0" u="none" strike="noStrike">
              <a:effectLst/>
              <a:latin typeface="Arial" panose="020B0604020202020204" pitchFamily="34" charset="0"/>
            </a:endParaRPr>
          </a:p>
          <a:p>
            <a:pPr algn="l" rtl="0" eaLnBrk="1" fontAlgn="t" latinLnBrk="0" hangingPunct="1"/>
            <a:r>
              <a:rPr lang="en-CA" sz="1400" b="0" i="0" u="none" strike="noStrike" kern="120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 the past 2 years I have been a consultant for: </a:t>
            </a:r>
            <a:r>
              <a:rPr lang="en-CA" sz="1400" b="1" i="0" u="none" strike="noStrike" kern="120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COMPANY NAMES</a:t>
            </a:r>
            <a:endParaRPr lang="en-CA" sz="1800" b="0" i="0" u="none" strike="noStrike">
              <a:effectLst/>
              <a:latin typeface="Arial" panose="020B0604020202020204" pitchFamily="34" charset="0"/>
            </a:endParaRPr>
          </a:p>
          <a:p>
            <a:pPr algn="l" rtl="0" eaLnBrk="1" fontAlgn="t" latinLnBrk="0" hangingPunct="1"/>
            <a:r>
              <a:rPr lang="en-CA" sz="1400" b="0" i="0" u="none" strike="noStrike" kern="120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 the</a:t>
            </a:r>
            <a:r>
              <a:rPr lang="en-CA" sz="1400" b="0" i="0" u="none" strike="noStrike" kern="1200" baseline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past 2 years I have held investments in the following pharmaceutical organizations, medical devices companies or communications firms: </a:t>
            </a:r>
            <a:r>
              <a:rPr lang="en-CA" sz="1400" b="1" i="0" u="none" strike="noStrike" kern="120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COMPANY NAMES</a:t>
            </a:r>
            <a:endParaRPr lang="en-CA" sz="1800" b="0" i="0" u="none" strike="noStrike">
              <a:effectLst/>
              <a:latin typeface="Arial" panose="020B0604020202020204" pitchFamily="34" charset="0"/>
            </a:endParaRPr>
          </a:p>
          <a:p>
            <a:pPr algn="l" rtl="0" eaLnBrk="1" fontAlgn="t" latinLnBrk="0" hangingPunct="1"/>
            <a:r>
              <a:rPr lang="en-CA" sz="1400" b="0" i="0" u="none" strike="noStrike" kern="120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 the past 2 years I have been a member of the Scientific advisory</a:t>
            </a:r>
            <a:r>
              <a:rPr lang="en-CA" sz="1400" b="0" i="0" u="none" strike="noStrike" kern="1200" baseline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board for: </a:t>
            </a:r>
            <a:r>
              <a:rPr lang="en-CA" sz="1400" b="1" i="0" u="none" strike="noStrike" kern="120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COMPANY NAMES</a:t>
            </a:r>
            <a:endParaRPr lang="en-CA" sz="1800" b="0" i="0" u="none" strike="noStrike">
              <a:effectLst/>
              <a:latin typeface="Arial" panose="020B0604020202020204" pitchFamily="34" charset="0"/>
            </a:endParaRPr>
          </a:p>
          <a:p>
            <a:pPr algn="l" rtl="0" eaLnBrk="1" fontAlgn="t" latinLnBrk="0" hangingPunct="1"/>
            <a:r>
              <a:rPr lang="en-CA" sz="1400" b="0" i="0" u="none" strike="noStrike" kern="120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 the past 2 years I have been a speaker for: </a:t>
            </a:r>
            <a:r>
              <a:rPr lang="en-CA" sz="1400" b="1" i="0" u="none" strike="noStrike" kern="120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COMPANY NAMES</a:t>
            </a:r>
            <a:endParaRPr lang="en-CA" sz="1800" b="0" i="0" u="none" strike="noStrike">
              <a:effectLst/>
              <a:latin typeface="Arial" panose="020B0604020202020204" pitchFamily="34" charset="0"/>
            </a:endParaRPr>
          </a:p>
          <a:p>
            <a:pPr algn="l" rtl="0" eaLnBrk="1" fontAlgn="t" latinLnBrk="0" hangingPunct="1"/>
            <a:r>
              <a:rPr lang="en-CA" sz="1400" b="0" i="0" u="none" strike="noStrike" kern="120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 the past 2</a:t>
            </a:r>
            <a:r>
              <a:rPr lang="en-CA" sz="1400" b="0" i="0" u="none" strike="noStrike" kern="1200" baseline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years I have received research support (grants) from: </a:t>
            </a:r>
            <a:r>
              <a:rPr lang="en-CA" sz="1400" b="1" i="0" u="none" strike="noStrike" kern="120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COMPANY NAMES</a:t>
            </a:r>
            <a:endParaRPr lang="en-CA" sz="1800" b="0" i="0" u="none" strike="noStrike">
              <a:effectLst/>
              <a:latin typeface="Arial" panose="020B0604020202020204" pitchFamily="34" charset="0"/>
            </a:endParaRPr>
          </a:p>
          <a:p>
            <a:pPr algn="l" rtl="0" eaLnBrk="1" fontAlgn="t" latinLnBrk="0" hangingPunct="1"/>
            <a:r>
              <a:rPr lang="en-CA" sz="1400" b="0" i="0" u="none" strike="noStrike" kern="120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 the past 2 years I have received honoraria</a:t>
            </a:r>
            <a:r>
              <a:rPr lang="en-CA" sz="1400" b="0" i="0" u="none" strike="noStrike" kern="1200" baseline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from: </a:t>
            </a:r>
            <a:r>
              <a:rPr lang="en-CA" sz="1400" b="1" i="0" u="none" strike="noStrike" kern="120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COMPANY NAMES</a:t>
            </a:r>
            <a:endParaRPr lang="en-CA" sz="1800" b="0" i="0" u="none" strike="noStrike">
              <a:effectLst/>
              <a:latin typeface="Arial" panose="020B0604020202020204" pitchFamily="34" charset="0"/>
            </a:endParaRPr>
          </a:p>
          <a:p>
            <a:pPr algn="l" rtl="0" eaLnBrk="1" fontAlgn="t" latinLnBrk="0" hangingPunct="1"/>
            <a:r>
              <a:rPr lang="en-CA" sz="1400" b="0" i="0" u="none" strike="noStrike" kern="120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agree to disclose approved and non-approved indications for medications in this presentation: </a:t>
            </a:r>
            <a:r>
              <a:rPr lang="en-CA" sz="1400" b="1" i="0" u="none" strike="noStrike" kern="120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YES/NO</a:t>
            </a:r>
            <a:endParaRPr lang="en-CA" sz="1800" b="0" i="0" u="none" strike="noStrike">
              <a:effectLst/>
              <a:latin typeface="Arial" panose="020B0604020202020204" pitchFamily="34" charset="0"/>
            </a:endParaRPr>
          </a:p>
          <a:p>
            <a:pPr algn="l" rtl="0" eaLnBrk="1" fontAlgn="t" latinLnBrk="0" hangingPunct="1"/>
            <a:r>
              <a:rPr lang="en-CA" sz="1400" b="0" i="0" u="none" strike="noStrike" kern="120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agree to use generic names of medications in this presentation: </a:t>
            </a:r>
            <a:r>
              <a:rPr lang="en-CA" sz="1400" b="1" i="0" u="none" strike="noStrike" kern="120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YES/NO</a:t>
            </a:r>
            <a:endParaRPr lang="en-CA" sz="1800" b="0" i="0" u="none" strike="noStrike">
              <a:effectLst/>
              <a:latin typeface="Arial" panose="020B0604020202020204" pitchFamily="34" charset="0"/>
            </a:endParaRPr>
          </a:p>
          <a:p>
            <a:pPr algn="l" rtl="0" eaLnBrk="1" fontAlgn="t" latinLnBrk="0" hangingPunct="1"/>
            <a:r>
              <a:rPr lang="en-CA" sz="1400" b="0" i="0" u="none" strike="noStrike" kern="120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There are relationships to disclose: </a:t>
            </a:r>
            <a:r>
              <a:rPr lang="en-CA" sz="1400" b="1" i="0" u="none" strike="noStrike" kern="120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YES/NO </a:t>
            </a:r>
            <a:endParaRPr lang="en-CA" sz="1800" b="0" i="0" u="none" strike="noStrike"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56100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160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Conflict of Interest Disclosure  In the past 2 years I have been an employee of: COMPANY NAMES In the past 2 years I have been a consultant for: COMPANY NAMES In the past 2 years I have held investments in the following pharmaceutical organizations, medical devices companies or communications firms: COMPANY NAMES In the past 2 years I have been a member of the Scientific advisory board for: COMPANY NAMES In the past 2 years I have been a speaker for: COMPANY NAMES In the past 2 years I have received research support (grants) from: COMPANY NAMES In the past 2 years I have received honoraria from: COMPANY NAMES I agree to disclose approved and non-approved indications for medications in this presentation: YES/NO I agree to use generic names of medications in this presentation: YES/NO There are relationships to disclose: YES/NO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Kazia Ekelund</dc:creator>
  <cp:lastModifiedBy>Vivian Trieschmann</cp:lastModifiedBy>
  <cp:revision>7</cp:revision>
  <dcterms:created xsi:type="dcterms:W3CDTF">2020-02-18T22:12:17Z</dcterms:created>
  <dcterms:modified xsi:type="dcterms:W3CDTF">2023-02-23T18:29:27Z</dcterms:modified>
</cp:coreProperties>
</file>