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df" ContentType="application/pdf"/>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12.xml" ContentType="application/vnd.openxmlformats-officedocument.drawingml.chart+xml"/>
  <Override PartName="/ppt/drawings/drawing3.xml" ContentType="application/vnd.openxmlformats-officedocument.drawingml.chartshapes+xml"/>
  <Override PartName="/ppt/charts/chart1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4.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7.xml" ContentType="application/vnd.openxmlformats-officedocument.drawingml.chart+xml"/>
  <Override PartName="/ppt/theme/themeOverride4.xml" ContentType="application/vnd.openxmlformats-officedocument.themeOverride+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1.xml" ContentType="application/vnd.openxmlformats-officedocument.drawingml.chart+xml"/>
  <Override PartName="/ppt/charts/chart22.xml" ContentType="application/vnd.openxmlformats-officedocument.drawingml.chart+xml"/>
  <Override PartName="/ppt/notesSlides/notesSlide21.xml" ContentType="application/vnd.openxmlformats-officedocument.presentationml.notesSlid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4.xml" ContentType="application/vnd.openxmlformats-officedocument.drawingml.chart+xml"/>
  <Override PartName="/ppt/drawings/drawing5.xml" ContentType="application/vnd.openxmlformats-officedocument.drawingml.chartshapes+xml"/>
  <Override PartName="/ppt/charts/chart2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7.xml" ContentType="application/vnd.openxmlformats-officedocument.drawingml.chart+xml"/>
  <Override PartName="/ppt/theme/themeOverride5.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8.xml" ContentType="application/vnd.openxmlformats-officedocument.drawingml.chart+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7"/>
  </p:notesMasterIdLst>
  <p:sldIdLst>
    <p:sldId id="375" r:id="rId2"/>
    <p:sldId id="485" r:id="rId3"/>
    <p:sldId id="2401" r:id="rId4"/>
    <p:sldId id="2380" r:id="rId5"/>
    <p:sldId id="2381" r:id="rId6"/>
    <p:sldId id="2379" r:id="rId7"/>
    <p:sldId id="2402" r:id="rId8"/>
    <p:sldId id="2388" r:id="rId9"/>
    <p:sldId id="2389" r:id="rId10"/>
    <p:sldId id="2371" r:id="rId11"/>
    <p:sldId id="2390" r:id="rId12"/>
    <p:sldId id="2399" r:id="rId13"/>
    <p:sldId id="2403" r:id="rId14"/>
    <p:sldId id="2362" r:id="rId15"/>
    <p:sldId id="2363" r:id="rId16"/>
    <p:sldId id="2404" r:id="rId17"/>
    <p:sldId id="2366" r:id="rId18"/>
    <p:sldId id="2367" r:id="rId19"/>
    <p:sldId id="271" r:id="rId20"/>
    <p:sldId id="259" r:id="rId21"/>
    <p:sldId id="2368" r:id="rId22"/>
    <p:sldId id="2369" r:id="rId23"/>
    <p:sldId id="2405" r:id="rId24"/>
    <p:sldId id="2364" r:id="rId25"/>
    <p:sldId id="2365" r:id="rId26"/>
    <p:sldId id="2370" r:id="rId27"/>
    <p:sldId id="2406" r:id="rId28"/>
    <p:sldId id="297" r:id="rId29"/>
    <p:sldId id="298" r:id="rId30"/>
    <p:sldId id="295" r:id="rId31"/>
    <p:sldId id="284" r:id="rId32"/>
    <p:sldId id="285" r:id="rId33"/>
    <p:sldId id="2407" r:id="rId34"/>
    <p:sldId id="286" r:id="rId35"/>
    <p:sldId id="288" r:id="rId36"/>
    <p:sldId id="2408" r:id="rId37"/>
    <p:sldId id="289" r:id="rId38"/>
    <p:sldId id="291" r:id="rId39"/>
    <p:sldId id="290" r:id="rId40"/>
    <p:sldId id="294" r:id="rId41"/>
    <p:sldId id="299" r:id="rId42"/>
    <p:sldId id="292" r:id="rId43"/>
    <p:sldId id="279" r:id="rId44"/>
    <p:sldId id="281" r:id="rId45"/>
    <p:sldId id="2382" r:id="rId46"/>
    <p:sldId id="300" r:id="rId47"/>
    <p:sldId id="304" r:id="rId48"/>
    <p:sldId id="293" r:id="rId49"/>
    <p:sldId id="2385" r:id="rId50"/>
    <p:sldId id="2383" r:id="rId51"/>
    <p:sldId id="2384" r:id="rId52"/>
    <p:sldId id="303" r:id="rId53"/>
    <p:sldId id="306" r:id="rId54"/>
    <p:sldId id="2409" r:id="rId55"/>
    <p:sldId id="2356" r:id="rId56"/>
    <p:sldId id="1806" r:id="rId57"/>
    <p:sldId id="2354" r:id="rId58"/>
    <p:sldId id="2353" r:id="rId59"/>
    <p:sldId id="2410" r:id="rId60"/>
    <p:sldId id="272" r:id="rId61"/>
    <p:sldId id="1790" r:id="rId62"/>
    <p:sldId id="1807" r:id="rId63"/>
    <p:sldId id="1808" r:id="rId64"/>
    <p:sldId id="1791" r:id="rId65"/>
    <p:sldId id="1789" r:id="rId66"/>
    <p:sldId id="273" r:id="rId67"/>
    <p:sldId id="274" r:id="rId68"/>
    <p:sldId id="2411" r:id="rId69"/>
    <p:sldId id="1799" r:id="rId70"/>
    <p:sldId id="261" r:id="rId71"/>
    <p:sldId id="1802" r:id="rId72"/>
    <p:sldId id="2357" r:id="rId73"/>
    <p:sldId id="2358" r:id="rId74"/>
    <p:sldId id="262" r:id="rId75"/>
    <p:sldId id="2359" r:id="rId76"/>
    <p:sldId id="263" r:id="rId77"/>
    <p:sldId id="1803" r:id="rId78"/>
    <p:sldId id="2360" r:id="rId79"/>
    <p:sldId id="1804" r:id="rId80"/>
    <p:sldId id="1798" r:id="rId81"/>
    <p:sldId id="267" r:id="rId82"/>
    <p:sldId id="269" r:id="rId83"/>
    <p:sldId id="275" r:id="rId84"/>
    <p:sldId id="2412" r:id="rId85"/>
    <p:sldId id="1805" r:id="rId86"/>
    <p:sldId id="1794" r:id="rId87"/>
    <p:sldId id="1795" r:id="rId88"/>
    <p:sldId id="1796" r:id="rId89"/>
    <p:sldId id="2413" r:id="rId90"/>
    <p:sldId id="260" r:id="rId91"/>
    <p:sldId id="2392" r:id="rId92"/>
    <p:sldId id="374" r:id="rId93"/>
    <p:sldId id="386" r:id="rId94"/>
    <p:sldId id="387" r:id="rId95"/>
    <p:sldId id="400" r:id="rId96"/>
    <p:sldId id="382" r:id="rId97"/>
    <p:sldId id="402" r:id="rId98"/>
    <p:sldId id="401" r:id="rId99"/>
    <p:sldId id="403" r:id="rId100"/>
    <p:sldId id="385" r:id="rId101"/>
    <p:sldId id="2414" r:id="rId102"/>
    <p:sldId id="2393" r:id="rId103"/>
    <p:sldId id="2394" r:id="rId104"/>
    <p:sldId id="379" r:id="rId105"/>
    <p:sldId id="391" r:id="rId106"/>
    <p:sldId id="381" r:id="rId107"/>
    <p:sldId id="2415" r:id="rId108"/>
    <p:sldId id="388" r:id="rId109"/>
    <p:sldId id="384" r:id="rId110"/>
    <p:sldId id="383" r:id="rId111"/>
    <p:sldId id="378" r:id="rId112"/>
    <p:sldId id="2416" r:id="rId113"/>
    <p:sldId id="2395" r:id="rId114"/>
    <p:sldId id="2397" r:id="rId115"/>
    <p:sldId id="359" r:id="rId116"/>
    <p:sldId id="2398" r:id="rId117"/>
    <p:sldId id="371" r:id="rId118"/>
    <p:sldId id="364" r:id="rId119"/>
    <p:sldId id="369" r:id="rId120"/>
    <p:sldId id="363" r:id="rId121"/>
    <p:sldId id="404" r:id="rId122"/>
    <p:sldId id="377" r:id="rId123"/>
    <p:sldId id="380" r:id="rId124"/>
    <p:sldId id="376" r:id="rId125"/>
    <p:sldId id="370" r:id="rId126"/>
    <p:sldId id="372" r:id="rId127"/>
    <p:sldId id="397" r:id="rId128"/>
    <p:sldId id="398" r:id="rId129"/>
    <p:sldId id="396" r:id="rId130"/>
    <p:sldId id="393" r:id="rId131"/>
    <p:sldId id="392" r:id="rId132"/>
    <p:sldId id="395" r:id="rId133"/>
    <p:sldId id="2417" r:id="rId134"/>
    <p:sldId id="1078" r:id="rId135"/>
    <p:sldId id="1079" r:id="rId136"/>
    <p:sldId id="2372" r:id="rId137"/>
    <p:sldId id="277" r:id="rId138"/>
    <p:sldId id="301" r:id="rId139"/>
    <p:sldId id="264" r:id="rId140"/>
    <p:sldId id="265" r:id="rId141"/>
    <p:sldId id="266" r:id="rId142"/>
    <p:sldId id="2418" r:id="rId143"/>
    <p:sldId id="2373" r:id="rId144"/>
    <p:sldId id="367" r:id="rId145"/>
    <p:sldId id="2378" r:id="rId146"/>
    <p:sldId id="258" r:id="rId147"/>
    <p:sldId id="2374" r:id="rId148"/>
    <p:sldId id="1068" r:id="rId149"/>
    <p:sldId id="1076" r:id="rId150"/>
    <p:sldId id="1077" r:id="rId151"/>
    <p:sldId id="2375" r:id="rId152"/>
    <p:sldId id="2376" r:id="rId153"/>
    <p:sldId id="1080" r:id="rId154"/>
    <p:sldId id="2391" r:id="rId155"/>
    <p:sldId id="2361" r:id="rId1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F75C456C-DDE4-E247-8EDA-E5202CBB97CC}">
          <p14:sldIdLst>
            <p14:sldId id="375"/>
            <p14:sldId id="485"/>
          </p14:sldIdLst>
        </p14:section>
        <p14:section name="HIV Epidemiology" id="{D3E27873-B0AC-FE4B-BCBB-92895F59B9B2}">
          <p14:sldIdLst>
            <p14:sldId id="2401"/>
            <p14:sldId id="2380"/>
            <p14:sldId id="2381"/>
            <p14:sldId id="2379"/>
          </p14:sldIdLst>
        </p14:section>
        <p14:section name="HIV and the Microbiome" id="{6986A21C-E326-4E45-82B5-1F3D33903CC3}">
          <p14:sldIdLst>
            <p14:sldId id="2402"/>
            <p14:sldId id="2388"/>
            <p14:sldId id="2389"/>
            <p14:sldId id="2371"/>
            <p14:sldId id="2390"/>
            <p14:sldId id="2399"/>
          </p14:sldIdLst>
        </p14:section>
        <p14:section name="Basic Science Updates" id="{67086D0B-EDDF-AE48-B5F7-194E09D88713}">
          <p14:sldIdLst>
            <p14:sldId id="2403"/>
            <p14:sldId id="2362"/>
            <p14:sldId id="2363"/>
          </p14:sldIdLst>
        </p14:section>
        <p14:section name="HIV Reservoirs" id="{D5B9F576-4FA1-094C-95B6-9FA3B0B4B808}">
          <p14:sldIdLst>
            <p14:sldId id="2404"/>
            <p14:sldId id="2366"/>
            <p14:sldId id="2367"/>
            <p14:sldId id="271"/>
            <p14:sldId id="259"/>
            <p14:sldId id="2368"/>
            <p14:sldId id="2369"/>
          </p14:sldIdLst>
        </p14:section>
        <p14:section name="Cure" id="{FA755134-FA32-DA42-A819-F9662BA4C2BC}">
          <p14:sldIdLst>
            <p14:sldId id="2405"/>
            <p14:sldId id="2364"/>
            <p14:sldId id="2365"/>
            <p14:sldId id="2370"/>
          </p14:sldIdLst>
        </p14:section>
        <p14:section name="Vaccine Updates" id="{B391248D-08E6-904A-AF74-48F9BD8AFEED}">
          <p14:sldIdLst>
            <p14:sldId id="2406"/>
            <p14:sldId id="297"/>
            <p14:sldId id="298"/>
            <p14:sldId id="295"/>
            <p14:sldId id="284"/>
            <p14:sldId id="285"/>
          </p14:sldIdLst>
        </p14:section>
        <p14:section name="bNAbs" id="{1B7DE5D5-BD69-7546-B416-7BB38FAF55E0}">
          <p14:sldIdLst>
            <p14:sldId id="2407"/>
            <p14:sldId id="286"/>
            <p14:sldId id="288"/>
          </p14:sldIdLst>
        </p14:section>
        <p14:section name="PrEP" id="{A34F2C8A-45FA-F747-87FF-6DF2B52E5B12}">
          <p14:sldIdLst>
            <p14:sldId id="2408"/>
            <p14:sldId id="289"/>
            <p14:sldId id="291"/>
            <p14:sldId id="290"/>
            <p14:sldId id="294"/>
            <p14:sldId id="299"/>
            <p14:sldId id="292"/>
            <p14:sldId id="279"/>
            <p14:sldId id="281"/>
            <p14:sldId id="2382"/>
            <p14:sldId id="300"/>
            <p14:sldId id="304"/>
            <p14:sldId id="293"/>
            <p14:sldId id="2385"/>
            <p14:sldId id="2383"/>
            <p14:sldId id="2384"/>
            <p14:sldId id="303"/>
            <p14:sldId id="306"/>
          </p14:sldIdLst>
        </p14:section>
        <p14:section name="Testing Strategies" id="{EFC8433C-4A2D-4742-8021-DC0A0A5BFF9A}">
          <p14:sldIdLst>
            <p14:sldId id="2409"/>
            <p14:sldId id="2356"/>
            <p14:sldId id="1806"/>
            <p14:sldId id="2354"/>
            <p14:sldId id="2353"/>
          </p14:sldIdLst>
        </p14:section>
        <p14:section name="Rapid Treatment Start" id="{C56AEEA2-290A-3549-8D90-F5AC623308A4}">
          <p14:sldIdLst>
            <p14:sldId id="2410"/>
            <p14:sldId id="272"/>
            <p14:sldId id="1790"/>
            <p14:sldId id="1807"/>
            <p14:sldId id="1808"/>
            <p14:sldId id="1791"/>
            <p14:sldId id="1789"/>
            <p14:sldId id="273"/>
            <p14:sldId id="274"/>
          </p14:sldIdLst>
        </p14:section>
        <p14:section name="ART Updates" id="{CE9DAF49-1AB0-3149-87C8-AF20CA7136A1}">
          <p14:sldIdLst>
            <p14:sldId id="2411"/>
            <p14:sldId id="1799"/>
            <p14:sldId id="261"/>
            <p14:sldId id="1802"/>
            <p14:sldId id="2357"/>
            <p14:sldId id="2358"/>
            <p14:sldId id="262"/>
            <p14:sldId id="2359"/>
            <p14:sldId id="263"/>
            <p14:sldId id="1803"/>
            <p14:sldId id="2360"/>
            <p14:sldId id="1804"/>
            <p14:sldId id="1798"/>
            <p14:sldId id="267"/>
            <p14:sldId id="269"/>
            <p14:sldId id="275"/>
          </p14:sldIdLst>
        </p14:section>
        <p14:section name="Drug Resistance" id="{2B0CA58E-9805-FD42-AB9F-FACD95CF3A52}">
          <p14:sldIdLst>
            <p14:sldId id="2412"/>
            <p14:sldId id="1805"/>
            <p14:sldId id="1794"/>
            <p14:sldId id="1795"/>
            <p14:sldId id="1796"/>
          </p14:sldIdLst>
        </p14:section>
        <p14:section name="TB &amp; HIV" id="{2D8F3F6D-538C-8740-B51F-E785D8B05A7F}">
          <p14:sldIdLst>
            <p14:sldId id="2413"/>
            <p14:sldId id="260"/>
            <p14:sldId id="2392"/>
            <p14:sldId id="374"/>
            <p14:sldId id="386"/>
            <p14:sldId id="387"/>
            <p14:sldId id="400"/>
            <p14:sldId id="382"/>
            <p14:sldId id="402"/>
            <p14:sldId id="401"/>
            <p14:sldId id="403"/>
            <p14:sldId id="385"/>
          </p14:sldIdLst>
        </p14:section>
        <p14:section name="Comorbidities - HCV" id="{045EC179-EEC1-814D-B7EA-7F1E42D55500}">
          <p14:sldIdLst>
            <p14:sldId id="2414"/>
            <p14:sldId id="2393"/>
            <p14:sldId id="2394"/>
            <p14:sldId id="379"/>
            <p14:sldId id="391"/>
            <p14:sldId id="381"/>
          </p14:sldIdLst>
        </p14:section>
        <p14:section name="Other Co-Infections" id="{A59811A9-DFAC-4E4B-A77E-23B5B29AF301}">
          <p14:sldIdLst>
            <p14:sldId id="2415"/>
            <p14:sldId id="388"/>
            <p14:sldId id="384"/>
            <p14:sldId id="383"/>
            <p14:sldId id="378"/>
          </p14:sldIdLst>
        </p14:section>
        <p14:section name="Comorbidities" id="{F86F76D5-12EA-6A45-AD78-6F9C6A9CF834}">
          <p14:sldIdLst>
            <p14:sldId id="2416"/>
            <p14:sldId id="2395"/>
            <p14:sldId id="2397"/>
            <p14:sldId id="359"/>
            <p14:sldId id="2398"/>
            <p14:sldId id="371"/>
            <p14:sldId id="364"/>
            <p14:sldId id="369"/>
            <p14:sldId id="363"/>
            <p14:sldId id="404"/>
            <p14:sldId id="377"/>
            <p14:sldId id="380"/>
            <p14:sldId id="376"/>
            <p14:sldId id="370"/>
            <p14:sldId id="372"/>
            <p14:sldId id="397"/>
            <p14:sldId id="398"/>
            <p14:sldId id="396"/>
            <p14:sldId id="393"/>
            <p14:sldId id="392"/>
            <p14:sldId id="395"/>
          </p14:sldIdLst>
        </p14:section>
        <p14:section name="Women with HIV" id="{8D6DFEE2-F415-054E-845D-53C23F2DE08C}">
          <p14:sldIdLst>
            <p14:sldId id="2417"/>
            <p14:sldId id="1078"/>
            <p14:sldId id="1079"/>
            <p14:sldId id="2372"/>
            <p14:sldId id="277"/>
            <p14:sldId id="301"/>
            <p14:sldId id="264"/>
            <p14:sldId id="265"/>
            <p14:sldId id="266"/>
          </p14:sldIdLst>
        </p14:section>
        <p14:section name="Vulnerable Populations" id="{A1EE289D-F974-5843-B4BC-BD07D5772B27}">
          <p14:sldIdLst>
            <p14:sldId id="2418"/>
            <p14:sldId id="2373"/>
            <p14:sldId id="367"/>
            <p14:sldId id="2378"/>
            <p14:sldId id="258"/>
            <p14:sldId id="2374"/>
            <p14:sldId id="1068"/>
            <p14:sldId id="1076"/>
            <p14:sldId id="1077"/>
            <p14:sldId id="2375"/>
            <p14:sldId id="2376"/>
            <p14:sldId id="1080"/>
            <p14:sldId id="2391"/>
            <p14:sldId id="23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73540"/>
  </p:normalViewPr>
  <p:slideViewPr>
    <p:cSldViewPr snapToGrid="0" snapToObjects="1">
      <p:cViewPr varScale="1">
        <p:scale>
          <a:sx n="67" d="100"/>
          <a:sy n="67" d="100"/>
        </p:scale>
        <p:origin x="13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Christina_Personal:Desktop:Grants%202019:CDD%20RO1:RESUBMISSION:Bergenin%20and%20Rufinamide%20Tox%20Table%2005.16.2019.xlsx"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4.xml.rels><?xml version="1.0" encoding="UTF-8" standalone="yes"?>
<Relationships xmlns="http://schemas.openxmlformats.org/package/2006/relationships"><Relationship Id="rId1" Type="http://schemas.openxmlformats.org/officeDocument/2006/relationships/oleObject" Target="file:////C:\Users\maart\Documents\Work\H-TEAM\AHI%20diagnose%20linkage%20to%20care\20181217%20AHI%20diagnosis%20linkage%20to%20care%20MSM%20GGD%20Amsterdam%20v5.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3" Type="http://schemas.openxmlformats.org/officeDocument/2006/relationships/oleObject" Target="file:////C:\Documents\Hospital%20Carmelo\Base%20de%20dados%20IAS%202019\Graphs.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4.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Christina_Personal:Desktop:Grants%202019:CDD%20RO1:RESUBMISSION:Bergenin%20and%20Rufinamide%20Tox%20Table%2005.16.2019.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4.xlsx"/></Relationships>
</file>

<file path=ppt/charts/_rels/chart25.xml.rels><?xml version="1.0" encoding="UTF-8" standalone="yes"?>
<Relationships xmlns="http://schemas.openxmlformats.org/package/2006/relationships"><Relationship Id="rId3" Type="http://schemas.openxmlformats.org/officeDocument/2006/relationships/oleObject" Target="file:////ad.ucl.ac.uk\HomeE\rmjlame\Documents\Project%205%20-%20Reinfection\IAS%20presentation\Oral\IAS%20slide%20result_vC.xlsx" TargetMode="External"/><Relationship Id="rId2" Type="http://schemas.microsoft.com/office/2011/relationships/chartColorStyle" Target="colors13.xml"/><Relationship Id="rId1" Type="http://schemas.microsoft.com/office/2011/relationships/chartStyle" Target="style13.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margh\Desktop\IAS%20Presentation\Grafici.xlsx" TargetMode="External"/><Relationship Id="rId2" Type="http://schemas.microsoft.com/office/2011/relationships/chartColorStyle" Target="colors14.xml"/><Relationship Id="rId1" Type="http://schemas.microsoft.com/office/2011/relationships/chartStyle" Target="style14.xml"/></Relationships>
</file>

<file path=ppt/charts/_rels/chart27.xml.rels><?xml version="1.0" encoding="UTF-8" standalone="yes"?>
<Relationships xmlns="http://schemas.openxmlformats.org/package/2006/relationships"><Relationship Id="rId2" Type="http://schemas.openxmlformats.org/officeDocument/2006/relationships/oleObject" Target="Workbook9" TargetMode="External"/><Relationship Id="rId1" Type="http://schemas.openxmlformats.org/officeDocument/2006/relationships/themeOverride" Target="../theme/themeOverride5.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oleObject" Target="file:////Users\ethan\Google%20Drive\Northwestern\Papers\PrEP%20-%20STI\Figures%20&amp;%20Tables\Figure%201.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wirtz\Dropbox\Andrea%20Working%20Files\10.Trans%20Cohort%20(LITE)\Presentations%20and%20Papers\Conference%20abstracts\IAS_PrEP_v26June2019.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1" Type="http://schemas.openxmlformats.org/officeDocument/2006/relationships/oleObject" Target="file:////C:\Users\jilli\Dropbox\DREAMS\mHealth\Slide%20figures%202019-6-5.xlsx" TargetMode="Externa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'Graphical representations_death'!$G$25</c:f>
              <c:strCache>
                <c:ptCount val="1"/>
                <c:pt idx="0">
                  <c:v>Bergenin treated HIV-infected Macrophages</c:v>
                </c:pt>
              </c:strCache>
            </c:strRef>
          </c:tx>
          <c:spPr>
            <a:ln w="19050"/>
          </c:spPr>
          <c:marker>
            <c:symbol val="star"/>
            <c:size val="5"/>
          </c:marker>
          <c:errBars>
            <c:errDir val="y"/>
            <c:errBarType val="both"/>
            <c:errValType val="cust"/>
            <c:noEndCap val="0"/>
            <c:plus>
              <c:numRef>
                <c:f>'Graphical representations_death'!$G$32:$G$35</c:f>
                <c:numCache>
                  <c:formatCode>General</c:formatCode>
                  <c:ptCount val="4"/>
                  <c:pt idx="0">
                    <c:v>8.3000000000000007</c:v>
                  </c:pt>
                  <c:pt idx="1">
                    <c:v>6.3</c:v>
                  </c:pt>
                  <c:pt idx="2">
                    <c:v>4.9000000000000004</c:v>
                  </c:pt>
                  <c:pt idx="3">
                    <c:v>3.7</c:v>
                  </c:pt>
                </c:numCache>
              </c:numRef>
            </c:plus>
            <c:minus>
              <c:numRef>
                <c:f>'Graphical representations_death'!$G$32:$G$35</c:f>
                <c:numCache>
                  <c:formatCode>General</c:formatCode>
                  <c:ptCount val="4"/>
                  <c:pt idx="0">
                    <c:v>8.3000000000000007</c:v>
                  </c:pt>
                  <c:pt idx="1">
                    <c:v>6.3</c:v>
                  </c:pt>
                  <c:pt idx="2">
                    <c:v>4.9000000000000004</c:v>
                  </c:pt>
                  <c:pt idx="3">
                    <c:v>3.7</c:v>
                  </c:pt>
                </c:numCache>
              </c:numRef>
            </c:minus>
          </c:errBars>
          <c:val>
            <c:numRef>
              <c:f>'Graphical representations_death'!$G$26:$G$29</c:f>
              <c:numCache>
                <c:formatCode>General</c:formatCode>
                <c:ptCount val="4"/>
                <c:pt idx="0">
                  <c:v>75.849599999999995</c:v>
                </c:pt>
                <c:pt idx="1">
                  <c:v>35.798279999999998</c:v>
                </c:pt>
                <c:pt idx="2">
                  <c:v>15.281146639999999</c:v>
                </c:pt>
                <c:pt idx="3">
                  <c:v>9.9334906699999994</c:v>
                </c:pt>
              </c:numCache>
            </c:numRef>
          </c:val>
          <c:smooth val="0"/>
          <c:extLst>
            <c:ext xmlns:c16="http://schemas.microsoft.com/office/drawing/2014/chart" uri="{C3380CC4-5D6E-409C-BE32-E72D297353CC}">
              <c16:uniqueId val="{00000000-BE53-4C48-B7FC-2D1236FCA6D3}"/>
            </c:ext>
          </c:extLst>
        </c:ser>
        <c:ser>
          <c:idx val="1"/>
          <c:order val="1"/>
          <c:tx>
            <c:strRef>
              <c:f>'Graphical representations_death'!$H$25</c:f>
              <c:strCache>
                <c:ptCount val="1"/>
                <c:pt idx="0">
                  <c:v>Bergenin-treated HIV-infected Microglia</c:v>
                </c:pt>
              </c:strCache>
            </c:strRef>
          </c:tx>
          <c:spPr>
            <a:ln w="19050"/>
          </c:spPr>
          <c:marker>
            <c:symbol val="circle"/>
            <c:size val="7"/>
          </c:marker>
          <c:errBars>
            <c:errDir val="y"/>
            <c:errBarType val="both"/>
            <c:errValType val="cust"/>
            <c:noEndCap val="0"/>
            <c:plus>
              <c:numRef>
                <c:f>'Graphical representations_death'!$H$32:$H$35</c:f>
                <c:numCache>
                  <c:formatCode>General</c:formatCode>
                  <c:ptCount val="4"/>
                  <c:pt idx="0">
                    <c:v>7.7</c:v>
                  </c:pt>
                  <c:pt idx="1">
                    <c:v>5.7</c:v>
                  </c:pt>
                  <c:pt idx="2">
                    <c:v>5.3</c:v>
                  </c:pt>
                  <c:pt idx="3">
                    <c:v>2.7</c:v>
                  </c:pt>
                </c:numCache>
              </c:numRef>
            </c:plus>
            <c:minus>
              <c:numRef>
                <c:f>'Graphical representations_death'!$H$32:$H$35</c:f>
                <c:numCache>
                  <c:formatCode>General</c:formatCode>
                  <c:ptCount val="4"/>
                  <c:pt idx="0">
                    <c:v>7.7</c:v>
                  </c:pt>
                  <c:pt idx="1">
                    <c:v>5.7</c:v>
                  </c:pt>
                  <c:pt idx="2">
                    <c:v>5.3</c:v>
                  </c:pt>
                  <c:pt idx="3">
                    <c:v>2.7</c:v>
                  </c:pt>
                </c:numCache>
              </c:numRef>
            </c:minus>
          </c:errBars>
          <c:val>
            <c:numRef>
              <c:f>'Graphical representations_death'!$H$26:$H$29</c:f>
              <c:numCache>
                <c:formatCode>General</c:formatCode>
                <c:ptCount val="4"/>
                <c:pt idx="0">
                  <c:v>63.66</c:v>
                </c:pt>
                <c:pt idx="1">
                  <c:v>27.86</c:v>
                </c:pt>
                <c:pt idx="2">
                  <c:v>20.67</c:v>
                </c:pt>
                <c:pt idx="3">
                  <c:v>12.63</c:v>
                </c:pt>
              </c:numCache>
            </c:numRef>
          </c:val>
          <c:smooth val="0"/>
          <c:extLst>
            <c:ext xmlns:c16="http://schemas.microsoft.com/office/drawing/2014/chart" uri="{C3380CC4-5D6E-409C-BE32-E72D297353CC}">
              <c16:uniqueId val="{00000001-BE53-4C48-B7FC-2D1236FCA6D3}"/>
            </c:ext>
          </c:extLst>
        </c:ser>
        <c:ser>
          <c:idx val="2"/>
          <c:order val="2"/>
          <c:tx>
            <c:strRef>
              <c:f>'Graphical representations_death'!$I$25</c:f>
              <c:strCache>
                <c:ptCount val="1"/>
                <c:pt idx="0">
                  <c:v>Uninfected Macrophages</c:v>
                </c:pt>
              </c:strCache>
            </c:strRef>
          </c:tx>
          <c:spPr>
            <a:ln w="19050"/>
          </c:spPr>
          <c:errBars>
            <c:errDir val="y"/>
            <c:errBarType val="both"/>
            <c:errValType val="cust"/>
            <c:noEndCap val="0"/>
            <c:plus>
              <c:numRef>
                <c:f>'Graphical representations_death'!$E$32:$E$35</c:f>
                <c:numCache>
                  <c:formatCode>General</c:formatCode>
                  <c:ptCount val="4"/>
                  <c:pt idx="0">
                    <c:v>2.2000000000000002</c:v>
                  </c:pt>
                  <c:pt idx="1">
                    <c:v>3.9</c:v>
                  </c:pt>
                  <c:pt idx="2">
                    <c:v>4.0999999999999996</c:v>
                  </c:pt>
                  <c:pt idx="3">
                    <c:v>3.6</c:v>
                  </c:pt>
                </c:numCache>
              </c:numRef>
            </c:plus>
            <c:minus>
              <c:numRef>
                <c:f>'Graphical representations_death'!$E$32:$E$35</c:f>
                <c:numCache>
                  <c:formatCode>General</c:formatCode>
                  <c:ptCount val="4"/>
                  <c:pt idx="0">
                    <c:v>2.2000000000000002</c:v>
                  </c:pt>
                  <c:pt idx="1">
                    <c:v>3.9</c:v>
                  </c:pt>
                  <c:pt idx="2">
                    <c:v>4.0999999999999996</c:v>
                  </c:pt>
                  <c:pt idx="3">
                    <c:v>3.6</c:v>
                  </c:pt>
                </c:numCache>
              </c:numRef>
            </c:minus>
          </c:errBars>
          <c:val>
            <c:numRef>
              <c:f>'Graphical representations_death'!$I$26:$I$29</c:f>
              <c:numCache>
                <c:formatCode>General</c:formatCode>
                <c:ptCount val="4"/>
                <c:pt idx="0">
                  <c:v>100</c:v>
                </c:pt>
                <c:pt idx="1">
                  <c:v>100</c:v>
                </c:pt>
                <c:pt idx="2">
                  <c:v>97.7</c:v>
                </c:pt>
                <c:pt idx="3">
                  <c:v>98.9</c:v>
                </c:pt>
              </c:numCache>
            </c:numRef>
          </c:val>
          <c:smooth val="0"/>
          <c:extLst>
            <c:ext xmlns:c16="http://schemas.microsoft.com/office/drawing/2014/chart" uri="{C3380CC4-5D6E-409C-BE32-E72D297353CC}">
              <c16:uniqueId val="{00000002-BE53-4C48-B7FC-2D1236FCA6D3}"/>
            </c:ext>
          </c:extLst>
        </c:ser>
        <c:ser>
          <c:idx val="3"/>
          <c:order val="3"/>
          <c:tx>
            <c:strRef>
              <c:f>'Graphical representations_death'!$J$25</c:f>
              <c:strCache>
                <c:ptCount val="1"/>
                <c:pt idx="0">
                  <c:v>Uninfected Microglia</c:v>
                </c:pt>
              </c:strCache>
            </c:strRef>
          </c:tx>
          <c:spPr>
            <a:ln w="19050"/>
          </c:spPr>
          <c:marker>
            <c:symbol val="square"/>
            <c:size val="7"/>
          </c:marker>
          <c:errBars>
            <c:errDir val="y"/>
            <c:errBarType val="both"/>
            <c:errValType val="cust"/>
            <c:noEndCap val="0"/>
            <c:plus>
              <c:numRef>
                <c:f>'Graphical representations_death'!$D$32:$D$35</c:f>
                <c:numCache>
                  <c:formatCode>General</c:formatCode>
                  <c:ptCount val="4"/>
                  <c:pt idx="0">
                    <c:v>8.1</c:v>
                  </c:pt>
                  <c:pt idx="1">
                    <c:v>9.4</c:v>
                  </c:pt>
                  <c:pt idx="2">
                    <c:v>3.3</c:v>
                  </c:pt>
                  <c:pt idx="3">
                    <c:v>1.9</c:v>
                  </c:pt>
                </c:numCache>
              </c:numRef>
            </c:plus>
            <c:minus>
              <c:numRef>
                <c:f>'Graphical representations_death'!$D$32:$D$35</c:f>
                <c:numCache>
                  <c:formatCode>General</c:formatCode>
                  <c:ptCount val="4"/>
                  <c:pt idx="0">
                    <c:v>8.1</c:v>
                  </c:pt>
                  <c:pt idx="1">
                    <c:v>9.4</c:v>
                  </c:pt>
                  <c:pt idx="2">
                    <c:v>3.3</c:v>
                  </c:pt>
                  <c:pt idx="3">
                    <c:v>1.9</c:v>
                  </c:pt>
                </c:numCache>
              </c:numRef>
            </c:minus>
          </c:errBars>
          <c:val>
            <c:numRef>
              <c:f>'Graphical representations_death'!$J$26:$J$29</c:f>
              <c:numCache>
                <c:formatCode>General</c:formatCode>
                <c:ptCount val="4"/>
                <c:pt idx="0">
                  <c:v>95.9</c:v>
                </c:pt>
                <c:pt idx="1">
                  <c:v>98.1</c:v>
                </c:pt>
                <c:pt idx="2">
                  <c:v>96.8</c:v>
                </c:pt>
                <c:pt idx="3">
                  <c:v>92.8</c:v>
                </c:pt>
              </c:numCache>
            </c:numRef>
          </c:val>
          <c:smooth val="0"/>
          <c:extLst>
            <c:ext xmlns:c16="http://schemas.microsoft.com/office/drawing/2014/chart" uri="{C3380CC4-5D6E-409C-BE32-E72D297353CC}">
              <c16:uniqueId val="{00000003-BE53-4C48-B7FC-2D1236FCA6D3}"/>
            </c:ext>
          </c:extLst>
        </c:ser>
        <c:dLbls>
          <c:showLegendKey val="0"/>
          <c:showVal val="0"/>
          <c:showCatName val="0"/>
          <c:showSerName val="0"/>
          <c:showPercent val="0"/>
          <c:showBubbleSize val="0"/>
        </c:dLbls>
        <c:marker val="1"/>
        <c:smooth val="0"/>
        <c:axId val="-2126009896"/>
        <c:axId val="-2082166856"/>
      </c:lineChart>
      <c:catAx>
        <c:axId val="-2126009896"/>
        <c:scaling>
          <c:orientation val="minMax"/>
        </c:scaling>
        <c:delete val="0"/>
        <c:axPos val="b"/>
        <c:majorTickMark val="out"/>
        <c:minorTickMark val="none"/>
        <c:tickLblPos val="nextTo"/>
        <c:spPr>
          <a:ln>
            <a:solidFill>
              <a:schemeClr val="tx1"/>
            </a:solidFill>
          </a:ln>
        </c:spPr>
        <c:crossAx val="-2082166856"/>
        <c:crosses val="autoZero"/>
        <c:auto val="1"/>
        <c:lblAlgn val="ctr"/>
        <c:lblOffset val="100"/>
        <c:noMultiLvlLbl val="0"/>
      </c:catAx>
      <c:valAx>
        <c:axId val="-2082166856"/>
        <c:scaling>
          <c:orientation val="minMax"/>
          <c:max val="100"/>
        </c:scaling>
        <c:delete val="0"/>
        <c:axPos val="l"/>
        <c:majorGridlines>
          <c:spPr>
            <a:ln>
              <a:noFill/>
            </a:ln>
          </c:spPr>
        </c:majorGridlines>
        <c:numFmt formatCode="General" sourceLinked="1"/>
        <c:majorTickMark val="out"/>
        <c:minorTickMark val="none"/>
        <c:tickLblPos val="nextTo"/>
        <c:spPr>
          <a:ln>
            <a:solidFill>
              <a:schemeClr val="tx1"/>
            </a:solidFill>
          </a:ln>
        </c:spPr>
        <c:txPr>
          <a:bodyPr/>
          <a:lstStyle/>
          <a:p>
            <a:pPr>
              <a:defRPr sz="1400"/>
            </a:pPr>
            <a:endParaRPr lang="en-US"/>
          </a:p>
        </c:txPr>
        <c:crossAx val="-2126009896"/>
        <c:crosses val="autoZero"/>
        <c:crossBetween val="between"/>
        <c:majorUnit val="25"/>
      </c:valAx>
    </c:plotArea>
    <c:plotVisOnly val="1"/>
    <c:dispBlanksAs val="gap"/>
    <c:showDLblsOverMax val="0"/>
  </c:chart>
  <c:spPr>
    <a:ln w="19050"/>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92649430626192"/>
          <c:y val="0.10672482643227861"/>
          <c:w val="0.55786952379374677"/>
          <c:h val="0.75894275739582384"/>
        </c:manualLayout>
      </c:layout>
      <c:pieChart>
        <c:varyColors val="1"/>
        <c:ser>
          <c:idx val="0"/>
          <c:order val="0"/>
          <c:tx>
            <c:strRef>
              <c:f>Sheet1!$B$1</c:f>
              <c:strCache>
                <c:ptCount val="1"/>
                <c:pt idx="0">
                  <c:v>Sales</c:v>
                </c:pt>
              </c:strCache>
            </c:strRef>
          </c:tx>
          <c:explosion val="1"/>
          <c:dPt>
            <c:idx val="0"/>
            <c:bubble3D val="0"/>
            <c:spPr>
              <a:solidFill>
                <a:srgbClr val="00B050"/>
              </a:solidFill>
              <a:ln w="19050">
                <a:solidFill>
                  <a:schemeClr val="tx1"/>
                </a:solidFill>
              </a:ln>
              <a:effectLst/>
            </c:spPr>
            <c:extLst>
              <c:ext xmlns:c16="http://schemas.microsoft.com/office/drawing/2014/chart" uri="{C3380CC4-5D6E-409C-BE32-E72D297353CC}">
                <c16:uniqueId val="{00000001-9562-A84B-B8BA-C954E6890CEE}"/>
              </c:ext>
            </c:extLst>
          </c:dPt>
          <c:dPt>
            <c:idx val="1"/>
            <c:bubble3D val="0"/>
            <c:spPr>
              <a:solidFill>
                <a:schemeClr val="accent3">
                  <a:lumMod val="40000"/>
                  <a:lumOff val="60000"/>
                </a:schemeClr>
              </a:solidFill>
              <a:ln w="19050">
                <a:solidFill>
                  <a:schemeClr val="tx1"/>
                </a:solidFill>
              </a:ln>
              <a:effectLst/>
            </c:spPr>
            <c:extLst>
              <c:ext xmlns:c16="http://schemas.microsoft.com/office/drawing/2014/chart" uri="{C3380CC4-5D6E-409C-BE32-E72D297353CC}">
                <c16:uniqueId val="{00000003-9562-A84B-B8BA-C954E6890CEE}"/>
              </c:ext>
            </c:extLst>
          </c:dPt>
          <c:dLbls>
            <c:dLbl>
              <c:idx val="1"/>
              <c:delete val="1"/>
              <c:extLst>
                <c:ext xmlns:c15="http://schemas.microsoft.com/office/drawing/2012/chart" uri="{CE6537A1-D6FC-4f65-9D91-7224C49458BB}"/>
                <c:ext xmlns:c16="http://schemas.microsoft.com/office/drawing/2014/chart" uri="{C3380CC4-5D6E-409C-BE32-E72D297353CC}">
                  <c16:uniqueId val="{00000003-9562-A84B-B8BA-C954E6890CE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Continue</c:v>
                </c:pt>
                <c:pt idx="1">
                  <c:v>Discontinue</c:v>
                </c:pt>
              </c:strCache>
            </c:strRef>
          </c:cat>
          <c:val>
            <c:numRef>
              <c:f>Sheet1!$B$2:$B$3</c:f>
              <c:numCache>
                <c:formatCode>0%</c:formatCode>
                <c:ptCount val="2"/>
                <c:pt idx="0">
                  <c:v>0.38</c:v>
                </c:pt>
                <c:pt idx="1">
                  <c:v>0.62</c:v>
                </c:pt>
              </c:numCache>
            </c:numRef>
          </c:val>
          <c:extLst>
            <c:ext xmlns:c16="http://schemas.microsoft.com/office/drawing/2014/chart" uri="{C3380CC4-5D6E-409C-BE32-E72D297353CC}">
              <c16:uniqueId val="{00000004-9562-A84B-B8BA-C954E6890CEE}"/>
            </c:ext>
          </c:extLst>
        </c:ser>
        <c:dLbls>
          <c:showLegendKey val="0"/>
          <c:showVal val="0"/>
          <c:showCatName val="0"/>
          <c:showSerName val="0"/>
          <c:showPercent val="1"/>
          <c:showBubbleSize val="0"/>
          <c:showLeaderLines val="1"/>
        </c:dLbls>
        <c:firstSliceAng val="339"/>
      </c:pieChart>
      <c:spPr>
        <a:noFill/>
        <a:ln>
          <a:noFill/>
        </a:ln>
        <a:effectLst/>
      </c:spPr>
    </c:plotArea>
    <c:legend>
      <c:legendPos val="t"/>
      <c:layout>
        <c:manualLayout>
          <c:xMode val="edge"/>
          <c:yMode val="edge"/>
          <c:x val="0"/>
          <c:y val="0.81553703691806401"/>
          <c:w val="1"/>
          <c:h val="0.10903829223635317"/>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134523945376387E-2"/>
          <c:y val="0.11353542289750877"/>
          <c:w val="0.8387116284377496"/>
          <c:h val="0.67325610350553167"/>
        </c:manualLayout>
      </c:layout>
      <c:barChart>
        <c:barDir val="col"/>
        <c:grouping val="clustered"/>
        <c:varyColors val="0"/>
        <c:ser>
          <c:idx val="0"/>
          <c:order val="0"/>
          <c:tx>
            <c:strRef>
              <c:f>Sheet1!$F$22:$F$23</c:f>
              <c:strCache>
                <c:ptCount val="2"/>
                <c:pt idx="0">
                  <c:v>Confirmed positive</c:v>
                </c:pt>
                <c:pt idx="1">
                  <c:v>FSWs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Sheet1!$E$24:$E$27</c:f>
              <c:strCache>
                <c:ptCount val="4"/>
                <c:pt idx="0">
                  <c:v>Quarter 3 FY18</c:v>
                </c:pt>
                <c:pt idx="1">
                  <c:v>Quarter 4 FY18</c:v>
                </c:pt>
                <c:pt idx="2">
                  <c:v>Quarter 1 FY19</c:v>
                </c:pt>
                <c:pt idx="3">
                  <c:v>Quarter 2 FY19</c:v>
                </c:pt>
              </c:strCache>
            </c:strRef>
          </c:cat>
          <c:val>
            <c:numRef>
              <c:f>Sheet1!$F$24:$F$27</c:f>
              <c:numCache>
                <c:formatCode>General</c:formatCode>
                <c:ptCount val="4"/>
                <c:pt idx="0">
                  <c:v>47</c:v>
                </c:pt>
                <c:pt idx="1">
                  <c:v>97</c:v>
                </c:pt>
                <c:pt idx="2">
                  <c:v>64</c:v>
                </c:pt>
                <c:pt idx="3">
                  <c:v>66</c:v>
                </c:pt>
              </c:numCache>
            </c:numRef>
          </c:val>
          <c:extLst>
            <c:ext xmlns:c16="http://schemas.microsoft.com/office/drawing/2014/chart" uri="{C3380CC4-5D6E-409C-BE32-E72D297353CC}">
              <c16:uniqueId val="{00000000-06C4-2D4D-A0AF-E09D14F1A5AD}"/>
            </c:ext>
          </c:extLst>
        </c:ser>
        <c:ser>
          <c:idx val="1"/>
          <c:order val="1"/>
          <c:tx>
            <c:strRef>
              <c:f>Sheet1!$G$22:$G$23</c:f>
              <c:strCache>
                <c:ptCount val="2"/>
                <c:pt idx="0">
                  <c:v>Confirmed positive</c:v>
                </c:pt>
                <c:pt idx="1">
                  <c:v>MSM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Sheet1!$E$24:$E$27</c:f>
              <c:strCache>
                <c:ptCount val="4"/>
                <c:pt idx="0">
                  <c:v>Quarter 3 FY18</c:v>
                </c:pt>
                <c:pt idx="1">
                  <c:v>Quarter 4 FY18</c:v>
                </c:pt>
                <c:pt idx="2">
                  <c:v>Quarter 1 FY19</c:v>
                </c:pt>
                <c:pt idx="3">
                  <c:v>Quarter 2 FY19</c:v>
                </c:pt>
              </c:strCache>
            </c:strRef>
          </c:cat>
          <c:val>
            <c:numRef>
              <c:f>Sheet1!$G$24:$G$27</c:f>
              <c:numCache>
                <c:formatCode>General</c:formatCode>
                <c:ptCount val="4"/>
                <c:pt idx="0">
                  <c:v>17</c:v>
                </c:pt>
                <c:pt idx="1">
                  <c:v>10</c:v>
                </c:pt>
                <c:pt idx="2">
                  <c:v>2</c:v>
                </c:pt>
                <c:pt idx="3">
                  <c:v>25</c:v>
                </c:pt>
              </c:numCache>
            </c:numRef>
          </c:val>
          <c:extLst>
            <c:ext xmlns:c16="http://schemas.microsoft.com/office/drawing/2014/chart" uri="{C3380CC4-5D6E-409C-BE32-E72D297353CC}">
              <c16:uniqueId val="{00000001-06C4-2D4D-A0AF-E09D14F1A5AD}"/>
            </c:ext>
          </c:extLst>
        </c:ser>
        <c:dLbls>
          <c:showLegendKey val="0"/>
          <c:showVal val="1"/>
          <c:showCatName val="0"/>
          <c:showSerName val="0"/>
          <c:showPercent val="0"/>
          <c:showBubbleSize val="0"/>
        </c:dLbls>
        <c:gapWidth val="219"/>
        <c:axId val="539245368"/>
        <c:axId val="539244584"/>
      </c:barChart>
      <c:scatterChart>
        <c:scatterStyle val="smoothMarker"/>
        <c:varyColors val="0"/>
        <c:ser>
          <c:idx val="2"/>
          <c:order val="2"/>
          <c:tx>
            <c:strRef>
              <c:f>Sheet1!$H$22:$H$23</c:f>
              <c:strCache>
                <c:ptCount val="2"/>
                <c:pt idx="0">
                  <c:v>Case-finding rate</c:v>
                </c:pt>
                <c:pt idx="1">
                  <c:v>FSWs</c:v>
                </c:pt>
              </c:strCache>
            </c:strRef>
          </c:tx>
          <c:spPr>
            <a:ln w="38100"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1.1491801414070899E-3"/>
                  <c:y val="-1.7726607458335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C4-2D4D-A0AF-E09D14F1A5AD}"/>
                </c:ext>
              </c:extLst>
            </c:dLbl>
            <c:dLbl>
              <c:idx val="1"/>
              <c:layout>
                <c:manualLayout>
                  <c:x val="0"/>
                  <c:y val="2.78560974345272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C4-2D4D-A0AF-E09D14F1A5AD}"/>
                </c:ext>
              </c:extLst>
            </c:dLbl>
            <c:dLbl>
              <c:idx val="2"/>
              <c:layout>
                <c:manualLayout>
                  <c:x val="0"/>
                  <c:y val="2.7856097434527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C4-2D4D-A0AF-E09D14F1A5AD}"/>
                </c:ext>
              </c:extLst>
            </c:dLbl>
            <c:dLbl>
              <c:idx val="3"/>
              <c:layout>
                <c:manualLayout>
                  <c:x val="-1.3790161696884995E-2"/>
                  <c:y val="-4.305033239881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C4-2D4D-A0AF-E09D14F1A5AD}"/>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Sheet1!$E$24:$E$27</c:f>
              <c:strCache>
                <c:ptCount val="4"/>
                <c:pt idx="0">
                  <c:v>Quarter 3 FY18</c:v>
                </c:pt>
                <c:pt idx="1">
                  <c:v>Quarter 4 FY18</c:v>
                </c:pt>
                <c:pt idx="2">
                  <c:v>Quarter 1 FY19</c:v>
                </c:pt>
                <c:pt idx="3">
                  <c:v>Quarter 2 FY19</c:v>
                </c:pt>
              </c:strCache>
            </c:strRef>
          </c:xVal>
          <c:yVal>
            <c:numRef>
              <c:f>Sheet1!$H$24:$H$27</c:f>
              <c:numCache>
                <c:formatCode>0%</c:formatCode>
                <c:ptCount val="4"/>
                <c:pt idx="0">
                  <c:v>0.15614617940199335</c:v>
                </c:pt>
                <c:pt idx="1">
                  <c:v>0.12967914438502673</c:v>
                </c:pt>
                <c:pt idx="2">
                  <c:v>0.13502109704641349</c:v>
                </c:pt>
                <c:pt idx="3">
                  <c:v>0.16666666666666666</c:v>
                </c:pt>
              </c:numCache>
            </c:numRef>
          </c:yVal>
          <c:smooth val="1"/>
          <c:extLst>
            <c:ext xmlns:c16="http://schemas.microsoft.com/office/drawing/2014/chart" uri="{C3380CC4-5D6E-409C-BE32-E72D297353CC}">
              <c16:uniqueId val="{00000006-06C4-2D4D-A0AF-E09D14F1A5AD}"/>
            </c:ext>
          </c:extLst>
        </c:ser>
        <c:ser>
          <c:idx val="3"/>
          <c:order val="3"/>
          <c:tx>
            <c:strRef>
              <c:f>Sheet1!$I$22:$I$23</c:f>
              <c:strCache>
                <c:ptCount val="2"/>
                <c:pt idx="0">
                  <c:v>Case-finding rate</c:v>
                </c:pt>
                <c:pt idx="1">
                  <c:v>MSM</c:v>
                </c:pt>
              </c:strCache>
            </c:strRef>
          </c:tx>
          <c:spPr>
            <a:ln w="38100" cap="rnd">
              <a:solidFill>
                <a:schemeClr val="accent4"/>
              </a:solidFill>
              <a:round/>
            </a:ln>
            <a:effectLst/>
          </c:spPr>
          <c:marker>
            <c:symbol val="circle"/>
            <c:size val="5"/>
            <c:spPr>
              <a:solidFill>
                <a:schemeClr val="accent4"/>
              </a:solidFill>
              <a:ln w="9525">
                <a:solidFill>
                  <a:schemeClr val="accent4"/>
                </a:solidFill>
              </a:ln>
              <a:effectLst/>
            </c:spPr>
          </c:marker>
          <c:dLbls>
            <c:dLbl>
              <c:idx val="1"/>
              <c:layout>
                <c:manualLayout>
                  <c:x val="6.8950808484424132E-3"/>
                  <c:y val="-2.53237249404792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6C4-2D4D-A0AF-E09D14F1A5AD}"/>
                </c:ext>
              </c:extLst>
            </c:dLbl>
            <c:dLbl>
              <c:idx val="2"/>
              <c:layout>
                <c:manualLayout>
                  <c:x val="0"/>
                  <c:y val="1.2661862470239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6C4-2D4D-A0AF-E09D14F1A5AD}"/>
                </c:ext>
              </c:extLst>
            </c:dLbl>
            <c:dLbl>
              <c:idx val="3"/>
              <c:layout>
                <c:manualLayout>
                  <c:x val="-1.3184806173576692E-3"/>
                  <c:y val="1.02862179116500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6C4-2D4D-A0AF-E09D14F1A5AD}"/>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Sheet1!$E$24:$E$27</c:f>
              <c:strCache>
                <c:ptCount val="4"/>
                <c:pt idx="0">
                  <c:v>Quarter 3 FY18</c:v>
                </c:pt>
                <c:pt idx="1">
                  <c:v>Quarter 4 FY18</c:v>
                </c:pt>
                <c:pt idx="2">
                  <c:v>Quarter 1 FY19</c:v>
                </c:pt>
                <c:pt idx="3">
                  <c:v>Quarter 2 FY19</c:v>
                </c:pt>
              </c:strCache>
            </c:strRef>
          </c:xVal>
          <c:yVal>
            <c:numRef>
              <c:f>Sheet1!$I$24:$I$27</c:f>
              <c:numCache>
                <c:formatCode>0%</c:formatCode>
                <c:ptCount val="4"/>
                <c:pt idx="0">
                  <c:v>0.18279569892473119</c:v>
                </c:pt>
                <c:pt idx="1">
                  <c:v>8.6206896551724144E-2</c:v>
                </c:pt>
                <c:pt idx="2">
                  <c:v>5.2631578947368418E-2</c:v>
                </c:pt>
                <c:pt idx="3">
                  <c:v>0.16129032258064516</c:v>
                </c:pt>
              </c:numCache>
            </c:numRef>
          </c:yVal>
          <c:smooth val="1"/>
          <c:extLst>
            <c:ext xmlns:c16="http://schemas.microsoft.com/office/drawing/2014/chart" uri="{C3380CC4-5D6E-409C-BE32-E72D297353CC}">
              <c16:uniqueId val="{0000000A-06C4-2D4D-A0AF-E09D14F1A5AD}"/>
            </c:ext>
          </c:extLst>
        </c:ser>
        <c:dLbls>
          <c:showLegendKey val="0"/>
          <c:showVal val="1"/>
          <c:showCatName val="0"/>
          <c:showSerName val="0"/>
          <c:showPercent val="0"/>
          <c:showBubbleSize val="0"/>
        </c:dLbls>
        <c:axId val="661712880"/>
        <c:axId val="539244976"/>
      </c:scatterChart>
      <c:catAx>
        <c:axId val="539245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39244584"/>
        <c:crosses val="autoZero"/>
        <c:auto val="1"/>
        <c:lblAlgn val="ctr"/>
        <c:lblOffset val="100"/>
        <c:noMultiLvlLbl val="0"/>
      </c:catAx>
      <c:valAx>
        <c:axId val="539244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a:t>Number of KPs</a:t>
                </a:r>
              </a:p>
            </c:rich>
          </c:tx>
          <c:layout>
            <c:manualLayout>
              <c:xMode val="edge"/>
              <c:yMode val="edge"/>
              <c:x val="1.1708969314809028E-4"/>
              <c:y val="0.32969655397941394"/>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39245368"/>
        <c:crosses val="autoZero"/>
        <c:crossBetween val="between"/>
      </c:valAx>
      <c:valAx>
        <c:axId val="539244976"/>
        <c:scaling>
          <c:orientation val="minMax"/>
        </c:scaling>
        <c:delete val="0"/>
        <c:axPos val="r"/>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a:t> % case-finding rate</a:t>
                </a:r>
              </a:p>
            </c:rich>
          </c:tx>
          <c:layout>
            <c:manualLayout>
              <c:xMode val="edge"/>
              <c:yMode val="edge"/>
              <c:x val="0.96849518118001254"/>
              <c:y val="0.28634612547008409"/>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61712880"/>
        <c:crosses val="max"/>
        <c:crossBetween val="midCat"/>
      </c:valAx>
      <c:valAx>
        <c:axId val="661712880"/>
        <c:scaling>
          <c:orientation val="minMax"/>
        </c:scaling>
        <c:delete val="1"/>
        <c:axPos val="t"/>
        <c:majorTickMark val="out"/>
        <c:minorTickMark val="none"/>
        <c:tickLblPos val="nextTo"/>
        <c:crossAx val="539244976"/>
        <c:crosses val="max"/>
        <c:crossBetween val="midCat"/>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6.5869738892698881E-3"/>
          <c:y val="0.89685177577771968"/>
          <c:w val="0.99341302611073012"/>
          <c:h val="8.5421709810052121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On-site</c:v>
                </c:pt>
              </c:strCache>
            </c:strRef>
          </c:tx>
          <c:invertIfNegative val="0"/>
          <c:cat>
            <c:strRef>
              <c:f>Sheet1!$A$2:$A$4</c:f>
              <c:strCache>
                <c:ptCount val="3"/>
                <c:pt idx="0">
                  <c:v>Kits distributed</c:v>
                </c:pt>
                <c:pt idx="1">
                  <c:v>Results known</c:v>
                </c:pt>
                <c:pt idx="2">
                  <c:v>HIVST+</c:v>
                </c:pt>
              </c:strCache>
            </c:strRef>
          </c:cat>
          <c:val>
            <c:numRef>
              <c:f>Sheet1!$B$2:$B$4</c:f>
              <c:numCache>
                <c:formatCode>General</c:formatCode>
                <c:ptCount val="3"/>
                <c:pt idx="0">
                  <c:v>1287</c:v>
                </c:pt>
                <c:pt idx="1">
                  <c:v>1286</c:v>
                </c:pt>
                <c:pt idx="2">
                  <c:v>143</c:v>
                </c:pt>
              </c:numCache>
            </c:numRef>
          </c:val>
          <c:extLst>
            <c:ext xmlns:c16="http://schemas.microsoft.com/office/drawing/2014/chart" uri="{C3380CC4-5D6E-409C-BE32-E72D297353CC}">
              <c16:uniqueId val="{00000000-320A-8F40-B5BC-7FA6B0044C2B}"/>
            </c:ext>
          </c:extLst>
        </c:ser>
        <c:ser>
          <c:idx val="1"/>
          <c:order val="1"/>
          <c:tx>
            <c:strRef>
              <c:f>Sheet1!$C$1</c:f>
              <c:strCache>
                <c:ptCount val="1"/>
                <c:pt idx="0">
                  <c:v>Off-site</c:v>
                </c:pt>
              </c:strCache>
            </c:strRef>
          </c:tx>
          <c:invertIfNegative val="0"/>
          <c:cat>
            <c:strRef>
              <c:f>Sheet1!$A$2:$A$4</c:f>
              <c:strCache>
                <c:ptCount val="3"/>
                <c:pt idx="0">
                  <c:v>Kits distributed</c:v>
                </c:pt>
                <c:pt idx="1">
                  <c:v>Results known</c:v>
                </c:pt>
                <c:pt idx="2">
                  <c:v>HIVST+</c:v>
                </c:pt>
              </c:strCache>
            </c:strRef>
          </c:cat>
          <c:val>
            <c:numRef>
              <c:f>Sheet1!$C$2:$C$4</c:f>
              <c:numCache>
                <c:formatCode>General</c:formatCode>
                <c:ptCount val="3"/>
                <c:pt idx="0">
                  <c:v>3020</c:v>
                </c:pt>
                <c:pt idx="1">
                  <c:v>2200</c:v>
                </c:pt>
                <c:pt idx="2">
                  <c:v>131</c:v>
                </c:pt>
              </c:numCache>
            </c:numRef>
          </c:val>
          <c:extLst>
            <c:ext xmlns:c16="http://schemas.microsoft.com/office/drawing/2014/chart" uri="{C3380CC4-5D6E-409C-BE32-E72D297353CC}">
              <c16:uniqueId val="{00000001-320A-8F40-B5BC-7FA6B0044C2B}"/>
            </c:ext>
          </c:extLst>
        </c:ser>
        <c:dLbls>
          <c:showLegendKey val="0"/>
          <c:showVal val="0"/>
          <c:showCatName val="0"/>
          <c:showSerName val="0"/>
          <c:showPercent val="0"/>
          <c:showBubbleSize val="0"/>
        </c:dLbls>
        <c:gapWidth val="150"/>
        <c:axId val="2118320168"/>
        <c:axId val="2099089592"/>
      </c:barChart>
      <c:catAx>
        <c:axId val="2118320168"/>
        <c:scaling>
          <c:orientation val="minMax"/>
        </c:scaling>
        <c:delete val="0"/>
        <c:axPos val="b"/>
        <c:numFmt formatCode="General" sourceLinked="0"/>
        <c:majorTickMark val="out"/>
        <c:minorTickMark val="none"/>
        <c:tickLblPos val="nextTo"/>
        <c:crossAx val="2099089592"/>
        <c:crosses val="autoZero"/>
        <c:auto val="1"/>
        <c:lblAlgn val="ctr"/>
        <c:lblOffset val="100"/>
        <c:noMultiLvlLbl val="0"/>
      </c:catAx>
      <c:valAx>
        <c:axId val="2099089592"/>
        <c:scaling>
          <c:orientation val="minMax"/>
          <c:max val="3000"/>
        </c:scaling>
        <c:delete val="0"/>
        <c:axPos val="l"/>
        <c:title>
          <c:tx>
            <c:rich>
              <a:bodyPr rot="-5400000" vert="horz"/>
              <a:lstStyle/>
              <a:p>
                <a:pPr>
                  <a:defRPr/>
                </a:pPr>
                <a:r>
                  <a:rPr lang="en-US"/>
                  <a:t># of Kits</a:t>
                </a:r>
              </a:p>
            </c:rich>
          </c:tx>
          <c:layout>
            <c:manualLayout>
              <c:xMode val="edge"/>
              <c:yMode val="edge"/>
              <c:x val="3.2565183431301901E-2"/>
              <c:y val="0.34363407209105901"/>
            </c:manualLayout>
          </c:layout>
          <c:overlay val="0"/>
        </c:title>
        <c:numFmt formatCode="General" sourceLinked="1"/>
        <c:majorTickMark val="out"/>
        <c:minorTickMark val="none"/>
        <c:tickLblPos val="nextTo"/>
        <c:crossAx val="2118320168"/>
        <c:crosses val="autoZero"/>
        <c:crossBetween val="between"/>
        <c:minorUnit val="100"/>
      </c:valAx>
    </c:plotArea>
    <c:legend>
      <c:legendPos val="r"/>
      <c:layout>
        <c:manualLayout>
          <c:xMode val="edge"/>
          <c:yMode val="edge"/>
          <c:x val="0.76524902219671231"/>
          <c:y val="0.87813306426669813"/>
          <c:w val="0.227878503659737"/>
          <c:h val="0.12032265043798573"/>
        </c:manualLayout>
      </c:layout>
      <c:overlay val="0"/>
      <c:spPr>
        <a:solidFill>
          <a:schemeClr val="bg1"/>
        </a:solidFill>
      </c:spPr>
    </c:legend>
    <c:plotVisOnly val="1"/>
    <c:dispBlanksAs val="gap"/>
    <c:showDLblsOverMax val="0"/>
  </c:chart>
  <c:spPr>
    <a:noFill/>
  </c:spPr>
  <c:txPr>
    <a:bodyPr/>
    <a:lstStyle/>
    <a:p>
      <a:pPr>
        <a:defRPr sz="14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On site</c:v>
                </c:pt>
              </c:strCache>
            </c:strRef>
          </c:tx>
          <c:invertIfNegative val="0"/>
          <c:cat>
            <c:strRef>
              <c:f>Sheet1!$A$2:$A$4</c:f>
              <c:strCache>
                <c:ptCount val="3"/>
                <c:pt idx="0">
                  <c:v>HIVST+</c:v>
                </c:pt>
                <c:pt idx="1">
                  <c:v>Linkage known</c:v>
                </c:pt>
                <c:pt idx="2">
                  <c:v>Linked &amp; started ART</c:v>
                </c:pt>
              </c:strCache>
            </c:strRef>
          </c:cat>
          <c:val>
            <c:numRef>
              <c:f>Sheet1!$B$2:$B$4</c:f>
              <c:numCache>
                <c:formatCode>General</c:formatCode>
                <c:ptCount val="3"/>
                <c:pt idx="0">
                  <c:v>143</c:v>
                </c:pt>
                <c:pt idx="1">
                  <c:v>116</c:v>
                </c:pt>
                <c:pt idx="2">
                  <c:v>70</c:v>
                </c:pt>
              </c:numCache>
            </c:numRef>
          </c:val>
          <c:extLst>
            <c:ext xmlns:c16="http://schemas.microsoft.com/office/drawing/2014/chart" uri="{C3380CC4-5D6E-409C-BE32-E72D297353CC}">
              <c16:uniqueId val="{00000000-2654-5940-8A4B-96A4D75F71DF}"/>
            </c:ext>
          </c:extLst>
        </c:ser>
        <c:ser>
          <c:idx val="1"/>
          <c:order val="1"/>
          <c:tx>
            <c:strRef>
              <c:f>Sheet1!$C$1</c:f>
              <c:strCache>
                <c:ptCount val="1"/>
                <c:pt idx="0">
                  <c:v>Off Site</c:v>
                </c:pt>
              </c:strCache>
            </c:strRef>
          </c:tx>
          <c:invertIfNegative val="0"/>
          <c:cat>
            <c:strRef>
              <c:f>Sheet1!$A$2:$A$4</c:f>
              <c:strCache>
                <c:ptCount val="3"/>
                <c:pt idx="0">
                  <c:v>HIVST+</c:v>
                </c:pt>
                <c:pt idx="1">
                  <c:v>Linkage known</c:v>
                </c:pt>
                <c:pt idx="2">
                  <c:v>Linked &amp; started ART</c:v>
                </c:pt>
              </c:strCache>
            </c:strRef>
          </c:cat>
          <c:val>
            <c:numRef>
              <c:f>Sheet1!$C$2:$C$4</c:f>
              <c:numCache>
                <c:formatCode>General</c:formatCode>
                <c:ptCount val="3"/>
                <c:pt idx="0">
                  <c:v>131</c:v>
                </c:pt>
                <c:pt idx="1">
                  <c:v>106</c:v>
                </c:pt>
                <c:pt idx="2">
                  <c:v>76</c:v>
                </c:pt>
              </c:numCache>
            </c:numRef>
          </c:val>
          <c:extLst>
            <c:ext xmlns:c16="http://schemas.microsoft.com/office/drawing/2014/chart" uri="{C3380CC4-5D6E-409C-BE32-E72D297353CC}">
              <c16:uniqueId val="{00000001-2654-5940-8A4B-96A4D75F71DF}"/>
            </c:ext>
          </c:extLst>
        </c:ser>
        <c:dLbls>
          <c:showLegendKey val="0"/>
          <c:showVal val="0"/>
          <c:showCatName val="0"/>
          <c:showSerName val="0"/>
          <c:showPercent val="0"/>
          <c:showBubbleSize val="0"/>
        </c:dLbls>
        <c:gapWidth val="150"/>
        <c:axId val="2121048264"/>
        <c:axId val="2085830840"/>
      </c:barChart>
      <c:catAx>
        <c:axId val="2121048264"/>
        <c:scaling>
          <c:orientation val="minMax"/>
        </c:scaling>
        <c:delete val="0"/>
        <c:axPos val="b"/>
        <c:numFmt formatCode="General" sourceLinked="0"/>
        <c:majorTickMark val="out"/>
        <c:minorTickMark val="none"/>
        <c:tickLblPos val="nextTo"/>
        <c:crossAx val="2085830840"/>
        <c:crosses val="autoZero"/>
        <c:auto val="1"/>
        <c:lblAlgn val="ctr"/>
        <c:lblOffset val="100"/>
        <c:noMultiLvlLbl val="0"/>
      </c:catAx>
      <c:valAx>
        <c:axId val="2085830840"/>
        <c:scaling>
          <c:orientation val="minMax"/>
        </c:scaling>
        <c:delete val="0"/>
        <c:axPos val="l"/>
        <c:numFmt formatCode="General" sourceLinked="1"/>
        <c:majorTickMark val="out"/>
        <c:minorTickMark val="none"/>
        <c:tickLblPos val="nextTo"/>
        <c:crossAx val="2121048264"/>
        <c:crosses val="autoZero"/>
        <c:crossBetween val="between"/>
        <c:majorUnit val="40"/>
        <c:minorUnit val="4"/>
      </c:valAx>
    </c:plotArea>
    <c:plotVisOnly val="1"/>
    <c:dispBlanksAs val="gap"/>
    <c:showDLblsOverMax val="0"/>
  </c:chart>
  <c:spPr>
    <a:noFill/>
  </c:spPr>
  <c:txPr>
    <a:bodyPr/>
    <a:lstStyle/>
    <a:p>
      <a:pPr>
        <a:defRPr sz="16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39850198900707E-2"/>
          <c:y val="9.3589160434236915E-2"/>
          <c:w val="0.72809089174948205"/>
          <c:h val="0.89753892616950237"/>
        </c:manualLayout>
      </c:layout>
      <c:barChart>
        <c:barDir val="bar"/>
        <c:grouping val="percentStacked"/>
        <c:varyColors val="0"/>
        <c:ser>
          <c:idx val="0"/>
          <c:order val="0"/>
          <c:tx>
            <c:v>FI</c:v>
          </c:tx>
          <c:spPr>
            <a:solidFill>
              <a:srgbClr val="460000"/>
            </a:solidFill>
          </c:spPr>
          <c:invertIfNegative val="0"/>
          <c:cat>
            <c:strRef>
              <c:f>'AHI diagnosis'!$A$12:$A$17</c:f>
              <c:strCache>
                <c:ptCount val="4"/>
                <c:pt idx="0">
                  <c:v>1a. AHI trajectory (2015-2017)</c:v>
                </c:pt>
                <c:pt idx="1">
                  <c:v>1b. Routine testing, AHI period (2015-2017)</c:v>
                </c:pt>
                <c:pt idx="2">
                  <c:v>2. Routine testing (2014-2017)</c:v>
                </c:pt>
                <c:pt idx="3">
                  <c:v>3. Routine testing (2008-2014)</c:v>
                </c:pt>
              </c:strCache>
            </c:strRef>
          </c:cat>
          <c:val>
            <c:numRef>
              <c:f>'AHI diagnosis'!$B$12:$B$17</c:f>
              <c:numCache>
                <c:formatCode>General</c:formatCode>
                <c:ptCount val="4"/>
                <c:pt idx="0">
                  <c:v>2</c:v>
                </c:pt>
              </c:numCache>
            </c:numRef>
          </c:val>
          <c:extLst>
            <c:ext xmlns:c16="http://schemas.microsoft.com/office/drawing/2014/chart" uri="{C3380CC4-5D6E-409C-BE32-E72D297353CC}">
              <c16:uniqueId val="{00000000-8B3F-514A-9B47-51F6B9F84DA5}"/>
            </c:ext>
          </c:extLst>
        </c:ser>
        <c:ser>
          <c:idx val="1"/>
          <c:order val="1"/>
          <c:tx>
            <c:v>FII</c:v>
          </c:tx>
          <c:spPr>
            <a:solidFill>
              <a:srgbClr val="FF0000"/>
            </a:solidFill>
          </c:spPr>
          <c:invertIfNegative val="0"/>
          <c:cat>
            <c:strRef>
              <c:f>'AHI diagnosis'!$A$12:$A$17</c:f>
              <c:strCache>
                <c:ptCount val="4"/>
                <c:pt idx="0">
                  <c:v>1a. AHI trajectory (2015-2017)</c:v>
                </c:pt>
                <c:pt idx="1">
                  <c:v>1b. Routine testing, AHI period (2015-2017)</c:v>
                </c:pt>
                <c:pt idx="2">
                  <c:v>2. Routine testing (2014-2017)</c:v>
                </c:pt>
                <c:pt idx="3">
                  <c:v>3. Routine testing (2008-2014)</c:v>
                </c:pt>
              </c:strCache>
            </c:strRef>
          </c:cat>
          <c:val>
            <c:numRef>
              <c:f>'AHI diagnosis'!$C$12:$C$17</c:f>
              <c:numCache>
                <c:formatCode>General</c:formatCode>
                <c:ptCount val="4"/>
                <c:pt idx="0">
                  <c:v>8</c:v>
                </c:pt>
                <c:pt idx="1">
                  <c:v>5</c:v>
                </c:pt>
                <c:pt idx="2">
                  <c:v>5</c:v>
                </c:pt>
                <c:pt idx="3">
                  <c:v>0</c:v>
                </c:pt>
              </c:numCache>
            </c:numRef>
          </c:val>
          <c:extLst>
            <c:ext xmlns:c16="http://schemas.microsoft.com/office/drawing/2014/chart" uri="{C3380CC4-5D6E-409C-BE32-E72D297353CC}">
              <c16:uniqueId val="{00000001-8B3F-514A-9B47-51F6B9F84DA5}"/>
            </c:ext>
          </c:extLst>
        </c:ser>
        <c:ser>
          <c:idx val="2"/>
          <c:order val="2"/>
          <c:tx>
            <c:v>FII-III</c:v>
          </c:tx>
          <c:spPr>
            <a:solidFill>
              <a:srgbClr val="FF7777"/>
            </a:solidFill>
          </c:spPr>
          <c:invertIfNegative val="0"/>
          <c:cat>
            <c:strRef>
              <c:f>'AHI diagnosis'!$A$12:$A$17</c:f>
              <c:strCache>
                <c:ptCount val="4"/>
                <c:pt idx="0">
                  <c:v>1a. AHI trajectory (2015-2017)</c:v>
                </c:pt>
                <c:pt idx="1">
                  <c:v>1b. Routine testing, AHI period (2015-2017)</c:v>
                </c:pt>
                <c:pt idx="2">
                  <c:v>2. Routine testing (2014-2017)</c:v>
                </c:pt>
                <c:pt idx="3">
                  <c:v>3. Routine testing (2008-2014)</c:v>
                </c:pt>
              </c:strCache>
            </c:strRef>
          </c:cat>
          <c:val>
            <c:numRef>
              <c:f>'AHI diagnosis'!$D$12:$D$17</c:f>
              <c:numCache>
                <c:formatCode>General</c:formatCode>
                <c:ptCount val="4"/>
                <c:pt idx="3">
                  <c:v>22</c:v>
                </c:pt>
              </c:numCache>
            </c:numRef>
          </c:val>
          <c:extLst>
            <c:ext xmlns:c16="http://schemas.microsoft.com/office/drawing/2014/chart" uri="{C3380CC4-5D6E-409C-BE32-E72D297353CC}">
              <c16:uniqueId val="{00000002-8B3F-514A-9B47-51F6B9F84DA5}"/>
            </c:ext>
          </c:extLst>
        </c:ser>
        <c:ser>
          <c:idx val="3"/>
          <c:order val="3"/>
          <c:tx>
            <c:v>FIII</c:v>
          </c:tx>
          <c:spPr>
            <a:solidFill>
              <a:srgbClr val="FFCC00"/>
            </a:solidFill>
          </c:spPr>
          <c:invertIfNegative val="0"/>
          <c:cat>
            <c:strRef>
              <c:f>'AHI diagnosis'!$A$12:$A$17</c:f>
              <c:strCache>
                <c:ptCount val="4"/>
                <c:pt idx="0">
                  <c:v>1a. AHI trajectory (2015-2017)</c:v>
                </c:pt>
                <c:pt idx="1">
                  <c:v>1b. Routine testing, AHI period (2015-2017)</c:v>
                </c:pt>
                <c:pt idx="2">
                  <c:v>2. Routine testing (2014-2017)</c:v>
                </c:pt>
                <c:pt idx="3">
                  <c:v>3. Routine testing (2008-2014)</c:v>
                </c:pt>
              </c:strCache>
            </c:strRef>
          </c:cat>
          <c:val>
            <c:numRef>
              <c:f>'AHI diagnosis'!$E$12:$E$17</c:f>
              <c:numCache>
                <c:formatCode>General</c:formatCode>
                <c:ptCount val="4"/>
                <c:pt idx="0">
                  <c:v>2</c:v>
                </c:pt>
                <c:pt idx="1">
                  <c:v>4</c:v>
                </c:pt>
                <c:pt idx="2">
                  <c:v>7</c:v>
                </c:pt>
                <c:pt idx="3">
                  <c:v>2</c:v>
                </c:pt>
              </c:numCache>
            </c:numRef>
          </c:val>
          <c:extLst>
            <c:ext xmlns:c16="http://schemas.microsoft.com/office/drawing/2014/chart" uri="{C3380CC4-5D6E-409C-BE32-E72D297353CC}">
              <c16:uniqueId val="{00000003-8B3F-514A-9B47-51F6B9F84DA5}"/>
            </c:ext>
          </c:extLst>
        </c:ser>
        <c:ser>
          <c:idx val="4"/>
          <c:order val="4"/>
          <c:tx>
            <c:v>FIV</c:v>
          </c:tx>
          <c:spPr>
            <a:solidFill>
              <a:srgbClr val="FFFF00"/>
            </a:solidFill>
          </c:spPr>
          <c:invertIfNegative val="0"/>
          <c:cat>
            <c:strRef>
              <c:f>'AHI diagnosis'!$A$12:$A$17</c:f>
              <c:strCache>
                <c:ptCount val="4"/>
                <c:pt idx="0">
                  <c:v>1a. AHI trajectory (2015-2017)</c:v>
                </c:pt>
                <c:pt idx="1">
                  <c:v>1b. Routine testing, AHI period (2015-2017)</c:v>
                </c:pt>
                <c:pt idx="2">
                  <c:v>2. Routine testing (2014-2017)</c:v>
                </c:pt>
                <c:pt idx="3">
                  <c:v>3. Routine testing (2008-2014)</c:v>
                </c:pt>
              </c:strCache>
            </c:strRef>
          </c:cat>
          <c:val>
            <c:numRef>
              <c:f>'AHI diagnosis'!$F$12:$F$17</c:f>
              <c:numCache>
                <c:formatCode>General</c:formatCode>
                <c:ptCount val="4"/>
                <c:pt idx="0">
                  <c:v>2</c:v>
                </c:pt>
                <c:pt idx="1">
                  <c:v>2</c:v>
                </c:pt>
                <c:pt idx="2">
                  <c:v>2</c:v>
                </c:pt>
                <c:pt idx="3">
                  <c:v>17</c:v>
                </c:pt>
              </c:numCache>
            </c:numRef>
          </c:val>
          <c:extLst>
            <c:ext xmlns:c16="http://schemas.microsoft.com/office/drawing/2014/chart" uri="{C3380CC4-5D6E-409C-BE32-E72D297353CC}">
              <c16:uniqueId val="{00000004-8B3F-514A-9B47-51F6B9F84DA5}"/>
            </c:ext>
          </c:extLst>
        </c:ser>
        <c:ser>
          <c:idx val="5"/>
          <c:order val="5"/>
          <c:tx>
            <c:v>FV</c:v>
          </c:tx>
          <c:spPr>
            <a:solidFill>
              <a:srgbClr val="92D050"/>
            </a:solidFill>
          </c:spPr>
          <c:invertIfNegative val="0"/>
          <c:cat>
            <c:strRef>
              <c:f>'AHI diagnosis'!$A$12:$A$17</c:f>
              <c:strCache>
                <c:ptCount val="4"/>
                <c:pt idx="0">
                  <c:v>1a. AHI trajectory (2015-2017)</c:v>
                </c:pt>
                <c:pt idx="1">
                  <c:v>1b. Routine testing, AHI period (2015-2017)</c:v>
                </c:pt>
                <c:pt idx="2">
                  <c:v>2. Routine testing (2014-2017)</c:v>
                </c:pt>
                <c:pt idx="3">
                  <c:v>3. Routine testing (2008-2014)</c:v>
                </c:pt>
              </c:strCache>
            </c:strRef>
          </c:cat>
          <c:val>
            <c:numRef>
              <c:f>'AHI diagnosis'!$G$12:$G$17</c:f>
              <c:numCache>
                <c:formatCode>General</c:formatCode>
                <c:ptCount val="4"/>
                <c:pt idx="0">
                  <c:v>3</c:v>
                </c:pt>
                <c:pt idx="1">
                  <c:v>24</c:v>
                </c:pt>
                <c:pt idx="2">
                  <c:v>17</c:v>
                </c:pt>
                <c:pt idx="3">
                  <c:v>165</c:v>
                </c:pt>
              </c:numCache>
            </c:numRef>
          </c:val>
          <c:extLst>
            <c:ext xmlns:c16="http://schemas.microsoft.com/office/drawing/2014/chart" uri="{C3380CC4-5D6E-409C-BE32-E72D297353CC}">
              <c16:uniqueId val="{00000005-8B3F-514A-9B47-51F6B9F84DA5}"/>
            </c:ext>
          </c:extLst>
        </c:ser>
        <c:ser>
          <c:idx val="6"/>
          <c:order val="6"/>
          <c:tx>
            <c:v>FVI</c:v>
          </c:tx>
          <c:spPr>
            <a:solidFill>
              <a:srgbClr val="0070C0"/>
            </a:solidFill>
          </c:spPr>
          <c:invertIfNegative val="0"/>
          <c:cat>
            <c:strRef>
              <c:f>'AHI diagnosis'!$A$12:$A$17</c:f>
              <c:strCache>
                <c:ptCount val="4"/>
                <c:pt idx="0">
                  <c:v>1a. AHI trajectory (2015-2017)</c:v>
                </c:pt>
                <c:pt idx="1">
                  <c:v>1b. Routine testing, AHI period (2015-2017)</c:v>
                </c:pt>
                <c:pt idx="2">
                  <c:v>2. Routine testing (2014-2017)</c:v>
                </c:pt>
                <c:pt idx="3">
                  <c:v>3. Routine testing (2008-2014)</c:v>
                </c:pt>
              </c:strCache>
            </c:strRef>
          </c:cat>
          <c:val>
            <c:numRef>
              <c:f>'AHI diagnosis'!$H$12:$H$17</c:f>
              <c:numCache>
                <c:formatCode>General</c:formatCode>
                <c:ptCount val="4"/>
                <c:pt idx="0">
                  <c:v>2</c:v>
                </c:pt>
                <c:pt idx="1">
                  <c:v>83</c:v>
                </c:pt>
                <c:pt idx="2">
                  <c:v>77</c:v>
                </c:pt>
                <c:pt idx="3">
                  <c:v>562</c:v>
                </c:pt>
              </c:numCache>
            </c:numRef>
          </c:val>
          <c:extLst>
            <c:ext xmlns:c16="http://schemas.microsoft.com/office/drawing/2014/chart" uri="{C3380CC4-5D6E-409C-BE32-E72D297353CC}">
              <c16:uniqueId val="{00000006-8B3F-514A-9B47-51F6B9F84DA5}"/>
            </c:ext>
          </c:extLst>
        </c:ser>
        <c:dLbls>
          <c:showLegendKey val="0"/>
          <c:showVal val="0"/>
          <c:showCatName val="0"/>
          <c:showSerName val="0"/>
          <c:showPercent val="0"/>
          <c:showBubbleSize val="0"/>
        </c:dLbls>
        <c:gapWidth val="150"/>
        <c:overlap val="100"/>
        <c:axId val="100655488"/>
        <c:axId val="100657024"/>
      </c:barChart>
      <c:catAx>
        <c:axId val="100655488"/>
        <c:scaling>
          <c:orientation val="minMax"/>
        </c:scaling>
        <c:delete val="1"/>
        <c:axPos val="l"/>
        <c:numFmt formatCode="\1\a" sourceLinked="0"/>
        <c:majorTickMark val="out"/>
        <c:minorTickMark val="none"/>
        <c:tickLblPos val="nextTo"/>
        <c:crossAx val="100657024"/>
        <c:crosses val="autoZero"/>
        <c:auto val="0"/>
        <c:lblAlgn val="ctr"/>
        <c:lblOffset val="100"/>
        <c:noMultiLvlLbl val="0"/>
      </c:catAx>
      <c:valAx>
        <c:axId val="100657024"/>
        <c:scaling>
          <c:orientation val="minMax"/>
        </c:scaling>
        <c:delete val="0"/>
        <c:axPos val="b"/>
        <c:majorGridlines/>
        <c:numFmt formatCode="0%" sourceLinked="1"/>
        <c:majorTickMark val="out"/>
        <c:minorTickMark val="none"/>
        <c:tickLblPos val="high"/>
        <c:txPr>
          <a:bodyPr/>
          <a:lstStyle/>
          <a:p>
            <a:pPr>
              <a:defRPr sz="1500">
                <a:latin typeface="Gill Sans MT" panose="020B0502020104020203" pitchFamily="34" charset="0"/>
              </a:defRPr>
            </a:pPr>
            <a:endParaRPr lang="en-US"/>
          </a:p>
        </c:txPr>
        <c:crossAx val="100655488"/>
        <c:crosses val="autoZero"/>
        <c:crossBetween val="between"/>
      </c:valAx>
    </c:plotArea>
    <c:legend>
      <c:legendPos val="r"/>
      <c:layout>
        <c:manualLayout>
          <c:xMode val="edge"/>
          <c:yMode val="edge"/>
          <c:x val="0.88249987769224791"/>
          <c:y val="0.14248685699860666"/>
          <c:w val="0.11750012230775206"/>
          <c:h val="0.73653958482727522"/>
        </c:manualLayout>
      </c:layout>
      <c:overlay val="0"/>
      <c:txPr>
        <a:bodyPr/>
        <a:lstStyle/>
        <a:p>
          <a:pPr>
            <a:defRPr sz="1800">
              <a:latin typeface="Gill Sans MT" panose="020B0502020104020203" pitchFamily="34" charset="0"/>
            </a:defRPr>
          </a:pPr>
          <a:endParaRPr lang="en-U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n-US"/>
              <a:t>Retention &amp; Viral Suppression</a:t>
            </a:r>
          </a:p>
        </c:rich>
      </c:tx>
      <c:layout>
        <c:manualLayout>
          <c:xMode val="edge"/>
          <c:yMode val="edge"/>
          <c:x val="0.3094475696140026"/>
          <c:y val="2.6373105218540829E-3"/>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en-US"/>
        </a:p>
      </c:txPr>
    </c:title>
    <c:autoTitleDeleted val="0"/>
    <c:plotArea>
      <c:layout>
        <c:manualLayout>
          <c:layoutTarget val="inner"/>
          <c:xMode val="edge"/>
          <c:yMode val="edge"/>
          <c:x val="0.10111958661417321"/>
          <c:y val="5.5398934120590215E-2"/>
          <c:w val="0.84236511453693008"/>
          <c:h val="0.79039190927575909"/>
        </c:manualLayout>
      </c:layout>
      <c:barChart>
        <c:barDir val="col"/>
        <c:grouping val="clustered"/>
        <c:varyColors val="0"/>
        <c:ser>
          <c:idx val="0"/>
          <c:order val="0"/>
          <c:tx>
            <c:strRef>
              <c:f>Sheet2!$E$6</c:f>
              <c:strCache>
                <c:ptCount val="1"/>
                <c:pt idx="0">
                  <c:v>SDI</c:v>
                </c:pt>
              </c:strCache>
            </c:strRef>
          </c:tx>
          <c:spPr>
            <a:solidFill>
              <a:srgbClr val="B4DE8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Sheet2!$D$7:$D$9</c:f>
              <c:strCache>
                <c:ptCount val="3"/>
                <c:pt idx="0">
                  <c:v>  6 Months Retention </c:v>
                </c:pt>
                <c:pt idx="1">
                  <c:v> 12 Months Retention </c:v>
                </c:pt>
                <c:pt idx="2">
                  <c:v>Viral Suppression </c:v>
                </c:pt>
              </c:strCache>
            </c:strRef>
          </c:cat>
          <c:val>
            <c:numRef>
              <c:f>Sheet2!$E$7:$E$9</c:f>
              <c:numCache>
                <c:formatCode>0%</c:formatCode>
                <c:ptCount val="3"/>
                <c:pt idx="0">
                  <c:v>0.91</c:v>
                </c:pt>
                <c:pt idx="1">
                  <c:v>0.88</c:v>
                </c:pt>
                <c:pt idx="2">
                  <c:v>0.94</c:v>
                </c:pt>
              </c:numCache>
            </c:numRef>
          </c:val>
          <c:extLst>
            <c:ext xmlns:c16="http://schemas.microsoft.com/office/drawing/2014/chart" uri="{C3380CC4-5D6E-409C-BE32-E72D297353CC}">
              <c16:uniqueId val="{00000000-F841-5647-B4D0-47C0BD151D9F}"/>
            </c:ext>
          </c:extLst>
        </c:ser>
        <c:ser>
          <c:idx val="1"/>
          <c:order val="1"/>
          <c:tx>
            <c:strRef>
              <c:f>Sheet2!$F$6</c:f>
              <c:strCache>
                <c:ptCount val="1"/>
                <c:pt idx="0">
                  <c:v>SOC</c:v>
                </c:pt>
              </c:strCache>
            </c:strRef>
          </c:tx>
          <c:spPr>
            <a:solidFill>
              <a:srgbClr val="920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Sheet2!$D$7:$D$9</c:f>
              <c:strCache>
                <c:ptCount val="3"/>
                <c:pt idx="0">
                  <c:v>  6 Months Retention </c:v>
                </c:pt>
                <c:pt idx="1">
                  <c:v> 12 Months Retention </c:v>
                </c:pt>
                <c:pt idx="2">
                  <c:v>Viral Suppression </c:v>
                </c:pt>
              </c:strCache>
            </c:strRef>
          </c:cat>
          <c:val>
            <c:numRef>
              <c:f>Sheet2!$F$7:$F$9</c:f>
              <c:numCache>
                <c:formatCode>0%</c:formatCode>
                <c:ptCount val="3"/>
                <c:pt idx="0">
                  <c:v>0.84</c:v>
                </c:pt>
                <c:pt idx="1">
                  <c:v>0.84</c:v>
                </c:pt>
                <c:pt idx="2">
                  <c:v>0.95</c:v>
                </c:pt>
              </c:numCache>
            </c:numRef>
          </c:val>
          <c:extLst>
            <c:ext xmlns:c16="http://schemas.microsoft.com/office/drawing/2014/chart" uri="{C3380CC4-5D6E-409C-BE32-E72D297353CC}">
              <c16:uniqueId val="{00000001-F841-5647-B4D0-47C0BD151D9F}"/>
            </c:ext>
          </c:extLst>
        </c:ser>
        <c:dLbls>
          <c:showLegendKey val="0"/>
          <c:showVal val="0"/>
          <c:showCatName val="0"/>
          <c:showSerName val="0"/>
          <c:showPercent val="0"/>
          <c:showBubbleSize val="0"/>
        </c:dLbls>
        <c:gapWidth val="219"/>
        <c:overlap val="-27"/>
        <c:axId val="670525992"/>
        <c:axId val="670526320"/>
      </c:barChart>
      <c:catAx>
        <c:axId val="670525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670526320"/>
        <c:crosses val="autoZero"/>
        <c:auto val="1"/>
        <c:lblAlgn val="ctr"/>
        <c:lblOffset val="100"/>
        <c:noMultiLvlLbl val="0"/>
      </c:catAx>
      <c:valAx>
        <c:axId val="670526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670525992"/>
        <c:crosses val="autoZero"/>
        <c:crossBetween val="between"/>
      </c:valAx>
      <c:spPr>
        <a:noFill/>
        <a:ln>
          <a:noFill/>
        </a:ln>
        <a:effectLst/>
      </c:spPr>
    </c:plotArea>
    <c:legend>
      <c:legendPos val="b"/>
      <c:layout>
        <c:manualLayout>
          <c:xMode val="edge"/>
          <c:yMode val="edge"/>
          <c:x val="0.88418984771924714"/>
          <c:y val="0.31384256048183912"/>
          <c:w val="9.8761085129083243E-2"/>
          <c:h val="0.1832378310124668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Franklin Gothic Book" panose="020B05030201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423538011695906E-2"/>
          <c:y val="0.19787278244631185"/>
          <c:w val="0.89704992690058483"/>
          <c:h val="0.64949486461251171"/>
        </c:manualLayout>
      </c:layout>
      <c:barChart>
        <c:barDir val="col"/>
        <c:grouping val="clustered"/>
        <c:varyColors val="0"/>
        <c:ser>
          <c:idx val="9"/>
          <c:order val="0"/>
          <c:tx>
            <c:strRef>
              <c:f>'Outcomes sex year'!$B$26</c:f>
              <c:strCache>
                <c:ptCount val="1"/>
                <c:pt idx="0">
                  <c:v>total</c:v>
                </c:pt>
              </c:strCache>
            </c:strRef>
          </c:tx>
          <c:spPr>
            <a:solidFill>
              <a:schemeClr val="accent6">
                <a:lumMod val="40000"/>
                <a:lumOff val="60000"/>
              </a:schemeClr>
            </a:solidFill>
            <a:ln>
              <a:noFill/>
            </a:ln>
            <a:effectLst/>
          </c:spPr>
          <c:invertIfNegative val="0"/>
          <c:cat>
            <c:numRef>
              <c:f>('Outcomes sex year'!$D$18,'Outcomes sex year'!$G$18,'Outcomes sex year'!$J$18,'Outcomes sex year'!$M$18,'Outcomes sex year'!$P$18,'Outcomes sex year'!$S$18,'Outcomes sex year'!$V$18,'Outcomes sex year'!$Y$18,'Outcomes sex year'!$AB$18,'Outcomes sex year'!$AE$18,'Outcomes sex year'!$AH$18,'Outcomes sex year'!$AK$18)</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('Outcomes sex year'!$D$21,'Outcomes sex year'!$G$21,'Outcomes sex year'!$J$21,'Outcomes sex year'!$M$21,'Outcomes sex year'!$P$21,'Outcomes sex year'!$S$21,'Outcomes sex year'!$V$21,'Outcomes sex year'!$Y$21,'Outcomes sex year'!$AB$21,'Outcomes sex year'!$AE$21,'Outcomes sex year'!$AH$21,'Outcomes sex year'!$AK$21)</c:f>
              <c:numCache>
                <c:formatCode>0.0%</c:formatCode>
                <c:ptCount val="12"/>
                <c:pt idx="0">
                  <c:v>0.21958925750394945</c:v>
                </c:pt>
                <c:pt idx="1">
                  <c:v>0.20982735723771581</c:v>
                </c:pt>
                <c:pt idx="2">
                  <c:v>0.20498614958448755</c:v>
                </c:pt>
                <c:pt idx="3">
                  <c:v>0.20258620689655171</c:v>
                </c:pt>
                <c:pt idx="4">
                  <c:v>0.21822849807445444</c:v>
                </c:pt>
                <c:pt idx="5">
                  <c:v>0.1869244935543278</c:v>
                </c:pt>
                <c:pt idx="6">
                  <c:v>0.15071507150715072</c:v>
                </c:pt>
                <c:pt idx="7">
                  <c:v>0.12105263157894737</c:v>
                </c:pt>
                <c:pt idx="8">
                  <c:v>0.15647921760391198</c:v>
                </c:pt>
                <c:pt idx="9">
                  <c:v>0.16111111111111112</c:v>
                </c:pt>
                <c:pt idx="10">
                  <c:v>0.19911012235817574</c:v>
                </c:pt>
                <c:pt idx="11">
                  <c:v>0.25675675675675674</c:v>
                </c:pt>
              </c:numCache>
            </c:numRef>
          </c:val>
          <c:extLst>
            <c:ext xmlns:c16="http://schemas.microsoft.com/office/drawing/2014/chart" uri="{C3380CC4-5D6E-409C-BE32-E72D297353CC}">
              <c16:uniqueId val="{00000000-EF31-1943-AF18-148F90607DFC}"/>
            </c:ext>
          </c:extLst>
        </c:ser>
        <c:dLbls>
          <c:showLegendKey val="0"/>
          <c:showVal val="0"/>
          <c:showCatName val="0"/>
          <c:showSerName val="0"/>
          <c:showPercent val="0"/>
          <c:showBubbleSize val="0"/>
        </c:dLbls>
        <c:gapWidth val="75"/>
        <c:axId val="479693392"/>
        <c:axId val="479688816"/>
      </c:barChart>
      <c:lineChart>
        <c:grouping val="standard"/>
        <c:varyColors val="0"/>
        <c:ser>
          <c:idx val="0"/>
          <c:order val="1"/>
          <c:tx>
            <c:v>Male</c:v>
          </c:tx>
          <c:spPr>
            <a:ln w="50800" cap="rnd">
              <a:solidFill>
                <a:schemeClr val="accent1"/>
              </a:solidFill>
              <a:round/>
            </a:ln>
            <a:effectLst/>
          </c:spPr>
          <c:marker>
            <c:symbol val="none"/>
          </c:marker>
          <c:val>
            <c:numRef>
              <c:f>('Outcomes sex year'!$E$21,'Outcomes sex year'!$H$21,'Outcomes sex year'!$K$21,'Outcomes sex year'!$N$21,'Outcomes sex year'!$Q$21,'Outcomes sex year'!$T$21,'Outcomes sex year'!$W$21,'Outcomes sex year'!$Z$21,'Outcomes sex year'!$AC$21,'Outcomes sex year'!$AF$21,'Outcomes sex year'!$AI$21,'Outcomes sex year'!$AL$21)</c:f>
              <c:numCache>
                <c:formatCode>0.0%</c:formatCode>
                <c:ptCount val="12"/>
                <c:pt idx="0">
                  <c:v>0.22222222222222221</c:v>
                </c:pt>
                <c:pt idx="1">
                  <c:v>0.22488038277511962</c:v>
                </c:pt>
                <c:pt idx="2">
                  <c:v>0.25459317585301838</c:v>
                </c:pt>
                <c:pt idx="3">
                  <c:v>0.24489795918367346</c:v>
                </c:pt>
                <c:pt idx="4">
                  <c:v>0.23462414578587698</c:v>
                </c:pt>
                <c:pt idx="5">
                  <c:v>0.21222410865874364</c:v>
                </c:pt>
                <c:pt idx="6">
                  <c:v>0.1718146718146718</c:v>
                </c:pt>
                <c:pt idx="7">
                  <c:v>0.11881188118811881</c:v>
                </c:pt>
                <c:pt idx="8">
                  <c:v>0.16666666666666666</c:v>
                </c:pt>
                <c:pt idx="9">
                  <c:v>0.16082474226804125</c:v>
                </c:pt>
                <c:pt idx="10">
                  <c:v>0.19157088122605365</c:v>
                </c:pt>
                <c:pt idx="11">
                  <c:v>0.26451612903225807</c:v>
                </c:pt>
              </c:numCache>
            </c:numRef>
          </c:val>
          <c:smooth val="0"/>
          <c:extLst>
            <c:ext xmlns:c16="http://schemas.microsoft.com/office/drawing/2014/chart" uri="{C3380CC4-5D6E-409C-BE32-E72D297353CC}">
              <c16:uniqueId val="{00000001-EF31-1943-AF18-148F90607DFC}"/>
            </c:ext>
          </c:extLst>
        </c:ser>
        <c:ser>
          <c:idx val="1"/>
          <c:order val="2"/>
          <c:tx>
            <c:v>Female</c:v>
          </c:tx>
          <c:spPr>
            <a:ln w="50800" cap="rnd">
              <a:solidFill>
                <a:schemeClr val="accent2"/>
              </a:solidFill>
              <a:round/>
            </a:ln>
            <a:effectLst/>
          </c:spPr>
          <c:marker>
            <c:symbol val="none"/>
          </c:marker>
          <c:val>
            <c:numRef>
              <c:f>('Outcomes sex year'!$F$21,'Outcomes sex year'!$I$21,'Outcomes sex year'!$L$21,'Outcomes sex year'!$O$21,'Outcomes sex year'!$R$21,'Outcomes sex year'!$U$21,'Outcomes sex year'!$X$21,'Outcomes sex year'!$AA$21,'Outcomes sex year'!$AD$21,'Outcomes sex year'!$AG$21,'Outcomes sex year'!$AJ$21,'Outcomes sex year'!$AM$21)</c:f>
              <c:numCache>
                <c:formatCode>0.0%</c:formatCode>
                <c:ptCount val="12"/>
                <c:pt idx="0">
                  <c:v>0.21666666666666667</c:v>
                </c:pt>
                <c:pt idx="1">
                  <c:v>0.19104477611940299</c:v>
                </c:pt>
                <c:pt idx="2">
                  <c:v>0.14956011730205279</c:v>
                </c:pt>
                <c:pt idx="3">
                  <c:v>0.14802631578947367</c:v>
                </c:pt>
                <c:pt idx="4">
                  <c:v>0.19705882352941176</c:v>
                </c:pt>
                <c:pt idx="5">
                  <c:v>0.15694164989939638</c:v>
                </c:pt>
                <c:pt idx="6">
                  <c:v>0.12276214833759591</c:v>
                </c:pt>
                <c:pt idx="7">
                  <c:v>0.12359550561797752</c:v>
                </c:pt>
                <c:pt idx="8">
                  <c:v>0.14325842696629212</c:v>
                </c:pt>
                <c:pt idx="9">
                  <c:v>0.16144578313253011</c:v>
                </c:pt>
                <c:pt idx="10">
                  <c:v>0.20954907161803712</c:v>
                </c:pt>
                <c:pt idx="11">
                  <c:v>0.24641833810888253</c:v>
                </c:pt>
              </c:numCache>
            </c:numRef>
          </c:val>
          <c:smooth val="0"/>
          <c:extLst>
            <c:ext xmlns:c16="http://schemas.microsoft.com/office/drawing/2014/chart" uri="{C3380CC4-5D6E-409C-BE32-E72D297353CC}">
              <c16:uniqueId val="{00000002-EF31-1943-AF18-148F90607DFC}"/>
            </c:ext>
          </c:extLst>
        </c:ser>
        <c:dLbls>
          <c:showLegendKey val="0"/>
          <c:showVal val="0"/>
          <c:showCatName val="0"/>
          <c:showSerName val="0"/>
          <c:showPercent val="0"/>
          <c:showBubbleSize val="0"/>
        </c:dLbls>
        <c:marker val="1"/>
        <c:smooth val="0"/>
        <c:axId val="479693392"/>
        <c:axId val="479688816"/>
      </c:lineChart>
      <c:catAx>
        <c:axId val="47969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9688816"/>
        <c:crossesAt val="0"/>
        <c:auto val="1"/>
        <c:lblAlgn val="ctr"/>
        <c:lblOffset val="100"/>
        <c:noMultiLvlLbl val="0"/>
      </c:catAx>
      <c:valAx>
        <c:axId val="479688816"/>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9693392"/>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7.1729797979797989E-3"/>
          <c:y val="8.6452380952380947E-2"/>
          <c:w val="0.48902146464646457"/>
          <c:h val="8.047542735042735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547930997019335"/>
          <c:y val="2.617061689266735E-2"/>
          <c:w val="0.80855936046776145"/>
          <c:h val="0.84387702640112128"/>
        </c:manualLayout>
      </c:layout>
      <c:barChart>
        <c:barDir val="col"/>
        <c:grouping val="clustered"/>
        <c:varyColors val="0"/>
        <c:ser>
          <c:idx val="0"/>
          <c:order val="0"/>
          <c:tx>
            <c:strRef>
              <c:f>Sheet1!$B$1</c:f>
              <c:strCache>
                <c:ptCount val="1"/>
                <c:pt idx="0">
                  <c:v>DTG/3TC 
(N=369)</c:v>
                </c:pt>
              </c:strCache>
            </c:strRef>
          </c:tx>
          <c:spPr>
            <a:solidFill>
              <a:srgbClr val="002F5F"/>
            </a:solidFill>
            <a:ln w="6350">
              <a:noFill/>
            </a:ln>
          </c:spPr>
          <c:invertIfNegative val="0"/>
          <c:dLbls>
            <c:dLbl>
              <c:idx val="0"/>
              <c:tx>
                <c:rich>
                  <a:bodyPr/>
                  <a:lstStyle/>
                  <a:p>
                    <a:fld id="{0E6E1030-70ED-4E82-95C3-5D83CA72F418}" type="VALUE">
                      <a:rPr lang="en-US" sz="1400" smtClean="0">
                        <a:latin typeface="Arial" panose="020B0604020202020204" pitchFamily="34" charset="0"/>
                        <a:cs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EA3-2C48-8CA0-10439C83E964}"/>
                </c:ext>
              </c:extLst>
            </c:dLbl>
            <c:spPr>
              <a:noFill/>
              <a:ln>
                <a:noFill/>
              </a:ln>
              <a:effectLst/>
            </c:spPr>
            <c:txPr>
              <a:bodyPr/>
              <a:lstStyle/>
              <a:p>
                <a:pPr algn="ctr" rtl="0">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HIV-1 RNA 
≥50 c/mL</c:v>
                </c:pt>
                <c:pt idx="1">
                  <c:v>HIV-1 RNA 
&lt;50 c/mL</c:v>
                </c:pt>
                <c:pt idx="2">
                  <c:v>No virologic
data</c:v>
                </c:pt>
              </c:strCache>
            </c:strRef>
          </c:cat>
          <c:val>
            <c:numRef>
              <c:f>Sheet1!$B$2:$B$4</c:f>
              <c:numCache>
                <c:formatCode>0.0</c:formatCode>
                <c:ptCount val="3"/>
                <c:pt idx="0">
                  <c:v>0.27</c:v>
                </c:pt>
                <c:pt idx="1">
                  <c:v>93.2</c:v>
                </c:pt>
                <c:pt idx="2">
                  <c:v>6.5</c:v>
                </c:pt>
              </c:numCache>
            </c:numRef>
          </c:val>
          <c:extLst>
            <c:ext xmlns:c16="http://schemas.microsoft.com/office/drawing/2014/chart" uri="{C3380CC4-5D6E-409C-BE32-E72D297353CC}">
              <c16:uniqueId val="{00000001-4EA3-2C48-8CA0-10439C83E964}"/>
            </c:ext>
          </c:extLst>
        </c:ser>
        <c:ser>
          <c:idx val="1"/>
          <c:order val="1"/>
          <c:tx>
            <c:strRef>
              <c:f>Sheet1!$C$1</c:f>
              <c:strCache>
                <c:ptCount val="1"/>
                <c:pt idx="0">
                  <c:v>TAF-based regimen (N=372)</c:v>
                </c:pt>
              </c:strCache>
            </c:strRef>
          </c:tx>
          <c:spPr>
            <a:solidFill>
              <a:srgbClr val="FF6600"/>
            </a:solidFill>
            <a:ln w="6350">
              <a:noFill/>
            </a:ln>
          </c:spPr>
          <c:invertIfNegative val="0"/>
          <c:dLbls>
            <c:dLbl>
              <c:idx val="0"/>
              <c:tx>
                <c:rich>
                  <a:bodyPr/>
                  <a:lstStyle/>
                  <a:p>
                    <a:fld id="{6F4A0E92-41AB-458A-9F29-B6CDD140A58C}"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EA3-2C48-8CA0-10439C83E964}"/>
                </c:ext>
              </c:extLst>
            </c:dLbl>
            <c:spPr>
              <a:noFill/>
              <a:ln>
                <a:noFill/>
              </a:ln>
              <a:effectLst/>
            </c:spPr>
            <c:txPr>
              <a:bodyPr/>
              <a:lstStyle/>
              <a:p>
                <a:pPr algn="ctr" rtl="0">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HIV-1 RNA 
≥50 c/mL</c:v>
                </c:pt>
                <c:pt idx="1">
                  <c:v>HIV-1 RNA 
&lt;50 c/mL</c:v>
                </c:pt>
                <c:pt idx="2">
                  <c:v>No virologic
data</c:v>
                </c:pt>
              </c:strCache>
            </c:strRef>
          </c:cat>
          <c:val>
            <c:numRef>
              <c:f>Sheet1!$C$2:$C$4</c:f>
              <c:numCache>
                <c:formatCode>0.0</c:formatCode>
                <c:ptCount val="3"/>
                <c:pt idx="0">
                  <c:v>0.5</c:v>
                </c:pt>
                <c:pt idx="1">
                  <c:v>93</c:v>
                </c:pt>
                <c:pt idx="2">
                  <c:v>6.5</c:v>
                </c:pt>
              </c:numCache>
            </c:numRef>
          </c:val>
          <c:extLst>
            <c:ext xmlns:c16="http://schemas.microsoft.com/office/drawing/2014/chart" uri="{C3380CC4-5D6E-409C-BE32-E72D297353CC}">
              <c16:uniqueId val="{00000003-4EA3-2C48-8CA0-10439C83E964}"/>
            </c:ext>
          </c:extLst>
        </c:ser>
        <c:dLbls>
          <c:showLegendKey val="0"/>
          <c:showVal val="0"/>
          <c:showCatName val="0"/>
          <c:showSerName val="0"/>
          <c:showPercent val="0"/>
          <c:showBubbleSize val="0"/>
        </c:dLbls>
        <c:gapWidth val="150"/>
        <c:axId val="139246976"/>
        <c:axId val="139270784"/>
      </c:barChart>
      <c:catAx>
        <c:axId val="139246976"/>
        <c:scaling>
          <c:orientation val="minMax"/>
        </c:scaling>
        <c:delete val="0"/>
        <c:axPos val="b"/>
        <c:numFmt formatCode="General" sourceLinked="1"/>
        <c:majorTickMark val="none"/>
        <c:minorTickMark val="none"/>
        <c:tickLblPos val="nextTo"/>
        <c:spPr>
          <a:ln w="15875">
            <a:solidFill>
              <a:srgbClr val="44546A"/>
            </a:solidFill>
          </a:ln>
        </c:spPr>
        <c:crossAx val="139270784"/>
        <c:crosses val="autoZero"/>
        <c:auto val="1"/>
        <c:lblAlgn val="ctr"/>
        <c:lblOffset val="100"/>
        <c:noMultiLvlLbl val="0"/>
      </c:catAx>
      <c:valAx>
        <c:axId val="139270784"/>
        <c:scaling>
          <c:orientation val="minMax"/>
          <c:max val="100"/>
        </c:scaling>
        <c:delete val="0"/>
        <c:axPos val="l"/>
        <c:title>
          <c:tx>
            <c:rich>
              <a:bodyPr/>
              <a:lstStyle/>
              <a:p>
                <a:pPr>
                  <a:defRPr b="0"/>
                </a:pPr>
                <a:r>
                  <a:rPr lang="en-US" b="0" dirty="0"/>
                  <a:t>Proportion of participants, %</a:t>
                </a:r>
              </a:p>
            </c:rich>
          </c:tx>
          <c:layout>
            <c:manualLayout>
              <c:xMode val="edge"/>
              <c:yMode val="edge"/>
              <c:x val="3.0917212193572716E-2"/>
              <c:y val="3.8910337832133719E-2"/>
            </c:manualLayout>
          </c:layout>
          <c:overlay val="0"/>
        </c:title>
        <c:numFmt formatCode="0" sourceLinked="0"/>
        <c:majorTickMark val="out"/>
        <c:minorTickMark val="none"/>
        <c:tickLblPos val="nextTo"/>
        <c:spPr>
          <a:ln w="15875">
            <a:solidFill>
              <a:srgbClr val="44546A"/>
            </a:solidFill>
          </a:ln>
        </c:spPr>
        <c:crossAx val="139246976"/>
        <c:crosses val="autoZero"/>
        <c:crossBetween val="between"/>
        <c:majorUnit val="20"/>
      </c:valAx>
      <c:spPr>
        <a:noFill/>
        <a:ln w="25384">
          <a:noFill/>
        </a:ln>
      </c:spPr>
    </c:plotArea>
    <c:legend>
      <c:legendPos val="r"/>
      <c:legendEntry>
        <c:idx val="0"/>
        <c:txPr>
          <a:bodyPr/>
          <a:lstStyle/>
          <a:p>
            <a:pPr>
              <a:defRPr sz="1200"/>
            </a:pPr>
            <a:endParaRPr lang="en-US"/>
          </a:p>
        </c:txPr>
      </c:legendEntry>
      <c:layout>
        <c:manualLayout>
          <c:xMode val="edge"/>
          <c:yMode val="edge"/>
          <c:x val="0.72113014295824629"/>
          <c:y val="8.6429037723288651E-2"/>
          <c:w val="0.27667835843720484"/>
          <c:h val="0.28397767161786042"/>
        </c:manualLayout>
      </c:layout>
      <c:overlay val="0"/>
      <c:txPr>
        <a:bodyPr/>
        <a:lstStyle/>
        <a:p>
          <a:pPr>
            <a:defRPr sz="1200"/>
          </a:pPr>
          <a:endParaRPr lang="en-US"/>
        </a:p>
      </c:txPr>
    </c:legend>
    <c:plotVisOnly val="1"/>
    <c:dispBlanksAs val="gap"/>
    <c:showDLblsOverMax val="0"/>
  </c:chart>
  <c:txPr>
    <a:bodyPr/>
    <a:lstStyle/>
    <a:p>
      <a:pPr>
        <a:defRPr sz="1400">
          <a:solidFill>
            <a:srgbClr val="44546A"/>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47030651268843"/>
          <c:y val="0.1591787308240574"/>
          <c:w val="0.79372448249766048"/>
          <c:h val="0.6056514064561398"/>
        </c:manualLayout>
      </c:layout>
      <c:scatterChart>
        <c:scatterStyle val="lineMarker"/>
        <c:varyColors val="0"/>
        <c:ser>
          <c:idx val="1"/>
          <c:order val="0"/>
          <c:tx>
            <c:strRef>
              <c:f>Sheet1!$C$1</c:f>
              <c:strCache>
                <c:ptCount val="1"/>
                <c:pt idx="0">
                  <c:v>DTG + TDF/FTC (N=717)</c:v>
                </c:pt>
              </c:strCache>
            </c:strRef>
          </c:tx>
          <c:spPr>
            <a:ln>
              <a:solidFill>
                <a:srgbClr val="FF6600"/>
              </a:solidFill>
            </a:ln>
          </c:spPr>
          <c:marker>
            <c:symbol val="square"/>
            <c:size val="9"/>
            <c:spPr>
              <a:solidFill>
                <a:srgbClr val="FF6600"/>
              </a:solidFill>
              <a:ln>
                <a:solidFill>
                  <a:srgbClr val="FF6600"/>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0-91D5-B241-882A-EF976FC890EE}"/>
                </c:ext>
              </c:extLst>
            </c:dLbl>
            <c:dLbl>
              <c:idx val="1"/>
              <c:layout>
                <c:manualLayout>
                  <c:x val="-3.1746031746031746E-3"/>
                  <c:y val="2.2727272727272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D5-B241-882A-EF976FC890EE}"/>
                </c:ext>
              </c:extLst>
            </c:dLbl>
            <c:dLbl>
              <c:idx val="2"/>
              <c:layout>
                <c:manualLayout>
                  <c:x val="-1.8422280548264863E-2"/>
                  <c:y val="3.97727553659103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D5-B241-882A-EF976FC890EE}"/>
                </c:ext>
              </c:extLst>
            </c:dLbl>
            <c:dLbl>
              <c:idx val="3"/>
              <c:layout>
                <c:manualLayout>
                  <c:x val="-2.8042365916381665E-2"/>
                  <c:y val="4.5786865824241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D5-B241-882A-EF976FC890EE}"/>
                </c:ext>
              </c:extLst>
            </c:dLbl>
            <c:dLbl>
              <c:idx val="4"/>
              <c:layout>
                <c:manualLayout>
                  <c:x val="-2.5396882207905831E-2"/>
                  <c:y val="-3.55652857530117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D5-B241-882A-EF976FC890EE}"/>
                </c:ext>
              </c:extLst>
            </c:dLbl>
            <c:dLbl>
              <c:idx val="5"/>
              <c:layout>
                <c:manualLayout>
                  <c:x val="-2.6262626262626387E-2"/>
                  <c:y val="3.9125898832842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D5-B241-882A-EF976FC890EE}"/>
                </c:ext>
              </c:extLst>
            </c:dLbl>
            <c:dLbl>
              <c:idx val="6"/>
              <c:layout>
                <c:manualLayout>
                  <c:x val="-2.8619528619528621E-2"/>
                  <c:y val="-3.82223634362033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1D5-B241-882A-EF976FC890EE}"/>
                </c:ext>
              </c:extLst>
            </c:dLbl>
            <c:dLbl>
              <c:idx val="7"/>
              <c:layout>
                <c:manualLayout>
                  <c:x val="-1.0295505563205276E-2"/>
                  <c:y val="-3.8222363436203374E-2"/>
                </c:manualLayout>
              </c:layout>
              <c:showLegendKey val="0"/>
              <c:showVal val="1"/>
              <c:showCatName val="0"/>
              <c:showSerName val="0"/>
              <c:showPercent val="0"/>
              <c:showBubbleSize val="0"/>
              <c:extLst>
                <c:ext xmlns:c15="http://schemas.microsoft.com/office/drawing/2012/chart" uri="{CE6537A1-D6FC-4f65-9D91-7224C49458BB}">
                  <c15:layout>
                    <c:manualLayout>
                      <c:w val="8.5157234564033804E-2"/>
                      <c:h val="5.2965275047310384E-2"/>
                    </c:manualLayout>
                  </c15:layout>
                </c:ext>
                <c:ext xmlns:c16="http://schemas.microsoft.com/office/drawing/2014/chart" uri="{C3380CC4-5D6E-409C-BE32-E72D297353CC}">
                  <c16:uniqueId val="{00000007-91D5-B241-882A-EF976FC890EE}"/>
                </c:ext>
              </c:extLst>
            </c:dLbl>
            <c:spPr>
              <a:noFill/>
              <a:ln>
                <a:noFill/>
              </a:ln>
              <a:effectLst/>
            </c:spPr>
            <c:txPr>
              <a:bodyPr/>
              <a:lstStyle/>
              <a:p>
                <a:pPr>
                  <a:defRPr sz="1400" b="1">
                    <a:solidFill>
                      <a:srgbClr val="FF66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Sheet1!$D$2:$D$9</c:f>
              <c:numCache>
                <c:formatCode>General</c:formatCode>
                <c:ptCount val="8"/>
                <c:pt idx="0">
                  <c:v>0.5</c:v>
                </c:pt>
                <c:pt idx="1">
                  <c:v>4.5</c:v>
                </c:pt>
                <c:pt idx="2">
                  <c:v>8.5</c:v>
                </c:pt>
                <c:pt idx="3">
                  <c:v>12.5</c:v>
                </c:pt>
                <c:pt idx="4">
                  <c:v>16.5</c:v>
                </c:pt>
                <c:pt idx="5">
                  <c:v>24.5</c:v>
                </c:pt>
                <c:pt idx="6">
                  <c:v>36.5</c:v>
                </c:pt>
                <c:pt idx="7">
                  <c:v>48.5</c:v>
                </c:pt>
              </c:numCache>
            </c:numRef>
          </c:xVal>
          <c:yVal>
            <c:numRef>
              <c:f>Sheet1!$C$2:$C$9</c:f>
              <c:numCache>
                <c:formatCode>General</c:formatCode>
                <c:ptCount val="8"/>
                <c:pt idx="0">
                  <c:v>0</c:v>
                </c:pt>
                <c:pt idx="1">
                  <c:v>70</c:v>
                </c:pt>
                <c:pt idx="2">
                  <c:v>85</c:v>
                </c:pt>
                <c:pt idx="3">
                  <c:v>89</c:v>
                </c:pt>
                <c:pt idx="4">
                  <c:v>90</c:v>
                </c:pt>
                <c:pt idx="5">
                  <c:v>93</c:v>
                </c:pt>
                <c:pt idx="6">
                  <c:v>91</c:v>
                </c:pt>
                <c:pt idx="7">
                  <c:v>93</c:v>
                </c:pt>
              </c:numCache>
            </c:numRef>
          </c:yVal>
          <c:smooth val="0"/>
          <c:extLst>
            <c:ext xmlns:c16="http://schemas.microsoft.com/office/drawing/2014/chart" uri="{C3380CC4-5D6E-409C-BE32-E72D297353CC}">
              <c16:uniqueId val="{00000008-91D5-B241-882A-EF976FC890EE}"/>
            </c:ext>
          </c:extLst>
        </c:ser>
        <c:ser>
          <c:idx val="0"/>
          <c:order val="1"/>
          <c:tx>
            <c:strRef>
              <c:f>Sheet1!$B$1</c:f>
              <c:strCache>
                <c:ptCount val="1"/>
                <c:pt idx="0">
                  <c:v>DTG + 3TC (N=716)</c:v>
                </c:pt>
              </c:strCache>
            </c:strRef>
          </c:tx>
          <c:spPr>
            <a:ln>
              <a:solidFill>
                <a:srgbClr val="002F5F"/>
              </a:solidFill>
            </a:ln>
          </c:spPr>
          <c:marker>
            <c:symbol val="diamond"/>
            <c:size val="9"/>
            <c:spPr>
              <a:solidFill>
                <a:srgbClr val="002F5F"/>
              </a:solidFill>
              <a:ln>
                <a:solidFill>
                  <a:srgbClr val="002F5F"/>
                </a:solidFill>
              </a:ln>
            </c:spPr>
          </c:marker>
          <c:dLbls>
            <c:dLbl>
              <c:idx val="0"/>
              <c:layout>
                <c:manualLayout>
                  <c:x val="-3.7193439605135159E-2"/>
                  <c:y val="-4.5565227710052641E-2"/>
                </c:manualLayout>
              </c:layout>
              <c:tx>
                <c:rich>
                  <a:bodyPr/>
                  <a:lstStyle/>
                  <a:p>
                    <a:pPr>
                      <a:defRPr sz="1400" b="1">
                        <a:solidFill>
                          <a:schemeClr val="accent1"/>
                        </a:solidFill>
                      </a:defRPr>
                    </a:pPr>
                    <a:fld id="{ED21F82A-5DAF-4E8C-9F4E-5840B946B524}" type="CELLREF">
                      <a:rPr lang="en-US" b="1" smtClean="0">
                        <a:solidFill>
                          <a:schemeClr val="accent1"/>
                        </a:solidFill>
                      </a:rPr>
                      <a:pPr>
                        <a:defRPr sz="1400" b="1">
                          <a:solidFill>
                            <a:schemeClr val="accent1"/>
                          </a:solidFill>
                        </a:defRPr>
                      </a:pPr>
                      <a:t>[CELLREF]</a:t>
                    </a:fld>
                    <a:endParaRPr lang="en-US"/>
                  </a:p>
                </c:rich>
              </c:tx>
              <c:numFmt formatCode="#,##0" sourceLinked="0"/>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4.060903969882055E-2"/>
                      <c:h val="5.2146224402248871E-2"/>
                    </c:manualLayout>
                  </c15:layout>
                  <c15:dlblFieldTable>
                    <c15:dlblFTEntry>
                      <c15:txfldGUID>{ED21F82A-5DAF-4E8C-9F4E-5840B946B524}</c15:txfldGUID>
                      <c15:f>Sheet1!$H$4</c15:f>
                      <c15:dlblFieldTableCache>
                        <c:ptCount val="1"/>
                      </c15:dlblFieldTableCache>
                    </c15:dlblFTEntry>
                  </c15:dlblFieldTable>
                  <c15:showDataLabelsRange val="0"/>
                </c:ext>
                <c:ext xmlns:c16="http://schemas.microsoft.com/office/drawing/2014/chart" uri="{C3380CC4-5D6E-409C-BE32-E72D297353CC}">
                  <c16:uniqueId val="{00000009-91D5-B241-882A-EF976FC890EE}"/>
                </c:ext>
              </c:extLst>
            </c:dLbl>
            <c:dLbl>
              <c:idx val="1"/>
              <c:layout>
                <c:manualLayout>
                  <c:x val="-3.650793650793651E-2"/>
                  <c:y val="-4.82954545454545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1D5-B241-882A-EF976FC890EE}"/>
                </c:ext>
              </c:extLst>
            </c:dLbl>
            <c:dLbl>
              <c:idx val="2"/>
              <c:layout>
                <c:manualLayout>
                  <c:x val="-2.5396825396825397E-2"/>
                  <c:y val="-4.82954545454545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1D5-B241-882A-EF976FC890EE}"/>
                </c:ext>
              </c:extLst>
            </c:dLbl>
            <c:dLbl>
              <c:idx val="3"/>
              <c:layout>
                <c:manualLayout>
                  <c:x val="-2.3809523809523808E-2"/>
                  <c:y val="-4.5454545454545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1D5-B241-882A-EF976FC890EE}"/>
                </c:ext>
              </c:extLst>
            </c:dLbl>
            <c:dLbl>
              <c:idx val="4"/>
              <c:layout>
                <c:manualLayout>
                  <c:x val="-2.6984126984126985E-2"/>
                  <c:y val="3.3333333333333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1D5-B241-882A-EF976FC890EE}"/>
                </c:ext>
              </c:extLst>
            </c:dLbl>
            <c:dLbl>
              <c:idx val="5"/>
              <c:layout>
                <c:manualLayout>
                  <c:x val="-2.2655160529176339E-2"/>
                  <c:y val="-3.0769217540066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1D5-B241-882A-EF976FC890EE}"/>
                </c:ext>
              </c:extLst>
            </c:dLbl>
            <c:dLbl>
              <c:idx val="6"/>
              <c:layout>
                <c:manualLayout>
                  <c:x val="-2.5252525252525252E-2"/>
                  <c:y val="4.64128698868183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1D5-B241-882A-EF976FC890EE}"/>
                </c:ext>
              </c:extLst>
            </c:dLbl>
            <c:dLbl>
              <c:idx val="7"/>
              <c:layout>
                <c:manualLayout>
                  <c:x val="-1.6835016835016834E-3"/>
                  <c:y val="2.7301688168716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1D5-B241-882A-EF976FC890EE}"/>
                </c:ext>
              </c:extLst>
            </c:dLbl>
            <c:numFmt formatCode="#,##0" sourceLinked="0"/>
            <c:spPr>
              <a:noFill/>
              <a:ln>
                <a:noFill/>
              </a:ln>
              <a:effectLst/>
            </c:spPr>
            <c:txPr>
              <a:bodyPr/>
              <a:lstStyle/>
              <a:p>
                <a:pPr>
                  <a:defRPr sz="1400" b="1">
                    <a:solidFill>
                      <a:srgbClr val="002F5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Sheet1!$A$2:$A$9</c:f>
              <c:numCache>
                <c:formatCode>General</c:formatCode>
                <c:ptCount val="8"/>
                <c:pt idx="0">
                  <c:v>-0.5</c:v>
                </c:pt>
                <c:pt idx="1">
                  <c:v>3.5</c:v>
                </c:pt>
                <c:pt idx="2">
                  <c:v>7.5</c:v>
                </c:pt>
                <c:pt idx="3">
                  <c:v>11.5</c:v>
                </c:pt>
                <c:pt idx="4">
                  <c:v>15.5</c:v>
                </c:pt>
                <c:pt idx="5">
                  <c:v>23.5</c:v>
                </c:pt>
                <c:pt idx="6">
                  <c:v>35.5</c:v>
                </c:pt>
                <c:pt idx="7">
                  <c:v>47.5</c:v>
                </c:pt>
              </c:numCache>
            </c:numRef>
          </c:xVal>
          <c:yVal>
            <c:numRef>
              <c:f>Sheet1!$B$2:$B$9</c:f>
              <c:numCache>
                <c:formatCode>General</c:formatCode>
                <c:ptCount val="8"/>
                <c:pt idx="0">
                  <c:v>1E-3</c:v>
                </c:pt>
                <c:pt idx="1">
                  <c:v>72</c:v>
                </c:pt>
                <c:pt idx="2">
                  <c:v>87</c:v>
                </c:pt>
                <c:pt idx="3">
                  <c:v>89</c:v>
                </c:pt>
                <c:pt idx="4">
                  <c:v>88</c:v>
                </c:pt>
                <c:pt idx="5">
                  <c:v>93</c:v>
                </c:pt>
                <c:pt idx="6">
                  <c:v>90</c:v>
                </c:pt>
                <c:pt idx="7">
                  <c:v>91</c:v>
                </c:pt>
              </c:numCache>
            </c:numRef>
          </c:yVal>
          <c:smooth val="0"/>
          <c:extLst>
            <c:ext xmlns:c16="http://schemas.microsoft.com/office/drawing/2014/chart" uri="{C3380CC4-5D6E-409C-BE32-E72D297353CC}">
              <c16:uniqueId val="{00000011-91D5-B241-882A-EF976FC890EE}"/>
            </c:ext>
          </c:extLst>
        </c:ser>
        <c:dLbls>
          <c:showLegendKey val="0"/>
          <c:showVal val="0"/>
          <c:showCatName val="0"/>
          <c:showSerName val="0"/>
          <c:showPercent val="0"/>
          <c:showBubbleSize val="0"/>
        </c:dLbls>
        <c:axId val="-2098463376"/>
        <c:axId val="-2098467184"/>
      </c:scatterChart>
      <c:valAx>
        <c:axId val="-2098463376"/>
        <c:scaling>
          <c:orientation val="minMax"/>
          <c:max val="51"/>
          <c:min val="-4"/>
        </c:scaling>
        <c:delete val="0"/>
        <c:axPos val="b"/>
        <c:title>
          <c:tx>
            <c:rich>
              <a:bodyPr/>
              <a:lstStyle/>
              <a:p>
                <a:pPr>
                  <a:defRPr sz="1400" b="1"/>
                </a:pPr>
                <a:r>
                  <a:rPr lang="en-US" sz="1400" b="1" dirty="0"/>
                  <a:t>Weeks</a:t>
                </a:r>
              </a:p>
            </c:rich>
          </c:tx>
          <c:overlay val="0"/>
        </c:title>
        <c:numFmt formatCode="General" sourceLinked="1"/>
        <c:majorTickMark val="out"/>
        <c:minorTickMark val="none"/>
        <c:tickLblPos val="nextTo"/>
        <c:spPr>
          <a:ln w="19050">
            <a:solidFill>
              <a:schemeClr val="tx1"/>
            </a:solidFill>
          </a:ln>
        </c:spPr>
        <c:txPr>
          <a:bodyPr/>
          <a:lstStyle/>
          <a:p>
            <a:pPr>
              <a:defRPr sz="1400" b="1"/>
            </a:pPr>
            <a:endParaRPr lang="en-US"/>
          </a:p>
        </c:txPr>
        <c:crossAx val="-2098467184"/>
        <c:crossesAt val="-20"/>
        <c:crossBetween val="midCat"/>
        <c:majorUnit val="4"/>
      </c:valAx>
      <c:valAx>
        <c:axId val="-2098467184"/>
        <c:scaling>
          <c:orientation val="minMax"/>
          <c:max val="100"/>
          <c:min val="-20"/>
        </c:scaling>
        <c:delete val="0"/>
        <c:axPos val="l"/>
        <c:title>
          <c:tx>
            <c:rich>
              <a:bodyPr/>
              <a:lstStyle/>
              <a:p>
                <a:pPr>
                  <a:defRPr sz="1400" b="1"/>
                </a:pPr>
                <a:r>
                  <a:rPr lang="en-US" sz="1400" b="1" i="0" u="none" strike="noStrike" baseline="0" dirty="0">
                    <a:effectLst/>
                  </a:rPr>
                  <a:t>HIV-1 RNA &lt;50 c/mL, %*</a:t>
                </a:r>
                <a:endParaRPr lang="en-US" sz="1400" b="1" dirty="0"/>
              </a:p>
            </c:rich>
          </c:tx>
          <c:layout>
            <c:manualLayout>
              <c:xMode val="edge"/>
              <c:yMode val="edge"/>
              <c:x val="3.4692615237819735E-3"/>
              <c:y val="0.1909465022345464"/>
            </c:manualLayout>
          </c:layout>
          <c:overlay val="0"/>
        </c:title>
        <c:numFmt formatCode="General" sourceLinked="1"/>
        <c:majorTickMark val="out"/>
        <c:minorTickMark val="none"/>
        <c:tickLblPos val="nextTo"/>
        <c:spPr>
          <a:ln w="19050">
            <a:solidFill>
              <a:schemeClr val="tx1"/>
            </a:solidFill>
          </a:ln>
        </c:spPr>
        <c:txPr>
          <a:bodyPr/>
          <a:lstStyle/>
          <a:p>
            <a:pPr>
              <a:defRPr sz="1400" b="1"/>
            </a:pPr>
            <a:endParaRPr lang="en-US"/>
          </a:p>
        </c:txPr>
        <c:crossAx val="-2098463376"/>
        <c:crossesAt val="-4"/>
        <c:crossBetween val="midCat"/>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486788163953518E-2"/>
          <c:y val="0.14841843243286612"/>
          <c:w val="0.94144519876803345"/>
          <c:h val="0.77845517855566881"/>
        </c:manualLayout>
      </c:layout>
      <c:barChart>
        <c:barDir val="col"/>
        <c:grouping val="clustered"/>
        <c:varyColors val="0"/>
        <c:ser>
          <c:idx val="0"/>
          <c:order val="0"/>
          <c:tx>
            <c:strRef>
              <c:f>Sheet1!$B$1</c:f>
              <c:strCache>
                <c:ptCount val="1"/>
                <c:pt idx="0">
                  <c:v>Achieved Suppression &lt;50 copies/mL by 36 weeks</c:v>
                </c:pt>
              </c:strCache>
            </c:strRef>
          </c:tx>
          <c:spPr>
            <a:solidFill>
              <a:schemeClr val="accent1"/>
            </a:solidFill>
            <a:ln>
              <a:noFill/>
            </a:ln>
            <a:effectLst/>
          </c:spPr>
          <c:invertIfNegative val="0"/>
          <c:dPt>
            <c:idx val="0"/>
            <c:invertIfNegative val="0"/>
            <c:bubble3D val="0"/>
            <c:spPr>
              <a:solidFill>
                <a:srgbClr val="C0504D"/>
              </a:solidFill>
              <a:ln>
                <a:noFill/>
              </a:ln>
              <a:effectLst/>
            </c:spPr>
            <c:extLst>
              <c:ext xmlns:c16="http://schemas.microsoft.com/office/drawing/2014/chart" uri="{C3380CC4-5D6E-409C-BE32-E72D297353CC}">
                <c16:uniqueId val="{00000001-B25F-DF49-8105-D8525DC6F2B5}"/>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B25F-DF49-8105-D8525DC6F2B5}"/>
              </c:ext>
            </c:extLst>
          </c:dPt>
          <c:dPt>
            <c:idx val="2"/>
            <c:invertIfNegative val="0"/>
            <c:bubble3D val="0"/>
            <c:spPr>
              <a:solidFill>
                <a:schemeClr val="bg2">
                  <a:lumMod val="25000"/>
                </a:schemeClr>
              </a:solidFill>
              <a:ln>
                <a:noFill/>
              </a:ln>
              <a:effectLst/>
            </c:spPr>
            <c:extLst>
              <c:ext xmlns:c16="http://schemas.microsoft.com/office/drawing/2014/chart" uri="{C3380CC4-5D6E-409C-BE32-E72D297353CC}">
                <c16:uniqueId val="{00000005-B25F-DF49-8105-D8525DC6F2B5}"/>
              </c:ext>
            </c:extLst>
          </c:dPt>
          <c:dPt>
            <c:idx val="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7-B25F-DF49-8105-D8525DC6F2B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DTG</c:v>
                </c:pt>
                <c:pt idx="1">
                  <c:v>EVG</c:v>
                </c:pt>
                <c:pt idx="2">
                  <c:v>RAL</c:v>
                </c:pt>
                <c:pt idx="3">
                  <c:v>DRV</c:v>
                </c:pt>
              </c:strCache>
            </c:strRef>
          </c:cat>
          <c:val>
            <c:numRef>
              <c:f>Sheet1!$B$2:$B$5</c:f>
              <c:numCache>
                <c:formatCode>0%</c:formatCode>
                <c:ptCount val="4"/>
                <c:pt idx="0">
                  <c:v>0.67300000000000004</c:v>
                </c:pt>
                <c:pt idx="1">
                  <c:v>0.60799999999999998</c:v>
                </c:pt>
                <c:pt idx="2">
                  <c:v>0.42099999999999999</c:v>
                </c:pt>
                <c:pt idx="3">
                  <c:v>0.38</c:v>
                </c:pt>
              </c:numCache>
            </c:numRef>
          </c:val>
          <c:extLst>
            <c:ext xmlns:c16="http://schemas.microsoft.com/office/drawing/2014/chart" uri="{C3380CC4-5D6E-409C-BE32-E72D297353CC}">
              <c16:uniqueId val="{00000008-B25F-DF49-8105-D8525DC6F2B5}"/>
            </c:ext>
          </c:extLst>
        </c:ser>
        <c:dLbls>
          <c:showLegendKey val="0"/>
          <c:showVal val="0"/>
          <c:showCatName val="0"/>
          <c:showSerName val="0"/>
          <c:showPercent val="0"/>
          <c:showBubbleSize val="0"/>
        </c:dLbls>
        <c:gapWidth val="219"/>
        <c:overlap val="-27"/>
        <c:axId val="700661688"/>
        <c:axId val="538817088"/>
      </c:barChart>
      <c:catAx>
        <c:axId val="700661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8817088"/>
        <c:crosses val="autoZero"/>
        <c:auto val="1"/>
        <c:lblAlgn val="ctr"/>
        <c:lblOffset val="100"/>
        <c:noMultiLvlLbl val="0"/>
      </c:catAx>
      <c:valAx>
        <c:axId val="538817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0661688"/>
        <c:crosses val="autoZero"/>
        <c:crossBetween val="between"/>
      </c:valAx>
      <c:spPr>
        <a:noFill/>
        <a:ln>
          <a:noFill/>
        </a:ln>
        <a:effectLst/>
      </c:spPr>
    </c:plotArea>
    <c:legend>
      <c:legendPos val="t"/>
      <c:layout>
        <c:manualLayout>
          <c:xMode val="edge"/>
          <c:yMode val="edge"/>
          <c:x val="0.44106679469645615"/>
          <c:y val="0"/>
          <c:w val="0.54789638377831007"/>
          <c:h val="0.1287519834657556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'Graphical representations_death'!$C$25</c:f>
              <c:strCache>
                <c:ptCount val="1"/>
                <c:pt idx="0">
                  <c:v>Rufinamide treated HIV-infected Macrophages</c:v>
                </c:pt>
              </c:strCache>
            </c:strRef>
          </c:tx>
          <c:spPr>
            <a:ln w="19050"/>
          </c:spPr>
          <c:marker>
            <c:symbol val="x"/>
            <c:size val="7"/>
          </c:marker>
          <c:errBars>
            <c:errDir val="y"/>
            <c:errBarType val="both"/>
            <c:errValType val="cust"/>
            <c:noEndCap val="0"/>
            <c:plus>
              <c:numRef>
                <c:f>'Graphical representations_death'!$C$32:$C$35</c:f>
                <c:numCache>
                  <c:formatCode>General</c:formatCode>
                  <c:ptCount val="4"/>
                  <c:pt idx="0">
                    <c:v>4.9000000000000004</c:v>
                  </c:pt>
                  <c:pt idx="1">
                    <c:v>6.1</c:v>
                  </c:pt>
                  <c:pt idx="2">
                    <c:v>3.8</c:v>
                  </c:pt>
                  <c:pt idx="3">
                    <c:v>3.9</c:v>
                  </c:pt>
                </c:numCache>
              </c:numRef>
            </c:plus>
            <c:minus>
              <c:numRef>
                <c:f>'Graphical representations_death'!$C$32:$C$35</c:f>
                <c:numCache>
                  <c:formatCode>General</c:formatCode>
                  <c:ptCount val="4"/>
                  <c:pt idx="0">
                    <c:v>4.9000000000000004</c:v>
                  </c:pt>
                  <c:pt idx="1">
                    <c:v>6.1</c:v>
                  </c:pt>
                  <c:pt idx="2">
                    <c:v>3.8</c:v>
                  </c:pt>
                  <c:pt idx="3">
                    <c:v>3.9</c:v>
                  </c:pt>
                </c:numCache>
              </c:numRef>
            </c:minus>
          </c:errBars>
          <c:val>
            <c:numRef>
              <c:f>'Graphical representations_death'!$C$26:$C$29</c:f>
              <c:numCache>
                <c:formatCode>General</c:formatCode>
                <c:ptCount val="4"/>
                <c:pt idx="0">
                  <c:v>46.180018560000001</c:v>
                </c:pt>
                <c:pt idx="1">
                  <c:v>17.93903426</c:v>
                </c:pt>
                <c:pt idx="2">
                  <c:v>12.43946731</c:v>
                </c:pt>
                <c:pt idx="3">
                  <c:v>19.52054794999998</c:v>
                </c:pt>
              </c:numCache>
            </c:numRef>
          </c:val>
          <c:smooth val="0"/>
          <c:extLst>
            <c:ext xmlns:c16="http://schemas.microsoft.com/office/drawing/2014/chart" uri="{C3380CC4-5D6E-409C-BE32-E72D297353CC}">
              <c16:uniqueId val="{00000000-301A-9047-B4A2-184761FDFFD9}"/>
            </c:ext>
          </c:extLst>
        </c:ser>
        <c:ser>
          <c:idx val="1"/>
          <c:order val="1"/>
          <c:tx>
            <c:strRef>
              <c:f>'Graphical representations_death'!$D$25</c:f>
              <c:strCache>
                <c:ptCount val="1"/>
                <c:pt idx="0">
                  <c:v>Rufinamide-treated HIV-infected Microglia</c:v>
                </c:pt>
              </c:strCache>
            </c:strRef>
          </c:tx>
          <c:spPr>
            <a:ln w="19050"/>
          </c:spPr>
          <c:marker>
            <c:symbol val="circle"/>
            <c:size val="5"/>
          </c:marker>
          <c:errBars>
            <c:errDir val="y"/>
            <c:errBarType val="both"/>
            <c:errValType val="cust"/>
            <c:noEndCap val="0"/>
            <c:plus>
              <c:numRef>
                <c:f>'Graphical representations_death'!$D$32:$D$35</c:f>
                <c:numCache>
                  <c:formatCode>General</c:formatCode>
                  <c:ptCount val="4"/>
                  <c:pt idx="0">
                    <c:v>8.1</c:v>
                  </c:pt>
                  <c:pt idx="1">
                    <c:v>9.4</c:v>
                  </c:pt>
                  <c:pt idx="2">
                    <c:v>3.3</c:v>
                  </c:pt>
                  <c:pt idx="3">
                    <c:v>1.9</c:v>
                  </c:pt>
                </c:numCache>
              </c:numRef>
            </c:plus>
            <c:minus>
              <c:numRef>
                <c:f>'Graphical representations_death'!$D$32:$D$35</c:f>
                <c:numCache>
                  <c:formatCode>General</c:formatCode>
                  <c:ptCount val="4"/>
                  <c:pt idx="0">
                    <c:v>8.1</c:v>
                  </c:pt>
                  <c:pt idx="1">
                    <c:v>9.4</c:v>
                  </c:pt>
                  <c:pt idx="2">
                    <c:v>3.3</c:v>
                  </c:pt>
                  <c:pt idx="3">
                    <c:v>1.9</c:v>
                  </c:pt>
                </c:numCache>
              </c:numRef>
            </c:minus>
          </c:errBars>
          <c:val>
            <c:numRef>
              <c:f>'Graphical representations_death'!$D$26:$D$29</c:f>
              <c:numCache>
                <c:formatCode>General</c:formatCode>
                <c:ptCount val="4"/>
                <c:pt idx="0">
                  <c:v>70.459999999999994</c:v>
                </c:pt>
                <c:pt idx="1">
                  <c:v>55.734999999999999</c:v>
                </c:pt>
                <c:pt idx="2">
                  <c:v>38.676000000000002</c:v>
                </c:pt>
                <c:pt idx="3">
                  <c:v>21.613</c:v>
                </c:pt>
              </c:numCache>
            </c:numRef>
          </c:val>
          <c:smooth val="0"/>
          <c:extLst>
            <c:ext xmlns:c16="http://schemas.microsoft.com/office/drawing/2014/chart" uri="{C3380CC4-5D6E-409C-BE32-E72D297353CC}">
              <c16:uniqueId val="{00000001-301A-9047-B4A2-184761FDFFD9}"/>
            </c:ext>
          </c:extLst>
        </c:ser>
        <c:ser>
          <c:idx val="2"/>
          <c:order val="2"/>
          <c:tx>
            <c:strRef>
              <c:f>'Graphical representations_death'!$E$25</c:f>
              <c:strCache>
                <c:ptCount val="1"/>
                <c:pt idx="0">
                  <c:v>Uninfected Macrophages</c:v>
                </c:pt>
              </c:strCache>
            </c:strRef>
          </c:tx>
          <c:spPr>
            <a:ln w="19050"/>
          </c:spPr>
          <c:marker>
            <c:symbol val="triangle"/>
            <c:size val="7"/>
          </c:marker>
          <c:errBars>
            <c:errDir val="y"/>
            <c:errBarType val="plus"/>
            <c:errValType val="cust"/>
            <c:noEndCap val="0"/>
            <c:plus>
              <c:numRef>
                <c:f>'Graphical representations_death'!$E$32:$E$35</c:f>
                <c:numCache>
                  <c:formatCode>General</c:formatCode>
                  <c:ptCount val="4"/>
                  <c:pt idx="0">
                    <c:v>2.2000000000000002</c:v>
                  </c:pt>
                  <c:pt idx="1">
                    <c:v>3.9</c:v>
                  </c:pt>
                  <c:pt idx="2">
                    <c:v>4.0999999999999996</c:v>
                  </c:pt>
                  <c:pt idx="3">
                    <c:v>3.6</c:v>
                  </c:pt>
                </c:numCache>
              </c:numRef>
            </c:plus>
            <c:minus>
              <c:numRef>
                <c:f>'Graphical representations_death'!$E$32:$E$35</c:f>
                <c:numCache>
                  <c:formatCode>General</c:formatCode>
                  <c:ptCount val="4"/>
                  <c:pt idx="0">
                    <c:v>2.2000000000000002</c:v>
                  </c:pt>
                  <c:pt idx="1">
                    <c:v>3.9</c:v>
                  </c:pt>
                  <c:pt idx="2">
                    <c:v>4.0999999999999996</c:v>
                  </c:pt>
                  <c:pt idx="3">
                    <c:v>3.6</c:v>
                  </c:pt>
                </c:numCache>
              </c:numRef>
            </c:minus>
          </c:errBars>
          <c:val>
            <c:numRef>
              <c:f>'Graphical representations_death'!$E$26:$E$29</c:f>
              <c:numCache>
                <c:formatCode>General</c:formatCode>
                <c:ptCount val="4"/>
                <c:pt idx="0">
                  <c:v>97.6</c:v>
                </c:pt>
                <c:pt idx="1">
                  <c:v>94.4</c:v>
                </c:pt>
                <c:pt idx="2">
                  <c:v>95.6</c:v>
                </c:pt>
                <c:pt idx="3">
                  <c:v>82.4</c:v>
                </c:pt>
              </c:numCache>
            </c:numRef>
          </c:val>
          <c:smooth val="0"/>
          <c:extLst>
            <c:ext xmlns:c16="http://schemas.microsoft.com/office/drawing/2014/chart" uri="{C3380CC4-5D6E-409C-BE32-E72D297353CC}">
              <c16:uniqueId val="{00000002-301A-9047-B4A2-184761FDFFD9}"/>
            </c:ext>
          </c:extLst>
        </c:ser>
        <c:ser>
          <c:idx val="3"/>
          <c:order val="3"/>
          <c:tx>
            <c:strRef>
              <c:f>'Graphical representations_death'!$F$25</c:f>
              <c:strCache>
                <c:ptCount val="1"/>
                <c:pt idx="0">
                  <c:v>Uninfected Microglia</c:v>
                </c:pt>
              </c:strCache>
            </c:strRef>
          </c:tx>
          <c:spPr>
            <a:ln w="19050"/>
          </c:spPr>
          <c:marker>
            <c:symbol val="square"/>
            <c:size val="7"/>
          </c:marker>
          <c:errBars>
            <c:errDir val="y"/>
            <c:errBarType val="both"/>
            <c:errValType val="cust"/>
            <c:noEndCap val="0"/>
            <c:plus>
              <c:numRef>
                <c:f>'Graphical representations_death'!$F$32:$F$35</c:f>
                <c:numCache>
                  <c:formatCode>General</c:formatCode>
                  <c:ptCount val="4"/>
                  <c:pt idx="0">
                    <c:v>4.5999999999999996</c:v>
                  </c:pt>
                  <c:pt idx="1">
                    <c:v>5.0999999999999996</c:v>
                  </c:pt>
                  <c:pt idx="2">
                    <c:v>3.8</c:v>
                  </c:pt>
                  <c:pt idx="3">
                    <c:v>5.2</c:v>
                  </c:pt>
                </c:numCache>
              </c:numRef>
            </c:plus>
            <c:minus>
              <c:numRef>
                <c:f>'Graphical representations_death'!$F$32:$F$35</c:f>
                <c:numCache>
                  <c:formatCode>General</c:formatCode>
                  <c:ptCount val="4"/>
                  <c:pt idx="0">
                    <c:v>4.5999999999999996</c:v>
                  </c:pt>
                  <c:pt idx="1">
                    <c:v>5.0999999999999996</c:v>
                  </c:pt>
                  <c:pt idx="2">
                    <c:v>3.8</c:v>
                  </c:pt>
                  <c:pt idx="3">
                    <c:v>5.2</c:v>
                  </c:pt>
                </c:numCache>
              </c:numRef>
            </c:minus>
          </c:errBars>
          <c:val>
            <c:numRef>
              <c:f>'Graphical representations_death'!$F$26:$F$29</c:f>
              <c:numCache>
                <c:formatCode>General</c:formatCode>
                <c:ptCount val="4"/>
                <c:pt idx="0">
                  <c:v>100</c:v>
                </c:pt>
                <c:pt idx="1">
                  <c:v>94.6</c:v>
                </c:pt>
                <c:pt idx="2">
                  <c:v>97.3</c:v>
                </c:pt>
                <c:pt idx="3">
                  <c:v>87.2</c:v>
                </c:pt>
              </c:numCache>
            </c:numRef>
          </c:val>
          <c:smooth val="0"/>
          <c:extLst>
            <c:ext xmlns:c16="http://schemas.microsoft.com/office/drawing/2014/chart" uri="{C3380CC4-5D6E-409C-BE32-E72D297353CC}">
              <c16:uniqueId val="{00000003-301A-9047-B4A2-184761FDFFD9}"/>
            </c:ext>
          </c:extLst>
        </c:ser>
        <c:dLbls>
          <c:showLegendKey val="0"/>
          <c:showVal val="0"/>
          <c:showCatName val="0"/>
          <c:showSerName val="0"/>
          <c:showPercent val="0"/>
          <c:showBubbleSize val="0"/>
        </c:dLbls>
        <c:marker val="1"/>
        <c:smooth val="0"/>
        <c:axId val="-2132628904"/>
        <c:axId val="-2126215496"/>
      </c:lineChart>
      <c:catAx>
        <c:axId val="-2132628904"/>
        <c:scaling>
          <c:orientation val="minMax"/>
        </c:scaling>
        <c:delete val="0"/>
        <c:axPos val="b"/>
        <c:majorTickMark val="out"/>
        <c:minorTickMark val="none"/>
        <c:tickLblPos val="nextTo"/>
        <c:spPr>
          <a:ln>
            <a:solidFill>
              <a:schemeClr val="tx1"/>
            </a:solidFill>
          </a:ln>
        </c:spPr>
        <c:crossAx val="-2126215496"/>
        <c:crosses val="autoZero"/>
        <c:auto val="1"/>
        <c:lblAlgn val="ctr"/>
        <c:lblOffset val="100"/>
        <c:noMultiLvlLbl val="0"/>
      </c:catAx>
      <c:valAx>
        <c:axId val="-2126215496"/>
        <c:scaling>
          <c:orientation val="minMax"/>
          <c:max val="100"/>
        </c:scaling>
        <c:delete val="0"/>
        <c:axPos val="l"/>
        <c:majorGridlines>
          <c:spPr>
            <a:ln>
              <a:noFill/>
            </a:ln>
          </c:spPr>
        </c:majorGridlines>
        <c:numFmt formatCode="General" sourceLinked="1"/>
        <c:majorTickMark val="out"/>
        <c:minorTickMark val="none"/>
        <c:tickLblPos val="nextTo"/>
        <c:spPr>
          <a:ln>
            <a:solidFill>
              <a:schemeClr val="tx1"/>
            </a:solidFill>
          </a:ln>
        </c:spPr>
        <c:txPr>
          <a:bodyPr/>
          <a:lstStyle/>
          <a:p>
            <a:pPr>
              <a:defRPr sz="1400"/>
            </a:pPr>
            <a:endParaRPr lang="en-US"/>
          </a:p>
        </c:txPr>
        <c:crossAx val="-2132628904"/>
        <c:crosses val="autoZero"/>
        <c:crossBetween val="between"/>
        <c:majorUnit val="25"/>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32319851428949E-2"/>
          <c:y val="7.1608511752662404E-2"/>
          <c:w val="0.72856196736372436"/>
          <c:h val="0.77944692653197267"/>
        </c:manualLayout>
      </c:layout>
      <c:scatterChart>
        <c:scatterStyle val="lineMarker"/>
        <c:varyColors val="0"/>
        <c:ser>
          <c:idx val="0"/>
          <c:order val="0"/>
          <c:tx>
            <c:strRef>
              <c:f>'&lt;50 copies'!$C$47</c:f>
              <c:strCache>
                <c:ptCount val="1"/>
                <c:pt idx="0">
                  <c:v>DTG +TAF +FTC, 96%</c:v>
                </c:pt>
              </c:strCache>
            </c:strRef>
          </c:tx>
          <c:spPr>
            <a:ln w="31750" cap="rnd">
              <a:solidFill>
                <a:srgbClr val="FF0000"/>
              </a:solidFill>
              <a:round/>
            </a:ln>
            <a:effectLst/>
          </c:spPr>
          <c:marker>
            <c:symbol val="square"/>
            <c:size val="5"/>
            <c:spPr>
              <a:solidFill>
                <a:srgbClr val="FF0000"/>
              </a:solidFill>
              <a:ln w="25400">
                <a:solidFill>
                  <a:srgbClr val="FF000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3AA1-5E48-AB39-0A8D9D267768}"/>
                </c:ext>
              </c:extLst>
            </c:dLbl>
            <c:dLbl>
              <c:idx val="1"/>
              <c:delete val="1"/>
              <c:extLst>
                <c:ext xmlns:c15="http://schemas.microsoft.com/office/drawing/2012/chart" uri="{CE6537A1-D6FC-4f65-9D91-7224C49458BB}"/>
                <c:ext xmlns:c16="http://schemas.microsoft.com/office/drawing/2014/chart" uri="{C3380CC4-5D6E-409C-BE32-E72D297353CC}">
                  <c16:uniqueId val="{00000001-3AA1-5E48-AB39-0A8D9D267768}"/>
                </c:ext>
              </c:extLst>
            </c:dLbl>
            <c:dLbl>
              <c:idx val="2"/>
              <c:delete val="1"/>
              <c:extLst>
                <c:ext xmlns:c15="http://schemas.microsoft.com/office/drawing/2012/chart" uri="{CE6537A1-D6FC-4f65-9D91-7224C49458BB}"/>
                <c:ext xmlns:c16="http://schemas.microsoft.com/office/drawing/2014/chart" uri="{C3380CC4-5D6E-409C-BE32-E72D297353CC}">
                  <c16:uniqueId val="{00000002-3AA1-5E48-AB39-0A8D9D267768}"/>
                </c:ext>
              </c:extLst>
            </c:dLbl>
            <c:dLbl>
              <c:idx val="3"/>
              <c:delete val="1"/>
              <c:extLst>
                <c:ext xmlns:c15="http://schemas.microsoft.com/office/drawing/2012/chart" uri="{CE6537A1-D6FC-4f65-9D91-7224C49458BB}"/>
                <c:ext xmlns:c16="http://schemas.microsoft.com/office/drawing/2014/chart" uri="{C3380CC4-5D6E-409C-BE32-E72D297353CC}">
                  <c16:uniqueId val="{00000003-3AA1-5E48-AB39-0A8D9D267768}"/>
                </c:ext>
              </c:extLst>
            </c:dLbl>
            <c:dLbl>
              <c:idx val="4"/>
              <c:delete val="1"/>
              <c:extLst>
                <c:ext xmlns:c15="http://schemas.microsoft.com/office/drawing/2012/chart" uri="{CE6537A1-D6FC-4f65-9D91-7224C49458BB}"/>
                <c:ext xmlns:c16="http://schemas.microsoft.com/office/drawing/2014/chart" uri="{C3380CC4-5D6E-409C-BE32-E72D297353CC}">
                  <c16:uniqueId val="{00000004-3AA1-5E48-AB39-0A8D9D267768}"/>
                </c:ext>
              </c:extLst>
            </c:dLbl>
            <c:dLbl>
              <c:idx val="5"/>
              <c:layout>
                <c:manualLayout>
                  <c:x val="-0.13818301270047434"/>
                  <c:y val="0.33262136660845415"/>
                </c:manualLayout>
              </c:layout>
              <c:tx>
                <c:rich>
                  <a:bodyPr/>
                  <a:lstStyle/>
                  <a:p>
                    <a:r>
                      <a:rPr lang="en-US" sz="1600" b="1" i="0" dirty="0">
                        <a:solidFill>
                          <a:srgbClr val="FF0000"/>
                        </a:solidFill>
                        <a:latin typeface="Arial Narrow" panose="020B0604020202020204" pitchFamily="34" charset="0"/>
                        <a:cs typeface="Arial Narrow" panose="020B0604020202020204" pitchFamily="34" charset="0"/>
                      </a:rPr>
                      <a:t>TAF/FTC+DTG, 84%</a:t>
                    </a:r>
                  </a:p>
                </c:rich>
              </c:tx>
              <c:dLblPos val="r"/>
              <c:showLegendKey val="0"/>
              <c:showVal val="1"/>
              <c:showCatName val="0"/>
              <c:showSerName val="0"/>
              <c:showPercent val="0"/>
              <c:showBubbleSize val="0"/>
              <c:extLst>
                <c:ext xmlns:c15="http://schemas.microsoft.com/office/drawing/2012/chart" uri="{CE6537A1-D6FC-4f65-9D91-7224C49458BB}">
                  <c15:layout>
                    <c:manualLayout>
                      <c:w val="0.26309331968109656"/>
                      <c:h val="0.15984133675212595"/>
                    </c:manualLayout>
                  </c15:layout>
                </c:ext>
                <c:ext xmlns:c16="http://schemas.microsoft.com/office/drawing/2014/chart" uri="{C3380CC4-5D6E-409C-BE32-E72D297353CC}">
                  <c16:uniqueId val="{00000005-3AA1-5E48-AB39-0A8D9D26776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'&lt;50 copies'!$B$48:$B$53</c:f>
              <c:numCache>
                <c:formatCode>General</c:formatCode>
                <c:ptCount val="6"/>
                <c:pt idx="0">
                  <c:v>0</c:v>
                </c:pt>
                <c:pt idx="1">
                  <c:v>4</c:v>
                </c:pt>
                <c:pt idx="2">
                  <c:v>12</c:v>
                </c:pt>
                <c:pt idx="3">
                  <c:v>24</c:v>
                </c:pt>
                <c:pt idx="4">
                  <c:v>36</c:v>
                </c:pt>
                <c:pt idx="5">
                  <c:v>48</c:v>
                </c:pt>
              </c:numCache>
            </c:numRef>
          </c:xVal>
          <c:yVal>
            <c:numRef>
              <c:f>'&lt;50 copies'!$C$48:$C$53</c:f>
              <c:numCache>
                <c:formatCode>General</c:formatCode>
                <c:ptCount val="6"/>
                <c:pt idx="0">
                  <c:v>0.3</c:v>
                </c:pt>
                <c:pt idx="1">
                  <c:v>77.2</c:v>
                </c:pt>
                <c:pt idx="2">
                  <c:v>88</c:v>
                </c:pt>
                <c:pt idx="3">
                  <c:v>87.2</c:v>
                </c:pt>
                <c:pt idx="4">
                  <c:v>84.6</c:v>
                </c:pt>
                <c:pt idx="5">
                  <c:v>83.8</c:v>
                </c:pt>
              </c:numCache>
            </c:numRef>
          </c:yVal>
          <c:smooth val="0"/>
          <c:extLst>
            <c:ext xmlns:c16="http://schemas.microsoft.com/office/drawing/2014/chart" uri="{C3380CC4-5D6E-409C-BE32-E72D297353CC}">
              <c16:uniqueId val="{00000006-3AA1-5E48-AB39-0A8D9D267768}"/>
            </c:ext>
          </c:extLst>
        </c:ser>
        <c:ser>
          <c:idx val="1"/>
          <c:order val="1"/>
          <c:tx>
            <c:strRef>
              <c:f>'&lt;50 copies'!$D$47</c:f>
              <c:strCache>
                <c:ptCount val="1"/>
                <c:pt idx="0">
                  <c:v>DTG +TDF +FTC, 95%</c:v>
                </c:pt>
              </c:strCache>
            </c:strRef>
          </c:tx>
          <c:spPr>
            <a:ln w="31750" cap="rnd">
              <a:solidFill>
                <a:srgbClr val="32ADED"/>
              </a:solidFill>
              <a:round/>
            </a:ln>
            <a:effectLst/>
          </c:spPr>
          <c:marker>
            <c:symbol val="circle"/>
            <c:size val="5"/>
            <c:spPr>
              <a:solidFill>
                <a:srgbClr val="32ADED"/>
              </a:solidFill>
              <a:ln w="25400">
                <a:solidFill>
                  <a:srgbClr val="32ADED"/>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7-3AA1-5E48-AB39-0A8D9D267768}"/>
                </c:ext>
              </c:extLst>
            </c:dLbl>
            <c:dLbl>
              <c:idx val="1"/>
              <c:delete val="1"/>
              <c:extLst>
                <c:ext xmlns:c15="http://schemas.microsoft.com/office/drawing/2012/chart" uri="{CE6537A1-D6FC-4f65-9D91-7224C49458BB}"/>
                <c:ext xmlns:c16="http://schemas.microsoft.com/office/drawing/2014/chart" uri="{C3380CC4-5D6E-409C-BE32-E72D297353CC}">
                  <c16:uniqueId val="{00000008-3AA1-5E48-AB39-0A8D9D267768}"/>
                </c:ext>
              </c:extLst>
            </c:dLbl>
            <c:dLbl>
              <c:idx val="2"/>
              <c:delete val="1"/>
              <c:extLst>
                <c:ext xmlns:c15="http://schemas.microsoft.com/office/drawing/2012/chart" uri="{CE6537A1-D6FC-4f65-9D91-7224C49458BB}"/>
                <c:ext xmlns:c16="http://schemas.microsoft.com/office/drawing/2014/chart" uri="{C3380CC4-5D6E-409C-BE32-E72D297353CC}">
                  <c16:uniqueId val="{00000009-3AA1-5E48-AB39-0A8D9D267768}"/>
                </c:ext>
              </c:extLst>
            </c:dLbl>
            <c:dLbl>
              <c:idx val="3"/>
              <c:delete val="1"/>
              <c:extLst>
                <c:ext xmlns:c15="http://schemas.microsoft.com/office/drawing/2012/chart" uri="{CE6537A1-D6FC-4f65-9D91-7224C49458BB}"/>
                <c:ext xmlns:c16="http://schemas.microsoft.com/office/drawing/2014/chart" uri="{C3380CC4-5D6E-409C-BE32-E72D297353CC}">
                  <c16:uniqueId val="{0000000A-3AA1-5E48-AB39-0A8D9D267768}"/>
                </c:ext>
              </c:extLst>
            </c:dLbl>
            <c:dLbl>
              <c:idx val="4"/>
              <c:delete val="1"/>
              <c:extLst>
                <c:ext xmlns:c15="http://schemas.microsoft.com/office/drawing/2012/chart" uri="{CE6537A1-D6FC-4f65-9D91-7224C49458BB}"/>
                <c:ext xmlns:c16="http://schemas.microsoft.com/office/drawing/2014/chart" uri="{C3380CC4-5D6E-409C-BE32-E72D297353CC}">
                  <c16:uniqueId val="{0000000B-3AA1-5E48-AB39-0A8D9D267768}"/>
                </c:ext>
              </c:extLst>
            </c:dLbl>
            <c:dLbl>
              <c:idx val="5"/>
              <c:layout>
                <c:manualLayout>
                  <c:x val="-0.13409220929153826"/>
                  <c:y val="0.24829942537661129"/>
                </c:manualLayout>
              </c:layout>
              <c:tx>
                <c:rich>
                  <a:bodyPr/>
                  <a:lstStyle/>
                  <a:p>
                    <a:r>
                      <a:rPr lang="en-US" sz="1600" b="1" i="0" dirty="0">
                        <a:solidFill>
                          <a:srgbClr val="32ADED"/>
                        </a:solidFill>
                        <a:latin typeface="Arial Narrow" panose="020B0604020202020204" pitchFamily="34" charset="0"/>
                        <a:cs typeface="Arial Narrow" panose="020B0604020202020204" pitchFamily="34" charset="0"/>
                      </a:rPr>
                      <a:t>TDF/FTC+DTG, 85%</a:t>
                    </a:r>
                  </a:p>
                </c:rich>
              </c:tx>
              <c:dLblPos val="r"/>
              <c:showLegendKey val="0"/>
              <c:showVal val="1"/>
              <c:showCatName val="0"/>
              <c:showSerName val="0"/>
              <c:showPercent val="0"/>
              <c:showBubbleSize val="0"/>
              <c:extLst>
                <c:ext xmlns:c15="http://schemas.microsoft.com/office/drawing/2012/chart" uri="{CE6537A1-D6FC-4f65-9D91-7224C49458BB}">
                  <c15:layout>
                    <c:manualLayout>
                      <c:w val="0.28029333411215218"/>
                      <c:h val="0.15984133675212595"/>
                    </c:manualLayout>
                  </c15:layout>
                </c:ext>
                <c:ext xmlns:c16="http://schemas.microsoft.com/office/drawing/2014/chart" uri="{C3380CC4-5D6E-409C-BE32-E72D297353CC}">
                  <c16:uniqueId val="{0000000C-3AA1-5E48-AB39-0A8D9D267768}"/>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ln>
                      <a:noFill/>
                    </a:ln>
                    <a:solidFill>
                      <a:srgbClr val="32ADED"/>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'&lt;50 copies'!$B$48:$B$53</c:f>
              <c:numCache>
                <c:formatCode>General</c:formatCode>
                <c:ptCount val="6"/>
                <c:pt idx="0">
                  <c:v>0</c:v>
                </c:pt>
                <c:pt idx="1">
                  <c:v>4</c:v>
                </c:pt>
                <c:pt idx="2">
                  <c:v>12</c:v>
                </c:pt>
                <c:pt idx="3">
                  <c:v>24</c:v>
                </c:pt>
                <c:pt idx="4">
                  <c:v>36</c:v>
                </c:pt>
                <c:pt idx="5">
                  <c:v>48</c:v>
                </c:pt>
              </c:numCache>
            </c:numRef>
          </c:xVal>
          <c:yVal>
            <c:numRef>
              <c:f>'&lt;50 copies'!$D$48:$D$53</c:f>
              <c:numCache>
                <c:formatCode>General</c:formatCode>
                <c:ptCount val="6"/>
                <c:pt idx="0">
                  <c:v>0</c:v>
                </c:pt>
                <c:pt idx="1">
                  <c:v>78.599999999999994</c:v>
                </c:pt>
                <c:pt idx="2">
                  <c:v>89.2</c:v>
                </c:pt>
                <c:pt idx="3">
                  <c:v>88.9</c:v>
                </c:pt>
                <c:pt idx="4">
                  <c:v>87.2</c:v>
                </c:pt>
                <c:pt idx="5">
                  <c:v>84.9</c:v>
                </c:pt>
              </c:numCache>
            </c:numRef>
          </c:yVal>
          <c:smooth val="0"/>
          <c:extLst>
            <c:ext xmlns:c16="http://schemas.microsoft.com/office/drawing/2014/chart" uri="{C3380CC4-5D6E-409C-BE32-E72D297353CC}">
              <c16:uniqueId val="{0000000D-3AA1-5E48-AB39-0A8D9D267768}"/>
            </c:ext>
          </c:extLst>
        </c:ser>
        <c:ser>
          <c:idx val="2"/>
          <c:order val="2"/>
          <c:tx>
            <c:strRef>
              <c:f>'&lt;50 copies'!$E$47</c:f>
              <c:strCache>
                <c:ptCount val="1"/>
                <c:pt idx="0">
                  <c:v>EFV +TDF +FTC, 95%</c:v>
                </c:pt>
              </c:strCache>
            </c:strRef>
          </c:tx>
          <c:spPr>
            <a:ln w="31750" cap="rnd">
              <a:solidFill>
                <a:srgbClr val="92D050"/>
              </a:solidFill>
              <a:round/>
            </a:ln>
            <a:effectLst/>
          </c:spPr>
          <c:marker>
            <c:symbol val="triangle"/>
            <c:size val="5"/>
            <c:spPr>
              <a:solidFill>
                <a:srgbClr val="92D050"/>
              </a:solidFill>
              <a:ln w="25400">
                <a:solidFill>
                  <a:srgbClr val="92D05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E-3AA1-5E48-AB39-0A8D9D267768}"/>
                </c:ext>
              </c:extLst>
            </c:dLbl>
            <c:dLbl>
              <c:idx val="1"/>
              <c:delete val="1"/>
              <c:extLst>
                <c:ext xmlns:c15="http://schemas.microsoft.com/office/drawing/2012/chart" uri="{CE6537A1-D6FC-4f65-9D91-7224C49458BB}"/>
                <c:ext xmlns:c16="http://schemas.microsoft.com/office/drawing/2014/chart" uri="{C3380CC4-5D6E-409C-BE32-E72D297353CC}">
                  <c16:uniqueId val="{0000000F-3AA1-5E48-AB39-0A8D9D267768}"/>
                </c:ext>
              </c:extLst>
            </c:dLbl>
            <c:dLbl>
              <c:idx val="2"/>
              <c:delete val="1"/>
              <c:extLst>
                <c:ext xmlns:c15="http://schemas.microsoft.com/office/drawing/2012/chart" uri="{CE6537A1-D6FC-4f65-9D91-7224C49458BB}"/>
                <c:ext xmlns:c16="http://schemas.microsoft.com/office/drawing/2014/chart" uri="{C3380CC4-5D6E-409C-BE32-E72D297353CC}">
                  <c16:uniqueId val="{00000010-3AA1-5E48-AB39-0A8D9D267768}"/>
                </c:ext>
              </c:extLst>
            </c:dLbl>
            <c:dLbl>
              <c:idx val="3"/>
              <c:delete val="1"/>
              <c:extLst>
                <c:ext xmlns:c15="http://schemas.microsoft.com/office/drawing/2012/chart" uri="{CE6537A1-D6FC-4f65-9D91-7224C49458BB}"/>
                <c:ext xmlns:c16="http://schemas.microsoft.com/office/drawing/2014/chart" uri="{C3380CC4-5D6E-409C-BE32-E72D297353CC}">
                  <c16:uniqueId val="{00000011-3AA1-5E48-AB39-0A8D9D267768}"/>
                </c:ext>
              </c:extLst>
            </c:dLbl>
            <c:dLbl>
              <c:idx val="4"/>
              <c:delete val="1"/>
              <c:extLst>
                <c:ext xmlns:c15="http://schemas.microsoft.com/office/drawing/2012/chart" uri="{CE6537A1-D6FC-4f65-9D91-7224C49458BB}"/>
                <c:ext xmlns:c16="http://schemas.microsoft.com/office/drawing/2014/chart" uri="{C3380CC4-5D6E-409C-BE32-E72D297353CC}">
                  <c16:uniqueId val="{00000012-3AA1-5E48-AB39-0A8D9D267768}"/>
                </c:ext>
              </c:extLst>
            </c:dLbl>
            <c:dLbl>
              <c:idx val="5"/>
              <c:layout>
                <c:manualLayout>
                  <c:x val="-0.12408775112613774"/>
                  <c:y val="0.37350773824050509"/>
                </c:manualLayout>
              </c:layout>
              <c:tx>
                <c:rich>
                  <a:bodyPr/>
                  <a:lstStyle/>
                  <a:p>
                    <a:r>
                      <a:rPr lang="en-US" sz="1600" dirty="0">
                        <a:solidFill>
                          <a:srgbClr val="92D050"/>
                        </a:solidFill>
                      </a:rPr>
                      <a:t>TDF/FTC/EFV, 79%</a:t>
                    </a:r>
                  </a:p>
                </c:rich>
              </c:tx>
              <c:dLblPos val="r"/>
              <c:showLegendKey val="0"/>
              <c:showVal val="1"/>
              <c:showCatName val="0"/>
              <c:showSerName val="0"/>
              <c:showPercent val="0"/>
              <c:showBubbleSize val="0"/>
              <c:extLst>
                <c:ext xmlns:c15="http://schemas.microsoft.com/office/drawing/2012/chart" uri="{CE6537A1-D6FC-4f65-9D91-7224C49458BB}">
                  <c15:layout>
                    <c:manualLayout>
                      <c:w val="0.2752383128492516"/>
                      <c:h val="0.15984133675212595"/>
                    </c:manualLayout>
                  </c15:layout>
                </c:ext>
                <c:ext xmlns:c16="http://schemas.microsoft.com/office/drawing/2014/chart" uri="{C3380CC4-5D6E-409C-BE32-E72D297353CC}">
                  <c16:uniqueId val="{00000013-3AA1-5E48-AB39-0A8D9D26776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Arial Narrow" panose="020B0604020202020204" pitchFamily="34" charset="0"/>
                    <a:ea typeface="+mn-ea"/>
                    <a:cs typeface="Arial Narrow"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'&lt;50 copies'!$B$48:$B$53</c:f>
              <c:numCache>
                <c:formatCode>General</c:formatCode>
                <c:ptCount val="6"/>
                <c:pt idx="0">
                  <c:v>0</c:v>
                </c:pt>
                <c:pt idx="1">
                  <c:v>4</c:v>
                </c:pt>
                <c:pt idx="2">
                  <c:v>12</c:v>
                </c:pt>
                <c:pt idx="3">
                  <c:v>24</c:v>
                </c:pt>
                <c:pt idx="4">
                  <c:v>36</c:v>
                </c:pt>
                <c:pt idx="5">
                  <c:v>48</c:v>
                </c:pt>
              </c:numCache>
            </c:numRef>
          </c:xVal>
          <c:yVal>
            <c:numRef>
              <c:f>'&lt;50 copies'!$E$48:$E$53</c:f>
              <c:numCache>
                <c:formatCode>General</c:formatCode>
                <c:ptCount val="6"/>
                <c:pt idx="0">
                  <c:v>0</c:v>
                </c:pt>
                <c:pt idx="1">
                  <c:v>34.200000000000003</c:v>
                </c:pt>
                <c:pt idx="2">
                  <c:v>72.099999999999994</c:v>
                </c:pt>
                <c:pt idx="3">
                  <c:v>82.3</c:v>
                </c:pt>
                <c:pt idx="4">
                  <c:v>80.599999999999994</c:v>
                </c:pt>
                <c:pt idx="5">
                  <c:v>78.599999999999994</c:v>
                </c:pt>
              </c:numCache>
            </c:numRef>
          </c:yVal>
          <c:smooth val="0"/>
          <c:extLst>
            <c:ext xmlns:c16="http://schemas.microsoft.com/office/drawing/2014/chart" uri="{C3380CC4-5D6E-409C-BE32-E72D297353CC}">
              <c16:uniqueId val="{00000014-3AA1-5E48-AB39-0A8D9D267768}"/>
            </c:ext>
          </c:extLst>
        </c:ser>
        <c:ser>
          <c:idx val="3"/>
          <c:order val="3"/>
          <c:tx>
            <c:strRef>
              <c:f>'&lt;50 copies'!$F$47</c:f>
              <c:strCache>
                <c:ptCount val="1"/>
              </c:strCache>
            </c:strRef>
          </c:tx>
          <c:spPr>
            <a:ln w="19050" cap="rnd">
              <a:no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5-3AA1-5E48-AB39-0A8D9D267768}"/>
                </c:ext>
              </c:extLst>
            </c:dLbl>
            <c:dLbl>
              <c:idx val="1"/>
              <c:layout>
                <c:manualLayout>
                  <c:x val="-1.7479459769898634E-2"/>
                  <c:y val="3.844314917390112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AA1-5E48-AB39-0A8D9D267768}"/>
                </c:ext>
              </c:extLst>
            </c:dLbl>
            <c:dLbl>
              <c:idx val="2"/>
              <c:layout>
                <c:manualLayout>
                  <c:x val="-1.6076441375801522E-2"/>
                  <c:y val="4.059687812465281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AA1-5E48-AB39-0A8D9D267768}"/>
                </c:ext>
              </c:extLst>
            </c:dLbl>
            <c:dLbl>
              <c:idx val="3"/>
              <c:layout>
                <c:manualLayout>
                  <c:x val="-1.8937574070551275E-2"/>
                  <c:y val="3.844314917390112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AA1-5E48-AB39-0A8D9D267768}"/>
                </c:ext>
              </c:extLst>
            </c:dLbl>
            <c:dLbl>
              <c:idx val="4"/>
              <c:layout>
                <c:manualLayout>
                  <c:x val="-1.4618327075148882E-2"/>
                  <c:y val="3.880898154173327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AA1-5E48-AB39-0A8D9D267768}"/>
                </c:ext>
              </c:extLst>
            </c:dLbl>
            <c:dLbl>
              <c:idx val="5"/>
              <c:layout>
                <c:manualLayout>
                  <c:x val="-2.3293665036387107E-2"/>
                  <c:y val="3.844314917390112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AA1-5E48-AB39-0A8D9D26776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'&lt;50 copies'!$B$48:$B$53</c:f>
              <c:numCache>
                <c:formatCode>General</c:formatCode>
                <c:ptCount val="6"/>
                <c:pt idx="0">
                  <c:v>0</c:v>
                </c:pt>
                <c:pt idx="1">
                  <c:v>4</c:v>
                </c:pt>
                <c:pt idx="2">
                  <c:v>12</c:v>
                </c:pt>
                <c:pt idx="3">
                  <c:v>24</c:v>
                </c:pt>
                <c:pt idx="4">
                  <c:v>36</c:v>
                </c:pt>
                <c:pt idx="5">
                  <c:v>48</c:v>
                </c:pt>
              </c:numCache>
            </c:numRef>
          </c:xVal>
          <c:yVal>
            <c:numRef>
              <c:f>'&lt;50 copies'!$F$48:$F$53</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1B-3AA1-5E48-AB39-0A8D9D267768}"/>
            </c:ext>
          </c:extLst>
        </c:ser>
        <c:dLbls>
          <c:dLblPos val="r"/>
          <c:showLegendKey val="0"/>
          <c:showVal val="1"/>
          <c:showCatName val="0"/>
          <c:showSerName val="0"/>
          <c:showPercent val="0"/>
          <c:showBubbleSize val="0"/>
        </c:dLbls>
        <c:axId val="639707632"/>
        <c:axId val="656057920"/>
      </c:scatterChart>
      <c:valAx>
        <c:axId val="639707632"/>
        <c:scaling>
          <c:orientation val="minMax"/>
          <c:max val="48"/>
          <c:min val="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a:solidFill>
                      <a:schemeClr val="tx1"/>
                    </a:solidFill>
                    <a:latin typeface="Arial Narrow" panose="020B0604020202020204" pitchFamily="34" charset="0"/>
                    <a:cs typeface="Arial Narrow" panose="020B0604020202020204" pitchFamily="34" charset="0"/>
                  </a:rPr>
                  <a:t>Week</a:t>
                </a:r>
              </a:p>
            </c:rich>
          </c:tx>
          <c:layout>
            <c:manualLayout>
              <c:xMode val="edge"/>
              <c:yMode val="edge"/>
              <c:x val="0.43299997664659112"/>
              <c:y val="0.9189298411287635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cross"/>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noFill/>
                <a:latin typeface="Arial Narrow" panose="020B0604020202020204" pitchFamily="34" charset="0"/>
                <a:ea typeface="+mn-ea"/>
                <a:cs typeface="Arial Narrow" panose="020B0604020202020204" pitchFamily="34" charset="0"/>
              </a:defRPr>
            </a:pPr>
            <a:endParaRPr lang="en-US"/>
          </a:p>
        </c:txPr>
        <c:crossAx val="656057920"/>
        <c:crosses val="autoZero"/>
        <c:crossBetween val="midCat"/>
        <c:majorUnit val="4"/>
      </c:valAx>
      <c:valAx>
        <c:axId val="65605792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a:solidFill>
                      <a:schemeClr val="tx1"/>
                    </a:solidFill>
                    <a:latin typeface="Arial Narrow" panose="020B0604020202020204" pitchFamily="34" charset="0"/>
                    <a:cs typeface="Arial Narrow" panose="020B0604020202020204" pitchFamily="34" charset="0"/>
                  </a:rPr>
                  <a:t>Participants</a:t>
                </a:r>
                <a:r>
                  <a:rPr lang="en-US" sz="1600" b="1" baseline="0">
                    <a:solidFill>
                      <a:schemeClr val="tx1"/>
                    </a:solidFill>
                    <a:latin typeface="Arial Narrow" panose="020B0604020202020204" pitchFamily="34" charset="0"/>
                    <a:cs typeface="Arial Narrow" panose="020B0604020202020204" pitchFamily="34" charset="0"/>
                  </a:rPr>
                  <a:t> (%)</a:t>
                </a:r>
                <a:endParaRPr lang="en-US" sz="1600" b="1">
                  <a:solidFill>
                    <a:schemeClr val="tx1"/>
                  </a:solidFill>
                  <a:latin typeface="Arial Narrow" panose="020B0604020202020204" pitchFamily="34" charset="0"/>
                  <a:cs typeface="Arial Narrow" panose="020B0604020202020204" pitchFamily="34" charset="0"/>
                </a:endParaRP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cross"/>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crossAx val="6397076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385566903146997E-2"/>
          <c:y val="8.2103117331112793E-2"/>
          <c:w val="0.946614433096853"/>
          <c:h val="0.84797109825805295"/>
        </c:manualLayout>
      </c:layout>
      <c:barChart>
        <c:barDir val="col"/>
        <c:grouping val="clustered"/>
        <c:varyColors val="0"/>
        <c:ser>
          <c:idx val="0"/>
          <c:order val="0"/>
          <c:tx>
            <c:strRef>
              <c:f>Sheet1!$B$1</c:f>
              <c:strCache>
                <c:ptCount val="1"/>
                <c:pt idx="0">
                  <c:v>B/F/TAF</c:v>
                </c:pt>
              </c:strCache>
            </c:strRef>
          </c:tx>
          <c:spPr>
            <a:solidFill>
              <a:srgbClr val="00C0A0"/>
            </a:solidFill>
            <a:ln w="19053">
              <a:noFill/>
            </a:ln>
          </c:spPr>
          <c:invertIfNegative val="0"/>
          <c:dLbls>
            <c:dLbl>
              <c:idx val="0"/>
              <c:tx>
                <c:rich>
                  <a:bodyPr/>
                  <a:lstStyle/>
                  <a:p>
                    <a:r>
                      <a:rPr lang="en-US" dirty="0"/>
                      <a:t>&lt;1</a:t>
                    </a:r>
                  </a:p>
                </c:rich>
              </c:tx>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0A16-614D-B3A9-49AD4C488BEC}"/>
                </c:ext>
              </c:extLst>
            </c:dLbl>
            <c:dLbl>
              <c:idx val="1"/>
              <c:tx>
                <c:rich>
                  <a:bodyPr/>
                  <a:lstStyle/>
                  <a:p>
                    <a:r>
                      <a:rPr lang="en-US" dirty="0"/>
                      <a:t>93</a:t>
                    </a:r>
                  </a:p>
                </c:rich>
              </c:tx>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A16-614D-B3A9-49AD4C488BEC}"/>
                </c:ext>
              </c:extLst>
            </c:dLbl>
            <c:dLbl>
              <c:idx val="2"/>
              <c:tx>
                <c:rich>
                  <a:bodyPr/>
                  <a:lstStyle/>
                  <a:p>
                    <a:r>
                      <a:rPr lang="en-US" dirty="0"/>
                      <a:t>6</a:t>
                    </a:r>
                  </a:p>
                </c:rich>
              </c:tx>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A16-614D-B3A9-49AD4C488BEC}"/>
                </c:ext>
              </c:extLst>
            </c:dLbl>
            <c:spPr>
              <a:noFill/>
              <a:ln>
                <a:noFill/>
              </a:ln>
              <a:effectLst/>
            </c:spPr>
            <c:txPr>
              <a:bodyPr wrap="square" lIns="38100" tIns="19050" rIns="38100" bIns="19050" anchor="ctr">
                <a:spAutoFit/>
              </a:bodyPr>
              <a:lstStyle/>
              <a:p>
                <a:pPr>
                  <a:defRPr sz="1600" b="1"/>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strRef>
              <c:f>Sheet1!$A$2:$A$4</c:f>
              <c:strCache>
                <c:ptCount val="3"/>
                <c:pt idx="0">
                  <c:v>f 24</c:v>
                </c:pt>
                <c:pt idx="1">
                  <c:v>s 24</c:v>
                </c:pt>
                <c:pt idx="2">
                  <c:v>nd 24</c:v>
                </c:pt>
              </c:strCache>
            </c:strRef>
          </c:cat>
          <c:val>
            <c:numRef>
              <c:f>Sheet1!$B$2:$B$4</c:f>
              <c:numCache>
                <c:formatCode>General</c:formatCode>
                <c:ptCount val="3"/>
                <c:pt idx="0">
                  <c:v>0.4</c:v>
                </c:pt>
                <c:pt idx="1">
                  <c:v>93.3</c:v>
                </c:pt>
                <c:pt idx="2">
                  <c:v>6.3</c:v>
                </c:pt>
              </c:numCache>
            </c:numRef>
          </c:val>
          <c:extLst>
            <c:ext xmlns:c16="http://schemas.microsoft.com/office/drawing/2014/chart" uri="{C3380CC4-5D6E-409C-BE32-E72D297353CC}">
              <c16:uniqueId val="{00000003-0A16-614D-B3A9-49AD4C488BEC}"/>
            </c:ext>
          </c:extLst>
        </c:ser>
        <c:ser>
          <c:idx val="1"/>
          <c:order val="1"/>
          <c:tx>
            <c:strRef>
              <c:f>Sheet1!$C$1</c:f>
              <c:strCache>
                <c:ptCount val="1"/>
                <c:pt idx="0">
                  <c:v>ABC/3TC/DTG</c:v>
                </c:pt>
              </c:strCache>
            </c:strRef>
          </c:tx>
          <c:spPr>
            <a:solidFill>
              <a:schemeClr val="tx1">
                <a:lumMod val="50000"/>
                <a:lumOff val="50000"/>
              </a:schemeClr>
            </a:solidFill>
            <a:ln>
              <a:noFill/>
            </a:ln>
            <a:effectLst/>
          </c:spPr>
          <c:invertIfNegative val="0"/>
          <c:dPt>
            <c:idx val="0"/>
            <c:invertIfNegative val="0"/>
            <c:bubble3D val="0"/>
            <c:extLst>
              <c:ext xmlns:c16="http://schemas.microsoft.com/office/drawing/2014/chart" uri="{C3380CC4-5D6E-409C-BE32-E72D297353CC}">
                <c16:uniqueId val="{00000004-0A16-614D-B3A9-49AD4C488BEC}"/>
              </c:ext>
            </c:extLst>
          </c:dPt>
          <c:dPt>
            <c:idx val="1"/>
            <c:invertIfNegative val="0"/>
            <c:bubble3D val="0"/>
            <c:extLst>
              <c:ext xmlns:c16="http://schemas.microsoft.com/office/drawing/2014/chart" uri="{C3380CC4-5D6E-409C-BE32-E72D297353CC}">
                <c16:uniqueId val="{00000005-0A16-614D-B3A9-49AD4C488BEC}"/>
              </c:ext>
            </c:extLst>
          </c:dPt>
          <c:dPt>
            <c:idx val="2"/>
            <c:invertIfNegative val="0"/>
            <c:bubble3D val="0"/>
            <c:extLst>
              <c:ext xmlns:c16="http://schemas.microsoft.com/office/drawing/2014/chart" uri="{C3380CC4-5D6E-409C-BE32-E72D297353CC}">
                <c16:uniqueId val="{00000006-0A16-614D-B3A9-49AD4C488BEC}"/>
              </c:ext>
            </c:extLst>
          </c:dPt>
          <c:dLbls>
            <c:dLbl>
              <c:idx val="0"/>
              <c:tx>
                <c:rich>
                  <a:bodyPr/>
                  <a:lstStyle/>
                  <a:p>
                    <a:r>
                      <a:rPr lang="en-US" dirty="0"/>
                      <a:t>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16-614D-B3A9-49AD4C488BEC}"/>
                </c:ext>
              </c:extLst>
            </c:dLbl>
            <c:dLbl>
              <c:idx val="1"/>
              <c:tx>
                <c:rich>
                  <a:bodyPr/>
                  <a:lstStyle/>
                  <a:p>
                    <a:r>
                      <a:rPr lang="en-US" dirty="0"/>
                      <a:t>91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16-614D-B3A9-49AD4C488BEC}"/>
                </c:ext>
              </c:extLst>
            </c:dLbl>
            <c:dLbl>
              <c:idx val="2"/>
              <c:tx>
                <c:rich>
                  <a:bodyPr/>
                  <a:lstStyle/>
                  <a:p>
                    <a:r>
                      <a:rPr lang="en-US" dirty="0"/>
                      <a:t>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A16-614D-B3A9-49AD4C488BEC}"/>
                </c:ext>
              </c:extLst>
            </c:dLbl>
            <c:spPr>
              <a:noFill/>
              <a:ln>
                <a:noFill/>
              </a:ln>
              <a:effectLst/>
            </c:spPr>
            <c:txPr>
              <a:bodyPr wrap="square" lIns="38100" tIns="19050" rIns="38100" bIns="19050" anchor="ctr">
                <a:spAutoFit/>
              </a:bodyPr>
              <a:lstStyle/>
              <a:p>
                <a:pPr>
                  <a:defRPr sz="16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f 24</c:v>
                </c:pt>
                <c:pt idx="1">
                  <c:v>s 24</c:v>
                </c:pt>
                <c:pt idx="2">
                  <c:v>nd 24</c:v>
                </c:pt>
              </c:strCache>
            </c:strRef>
          </c:cat>
          <c:val>
            <c:numRef>
              <c:f>Sheet1!$C$2:$C$4</c:f>
              <c:numCache>
                <c:formatCode>General</c:formatCode>
                <c:ptCount val="3"/>
                <c:pt idx="0">
                  <c:v>1.1000000000000001</c:v>
                </c:pt>
                <c:pt idx="1">
                  <c:v>91.1</c:v>
                </c:pt>
                <c:pt idx="2">
                  <c:v>7.8</c:v>
                </c:pt>
              </c:numCache>
            </c:numRef>
          </c:val>
          <c:extLst>
            <c:ext xmlns:c16="http://schemas.microsoft.com/office/drawing/2014/chart" uri="{C3380CC4-5D6E-409C-BE32-E72D297353CC}">
              <c16:uniqueId val="{00000007-0A16-614D-B3A9-49AD4C488BEC}"/>
            </c:ext>
          </c:extLst>
        </c:ser>
        <c:dLbls>
          <c:dLblPos val="outEnd"/>
          <c:showLegendKey val="0"/>
          <c:showVal val="1"/>
          <c:showCatName val="0"/>
          <c:showSerName val="0"/>
          <c:showPercent val="0"/>
          <c:showBubbleSize val="0"/>
        </c:dLbls>
        <c:gapWidth val="100"/>
        <c:axId val="54786304"/>
        <c:axId val="55382016"/>
      </c:barChart>
      <c:catAx>
        <c:axId val="54786304"/>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350" b="0" i="0" u="none" strike="noStrike" kern="1200" baseline="0">
                <a:solidFill>
                  <a:schemeClr val="tx1"/>
                </a:solidFill>
                <a:latin typeface="+mn-lt"/>
                <a:ea typeface="+mn-ea"/>
                <a:cs typeface="+mn-cs"/>
              </a:defRPr>
            </a:pPr>
            <a:endParaRPr lang="en-US"/>
          </a:p>
        </c:txPr>
        <c:crossAx val="55382016"/>
        <c:crosses val="autoZero"/>
        <c:auto val="1"/>
        <c:lblAlgn val="ctr"/>
        <c:lblOffset val="100"/>
        <c:noMultiLvlLbl val="0"/>
      </c:catAx>
      <c:valAx>
        <c:axId val="55382016"/>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786304"/>
        <c:crosses val="autoZero"/>
        <c:crossBetween val="between"/>
        <c:majorUnit val="20"/>
      </c:valAx>
      <c:spPr>
        <a:noFill/>
        <a:ln w="19053">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03170114102142E-2"/>
          <c:y val="0.12999922642531139"/>
          <c:w val="0.93019669597890708"/>
          <c:h val="0.77177739564033598"/>
        </c:manualLayout>
      </c:layout>
      <c:barChart>
        <c:barDir val="col"/>
        <c:grouping val="clustered"/>
        <c:varyColors val="0"/>
        <c:ser>
          <c:idx val="1"/>
          <c:order val="0"/>
          <c:tx>
            <c:strRef>
              <c:f>Sheet1!$B$1</c:f>
              <c:strCache>
                <c:ptCount val="1"/>
                <c:pt idx="0">
                  <c:v>B/F/TAF (n=234)</c:v>
                </c:pt>
              </c:strCache>
            </c:strRef>
          </c:tx>
          <c:spPr>
            <a:solidFill>
              <a:srgbClr val="00C0A0"/>
            </a:solidFill>
            <a:ln w="18147">
              <a:noFill/>
            </a:ln>
          </c:spPr>
          <c:invertIfNegative val="0"/>
          <c:dPt>
            <c:idx val="0"/>
            <c:invertIfNegative val="0"/>
            <c:bubble3D val="0"/>
            <c:extLst>
              <c:ext xmlns:c16="http://schemas.microsoft.com/office/drawing/2014/chart" uri="{C3380CC4-5D6E-409C-BE32-E72D297353CC}">
                <c16:uniqueId val="{00000000-80D8-434B-919B-FE653C02748A}"/>
              </c:ext>
            </c:extLst>
          </c:dPt>
          <c:dPt>
            <c:idx val="1"/>
            <c:invertIfNegative val="0"/>
            <c:bubble3D val="0"/>
            <c:spPr>
              <a:solidFill>
                <a:srgbClr val="CDF8D4"/>
              </a:solidFill>
              <a:ln w="18147">
                <a:noFill/>
              </a:ln>
            </c:spPr>
            <c:extLst>
              <c:ext xmlns:c16="http://schemas.microsoft.com/office/drawing/2014/chart" uri="{C3380CC4-5D6E-409C-BE32-E72D297353CC}">
                <c16:uniqueId val="{00000002-80D8-434B-919B-FE653C02748A}"/>
              </c:ext>
            </c:extLst>
          </c:dPt>
          <c:dPt>
            <c:idx val="2"/>
            <c:invertIfNegative val="0"/>
            <c:bubble3D val="0"/>
            <c:spPr>
              <a:solidFill>
                <a:srgbClr val="0988B0"/>
              </a:solidFill>
              <a:ln w="18147">
                <a:noFill/>
              </a:ln>
            </c:spPr>
            <c:extLst>
              <c:ext xmlns:c16="http://schemas.microsoft.com/office/drawing/2014/chart" uri="{C3380CC4-5D6E-409C-BE32-E72D297353CC}">
                <c16:uniqueId val="{00000004-80D8-434B-919B-FE653C02748A}"/>
              </c:ext>
            </c:extLst>
          </c:dPt>
          <c:dLbls>
            <c:dLbl>
              <c:idx val="0"/>
              <c:layout>
                <c:manualLayout>
                  <c:x val="0"/>
                  <c:y val="0.1678679857080898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D8-434B-919B-FE653C02748A}"/>
                </c:ext>
              </c:extLst>
            </c:dLbl>
            <c:dLbl>
              <c:idx val="1"/>
              <c:layout>
                <c:manualLayout>
                  <c:x val="-2.5208941432880664E-3"/>
                  <c:y val="0.1521303620479563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D8-434B-919B-FE653C02748A}"/>
                </c:ext>
              </c:extLst>
            </c:dLbl>
            <c:dLbl>
              <c:idx val="2"/>
              <c:layout>
                <c:manualLayout>
                  <c:x val="-2.52089414328802E-3"/>
                  <c:y val="0.1521303620479563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0D8-434B-919B-FE653C02748A}"/>
                </c:ext>
              </c:extLst>
            </c:dLbl>
            <c:dLbl>
              <c:idx val="3"/>
              <c:layout>
                <c:manualLayout>
                  <c:x val="-2.52089414328802E-3"/>
                  <c:y val="0.1626221111547120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0D8-434B-919B-FE653C02748A}"/>
                </c:ext>
              </c:extLst>
            </c:dLbl>
            <c:numFmt formatCode="#,##0.0" sourceLinked="0"/>
            <c:spPr>
              <a:noFill/>
              <a:ln w="18147">
                <a:noFill/>
              </a:ln>
            </c:spPr>
            <c:txPr>
              <a:bodyPr rot="0" vert="horz"/>
              <a:lstStyle/>
              <a:p>
                <a:pPr>
                  <a:defRPr sz="18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B/F/TAF</c:v>
                </c:pt>
                <c:pt idx="1">
                  <c:v>SBR to B/F/TAF</c:v>
                </c:pt>
                <c:pt idx="2">
                  <c:v>All B/F/TAF</c:v>
                </c:pt>
                <c:pt idx="3">
                  <c:v>B/F/TAF</c:v>
                </c:pt>
              </c:strCache>
            </c:strRef>
          </c:cat>
          <c:val>
            <c:numRef>
              <c:f>Sheet1!$B$2:$B$5</c:f>
              <c:numCache>
                <c:formatCode>General</c:formatCode>
                <c:ptCount val="4"/>
                <c:pt idx="0">
                  <c:v>99.6</c:v>
                </c:pt>
                <c:pt idx="1">
                  <c:v>98.5</c:v>
                </c:pt>
                <c:pt idx="2">
                  <c:v>99.1</c:v>
                </c:pt>
                <c:pt idx="3">
                  <c:v>99.5</c:v>
                </c:pt>
              </c:numCache>
            </c:numRef>
          </c:val>
          <c:extLst>
            <c:ext xmlns:c16="http://schemas.microsoft.com/office/drawing/2014/chart" uri="{C3380CC4-5D6E-409C-BE32-E72D297353CC}">
              <c16:uniqueId val="{00000005-80D8-434B-919B-FE653C02748A}"/>
            </c:ext>
          </c:extLst>
        </c:ser>
        <c:dLbls>
          <c:showLegendKey val="0"/>
          <c:showVal val="0"/>
          <c:showCatName val="0"/>
          <c:showSerName val="0"/>
          <c:showPercent val="0"/>
          <c:showBubbleSize val="0"/>
        </c:dLbls>
        <c:gapWidth val="72"/>
        <c:axId val="175076480"/>
        <c:axId val="175078016"/>
      </c:barChart>
      <c:catAx>
        <c:axId val="175076480"/>
        <c:scaling>
          <c:orientation val="minMax"/>
        </c:scaling>
        <c:delete val="0"/>
        <c:axPos val="b"/>
        <c:numFmt formatCode="General" sourceLinked="1"/>
        <c:majorTickMark val="none"/>
        <c:minorTickMark val="none"/>
        <c:tickLblPos val="none"/>
        <c:spPr>
          <a:ln w="9529">
            <a:solidFill>
              <a:schemeClr val="tx1"/>
            </a:solidFill>
            <a:prstDash val="solid"/>
          </a:ln>
        </c:spPr>
        <c:txPr>
          <a:bodyPr rot="-60000000" vert="horz"/>
          <a:lstStyle/>
          <a:p>
            <a:pPr>
              <a:defRPr sz="1600" b="0"/>
            </a:pPr>
            <a:endParaRPr lang="en-US"/>
          </a:p>
        </c:txPr>
        <c:crossAx val="175078016"/>
        <c:crosses val="autoZero"/>
        <c:auto val="1"/>
        <c:lblAlgn val="ctr"/>
        <c:lblOffset val="100"/>
        <c:tickMarkSkip val="1"/>
        <c:noMultiLvlLbl val="0"/>
      </c:catAx>
      <c:valAx>
        <c:axId val="175078016"/>
        <c:scaling>
          <c:orientation val="minMax"/>
          <c:max val="100"/>
          <c:min val="0"/>
        </c:scaling>
        <c:delete val="0"/>
        <c:axPos val="l"/>
        <c:numFmt formatCode="General" sourceLinked="1"/>
        <c:majorTickMark val="out"/>
        <c:minorTickMark val="none"/>
        <c:tickLblPos val="nextTo"/>
        <c:spPr>
          <a:ln w="9529">
            <a:solidFill>
              <a:schemeClr val="tx1"/>
            </a:solidFill>
            <a:prstDash val="solid"/>
          </a:ln>
        </c:spPr>
        <c:txPr>
          <a:bodyPr rot="-60000000" vert="horz"/>
          <a:lstStyle/>
          <a:p>
            <a:pPr>
              <a:defRPr sz="1600"/>
            </a:pPr>
            <a:endParaRPr lang="en-US"/>
          </a:p>
        </c:txPr>
        <c:crossAx val="175076480"/>
        <c:crosses val="autoZero"/>
        <c:crossBetween val="between"/>
        <c:majorUnit val="20"/>
      </c:valAx>
      <c:spPr>
        <a:noFill/>
        <a:ln w="25410">
          <a:noFill/>
        </a:ln>
      </c:spPr>
    </c:plotArea>
    <c:plotVisOnly val="1"/>
    <c:dispBlanksAs val="span"/>
    <c:showDLblsOverMax val="0"/>
  </c:chart>
  <c:spPr>
    <a:noFill/>
    <a:ln>
      <a:noFill/>
    </a:ln>
  </c:spPr>
  <c:txPr>
    <a:bodyPr/>
    <a:lstStyle/>
    <a:p>
      <a:pPr>
        <a:defRPr sz="1285"/>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14955495854857"/>
          <c:y val="8.7280208424749151E-2"/>
          <c:w val="0.70417267284176022"/>
          <c:h val="0.63641342272135482"/>
        </c:manualLayout>
      </c:layout>
      <c:barChart>
        <c:barDir val="col"/>
        <c:grouping val="clustered"/>
        <c:varyColors val="0"/>
        <c:ser>
          <c:idx val="0"/>
          <c:order val="0"/>
          <c:tx>
            <c:strRef>
              <c:f>Sheet1!$B$1</c:f>
              <c:strCache>
                <c:ptCount val="1"/>
                <c:pt idx="0">
                  <c:v>CAB + RPV LA (n=591)</c:v>
                </c:pt>
              </c:strCache>
            </c:strRef>
          </c:tx>
          <c:spPr>
            <a:solidFill>
              <a:srgbClr val="00A779"/>
            </a:solidFill>
            <a:ln>
              <a:noFill/>
            </a:ln>
            <a:effectLst/>
          </c:spPr>
          <c:invertIfNegative val="0"/>
          <c:dPt>
            <c:idx val="0"/>
            <c:invertIfNegative val="0"/>
            <c:bubble3D val="0"/>
            <c:spPr>
              <a:solidFill>
                <a:srgbClr val="00A779"/>
              </a:solidFill>
              <a:ln>
                <a:noFill/>
              </a:ln>
              <a:effectLst/>
            </c:spPr>
            <c:extLst>
              <c:ext xmlns:c16="http://schemas.microsoft.com/office/drawing/2014/chart" uri="{C3380CC4-5D6E-409C-BE32-E72D297353CC}">
                <c16:uniqueId val="{00000001-82A5-B346-81BB-9F7F4FE164D8}"/>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rebuchet MS" panose="020B0603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0.0</c:formatCode>
                <c:ptCount val="3"/>
                <c:pt idx="0">
                  <c:v>1.9</c:v>
                </c:pt>
                <c:pt idx="1">
                  <c:v>93.1</c:v>
                </c:pt>
                <c:pt idx="2">
                  <c:v>5.0999999999999996</c:v>
                </c:pt>
              </c:numCache>
            </c:numRef>
          </c:val>
          <c:extLst>
            <c:ext xmlns:c16="http://schemas.microsoft.com/office/drawing/2014/chart" uri="{C3380CC4-5D6E-409C-BE32-E72D297353CC}">
              <c16:uniqueId val="{00000002-82A5-B346-81BB-9F7F4FE164D8}"/>
            </c:ext>
          </c:extLst>
        </c:ser>
        <c:ser>
          <c:idx val="1"/>
          <c:order val="1"/>
          <c:tx>
            <c:strRef>
              <c:f>Sheet1!$C$1</c:f>
              <c:strCache>
                <c:ptCount val="1"/>
                <c:pt idx="0">
                  <c:v>CAR (n=591)</c:v>
                </c:pt>
              </c:strCache>
            </c:strRef>
          </c:tx>
          <c:spPr>
            <a:solidFill>
              <a:srgbClr val="970096"/>
            </a:solidFill>
            <a:ln>
              <a:noFill/>
            </a:ln>
            <a:effectLst/>
          </c:spPr>
          <c:invertIfNegative val="0"/>
          <c:dPt>
            <c:idx val="0"/>
            <c:invertIfNegative val="0"/>
            <c:bubble3D val="0"/>
            <c:spPr>
              <a:solidFill>
                <a:srgbClr val="970096"/>
              </a:solidFill>
              <a:ln>
                <a:noFill/>
              </a:ln>
              <a:effectLst/>
            </c:spPr>
            <c:extLst>
              <c:ext xmlns:c16="http://schemas.microsoft.com/office/drawing/2014/chart" uri="{C3380CC4-5D6E-409C-BE32-E72D297353CC}">
                <c16:uniqueId val="{00000004-82A5-B346-81BB-9F7F4FE164D8}"/>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rebuchet MS" panose="020B0603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0.0</c:formatCode>
                <c:ptCount val="3"/>
                <c:pt idx="0">
                  <c:v>1.7</c:v>
                </c:pt>
                <c:pt idx="1">
                  <c:v>94.4</c:v>
                </c:pt>
                <c:pt idx="2">
                  <c:v>3.9</c:v>
                </c:pt>
              </c:numCache>
            </c:numRef>
          </c:val>
          <c:extLst>
            <c:ext xmlns:c16="http://schemas.microsoft.com/office/drawing/2014/chart" uri="{C3380CC4-5D6E-409C-BE32-E72D297353CC}">
              <c16:uniqueId val="{00000005-82A5-B346-81BB-9F7F4FE164D8}"/>
            </c:ext>
          </c:extLst>
        </c:ser>
        <c:dLbls>
          <c:showLegendKey val="0"/>
          <c:showVal val="0"/>
          <c:showCatName val="0"/>
          <c:showSerName val="0"/>
          <c:showPercent val="0"/>
          <c:showBubbleSize val="0"/>
        </c:dLbls>
        <c:gapWidth val="100"/>
        <c:overlap val="-27"/>
        <c:axId val="96966144"/>
        <c:axId val="96967680"/>
      </c:barChart>
      <c:catAx>
        <c:axId val="96966144"/>
        <c:scaling>
          <c:orientation val="minMax"/>
        </c:scaling>
        <c:delete val="0"/>
        <c:axPos val="b"/>
        <c:numFmt formatCode="General" sourceLinked="1"/>
        <c:majorTickMark val="out"/>
        <c:minorTickMark val="none"/>
        <c:tickLblPos val="nextTo"/>
        <c:spPr>
          <a:noFill/>
          <a:ln w="12700" cap="sq" cmpd="sng" algn="ctr">
            <a:solidFill>
              <a:schemeClr val="tx1"/>
            </a:solidFill>
            <a:miter lim="800000"/>
          </a:ln>
          <a:effectLst/>
        </c:spPr>
        <c:txPr>
          <a:bodyPr rot="0" spcFirstLastPara="1" vertOverflow="ellipsis" wrap="square" anchor="ctr" anchorCtr="1"/>
          <a:lstStyle/>
          <a:p>
            <a:pPr>
              <a:defRPr sz="1200" b="0" i="0" u="none" strike="noStrike" kern="1200" baseline="0">
                <a:solidFill>
                  <a:schemeClr val="tx1"/>
                </a:solidFill>
                <a:latin typeface="Trebuchet MS" panose="020B0603020202020204" pitchFamily="34" charset="0"/>
                <a:ea typeface="+mn-ea"/>
                <a:cs typeface="Arial" panose="020B0604020202020204" pitchFamily="34" charset="0"/>
              </a:defRPr>
            </a:pPr>
            <a:endParaRPr lang="en-US"/>
          </a:p>
        </c:txPr>
        <c:crossAx val="96967680"/>
        <c:crosses val="autoZero"/>
        <c:auto val="1"/>
        <c:lblAlgn val="ctr"/>
        <c:lblOffset val="100"/>
        <c:noMultiLvlLbl val="0"/>
      </c:catAx>
      <c:valAx>
        <c:axId val="96967680"/>
        <c:scaling>
          <c:orientation val="minMax"/>
          <c:max val="10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Trebuchet MS" panose="020B0603020202020204" pitchFamily="34" charset="0"/>
                    <a:ea typeface="+mn-ea"/>
                    <a:cs typeface="Arial" panose="020B0604020202020204" pitchFamily="34" charset="0"/>
                  </a:defRPr>
                </a:pPr>
                <a:r>
                  <a:rPr lang="en-GB"/>
                  <a:t>Proportion of Participants (%)</a:t>
                </a:r>
              </a:p>
            </c:rich>
          </c:tx>
          <c:layout>
            <c:manualLayout>
              <c:xMode val="edge"/>
              <c:yMode val="edge"/>
              <c:x val="4.1468279694722783E-2"/>
              <c:y val="0.213927710642359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Trebuchet MS" panose="020B0603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12700" cap="sq">
            <a:solidFill>
              <a:schemeClr val="tx1"/>
            </a:solidFill>
            <a:miter lim="800000"/>
          </a:ln>
          <a:effectLst/>
        </c:spPr>
        <c:txPr>
          <a:bodyPr rot="-60000000" spcFirstLastPara="1" vertOverflow="ellipsis" vert="horz" wrap="square" anchor="ctr" anchorCtr="1"/>
          <a:lstStyle/>
          <a:p>
            <a:pPr>
              <a:defRPr sz="1200" b="0" i="0" u="none" strike="noStrike" kern="1200" baseline="0">
                <a:solidFill>
                  <a:schemeClr val="tx1"/>
                </a:solidFill>
                <a:latin typeface="Trebuchet MS" panose="020B0603020202020204" pitchFamily="34" charset="0"/>
                <a:ea typeface="+mn-ea"/>
                <a:cs typeface="Arial" panose="020B0604020202020204" pitchFamily="34" charset="0"/>
              </a:defRPr>
            </a:pPr>
            <a:endParaRPr lang="en-US"/>
          </a:p>
        </c:txPr>
        <c:crossAx val="96966144"/>
        <c:crosses val="autoZero"/>
        <c:crossBetween val="between"/>
        <c:majorUnit val="20"/>
      </c:valAx>
      <c:spPr>
        <a:noFill/>
        <a:ln>
          <a:noFill/>
        </a:ln>
        <a:effectLst/>
      </c:spPr>
    </c:plotArea>
    <c:legend>
      <c:legendPos val="b"/>
      <c:layout>
        <c:manualLayout>
          <c:xMode val="edge"/>
          <c:yMode val="edge"/>
          <c:x val="0.58321938496807157"/>
          <c:y val="0.11974018384618441"/>
          <c:w val="0.32931884689157731"/>
          <c:h val="0.2301993690317110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rebuchet MS" panose="020B0603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Trebuchet MS" panose="020B0603020202020204" pitchFamily="34" charset="0"/>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dirty="0"/>
              <a:t>Proportion of participants</a:t>
            </a:r>
            <a:r>
              <a:rPr lang="en-US" sz="1200" b="0" baseline="0" dirty="0"/>
              <a:t> with HIV-1 </a:t>
            </a:r>
            <a:br>
              <a:rPr lang="en-US" sz="1200" b="0" baseline="0" dirty="0"/>
            </a:br>
            <a:r>
              <a:rPr lang="en-US" sz="1200" b="0" baseline="0" dirty="0"/>
              <a:t>RNA &lt;50 copies/mL (95% CI)</a:t>
            </a:r>
            <a:endParaRPr lang="en-US" sz="1200" b="0" dirty="0"/>
          </a:p>
        </c:rich>
      </c:tx>
      <c:layout>
        <c:manualLayout>
          <c:xMode val="edge"/>
          <c:yMode val="edge"/>
          <c:x val="0.3857884823220627"/>
          <c:y val="2.1750516115745178E-2"/>
        </c:manualLayout>
      </c:layout>
      <c:overlay val="0"/>
    </c:title>
    <c:autoTitleDeleted val="0"/>
    <c:plotArea>
      <c:layout>
        <c:manualLayout>
          <c:layoutTarget val="inner"/>
          <c:xMode val="edge"/>
          <c:yMode val="edge"/>
          <c:x val="0.19298556430446195"/>
          <c:y val="0.16938955375485917"/>
          <c:w val="0.76642152125350527"/>
          <c:h val="0.61605802819826294"/>
        </c:manualLayout>
      </c:layout>
      <c:scatterChart>
        <c:scatterStyle val="lineMarker"/>
        <c:varyColors val="0"/>
        <c:ser>
          <c:idx val="0"/>
          <c:order val="0"/>
          <c:tx>
            <c:strRef>
              <c:f>Sheet1!$B$1</c:f>
              <c:strCache>
                <c:ptCount val="1"/>
                <c:pt idx="0">
                  <c:v>DTG (n=69)</c:v>
                </c:pt>
              </c:strCache>
            </c:strRef>
          </c:tx>
          <c:spPr>
            <a:ln>
              <a:solidFill>
                <a:schemeClr val="accent1"/>
              </a:solidFill>
            </a:ln>
          </c:spPr>
          <c:marker>
            <c:symbol val="square"/>
            <c:size val="8"/>
            <c:spPr>
              <a:solidFill>
                <a:schemeClr val="accent1"/>
              </a:solidFill>
              <a:ln>
                <a:noFill/>
              </a:ln>
            </c:spPr>
          </c:marker>
          <c:errBars>
            <c:errDir val="y"/>
            <c:errBarType val="both"/>
            <c:errValType val="cust"/>
            <c:noEndCap val="0"/>
            <c:plus>
              <c:numRef>
                <c:f>Sheet1!$G$13:$G$19</c:f>
                <c:numCache>
                  <c:formatCode>General</c:formatCode>
                  <c:ptCount val="7"/>
                  <c:pt idx="0">
                    <c:v>0</c:v>
                  </c:pt>
                  <c:pt idx="1">
                    <c:v>12</c:v>
                  </c:pt>
                  <c:pt idx="2">
                    <c:v>9</c:v>
                  </c:pt>
                  <c:pt idx="3">
                    <c:v>9</c:v>
                  </c:pt>
                  <c:pt idx="4">
                    <c:v>9</c:v>
                  </c:pt>
                  <c:pt idx="5">
                    <c:v>9</c:v>
                  </c:pt>
                  <c:pt idx="6">
                    <c:v>9</c:v>
                  </c:pt>
                </c:numCache>
              </c:numRef>
            </c:plus>
            <c:minus>
              <c:numRef>
                <c:f>Sheet1!$F$13:$F$19</c:f>
                <c:numCache>
                  <c:formatCode>General</c:formatCode>
                  <c:ptCount val="7"/>
                  <c:pt idx="0">
                    <c:v>0</c:v>
                  </c:pt>
                  <c:pt idx="1">
                    <c:v>12</c:v>
                  </c:pt>
                  <c:pt idx="2">
                    <c:v>10</c:v>
                  </c:pt>
                  <c:pt idx="3">
                    <c:v>9</c:v>
                  </c:pt>
                  <c:pt idx="4">
                    <c:v>9</c:v>
                  </c:pt>
                  <c:pt idx="5">
                    <c:v>9</c:v>
                  </c:pt>
                  <c:pt idx="6">
                    <c:v>9</c:v>
                  </c:pt>
                </c:numCache>
              </c:numRef>
            </c:minus>
            <c:spPr>
              <a:ln w="19010">
                <a:solidFill>
                  <a:schemeClr val="accent1"/>
                </a:solidFill>
              </a:ln>
            </c:spPr>
          </c:errBars>
          <c:xVal>
            <c:numRef>
              <c:f>Sheet1!$A$2:$A$8</c:f>
              <c:numCache>
                <c:formatCode>General</c:formatCode>
                <c:ptCount val="7"/>
                <c:pt idx="0">
                  <c:v>0.4</c:v>
                </c:pt>
                <c:pt idx="1">
                  <c:v>4.4000000000000004</c:v>
                </c:pt>
                <c:pt idx="2">
                  <c:v>8.4</c:v>
                </c:pt>
                <c:pt idx="3">
                  <c:v>12.4</c:v>
                </c:pt>
                <c:pt idx="4">
                  <c:v>24.4</c:v>
                </c:pt>
                <c:pt idx="5">
                  <c:v>36.4</c:v>
                </c:pt>
                <c:pt idx="6">
                  <c:v>48.4</c:v>
                </c:pt>
              </c:numCache>
            </c:numRef>
          </c:xVal>
          <c:yVal>
            <c:numRef>
              <c:f>Sheet1!$B$2:$B$8</c:f>
              <c:numCache>
                <c:formatCode>General</c:formatCode>
                <c:ptCount val="7"/>
                <c:pt idx="0">
                  <c:v>0</c:v>
                </c:pt>
                <c:pt idx="1">
                  <c:v>51</c:v>
                </c:pt>
                <c:pt idx="2">
                  <c:v>80</c:v>
                </c:pt>
                <c:pt idx="3">
                  <c:v>81</c:v>
                </c:pt>
                <c:pt idx="4">
                  <c:v>81</c:v>
                </c:pt>
                <c:pt idx="5">
                  <c:v>75</c:v>
                </c:pt>
                <c:pt idx="6">
                  <c:v>75</c:v>
                </c:pt>
              </c:numCache>
            </c:numRef>
          </c:yVal>
          <c:smooth val="0"/>
          <c:extLst>
            <c:ext xmlns:c16="http://schemas.microsoft.com/office/drawing/2014/chart" uri="{C3380CC4-5D6E-409C-BE32-E72D297353CC}">
              <c16:uniqueId val="{00000000-5B4C-E245-96B8-0364F9CE5CB5}"/>
            </c:ext>
          </c:extLst>
        </c:ser>
        <c:ser>
          <c:idx val="2"/>
          <c:order val="3"/>
          <c:tx>
            <c:strRef>
              <c:f>Sheet1!$E$1</c:f>
              <c:strCache>
                <c:ptCount val="1"/>
                <c:pt idx="0">
                  <c:v>EFV (n=44)</c:v>
                </c:pt>
              </c:strCache>
            </c:strRef>
          </c:tx>
          <c:spPr>
            <a:ln>
              <a:solidFill>
                <a:schemeClr val="accent3"/>
              </a:solidFill>
            </a:ln>
          </c:spPr>
          <c:marker>
            <c:symbol val="circle"/>
            <c:size val="8"/>
            <c:spPr>
              <a:solidFill>
                <a:schemeClr val="accent3"/>
              </a:solidFill>
              <a:ln>
                <a:solidFill>
                  <a:schemeClr val="accent3"/>
                </a:solidFill>
              </a:ln>
            </c:spPr>
          </c:marker>
          <c:errBars>
            <c:errDir val="y"/>
            <c:errBarType val="both"/>
            <c:errValType val="cust"/>
            <c:noEndCap val="0"/>
            <c:plus>
              <c:numRef>
                <c:f>Sheet1!$E$13:$E$19</c:f>
                <c:numCache>
                  <c:formatCode>General</c:formatCode>
                  <c:ptCount val="7"/>
                  <c:pt idx="0">
                    <c:v>0</c:v>
                  </c:pt>
                  <c:pt idx="1">
                    <c:v>12</c:v>
                  </c:pt>
                  <c:pt idx="2">
                    <c:v>9</c:v>
                  </c:pt>
                  <c:pt idx="3">
                    <c:v>9</c:v>
                  </c:pt>
                  <c:pt idx="4">
                    <c:v>9</c:v>
                  </c:pt>
                  <c:pt idx="5">
                    <c:v>11</c:v>
                  </c:pt>
                  <c:pt idx="6">
                    <c:v>11</c:v>
                  </c:pt>
                </c:numCache>
              </c:numRef>
            </c:plus>
            <c:minus>
              <c:numRef>
                <c:f>Sheet1!$D$13:$D$19</c:f>
                <c:numCache>
                  <c:formatCode>General</c:formatCode>
                  <c:ptCount val="7"/>
                  <c:pt idx="0">
                    <c:v>0</c:v>
                  </c:pt>
                  <c:pt idx="1">
                    <c:v>12</c:v>
                  </c:pt>
                  <c:pt idx="2">
                    <c:v>10</c:v>
                  </c:pt>
                  <c:pt idx="3">
                    <c:v>9</c:v>
                  </c:pt>
                  <c:pt idx="4">
                    <c:v>9</c:v>
                  </c:pt>
                  <c:pt idx="5">
                    <c:v>10</c:v>
                  </c:pt>
                  <c:pt idx="6">
                    <c:v>10</c:v>
                  </c:pt>
                </c:numCache>
              </c:numRef>
            </c:minus>
            <c:spPr>
              <a:ln w="19050">
                <a:solidFill>
                  <a:schemeClr val="accent3"/>
                </a:solidFill>
              </a:ln>
            </c:spPr>
          </c:errBars>
          <c:xVal>
            <c:numRef>
              <c:f>Sheet1!$A$2:$A$8</c:f>
              <c:numCache>
                <c:formatCode>General</c:formatCode>
                <c:ptCount val="7"/>
                <c:pt idx="0">
                  <c:v>0.4</c:v>
                </c:pt>
                <c:pt idx="1">
                  <c:v>4.4000000000000004</c:v>
                </c:pt>
                <c:pt idx="2">
                  <c:v>8.4</c:v>
                </c:pt>
                <c:pt idx="3">
                  <c:v>12.4</c:v>
                </c:pt>
                <c:pt idx="4">
                  <c:v>24.4</c:v>
                </c:pt>
                <c:pt idx="5">
                  <c:v>36.4</c:v>
                </c:pt>
                <c:pt idx="6">
                  <c:v>48.4</c:v>
                </c:pt>
              </c:numCache>
            </c:numRef>
          </c:xVal>
          <c:yVal>
            <c:numRef>
              <c:f>Sheet1!$E$2:$E$8</c:f>
              <c:numCache>
                <c:formatCode>General</c:formatCode>
                <c:ptCount val="7"/>
                <c:pt idx="0">
                  <c:v>0</c:v>
                </c:pt>
                <c:pt idx="1">
                  <c:v>14</c:v>
                </c:pt>
                <c:pt idx="2">
                  <c:v>41</c:v>
                </c:pt>
                <c:pt idx="3">
                  <c:v>59</c:v>
                </c:pt>
                <c:pt idx="4">
                  <c:v>89</c:v>
                </c:pt>
                <c:pt idx="5">
                  <c:v>82</c:v>
                </c:pt>
                <c:pt idx="6">
                  <c:v>82</c:v>
                </c:pt>
              </c:numCache>
            </c:numRef>
          </c:yVal>
          <c:smooth val="0"/>
          <c:extLst>
            <c:ext xmlns:c16="http://schemas.microsoft.com/office/drawing/2014/chart" uri="{C3380CC4-5D6E-409C-BE32-E72D297353CC}">
              <c16:uniqueId val="{00000001-5B4C-E245-96B8-0364F9CE5CB5}"/>
            </c:ext>
          </c:extLst>
        </c:ser>
        <c:dLbls>
          <c:showLegendKey val="0"/>
          <c:showVal val="0"/>
          <c:showCatName val="0"/>
          <c:showSerName val="0"/>
          <c:showPercent val="0"/>
          <c:showBubbleSize val="0"/>
        </c:dLbls>
        <c:axId val="134765680"/>
        <c:axId val="1"/>
        <c:extLst>
          <c:ext xmlns:c15="http://schemas.microsoft.com/office/drawing/2012/chart" uri="{02D57815-91ED-43cb-92C2-25804820EDAC}">
            <c15:filteredScatterSeries>
              <c15:ser>
                <c:idx val="3"/>
                <c:order val="1"/>
                <c:tx>
                  <c:strRef>
                    <c:extLst>
                      <c:ext uri="{02D57815-91ED-43cb-92C2-25804820EDAC}">
                        <c15:formulaRef>
                          <c15:sqref>Sheet1!$C$1</c15:sqref>
                        </c15:formulaRef>
                      </c:ext>
                    </c:extLst>
                    <c:strCache>
                      <c:ptCount val="1"/>
                      <c:pt idx="0">
                        <c:v>Column1</c:v>
                      </c:pt>
                    </c:strCache>
                  </c:strRef>
                </c:tx>
                <c:spPr>
                  <a:ln>
                    <a:solidFill>
                      <a:srgbClr val="00B050"/>
                    </a:solidFill>
                  </a:ln>
                </c:spPr>
                <c:marker>
                  <c:symbol val="circle"/>
                  <c:size val="8"/>
                  <c:spPr>
                    <a:solidFill>
                      <a:srgbClr val="00B050"/>
                    </a:solidFill>
                    <a:ln>
                      <a:noFill/>
                    </a:ln>
                  </c:spPr>
                </c:marker>
                <c:errBars>
                  <c:errDir val="y"/>
                  <c:errBarType val="both"/>
                  <c:errValType val="cust"/>
                  <c:noEndCap val="0"/>
                  <c:plus>
                    <c:numRef>
                      <c:extLst>
                        <c:ext uri="{02D57815-91ED-43cb-92C2-25804820EDAC}">
                          <c15:formulaRef>
                            <c15:sqref>Sheet1!$G$22:$G$26</c15:sqref>
                          </c15:formulaRef>
                        </c:ext>
                      </c:extLst>
                      <c:numCache>
                        <c:formatCode>General</c:formatCode>
                        <c:ptCount val="5"/>
                        <c:pt idx="1">
                          <c:v>0</c:v>
                        </c:pt>
                        <c:pt idx="2">
                          <c:v>0</c:v>
                        </c:pt>
                        <c:pt idx="3">
                          <c:v>10</c:v>
                        </c:pt>
                        <c:pt idx="4">
                          <c:v>14</c:v>
                        </c:pt>
                      </c:numCache>
                    </c:numRef>
                  </c:plus>
                  <c:minus>
                    <c:numRef>
                      <c:extLst>
                        <c:ext uri="{02D57815-91ED-43cb-92C2-25804820EDAC}">
                          <c15:formulaRef>
                            <c15:sqref>Sheet1!$F$22:$F$26</c15:sqref>
                          </c15:formulaRef>
                        </c:ext>
                      </c:extLst>
                      <c:numCache>
                        <c:formatCode>General</c:formatCode>
                        <c:ptCount val="5"/>
                        <c:pt idx="1">
                          <c:v>0</c:v>
                        </c:pt>
                        <c:pt idx="2">
                          <c:v>0</c:v>
                        </c:pt>
                        <c:pt idx="3">
                          <c:v>11</c:v>
                        </c:pt>
                        <c:pt idx="4">
                          <c:v>15</c:v>
                        </c:pt>
                      </c:numCache>
                    </c:numRef>
                  </c:minus>
                  <c:spPr>
                    <a:ln w="19050">
                      <a:solidFill>
                        <a:srgbClr val="00B050"/>
                      </a:solidFill>
                      <a:prstDash val="solid"/>
                    </a:ln>
                  </c:spPr>
                </c:errBars>
                <c:xVal>
                  <c:numRef>
                    <c:extLst>
                      <c:ext uri="{02D57815-91ED-43cb-92C2-25804820EDAC}">
                        <c15:formulaRef>
                          <c15:sqref>Sheet1!$A$2:$A$8</c15:sqref>
                        </c15:formulaRef>
                      </c:ext>
                    </c:extLst>
                    <c:numCache>
                      <c:formatCode>General</c:formatCode>
                      <c:ptCount val="7"/>
                      <c:pt idx="0">
                        <c:v>0.4</c:v>
                      </c:pt>
                      <c:pt idx="1">
                        <c:v>4.4000000000000004</c:v>
                      </c:pt>
                      <c:pt idx="2">
                        <c:v>8.4</c:v>
                      </c:pt>
                      <c:pt idx="3">
                        <c:v>12.4</c:v>
                      </c:pt>
                      <c:pt idx="4">
                        <c:v>24.4</c:v>
                      </c:pt>
                      <c:pt idx="5">
                        <c:v>36.4</c:v>
                      </c:pt>
                      <c:pt idx="6">
                        <c:v>48.4</c:v>
                      </c:pt>
                    </c:numCache>
                  </c:numRef>
                </c:xVal>
                <c:yVal>
                  <c:numRef>
                    <c:extLst>
                      <c:ext uri="{02D57815-91ED-43cb-92C2-25804820EDAC}">
                        <c15:formulaRef>
                          <c15:sqref>Sheet1!$C$2:$C$8</c15:sqref>
                        </c15:formulaRef>
                      </c:ext>
                    </c:extLst>
                    <c:numCache>
                      <c:formatCode>General</c:formatCode>
                      <c:ptCount val="7"/>
                    </c:numCache>
                  </c:numRef>
                </c:yVal>
                <c:smooth val="0"/>
                <c:extLst>
                  <c:ext xmlns:c16="http://schemas.microsoft.com/office/drawing/2014/chart" uri="{C3380CC4-5D6E-409C-BE32-E72D297353CC}">
                    <c16:uniqueId val="{00000002-5B4C-E245-96B8-0364F9CE5CB5}"/>
                  </c:ext>
                </c:extLst>
              </c15:ser>
            </c15:filteredScatterSeries>
            <c15:filteredScatterSeries>
              <c15:ser>
                <c:idx val="1"/>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Column2</c:v>
                      </c:pt>
                    </c:strCache>
                  </c:strRef>
                </c:tx>
                <c:xVal>
                  <c:numRef>
                    <c:extLst xmlns:c15="http://schemas.microsoft.com/office/drawing/2012/chart">
                      <c:ext xmlns:c15="http://schemas.microsoft.com/office/drawing/2012/chart" uri="{02D57815-91ED-43cb-92C2-25804820EDAC}">
                        <c15:formulaRef>
                          <c15:sqref>Sheet1!$A$2:$A$8</c15:sqref>
                        </c15:formulaRef>
                      </c:ext>
                    </c:extLst>
                    <c:numCache>
                      <c:formatCode>General</c:formatCode>
                      <c:ptCount val="7"/>
                      <c:pt idx="0">
                        <c:v>0.4</c:v>
                      </c:pt>
                      <c:pt idx="1">
                        <c:v>4.4000000000000004</c:v>
                      </c:pt>
                      <c:pt idx="2">
                        <c:v>8.4</c:v>
                      </c:pt>
                      <c:pt idx="3">
                        <c:v>12.4</c:v>
                      </c:pt>
                      <c:pt idx="4">
                        <c:v>24.4</c:v>
                      </c:pt>
                      <c:pt idx="5">
                        <c:v>36.4</c:v>
                      </c:pt>
                      <c:pt idx="6">
                        <c:v>48.4</c:v>
                      </c:pt>
                    </c:numCache>
                  </c:numRef>
                </c:xVal>
                <c:yVal>
                  <c:numRef>
                    <c:extLst xmlns:c15="http://schemas.microsoft.com/office/drawing/2012/chart">
                      <c:ext xmlns:c15="http://schemas.microsoft.com/office/drawing/2012/chart" uri="{02D57815-91ED-43cb-92C2-25804820EDAC}">
                        <c15:formulaRef>
                          <c15:sqref>Sheet1!$D$2:$D$8</c15:sqref>
                        </c15:formulaRef>
                      </c:ext>
                    </c:extLst>
                    <c:numCache>
                      <c:formatCode>General</c:formatCode>
                      <c:ptCount val="7"/>
                      <c:pt idx="0">
                        <c:v>-0.6</c:v>
                      </c:pt>
                      <c:pt idx="1">
                        <c:v>3.6</c:v>
                      </c:pt>
                      <c:pt idx="2">
                        <c:v>7.6</c:v>
                      </c:pt>
                      <c:pt idx="3">
                        <c:v>11.6</c:v>
                      </c:pt>
                      <c:pt idx="4">
                        <c:v>23.6</c:v>
                      </c:pt>
                      <c:pt idx="5">
                        <c:v>35.6</c:v>
                      </c:pt>
                      <c:pt idx="6">
                        <c:v>47.6</c:v>
                      </c:pt>
                    </c:numCache>
                  </c:numRef>
                </c:yVal>
                <c:smooth val="0"/>
                <c:extLst xmlns:c15="http://schemas.microsoft.com/office/drawing/2012/chart">
                  <c:ext xmlns:c16="http://schemas.microsoft.com/office/drawing/2014/chart" uri="{C3380CC4-5D6E-409C-BE32-E72D297353CC}">
                    <c16:uniqueId val="{00000003-5B4C-E245-96B8-0364F9CE5CB5}"/>
                  </c:ext>
                </c:extLst>
              </c15:ser>
            </c15:filteredScatterSeries>
          </c:ext>
        </c:extLst>
      </c:scatterChart>
      <c:valAx>
        <c:axId val="134765680"/>
        <c:scaling>
          <c:orientation val="minMax"/>
          <c:min val="-4"/>
        </c:scaling>
        <c:delete val="0"/>
        <c:axPos val="b"/>
        <c:title>
          <c:tx>
            <c:rich>
              <a:bodyPr/>
              <a:lstStyle/>
              <a:p>
                <a:pPr>
                  <a:defRPr sz="1198" b="0" i="0" u="none" strike="noStrike" baseline="0">
                    <a:solidFill>
                      <a:srgbClr val="000000"/>
                    </a:solidFill>
                    <a:latin typeface="+mj-lt"/>
                    <a:ea typeface="Calibri"/>
                    <a:cs typeface="Calibri"/>
                  </a:defRPr>
                </a:pPr>
                <a:r>
                  <a:rPr lang="en-US" dirty="0">
                    <a:latin typeface="+mj-lt"/>
                  </a:rPr>
                  <a:t>Week</a:t>
                </a:r>
              </a:p>
            </c:rich>
          </c:tx>
          <c:layout>
            <c:manualLayout>
              <c:xMode val="edge"/>
              <c:yMode val="edge"/>
              <c:x val="0.51311301528485409"/>
              <c:y val="0.85830657287086132"/>
            </c:manualLayout>
          </c:layout>
          <c:overlay val="0"/>
        </c:title>
        <c:numFmt formatCode="General" sourceLinked="1"/>
        <c:majorTickMark val="out"/>
        <c:minorTickMark val="none"/>
        <c:tickLblPos val="nextTo"/>
        <c:spPr>
          <a:ln w="19010">
            <a:solidFill>
              <a:schemeClr val="tx1"/>
            </a:solidFill>
          </a:ln>
        </c:spPr>
        <c:txPr>
          <a:bodyPr rot="0" vert="horz"/>
          <a:lstStyle/>
          <a:p>
            <a:pPr>
              <a:defRPr sz="1198" b="0" i="0" u="none" strike="noStrike" baseline="0">
                <a:solidFill>
                  <a:srgbClr val="000000"/>
                </a:solidFill>
                <a:latin typeface="+mn-lt"/>
                <a:ea typeface="Calibri"/>
                <a:cs typeface="Calibri"/>
              </a:defRPr>
            </a:pPr>
            <a:endParaRPr lang="en-US"/>
          </a:p>
        </c:txPr>
        <c:crossAx val="1"/>
        <c:crossesAt val="-20"/>
        <c:crossBetween val="midCat"/>
        <c:majorUnit val="4"/>
      </c:valAx>
      <c:valAx>
        <c:axId val="1"/>
        <c:scaling>
          <c:orientation val="minMax"/>
          <c:max val="100"/>
          <c:min val="-20"/>
        </c:scaling>
        <c:delete val="0"/>
        <c:axPos val="l"/>
        <c:title>
          <c:tx>
            <c:rich>
              <a:bodyPr/>
              <a:lstStyle/>
              <a:p>
                <a:pPr>
                  <a:defRPr sz="1198" b="0" i="0" u="none" strike="noStrike" baseline="0">
                    <a:solidFill>
                      <a:srgbClr val="000000"/>
                    </a:solidFill>
                    <a:latin typeface="+mj-lt"/>
                    <a:ea typeface="Calibri"/>
                    <a:cs typeface="Calibri"/>
                  </a:defRPr>
                </a:pPr>
                <a:r>
                  <a:rPr lang="en-US" dirty="0">
                    <a:latin typeface="+mj-lt"/>
                  </a:rPr>
                  <a:t>Percentage, %</a:t>
                </a:r>
              </a:p>
            </c:rich>
          </c:tx>
          <c:layout>
            <c:manualLayout>
              <c:xMode val="edge"/>
              <c:yMode val="edge"/>
              <c:x val="7.772486062608297E-2"/>
              <c:y val="0.30862740285544243"/>
            </c:manualLayout>
          </c:layout>
          <c:overlay val="0"/>
        </c:title>
        <c:numFmt formatCode="General" sourceLinked="1"/>
        <c:majorTickMark val="out"/>
        <c:minorTickMark val="none"/>
        <c:tickLblPos val="nextTo"/>
        <c:spPr>
          <a:ln w="19010">
            <a:solidFill>
              <a:schemeClr val="tx1"/>
            </a:solidFill>
          </a:ln>
        </c:spPr>
        <c:txPr>
          <a:bodyPr/>
          <a:lstStyle/>
          <a:p>
            <a:pPr>
              <a:defRPr sz="1198"/>
            </a:pPr>
            <a:endParaRPr lang="en-US"/>
          </a:p>
        </c:txPr>
        <c:crossAx val="134765680"/>
        <c:crossesAt val="-4"/>
        <c:crossBetween val="midCat"/>
      </c:valAx>
      <c:spPr>
        <a:noFill/>
        <a:ln w="25347">
          <a:noFill/>
        </a:ln>
      </c:spPr>
    </c:plotArea>
    <c:legend>
      <c:legendPos val="r"/>
      <c:layout>
        <c:manualLayout>
          <c:xMode val="edge"/>
          <c:yMode val="edge"/>
          <c:x val="0.72147280088129118"/>
          <c:y val="0.65939892873907435"/>
          <c:w val="0.24475004641033973"/>
          <c:h val="0.10879650245623441"/>
        </c:manualLayout>
      </c:layout>
      <c:overlay val="0"/>
      <c:txPr>
        <a:bodyPr/>
        <a:lstStyle/>
        <a:p>
          <a:pPr>
            <a:defRPr sz="1200"/>
          </a:pPr>
          <a:endParaRPr lang="en-US"/>
        </a:p>
      </c:txPr>
    </c:legend>
    <c:plotVisOnly val="1"/>
    <c:dispBlanksAs val="gap"/>
    <c:showDLblsOverMax val="0"/>
  </c:chart>
  <c:txPr>
    <a:bodyPr/>
    <a:lstStyle/>
    <a:p>
      <a:pPr>
        <a:defRPr sz="1597"/>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aOR (95% CI)</a:t>
            </a:r>
          </a:p>
        </c:rich>
      </c:tx>
      <c:layout>
        <c:manualLayout>
          <c:xMode val="edge"/>
          <c:yMode val="edge"/>
          <c:x val="0.81566135017979902"/>
          <c:y val="8.234214783333171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4234015018955963E-2"/>
          <c:y val="3.3183899920316111E-2"/>
          <c:w val="0.90954697069116364"/>
          <c:h val="0.84001396142454088"/>
        </c:manualLayout>
      </c:layout>
      <c:scatterChart>
        <c:scatterStyle val="lineMarker"/>
        <c:varyColors val="0"/>
        <c:ser>
          <c:idx val="0"/>
          <c:order val="0"/>
          <c:spPr>
            <a:ln w="19050" cap="rnd">
              <a:noFill/>
              <a:round/>
            </a:ln>
            <a:effectLst/>
          </c:spPr>
          <c:marker>
            <c:symbol val="square"/>
            <c:size val="6"/>
            <c:spPr>
              <a:solidFill>
                <a:schemeClr val="tx1"/>
              </a:solidFill>
              <a:ln w="9525">
                <a:solidFill>
                  <a:schemeClr val="tx1"/>
                </a:solidFill>
              </a:ln>
              <a:effectLst/>
            </c:spPr>
          </c:marker>
          <c:errBars>
            <c:errDir val="y"/>
            <c:errBarType val="both"/>
            <c:errValType val="fixedVal"/>
            <c:noEndCap val="1"/>
            <c:val val="0"/>
            <c:spPr>
              <a:noFill/>
              <a:ln w="9525" cap="flat" cmpd="sng" algn="ctr">
                <a:solidFill>
                  <a:schemeClr val="tx1">
                    <a:lumMod val="65000"/>
                    <a:lumOff val="35000"/>
                  </a:schemeClr>
                </a:solidFill>
                <a:round/>
              </a:ln>
              <a:effectLst/>
            </c:spPr>
          </c:errBars>
          <c:errBars>
            <c:errDir val="x"/>
            <c:errBarType val="both"/>
            <c:errValType val="cust"/>
            <c:noEndCap val="0"/>
            <c:plus>
              <c:numRef>
                <c:f>'forest plot'!$K$3:$K$24</c:f>
                <c:numCache>
                  <c:formatCode>General</c:formatCode>
                  <c:ptCount val="19"/>
                  <c:pt idx="1">
                    <c:v>0.74099999999999999</c:v>
                  </c:pt>
                  <c:pt idx="3">
                    <c:v>0.52699999999999991</c:v>
                  </c:pt>
                  <c:pt idx="5">
                    <c:v>5.1869999999999994</c:v>
                  </c:pt>
                  <c:pt idx="6">
                    <c:v>3.7600000000000002</c:v>
                  </c:pt>
                  <c:pt idx="7">
                    <c:v>7.6650000000000009</c:v>
                  </c:pt>
                  <c:pt idx="9">
                    <c:v>0.70699999999999996</c:v>
                  </c:pt>
                  <c:pt idx="10">
                    <c:v>0.66799999999999993</c:v>
                  </c:pt>
                  <c:pt idx="12">
                    <c:v>1.1930000000000001</c:v>
                  </c:pt>
                  <c:pt idx="14">
                    <c:v>2.258</c:v>
                  </c:pt>
                  <c:pt idx="16">
                    <c:v>0.40699999999999997</c:v>
                  </c:pt>
                  <c:pt idx="18">
                    <c:v>3.3949999999999996</c:v>
                  </c:pt>
                </c:numCache>
              </c:numRef>
            </c:plus>
            <c:minus>
              <c:numRef>
                <c:f>'forest plot'!$I$3:$I$24</c:f>
                <c:numCache>
                  <c:formatCode>General</c:formatCode>
                  <c:ptCount val="19"/>
                  <c:pt idx="1">
                    <c:v>0.42199999999999993</c:v>
                  </c:pt>
                  <c:pt idx="3">
                    <c:v>0.24600000000000002</c:v>
                  </c:pt>
                  <c:pt idx="5">
                    <c:v>2.2190000000000003</c:v>
                  </c:pt>
                  <c:pt idx="6">
                    <c:v>1.3579999999999999</c:v>
                  </c:pt>
                  <c:pt idx="7">
                    <c:v>2.7909999999999999</c:v>
                  </c:pt>
                  <c:pt idx="9">
                    <c:v>0.38900000000000001</c:v>
                  </c:pt>
                  <c:pt idx="10">
                    <c:v>0.29800000000000004</c:v>
                  </c:pt>
                  <c:pt idx="12">
                    <c:v>0.70799999999999996</c:v>
                  </c:pt>
                  <c:pt idx="14">
                    <c:v>0.96699999999999997</c:v>
                  </c:pt>
                  <c:pt idx="16">
                    <c:v>0.21099999999999999</c:v>
                  </c:pt>
                  <c:pt idx="18">
                    <c:v>1.4100000000000001</c:v>
                  </c:pt>
                </c:numCache>
              </c:numRef>
            </c:minus>
            <c:spPr>
              <a:noFill/>
              <a:ln w="9525" cap="flat" cmpd="sng" algn="ctr">
                <a:solidFill>
                  <a:schemeClr val="tx1">
                    <a:lumMod val="65000"/>
                    <a:lumOff val="35000"/>
                  </a:schemeClr>
                </a:solidFill>
                <a:round/>
              </a:ln>
              <a:effectLst/>
            </c:spPr>
          </c:errBars>
          <c:xVal>
            <c:numRef>
              <c:f>'forest plot'!$G$3:$G$22</c:f>
              <c:numCache>
                <c:formatCode>0.00</c:formatCode>
                <c:ptCount val="19"/>
                <c:pt idx="0">
                  <c:v>1</c:v>
                </c:pt>
                <c:pt idx="1">
                  <c:v>0.97899999999999998</c:v>
                </c:pt>
                <c:pt idx="2">
                  <c:v>1</c:v>
                </c:pt>
                <c:pt idx="3">
                  <c:v>0.45900000000000002</c:v>
                </c:pt>
                <c:pt idx="4">
                  <c:v>1</c:v>
                </c:pt>
                <c:pt idx="5">
                  <c:v>3.8780000000000001</c:v>
                </c:pt>
                <c:pt idx="6">
                  <c:v>2.1259999999999999</c:v>
                </c:pt>
                <c:pt idx="7">
                  <c:v>4.3879999999999999</c:v>
                </c:pt>
                <c:pt idx="8">
                  <c:v>1</c:v>
                </c:pt>
                <c:pt idx="9">
                  <c:v>0.86199999999999999</c:v>
                </c:pt>
                <c:pt idx="10">
                  <c:v>0.53800000000000003</c:v>
                </c:pt>
                <c:pt idx="11">
                  <c:v>1</c:v>
                </c:pt>
                <c:pt idx="12">
                  <c:v>1.742</c:v>
                </c:pt>
                <c:pt idx="13">
                  <c:v>1</c:v>
                </c:pt>
                <c:pt idx="14">
                  <c:v>1.6919999999999999</c:v>
                </c:pt>
                <c:pt idx="15">
                  <c:v>1</c:v>
                </c:pt>
                <c:pt idx="16">
                  <c:v>0.436</c:v>
                </c:pt>
                <c:pt idx="17">
                  <c:v>1</c:v>
                </c:pt>
                <c:pt idx="18">
                  <c:v>2.41</c:v>
                </c:pt>
              </c:numCache>
            </c:numRef>
          </c:xVal>
          <c:yVal>
            <c:numRef>
              <c:f>'forest plot'!$M$3:$M$22</c:f>
              <c:numCache>
                <c:formatCode>General</c:formatCode>
                <c:ptCount val="19"/>
                <c:pt idx="0">
                  <c:v>19</c:v>
                </c:pt>
                <c:pt idx="1">
                  <c:v>18</c:v>
                </c:pt>
                <c:pt idx="2">
                  <c:v>17</c:v>
                </c:pt>
                <c:pt idx="3">
                  <c:v>16</c:v>
                </c:pt>
                <c:pt idx="4">
                  <c:v>15</c:v>
                </c:pt>
                <c:pt idx="5">
                  <c:v>14</c:v>
                </c:pt>
                <c:pt idx="6">
                  <c:v>13</c:v>
                </c:pt>
                <c:pt idx="7">
                  <c:v>12</c:v>
                </c:pt>
                <c:pt idx="8">
                  <c:v>11</c:v>
                </c:pt>
                <c:pt idx="9">
                  <c:v>10</c:v>
                </c:pt>
                <c:pt idx="10">
                  <c:v>9</c:v>
                </c:pt>
                <c:pt idx="11">
                  <c:v>8</c:v>
                </c:pt>
                <c:pt idx="12">
                  <c:v>7</c:v>
                </c:pt>
                <c:pt idx="13">
                  <c:v>6</c:v>
                </c:pt>
                <c:pt idx="14">
                  <c:v>5</c:v>
                </c:pt>
                <c:pt idx="15">
                  <c:v>4</c:v>
                </c:pt>
                <c:pt idx="16">
                  <c:v>3</c:v>
                </c:pt>
                <c:pt idx="17">
                  <c:v>2</c:v>
                </c:pt>
                <c:pt idx="18">
                  <c:v>1</c:v>
                </c:pt>
              </c:numCache>
            </c:numRef>
          </c:yVal>
          <c:smooth val="0"/>
          <c:extLst>
            <c:ext xmlns:c16="http://schemas.microsoft.com/office/drawing/2014/chart" uri="{C3380CC4-5D6E-409C-BE32-E72D297353CC}">
              <c16:uniqueId val="{00000000-5F3E-2247-9E36-6D40CCB6FA42}"/>
            </c:ext>
          </c:extLst>
        </c:ser>
        <c:ser>
          <c:idx val="1"/>
          <c:order val="1"/>
          <c:spPr>
            <a:ln w="25400" cap="rnd">
              <a:noFill/>
              <a:round/>
            </a:ln>
            <a:effectLst/>
          </c:spPr>
          <c:marker>
            <c:symbol val="circle"/>
            <c:size val="5"/>
            <c:spPr>
              <a:noFill/>
              <a:ln w="9525">
                <a:noFill/>
              </a:ln>
              <a:effectLst/>
            </c:spPr>
          </c:marker>
          <c:dLbls>
            <c:dLbl>
              <c:idx val="0"/>
              <c:tx>
                <c:strRef>
                  <c:f>'forest plot'!$B$3</c:f>
                  <c:strCache>
                    <c:ptCount val="1"/>
                    <c:pt idx="0">
                      <c:v>≤45</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{F9705373-BAB3-2642-B00C-CFF6E1140E51}</c15:txfldGUID>
                      <c15:f>'forest plot'!$B$3</c15:f>
                      <c15:dlblFieldTableCache>
                        <c:ptCount val="1"/>
                        <c:pt idx="0">
                          <c:v>≤45</c:v>
                        </c:pt>
                      </c15:dlblFieldTableCache>
                    </c15:dlblFTEntry>
                  </c15:dlblFieldTable>
                  <c15:showDataLabelsRange val="0"/>
                </c:ext>
                <c:ext xmlns:c16="http://schemas.microsoft.com/office/drawing/2014/chart" uri="{C3380CC4-5D6E-409C-BE32-E72D297353CC}">
                  <c16:uniqueId val="{00000001-5F3E-2247-9E36-6D40CCB6FA42}"/>
                </c:ext>
              </c:extLst>
            </c:dLbl>
            <c:dLbl>
              <c:idx val="1"/>
              <c:tx>
                <c:strRef>
                  <c:f>'forest plot'!$B$4</c:f>
                  <c:strCache>
                    <c:ptCount val="1"/>
                    <c:pt idx="0">
                      <c:v>&gt;45</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{04A5C2C7-02E4-034A-8B02-77803134C67B}</c15:txfldGUID>
                      <c15:f>'forest plot'!$B$4</c15:f>
                      <c15:dlblFieldTableCache>
                        <c:ptCount val="1"/>
                        <c:pt idx="0">
                          <c:v>&gt;45</c:v>
                        </c:pt>
                      </c15:dlblFieldTableCache>
                    </c15:dlblFTEntry>
                  </c15:dlblFieldTable>
                  <c15:showDataLabelsRange val="0"/>
                </c:ext>
                <c:ext xmlns:c16="http://schemas.microsoft.com/office/drawing/2014/chart" uri="{C3380CC4-5D6E-409C-BE32-E72D297353CC}">
                  <c16:uniqueId val="{00000002-5F3E-2247-9E36-6D40CCB6FA42}"/>
                </c:ext>
              </c:extLst>
            </c:dLbl>
            <c:dLbl>
              <c:idx val="2"/>
              <c:tx>
                <c:strRef>
                  <c:f>'forest plot'!$B$5</c:f>
                  <c:strCache>
                    <c:ptCount val="1"/>
                    <c:pt idx="0">
                      <c:v>Male</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{771B3CD4-B53C-2F4A-9DBA-670D4E2E7EE1}</c15:txfldGUID>
                      <c15:f>'forest plot'!$B$5</c15:f>
                      <c15:dlblFieldTableCache>
                        <c:ptCount val="1"/>
                        <c:pt idx="0">
                          <c:v>Male</c:v>
                        </c:pt>
                      </c15:dlblFieldTableCache>
                    </c15:dlblFTEntry>
                  </c15:dlblFieldTable>
                  <c15:showDataLabelsRange val="0"/>
                </c:ext>
                <c:ext xmlns:c16="http://schemas.microsoft.com/office/drawing/2014/chart" uri="{C3380CC4-5D6E-409C-BE32-E72D297353CC}">
                  <c16:uniqueId val="{00000003-5F3E-2247-9E36-6D40CCB6FA42}"/>
                </c:ext>
              </c:extLst>
            </c:dLbl>
            <c:dLbl>
              <c:idx val="3"/>
              <c:tx>
                <c:strRef>
                  <c:f>'forest plot'!$B$6</c:f>
                  <c:strCache>
                    <c:ptCount val="1"/>
                    <c:pt idx="0">
                      <c:v>Female</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{5C0678CB-71F5-E647-8855-0BAB0C719AF8}</c15:txfldGUID>
                      <c15:f>'forest plot'!$B$6</c15:f>
                      <c15:dlblFieldTableCache>
                        <c:ptCount val="1"/>
                        <c:pt idx="0">
                          <c:v>Female</c:v>
                        </c:pt>
                      </c15:dlblFieldTableCache>
                    </c15:dlblFTEntry>
                  </c15:dlblFieldTable>
                  <c15:showDataLabelsRange val="0"/>
                </c:ext>
                <c:ext xmlns:c16="http://schemas.microsoft.com/office/drawing/2014/chart" uri="{C3380CC4-5D6E-409C-BE32-E72D297353CC}">
                  <c16:uniqueId val="{00000004-5F3E-2247-9E36-6D40CCB6FA42}"/>
                </c:ext>
              </c:extLst>
            </c:dLbl>
            <c:dLbl>
              <c:idx val="4"/>
              <c:tx>
                <c:strRef>
                  <c:f>'forest plot'!$B$7</c:f>
                  <c:strCache>
                    <c:ptCount val="1"/>
                    <c:pt idx="0">
                      <c:v>South </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{3DE3FE43-C76C-8349-A81A-824B830BA6D4}</c15:txfldGUID>
                      <c15:f>'forest plot'!$B$7</c15:f>
                      <c15:dlblFieldTableCache>
                        <c:ptCount val="1"/>
                        <c:pt idx="0">
                          <c:v>South </c:v>
                        </c:pt>
                      </c15:dlblFieldTableCache>
                    </c15:dlblFTEntry>
                  </c15:dlblFieldTable>
                  <c15:showDataLabelsRange val="0"/>
                </c:ext>
                <c:ext xmlns:c16="http://schemas.microsoft.com/office/drawing/2014/chart" uri="{C3380CC4-5D6E-409C-BE32-E72D297353CC}">
                  <c16:uniqueId val="{00000005-5F3E-2247-9E36-6D40CCB6FA42}"/>
                </c:ext>
              </c:extLst>
            </c:dLbl>
            <c:dLbl>
              <c:idx val="5"/>
              <c:tx>
                <c:strRef>
                  <c:f>'forest plot'!$B$8</c:f>
                  <c:strCache>
                    <c:ptCount val="1"/>
                    <c:pt idx="0">
                      <c:v>Central - West</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{E73DB1A9-1B04-B941-8666-8A0641FE6C1C}</c15:txfldGUID>
                      <c15:f>'forest plot'!$B$8</c15:f>
                      <c15:dlblFieldTableCache>
                        <c:ptCount val="1"/>
                        <c:pt idx="0">
                          <c:v>Central - West</c:v>
                        </c:pt>
                      </c15:dlblFieldTableCache>
                    </c15:dlblFTEntry>
                  </c15:dlblFieldTable>
                  <c15:showDataLabelsRange val="0"/>
                </c:ext>
                <c:ext xmlns:c16="http://schemas.microsoft.com/office/drawing/2014/chart" uri="{C3380CC4-5D6E-409C-BE32-E72D297353CC}">
                  <c16:uniqueId val="{00000006-5F3E-2247-9E36-6D40CCB6FA42}"/>
                </c:ext>
              </c:extLst>
            </c:dLbl>
            <c:dLbl>
              <c:idx val="6"/>
              <c:tx>
                <c:strRef>
                  <c:f>'forest plot'!$B$9</c:f>
                  <c:strCache>
                    <c:ptCount val="1"/>
                    <c:pt idx="0">
                      <c:v>North</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{1CAD7703-069B-1C48-B0AC-C3EA100D2121}</c15:txfldGUID>
                      <c15:f>'forest plot'!$B$9</c15:f>
                      <c15:dlblFieldTableCache>
                        <c:ptCount val="1"/>
                        <c:pt idx="0">
                          <c:v>North</c:v>
                        </c:pt>
                      </c15:dlblFieldTableCache>
                    </c15:dlblFTEntry>
                  </c15:dlblFieldTable>
                  <c15:showDataLabelsRange val="0"/>
                </c:ext>
                <c:ext xmlns:c16="http://schemas.microsoft.com/office/drawing/2014/chart" uri="{C3380CC4-5D6E-409C-BE32-E72D297353CC}">
                  <c16:uniqueId val="{00000007-5F3E-2247-9E36-6D40CCB6FA42}"/>
                </c:ext>
              </c:extLst>
            </c:dLbl>
            <c:dLbl>
              <c:idx val="7"/>
              <c:tx>
                <c:strRef>
                  <c:f>'forest plot'!$B$11</c:f>
                  <c:strCache>
                    <c:ptCount val="1"/>
                    <c:pt idx="0">
                      <c:v>East/Central-East</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{77B823BF-13BD-BA45-A1A0-0C9F759CF808}</c15:txfldGUID>
                      <c15:f>'forest plot'!$B$11</c15:f>
                      <c15:dlblFieldTableCache>
                        <c:ptCount val="1"/>
                        <c:pt idx="0">
                          <c:v>East/Central-East</c:v>
                        </c:pt>
                      </c15:dlblFieldTableCache>
                    </c15:dlblFTEntry>
                  </c15:dlblFieldTable>
                  <c15:showDataLabelsRange val="0"/>
                </c:ext>
                <c:ext xmlns:c16="http://schemas.microsoft.com/office/drawing/2014/chart" uri="{C3380CC4-5D6E-409C-BE32-E72D297353CC}">
                  <c16:uniqueId val="{00000008-5F3E-2247-9E36-6D40CCB6FA42}"/>
                </c:ext>
              </c:extLst>
            </c:dLbl>
            <c:dLbl>
              <c:idx val="8"/>
              <c:tx>
                <c:strRef>
                  <c:f>'forest plot'!$B$12</c:f>
                  <c:strCache>
                    <c:ptCount val="1"/>
                    <c:pt idx="0">
                      <c:v>MSM</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{E6870E37-D75A-6E4C-BF91-170BA97B364B}</c15:txfldGUID>
                      <c15:f>'forest plot'!$B$12</c15:f>
                      <c15:dlblFieldTableCache>
                        <c:ptCount val="1"/>
                        <c:pt idx="0">
                          <c:v>MSM</c:v>
                        </c:pt>
                      </c15:dlblFieldTableCache>
                    </c15:dlblFTEntry>
                  </c15:dlblFieldTable>
                  <c15:showDataLabelsRange val="0"/>
                </c:ext>
                <c:ext xmlns:c16="http://schemas.microsoft.com/office/drawing/2014/chart" uri="{C3380CC4-5D6E-409C-BE32-E72D297353CC}">
                  <c16:uniqueId val="{00000009-5F3E-2247-9E36-6D40CCB6FA42}"/>
                </c:ext>
              </c:extLst>
            </c:dLbl>
            <c:dLbl>
              <c:idx val="9"/>
              <c:tx>
                <c:strRef>
                  <c:f>'forest plot'!$B$13</c:f>
                  <c:strCache>
                    <c:ptCount val="1"/>
                    <c:pt idx="0">
                      <c:v>IDU</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{ABF924ED-535F-0345-8D8A-3B262ED71074}</c15:txfldGUID>
                      <c15:f>'forest plot'!$B$13</c15:f>
                      <c15:dlblFieldTableCache>
                        <c:ptCount val="1"/>
                        <c:pt idx="0">
                          <c:v>IDU</c:v>
                        </c:pt>
                      </c15:dlblFieldTableCache>
                    </c15:dlblFTEntry>
                  </c15:dlblFieldTable>
                  <c15:showDataLabelsRange val="0"/>
                </c:ext>
                <c:ext xmlns:c16="http://schemas.microsoft.com/office/drawing/2014/chart" uri="{C3380CC4-5D6E-409C-BE32-E72D297353CC}">
                  <c16:uniqueId val="{0000000A-5F3E-2247-9E36-6D40CCB6FA42}"/>
                </c:ext>
              </c:extLst>
            </c:dLbl>
            <c:dLbl>
              <c:idx val="10"/>
              <c:tx>
                <c:strRef>
                  <c:f>'forest plot'!$B$14</c:f>
                  <c:strCache>
                    <c:ptCount val="1"/>
                    <c:pt idx="0">
                      <c:v>Other</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{C3553CC1-B601-8843-BE58-EED3611DB438}</c15:txfldGUID>
                      <c15:f>'forest plot'!$B$14</c15:f>
                      <c15:dlblFieldTableCache>
                        <c:ptCount val="1"/>
                        <c:pt idx="0">
                          <c:v>Other</c:v>
                        </c:pt>
                      </c15:dlblFieldTableCache>
                    </c15:dlblFTEntry>
                  </c15:dlblFieldTable>
                  <c15:showDataLabelsRange val="0"/>
                </c:ext>
                <c:ext xmlns:c16="http://schemas.microsoft.com/office/drawing/2014/chart" uri="{C3380CC4-5D6E-409C-BE32-E72D297353CC}">
                  <c16:uniqueId val="{0000000B-5F3E-2247-9E36-6D40CCB6FA42}"/>
                </c:ext>
              </c:extLst>
            </c:dLbl>
            <c:dLbl>
              <c:idx val="11"/>
              <c:tx>
                <c:strRef>
                  <c:f>'forest plot'!$B$15</c:f>
                  <c:strCache>
                    <c:ptCount val="1"/>
                    <c:pt idx="0">
                      <c:v>≤500</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{1729DD7B-9EFD-F248-A642-AA4D2F699D45}</c15:txfldGUID>
                      <c15:f>'forest plot'!$B$15</c15:f>
                      <c15:dlblFieldTableCache>
                        <c:ptCount val="1"/>
                        <c:pt idx="0">
                          <c:v>≤500</c:v>
                        </c:pt>
                      </c15:dlblFieldTableCache>
                    </c15:dlblFTEntry>
                  </c15:dlblFieldTable>
                  <c15:showDataLabelsRange val="0"/>
                </c:ext>
                <c:ext xmlns:c16="http://schemas.microsoft.com/office/drawing/2014/chart" uri="{C3380CC4-5D6E-409C-BE32-E72D297353CC}">
                  <c16:uniqueId val="{0000000C-5F3E-2247-9E36-6D40CCB6FA42}"/>
                </c:ext>
              </c:extLst>
            </c:dLbl>
            <c:dLbl>
              <c:idx val="12"/>
              <c:tx>
                <c:strRef>
                  <c:f>'forest plot'!$B$16</c:f>
                  <c:strCache>
                    <c:ptCount val="1"/>
                    <c:pt idx="0">
                      <c:v>&gt;500</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{1187DF80-AD02-054F-A182-29B3BFF039E1}</c15:txfldGUID>
                      <c15:f>'forest plot'!$B$16</c15:f>
                      <c15:dlblFieldTableCache>
                        <c:ptCount val="1"/>
                        <c:pt idx="0">
                          <c:v>&gt;500</c:v>
                        </c:pt>
                      </c15:dlblFieldTableCache>
                    </c15:dlblFTEntry>
                  </c15:dlblFieldTable>
                  <c15:showDataLabelsRange val="0"/>
                </c:ext>
                <c:ext xmlns:c16="http://schemas.microsoft.com/office/drawing/2014/chart" uri="{C3380CC4-5D6E-409C-BE32-E72D297353CC}">
                  <c16:uniqueId val="{0000000D-5F3E-2247-9E36-6D40CCB6FA42}"/>
                </c:ext>
              </c:extLst>
            </c:dLbl>
            <c:dLbl>
              <c:idx val="13"/>
              <c:tx>
                <c:strRef>
                  <c:f>'forest plot'!$B$17</c:f>
                  <c:strCache>
                    <c:ptCount val="1"/>
                    <c:pt idx="0">
                      <c:v>Interferon </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{52A8F7DB-C64C-1541-BCAA-1825FCABF717}</c15:txfldGUID>
                      <c15:f>'forest plot'!$B$17</c15:f>
                      <c15:dlblFieldTableCache>
                        <c:ptCount val="1"/>
                        <c:pt idx="0">
                          <c:v>Interferon </c:v>
                        </c:pt>
                      </c15:dlblFieldTableCache>
                    </c15:dlblFTEntry>
                  </c15:dlblFieldTable>
                  <c15:showDataLabelsRange val="0"/>
                </c:ext>
                <c:ext xmlns:c16="http://schemas.microsoft.com/office/drawing/2014/chart" uri="{C3380CC4-5D6E-409C-BE32-E72D297353CC}">
                  <c16:uniqueId val="{0000000E-5F3E-2247-9E36-6D40CCB6FA42}"/>
                </c:ext>
              </c:extLst>
            </c:dLbl>
            <c:dLbl>
              <c:idx val="14"/>
              <c:tx>
                <c:strRef>
                  <c:f>'forest plot'!$B$18</c:f>
                  <c:strCache>
                    <c:ptCount val="1"/>
                    <c:pt idx="0">
                      <c:v>DAA</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{F0C9BC1D-35DD-644C-B27E-77D9AA7B41AE}</c15:txfldGUID>
                      <c15:f>'forest plot'!$B$18</c15:f>
                      <c15:dlblFieldTableCache>
                        <c:ptCount val="1"/>
                        <c:pt idx="0">
                          <c:v>DAA</c:v>
                        </c:pt>
                      </c15:dlblFieldTableCache>
                    </c15:dlblFTEntry>
                  </c15:dlblFieldTable>
                  <c15:showDataLabelsRange val="0"/>
                </c:ext>
                <c:ext xmlns:c16="http://schemas.microsoft.com/office/drawing/2014/chart" uri="{C3380CC4-5D6E-409C-BE32-E72D297353CC}">
                  <c16:uniqueId val="{0000000F-5F3E-2247-9E36-6D40CCB6FA42}"/>
                </c:ext>
              </c:extLst>
            </c:dLbl>
            <c:dLbl>
              <c:idx val="15"/>
              <c:tx>
                <c:strRef>
                  <c:f>'forest plot'!$B$19</c:f>
                  <c:strCache>
                    <c:ptCount val="1"/>
                    <c:pt idx="0">
                      <c:v>&lt;2014</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{221AB144-57F6-0C43-A78F-534FDA7B05B5}</c15:txfldGUID>
                      <c15:f>'forest plot'!$B$19</c15:f>
                      <c15:dlblFieldTableCache>
                        <c:ptCount val="1"/>
                        <c:pt idx="0">
                          <c:v>&lt;2014</c:v>
                        </c:pt>
                      </c15:dlblFieldTableCache>
                    </c15:dlblFTEntry>
                  </c15:dlblFieldTable>
                  <c15:showDataLabelsRange val="0"/>
                </c:ext>
                <c:ext xmlns:c16="http://schemas.microsoft.com/office/drawing/2014/chart" uri="{C3380CC4-5D6E-409C-BE32-E72D297353CC}">
                  <c16:uniqueId val="{00000010-5F3E-2247-9E36-6D40CCB6FA42}"/>
                </c:ext>
              </c:extLst>
            </c:dLbl>
            <c:dLbl>
              <c:idx val="16"/>
              <c:tx>
                <c:rich>
                  <a:bodyPr/>
                  <a:lstStyle/>
                  <a:p>
                    <a:r>
                      <a:rPr lang="en-US" dirty="0"/>
                      <a:t>2014-2015</a:t>
                    </a:r>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F3E-2247-9E36-6D40CCB6FA42}"/>
                </c:ext>
              </c:extLst>
            </c:dLbl>
            <c:dLbl>
              <c:idx val="17"/>
              <c:tx>
                <c:strRef>
                  <c:f>'forest plot'!$B$21</c:f>
                  <c:strCache>
                    <c:ptCount val="1"/>
                    <c:pt idx="0">
                      <c:v>&lt;F3</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{D7DCA377-2C74-CD46-BCF5-21DF23022425}</c15:txfldGUID>
                      <c15:f>'forest plot'!$B$21</c15:f>
                      <c15:dlblFieldTableCache>
                        <c:ptCount val="1"/>
                        <c:pt idx="0">
                          <c:v>&lt;F3</c:v>
                        </c:pt>
                      </c15:dlblFieldTableCache>
                    </c15:dlblFTEntry>
                  </c15:dlblFieldTable>
                  <c15:showDataLabelsRange val="0"/>
                </c:ext>
                <c:ext xmlns:c16="http://schemas.microsoft.com/office/drawing/2014/chart" uri="{C3380CC4-5D6E-409C-BE32-E72D297353CC}">
                  <c16:uniqueId val="{00000012-5F3E-2247-9E36-6D40CCB6FA42}"/>
                </c:ext>
              </c:extLst>
            </c:dLbl>
            <c:dLbl>
              <c:idx val="18"/>
              <c:tx>
                <c:strRef>
                  <c:f>'forest plot'!$B$22</c:f>
                  <c:strCache>
                    <c:ptCount val="1"/>
                    <c:pt idx="0">
                      <c:v>≥F3</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{B4A68BD6-6B84-C748-AD2C-0AA34F77D67F}</c15:txfldGUID>
                      <c15:f>'forest plot'!$B$22</c15:f>
                      <c15:dlblFieldTableCache>
                        <c:ptCount val="1"/>
                        <c:pt idx="0">
                          <c:v>≥F3</c:v>
                        </c:pt>
                      </c15:dlblFieldTableCache>
                    </c15:dlblFTEntry>
                  </c15:dlblFieldTable>
                  <c15:showDataLabelsRange val="0"/>
                </c:ext>
                <c:ext xmlns:c16="http://schemas.microsoft.com/office/drawing/2014/chart" uri="{C3380CC4-5D6E-409C-BE32-E72D297353CC}">
                  <c16:uniqueId val="{00000013-5F3E-2247-9E36-6D40CCB6FA4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'forest plot'!$N$3:$N$22</c:f>
              <c:numCache>
                <c:formatCode>General</c:formatCode>
                <c:ptCount val="19"/>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c:v>
                </c:pt>
                <c:pt idx="16">
                  <c:v>0.2</c:v>
                </c:pt>
                <c:pt idx="17">
                  <c:v>0.2</c:v>
                </c:pt>
                <c:pt idx="18">
                  <c:v>0.2</c:v>
                </c:pt>
              </c:numCache>
            </c:numRef>
          </c:xVal>
          <c:yVal>
            <c:numRef>
              <c:f>'forest plot'!$M$3:$M$22</c:f>
              <c:numCache>
                <c:formatCode>General</c:formatCode>
                <c:ptCount val="19"/>
                <c:pt idx="0">
                  <c:v>19</c:v>
                </c:pt>
                <c:pt idx="1">
                  <c:v>18</c:v>
                </c:pt>
                <c:pt idx="2">
                  <c:v>17</c:v>
                </c:pt>
                <c:pt idx="3">
                  <c:v>16</c:v>
                </c:pt>
                <c:pt idx="4">
                  <c:v>15</c:v>
                </c:pt>
                <c:pt idx="5">
                  <c:v>14</c:v>
                </c:pt>
                <c:pt idx="6">
                  <c:v>13</c:v>
                </c:pt>
                <c:pt idx="7">
                  <c:v>12</c:v>
                </c:pt>
                <c:pt idx="8">
                  <c:v>11</c:v>
                </c:pt>
                <c:pt idx="9">
                  <c:v>10</c:v>
                </c:pt>
                <c:pt idx="10">
                  <c:v>9</c:v>
                </c:pt>
                <c:pt idx="11">
                  <c:v>8</c:v>
                </c:pt>
                <c:pt idx="12">
                  <c:v>7</c:v>
                </c:pt>
                <c:pt idx="13">
                  <c:v>6</c:v>
                </c:pt>
                <c:pt idx="14">
                  <c:v>5</c:v>
                </c:pt>
                <c:pt idx="15">
                  <c:v>4</c:v>
                </c:pt>
                <c:pt idx="16">
                  <c:v>3</c:v>
                </c:pt>
                <c:pt idx="17">
                  <c:v>2</c:v>
                </c:pt>
                <c:pt idx="18">
                  <c:v>1</c:v>
                </c:pt>
              </c:numCache>
            </c:numRef>
          </c:yVal>
          <c:smooth val="0"/>
          <c:extLst>
            <c:ext xmlns:c16="http://schemas.microsoft.com/office/drawing/2014/chart" uri="{C3380CC4-5D6E-409C-BE32-E72D297353CC}">
              <c16:uniqueId val="{00000014-5F3E-2247-9E36-6D40CCB6FA42}"/>
            </c:ext>
          </c:extLst>
        </c:ser>
        <c:ser>
          <c:idx val="2"/>
          <c:order val="2"/>
          <c:spPr>
            <a:ln w="25400" cap="rnd">
              <a:noFill/>
              <a:round/>
            </a:ln>
            <a:effectLst/>
          </c:spPr>
          <c:marker>
            <c:symbol val="circle"/>
            <c:size val="5"/>
            <c:spPr>
              <a:noFill/>
              <a:ln w="9525">
                <a:noFill/>
              </a:ln>
              <a:effectLst/>
            </c:spPr>
          </c:marker>
          <c:dLbls>
            <c:dLbl>
              <c:idx val="0"/>
              <c:tx>
                <c:strRef>
                  <c:f>'forest plot'!$A$3</c:f>
                  <c:strCache>
                    <c:ptCount val="1"/>
                    <c:pt idx="0">
                      <c:v>Age group</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{7D9660FD-BEDA-9A49-915F-810C9AA1EEB7}</c15:txfldGUID>
                      <c15:f>'forest plot'!$A$3</c15:f>
                      <c15:dlblFieldTableCache>
                        <c:ptCount val="1"/>
                        <c:pt idx="0">
                          <c:v>Age group</c:v>
                        </c:pt>
                      </c15:dlblFieldTableCache>
                    </c15:dlblFTEntry>
                  </c15:dlblFieldTable>
                  <c15:showDataLabelsRange val="0"/>
                </c:ext>
                <c:ext xmlns:c16="http://schemas.microsoft.com/office/drawing/2014/chart" uri="{C3380CC4-5D6E-409C-BE32-E72D297353CC}">
                  <c16:uniqueId val="{00000015-5F3E-2247-9E36-6D40CCB6FA42}"/>
                </c:ext>
              </c:extLst>
            </c:dLbl>
            <c:dLbl>
              <c:idx val="1"/>
              <c:tx>
                <c:strRef>
                  <c:f>'forest plot'!$A$4</c:f>
                  <c:strCache>
                    <c:ptCount val="1"/>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{36F3EB03-F812-B943-8EB8-AEE1F8A52B3B}</c15:txfldGUID>
                      <c15:f>'forest plot'!$A$4</c15:f>
                      <c15:dlblFieldTableCache>
                        <c:ptCount val="1"/>
                      </c15:dlblFieldTableCache>
                    </c15:dlblFTEntry>
                  </c15:dlblFieldTable>
                  <c15:showDataLabelsRange val="0"/>
                </c:ext>
                <c:ext xmlns:c16="http://schemas.microsoft.com/office/drawing/2014/chart" uri="{C3380CC4-5D6E-409C-BE32-E72D297353CC}">
                  <c16:uniqueId val="{00000016-5F3E-2247-9E36-6D40CCB6FA42}"/>
                </c:ext>
              </c:extLst>
            </c:dLbl>
            <c:dLbl>
              <c:idx val="2"/>
              <c:tx>
                <c:strRef>
                  <c:f>'forest plot'!$A$5</c:f>
                  <c:strCache>
                    <c:ptCount val="1"/>
                    <c:pt idx="0">
                      <c:v>Gender</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{25676810-EDAA-3D40-9EDF-0BBA4DC82C66}</c15:txfldGUID>
                      <c15:f>'forest plot'!$A$5</c15:f>
                      <c15:dlblFieldTableCache>
                        <c:ptCount val="1"/>
                        <c:pt idx="0">
                          <c:v>Gender</c:v>
                        </c:pt>
                      </c15:dlblFieldTableCache>
                    </c15:dlblFTEntry>
                  </c15:dlblFieldTable>
                  <c15:showDataLabelsRange val="0"/>
                </c:ext>
                <c:ext xmlns:c16="http://schemas.microsoft.com/office/drawing/2014/chart" uri="{C3380CC4-5D6E-409C-BE32-E72D297353CC}">
                  <c16:uniqueId val="{00000017-5F3E-2247-9E36-6D40CCB6FA42}"/>
                </c:ext>
              </c:extLst>
            </c:dLbl>
            <c:dLbl>
              <c:idx val="3"/>
              <c:tx>
                <c:strRef>
                  <c:f>'forest plot'!$A$6</c:f>
                  <c:strCache>
                    <c:ptCount val="1"/>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{A2E74DC0-C6B5-4447-B8DA-B6D5460B5675}</c15:txfldGUID>
                      <c15:f>'forest plot'!$A$6</c15:f>
                      <c15:dlblFieldTableCache>
                        <c:ptCount val="1"/>
                      </c15:dlblFieldTableCache>
                    </c15:dlblFTEntry>
                  </c15:dlblFieldTable>
                  <c15:showDataLabelsRange val="0"/>
                </c:ext>
                <c:ext xmlns:c16="http://schemas.microsoft.com/office/drawing/2014/chart" uri="{C3380CC4-5D6E-409C-BE32-E72D297353CC}">
                  <c16:uniqueId val="{00000018-5F3E-2247-9E36-6D40CCB6FA42}"/>
                </c:ext>
              </c:extLst>
            </c:dLbl>
            <c:dLbl>
              <c:idx val="4"/>
              <c:tx>
                <c:strRef>
                  <c:f>'forest plot'!$A$7</c:f>
                  <c:strCache>
                    <c:ptCount val="1"/>
                    <c:pt idx="0">
                      <c:v>Region of Europe</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{B8A2D790-3F89-C849-9E7F-B8612279E41F}</c15:txfldGUID>
                      <c15:f>'forest plot'!$A$7</c15:f>
                      <c15:dlblFieldTableCache>
                        <c:ptCount val="1"/>
                        <c:pt idx="0">
                          <c:v>Region of Europe</c:v>
                        </c:pt>
                      </c15:dlblFieldTableCache>
                    </c15:dlblFTEntry>
                  </c15:dlblFieldTable>
                  <c15:showDataLabelsRange val="0"/>
                </c:ext>
                <c:ext xmlns:c16="http://schemas.microsoft.com/office/drawing/2014/chart" uri="{C3380CC4-5D6E-409C-BE32-E72D297353CC}">
                  <c16:uniqueId val="{00000019-5F3E-2247-9E36-6D40CCB6FA42}"/>
                </c:ext>
              </c:extLst>
            </c:dLbl>
            <c:dLbl>
              <c:idx val="5"/>
              <c:tx>
                <c:strRef>
                  <c:f>'forest plot'!$A$8</c:f>
                  <c:strCache>
                    <c:ptCount val="1"/>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{4664072D-CD20-A248-A281-F518A6681FF3}</c15:txfldGUID>
                      <c15:f>'forest plot'!$A$8</c15:f>
                      <c15:dlblFieldTableCache>
                        <c:ptCount val="1"/>
                      </c15:dlblFieldTableCache>
                    </c15:dlblFTEntry>
                  </c15:dlblFieldTable>
                  <c15:showDataLabelsRange val="0"/>
                </c:ext>
                <c:ext xmlns:c16="http://schemas.microsoft.com/office/drawing/2014/chart" uri="{C3380CC4-5D6E-409C-BE32-E72D297353CC}">
                  <c16:uniqueId val="{0000001A-5F3E-2247-9E36-6D40CCB6FA42}"/>
                </c:ext>
              </c:extLst>
            </c:dLbl>
            <c:dLbl>
              <c:idx val="6"/>
              <c:tx>
                <c:strRef>
                  <c:f>'forest plot'!$A$9</c:f>
                  <c:strCache>
                    <c:ptCount val="1"/>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{731F120A-659E-8B4D-816E-CCDCD6821951}</c15:txfldGUID>
                      <c15:f>'forest plot'!$A$9</c15:f>
                      <c15:dlblFieldTableCache>
                        <c:ptCount val="1"/>
                      </c15:dlblFieldTableCache>
                    </c15:dlblFTEntry>
                  </c15:dlblFieldTable>
                  <c15:showDataLabelsRange val="0"/>
                </c:ext>
                <c:ext xmlns:c16="http://schemas.microsoft.com/office/drawing/2014/chart" uri="{C3380CC4-5D6E-409C-BE32-E72D297353CC}">
                  <c16:uniqueId val="{0000001B-5F3E-2247-9E36-6D40CCB6FA42}"/>
                </c:ext>
              </c:extLst>
            </c:dLbl>
            <c:dLbl>
              <c:idx val="7"/>
              <c:tx>
                <c:strRef>
                  <c:f>'forest plot'!$A$11</c:f>
                  <c:strCache>
                    <c:ptCount val="1"/>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{833F50DB-9B8F-7348-865A-A33218236436}</c15:txfldGUID>
                      <c15:f>'forest plot'!$A$11</c15:f>
                      <c15:dlblFieldTableCache>
                        <c:ptCount val="1"/>
                      </c15:dlblFieldTableCache>
                    </c15:dlblFTEntry>
                  </c15:dlblFieldTable>
                  <c15:showDataLabelsRange val="0"/>
                </c:ext>
                <c:ext xmlns:c16="http://schemas.microsoft.com/office/drawing/2014/chart" uri="{C3380CC4-5D6E-409C-BE32-E72D297353CC}">
                  <c16:uniqueId val="{0000001C-5F3E-2247-9E36-6D40CCB6FA42}"/>
                </c:ext>
              </c:extLst>
            </c:dLbl>
            <c:dLbl>
              <c:idx val="8"/>
              <c:tx>
                <c:strRef>
                  <c:f>'forest plot'!$A$12</c:f>
                  <c:strCache>
                    <c:ptCount val="1"/>
                    <c:pt idx="0">
                      <c:v>HIV risk group</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{9AD47175-1AB9-E249-A982-BD69F4EB3FF8}</c15:txfldGUID>
                      <c15:f>'forest plot'!$A$12</c15:f>
                      <c15:dlblFieldTableCache>
                        <c:ptCount val="1"/>
                        <c:pt idx="0">
                          <c:v>HIV risk group</c:v>
                        </c:pt>
                      </c15:dlblFieldTableCache>
                    </c15:dlblFTEntry>
                  </c15:dlblFieldTable>
                  <c15:showDataLabelsRange val="0"/>
                </c:ext>
                <c:ext xmlns:c16="http://schemas.microsoft.com/office/drawing/2014/chart" uri="{C3380CC4-5D6E-409C-BE32-E72D297353CC}">
                  <c16:uniqueId val="{0000001D-5F3E-2247-9E36-6D40CCB6FA42}"/>
                </c:ext>
              </c:extLst>
            </c:dLbl>
            <c:dLbl>
              <c:idx val="9"/>
              <c:tx>
                <c:strRef>
                  <c:f>'forest plot'!$A$13</c:f>
                  <c:strCache>
                    <c:ptCount val="1"/>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{BF393552-9856-D842-9EBB-BECB33E87301}</c15:txfldGUID>
                      <c15:f>'forest plot'!$A$13</c15:f>
                      <c15:dlblFieldTableCache>
                        <c:ptCount val="1"/>
                      </c15:dlblFieldTableCache>
                    </c15:dlblFTEntry>
                  </c15:dlblFieldTable>
                  <c15:showDataLabelsRange val="0"/>
                </c:ext>
                <c:ext xmlns:c16="http://schemas.microsoft.com/office/drawing/2014/chart" uri="{C3380CC4-5D6E-409C-BE32-E72D297353CC}">
                  <c16:uniqueId val="{0000001E-5F3E-2247-9E36-6D40CCB6FA42}"/>
                </c:ext>
              </c:extLst>
            </c:dLbl>
            <c:dLbl>
              <c:idx val="10"/>
              <c:tx>
                <c:strRef>
                  <c:f>'forest plot'!$A$14</c:f>
                  <c:strCache>
                    <c:ptCount val="1"/>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{2B0270C8-A4F8-C848-BF6F-E996985CD73C}</c15:txfldGUID>
                      <c15:f>'forest plot'!$A$14</c15:f>
                      <c15:dlblFieldTableCache>
                        <c:ptCount val="1"/>
                      </c15:dlblFieldTableCache>
                    </c15:dlblFTEntry>
                  </c15:dlblFieldTable>
                  <c15:showDataLabelsRange val="0"/>
                </c:ext>
                <c:ext xmlns:c16="http://schemas.microsoft.com/office/drawing/2014/chart" uri="{C3380CC4-5D6E-409C-BE32-E72D297353CC}">
                  <c16:uniqueId val="{0000001F-5F3E-2247-9E36-6D40CCB6FA42}"/>
                </c:ext>
              </c:extLst>
            </c:dLbl>
            <c:dLbl>
              <c:idx val="11"/>
              <c:tx>
                <c:rich>
                  <a:bodyPr/>
                  <a:lstStyle/>
                  <a:p>
                    <a:fld id="{972A9B95-368F-4D23-86C6-112939401BEF}" type="CELLREF">
                      <a:rPr lang="en-US"/>
                      <a:pPr/>
                      <a:t>[CELLREF]</a:t>
                    </a:fld>
                    <a:r>
                      <a:rPr lang="en-US" baseline="30000"/>
                      <a:t>3</a:t>
                    </a:r>
                    <a:r>
                      <a:rPr lang="en-US" baseline="0"/>
                      <a:t>)</a:t>
                    </a:r>
                  </a:p>
                </c:rich>
              </c:tx>
              <c:dLblPos val="l"/>
              <c:showLegendKey val="0"/>
              <c:showVal val="1"/>
              <c:showCatName val="0"/>
              <c:showSerName val="0"/>
              <c:showPercent val="0"/>
              <c:showBubbleSize val="0"/>
              <c:extLst>
                <c:ext xmlns:c15="http://schemas.microsoft.com/office/drawing/2012/chart" uri="{CE6537A1-D6FC-4f65-9D91-7224C49458BB}">
                  <c15:dlblFieldTable>
                    <c15:dlblFTEntry>
                      <c15:txfldGUID>{972A9B95-368F-4D23-86C6-112939401BEF}</c15:txfldGUID>
                      <c15:f>'forest plot'!$A$15</c15:f>
                      <c15:dlblFieldTableCache>
                        <c:ptCount val="1"/>
                        <c:pt idx="0">
                          <c:v>CD4 count  (cells/mm</c:v>
                        </c:pt>
                      </c15:dlblFieldTableCache>
                    </c15:dlblFTEntry>
                  </c15:dlblFieldTable>
                  <c15:showDataLabelsRange val="0"/>
                </c:ext>
                <c:ext xmlns:c16="http://schemas.microsoft.com/office/drawing/2014/chart" uri="{C3380CC4-5D6E-409C-BE32-E72D297353CC}">
                  <c16:uniqueId val="{00000020-5F3E-2247-9E36-6D40CCB6FA42}"/>
                </c:ext>
              </c:extLst>
            </c:dLbl>
            <c:dLbl>
              <c:idx val="12"/>
              <c:tx>
                <c:strRef>
                  <c:f>'forest plot'!$A$16</c:f>
                  <c:strCache>
                    <c:ptCount val="1"/>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{20AC48F6-9F2C-A74E-83E0-513ED5F4A202}</c15:txfldGUID>
                      <c15:f>'forest plot'!$A$16</c15:f>
                      <c15:dlblFieldTableCache>
                        <c:ptCount val="1"/>
                      </c15:dlblFieldTableCache>
                    </c15:dlblFTEntry>
                  </c15:dlblFieldTable>
                  <c15:showDataLabelsRange val="0"/>
                </c:ext>
                <c:ext xmlns:c16="http://schemas.microsoft.com/office/drawing/2014/chart" uri="{C3380CC4-5D6E-409C-BE32-E72D297353CC}">
                  <c16:uniqueId val="{00000021-5F3E-2247-9E36-6D40CCB6FA42}"/>
                </c:ext>
              </c:extLst>
            </c:dLbl>
            <c:dLbl>
              <c:idx val="13"/>
              <c:tx>
                <c:strRef>
                  <c:f>'forest plot'!$A$17</c:f>
                  <c:strCache>
                    <c:ptCount val="1"/>
                    <c:pt idx="0">
                      <c:v>HCV treatment</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{EE733BA8-FFBE-3941-A687-9F6A1D9AE36F}</c15:txfldGUID>
                      <c15:f>'forest plot'!$A$17</c15:f>
                      <c15:dlblFieldTableCache>
                        <c:ptCount val="1"/>
                        <c:pt idx="0">
                          <c:v>HCV treatment</c:v>
                        </c:pt>
                      </c15:dlblFieldTableCache>
                    </c15:dlblFTEntry>
                  </c15:dlblFieldTable>
                  <c15:showDataLabelsRange val="0"/>
                </c:ext>
                <c:ext xmlns:c16="http://schemas.microsoft.com/office/drawing/2014/chart" uri="{C3380CC4-5D6E-409C-BE32-E72D297353CC}">
                  <c16:uniqueId val="{00000022-5F3E-2247-9E36-6D40CCB6FA42}"/>
                </c:ext>
              </c:extLst>
            </c:dLbl>
            <c:dLbl>
              <c:idx val="14"/>
              <c:tx>
                <c:strRef>
                  <c:f>'forest plot'!$A$18</c:f>
                  <c:strCache>
                    <c:ptCount val="1"/>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{C5C07733-0250-4446-8FC9-80B87E4DEAA3}</c15:txfldGUID>
                      <c15:f>'forest plot'!$A$18</c15:f>
                      <c15:dlblFieldTableCache>
                        <c:ptCount val="1"/>
                      </c15:dlblFieldTableCache>
                    </c15:dlblFTEntry>
                  </c15:dlblFieldTable>
                  <c15:showDataLabelsRange val="0"/>
                </c:ext>
                <c:ext xmlns:c16="http://schemas.microsoft.com/office/drawing/2014/chart" uri="{C3380CC4-5D6E-409C-BE32-E72D297353CC}">
                  <c16:uniqueId val="{00000023-5F3E-2247-9E36-6D40CCB6FA42}"/>
                </c:ext>
              </c:extLst>
            </c:dLbl>
            <c:dLbl>
              <c:idx val="15"/>
              <c:tx>
                <c:strRef>
                  <c:f>'forest plot'!$A$19</c:f>
                  <c:strCache>
                    <c:ptCount val="1"/>
                    <c:pt idx="0">
                      <c:v>Year SVR</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{D1EA5735-78FF-0E41-9F3D-84AD24621EB4}</c15:txfldGUID>
                      <c15:f>'forest plot'!$A$19</c15:f>
                      <c15:dlblFieldTableCache>
                        <c:ptCount val="1"/>
                        <c:pt idx="0">
                          <c:v>Year SVR</c:v>
                        </c:pt>
                      </c15:dlblFieldTableCache>
                    </c15:dlblFTEntry>
                  </c15:dlblFieldTable>
                  <c15:showDataLabelsRange val="0"/>
                </c:ext>
                <c:ext xmlns:c16="http://schemas.microsoft.com/office/drawing/2014/chart" uri="{C3380CC4-5D6E-409C-BE32-E72D297353CC}">
                  <c16:uniqueId val="{00000024-5F3E-2247-9E36-6D40CCB6FA42}"/>
                </c:ext>
              </c:extLst>
            </c:dLbl>
            <c:dLbl>
              <c:idx val="16"/>
              <c:tx>
                <c:strRef>
                  <c:f>'forest plot'!$A$20</c:f>
                  <c:strCache>
                    <c:ptCount val="1"/>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{D7F69D37-40E5-D740-A877-AFCFAA77FB7E}</c15:txfldGUID>
                      <c15:f>'forest plot'!$A$20</c15:f>
                      <c15:dlblFieldTableCache>
                        <c:ptCount val="1"/>
                      </c15:dlblFieldTableCache>
                    </c15:dlblFTEntry>
                  </c15:dlblFieldTable>
                  <c15:showDataLabelsRange val="0"/>
                </c:ext>
                <c:ext xmlns:c16="http://schemas.microsoft.com/office/drawing/2014/chart" uri="{C3380CC4-5D6E-409C-BE32-E72D297353CC}">
                  <c16:uniqueId val="{00000025-5F3E-2247-9E36-6D40CCB6FA42}"/>
                </c:ext>
              </c:extLst>
            </c:dLbl>
            <c:dLbl>
              <c:idx val="17"/>
              <c:tx>
                <c:strRef>
                  <c:f>'forest plot'!$A$21</c:f>
                  <c:strCache>
                    <c:ptCount val="1"/>
                    <c:pt idx="0">
                      <c:v>Fibrosis</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{3F70B318-52C4-3047-AED8-7BEA4056E63A}</c15:txfldGUID>
                      <c15:f>'forest plot'!$A$21</c15:f>
                      <c15:dlblFieldTableCache>
                        <c:ptCount val="1"/>
                        <c:pt idx="0">
                          <c:v>Fibrosis</c:v>
                        </c:pt>
                      </c15:dlblFieldTableCache>
                    </c15:dlblFTEntry>
                  </c15:dlblFieldTable>
                  <c15:showDataLabelsRange val="0"/>
                </c:ext>
                <c:ext xmlns:c16="http://schemas.microsoft.com/office/drawing/2014/chart" uri="{C3380CC4-5D6E-409C-BE32-E72D297353CC}">
                  <c16:uniqueId val="{00000026-5F3E-2247-9E36-6D40CCB6FA42}"/>
                </c:ext>
              </c:extLst>
            </c:dLbl>
            <c:dLbl>
              <c:idx val="18"/>
              <c:tx>
                <c:strRef>
                  <c:f>'forest plot'!$A$22</c:f>
                  <c:strCache>
                    <c:ptCount val="1"/>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{C05D0853-2F96-7A44-986F-927E7AE5AAEC}</c15:txfldGUID>
                      <c15:f>'forest plot'!$A$22</c15:f>
                      <c15:dlblFieldTableCache>
                        <c:ptCount val="1"/>
                      </c15:dlblFieldTableCache>
                    </c15:dlblFTEntry>
                  </c15:dlblFieldTable>
                  <c15:showDataLabelsRange val="0"/>
                </c:ext>
                <c:ext xmlns:c16="http://schemas.microsoft.com/office/drawing/2014/chart" uri="{C3380CC4-5D6E-409C-BE32-E72D297353CC}">
                  <c16:uniqueId val="{00000027-5F3E-2247-9E36-6D40CCB6FA4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'forest plot'!$P$3:$P$22</c:f>
              <c:numCache>
                <c:formatCode>General</c:formatCode>
                <c:ptCount val="19"/>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numCache>
            </c:numRef>
          </c:xVal>
          <c:yVal>
            <c:numRef>
              <c:f>'forest plot'!$O$3:$O$22</c:f>
              <c:numCache>
                <c:formatCode>General</c:formatCode>
                <c:ptCount val="19"/>
                <c:pt idx="0">
                  <c:v>19</c:v>
                </c:pt>
                <c:pt idx="1">
                  <c:v>18</c:v>
                </c:pt>
                <c:pt idx="2">
                  <c:v>17</c:v>
                </c:pt>
                <c:pt idx="3">
                  <c:v>16</c:v>
                </c:pt>
                <c:pt idx="4">
                  <c:v>15</c:v>
                </c:pt>
                <c:pt idx="5">
                  <c:v>14</c:v>
                </c:pt>
                <c:pt idx="6">
                  <c:v>13</c:v>
                </c:pt>
                <c:pt idx="7">
                  <c:v>12</c:v>
                </c:pt>
                <c:pt idx="8">
                  <c:v>11</c:v>
                </c:pt>
                <c:pt idx="9">
                  <c:v>10</c:v>
                </c:pt>
                <c:pt idx="10">
                  <c:v>9</c:v>
                </c:pt>
                <c:pt idx="11">
                  <c:v>8</c:v>
                </c:pt>
                <c:pt idx="12">
                  <c:v>7</c:v>
                </c:pt>
                <c:pt idx="13">
                  <c:v>6</c:v>
                </c:pt>
                <c:pt idx="14">
                  <c:v>5</c:v>
                </c:pt>
                <c:pt idx="15">
                  <c:v>4</c:v>
                </c:pt>
                <c:pt idx="16">
                  <c:v>3</c:v>
                </c:pt>
                <c:pt idx="17">
                  <c:v>2</c:v>
                </c:pt>
                <c:pt idx="18">
                  <c:v>1</c:v>
                </c:pt>
              </c:numCache>
            </c:numRef>
          </c:yVal>
          <c:smooth val="0"/>
          <c:extLst>
            <c:ext xmlns:c16="http://schemas.microsoft.com/office/drawing/2014/chart" uri="{C3380CC4-5D6E-409C-BE32-E72D297353CC}">
              <c16:uniqueId val="{00000028-5F3E-2247-9E36-6D40CCB6FA42}"/>
            </c:ext>
          </c:extLst>
        </c:ser>
        <c:ser>
          <c:idx val="4"/>
          <c:order val="4"/>
          <c:tx>
            <c:v>line - gender</c:v>
          </c:tx>
          <c:spPr>
            <a:ln w="15875" cap="rnd">
              <a:solidFill>
                <a:srgbClr val="4F81BD"/>
              </a:solidFill>
              <a:round/>
            </a:ln>
            <a:effectLst/>
          </c:spPr>
          <c:marker>
            <c:symbol val="circle"/>
            <c:size val="5"/>
            <c:spPr>
              <a:noFill/>
              <a:ln w="9525">
                <a:noFill/>
              </a:ln>
              <a:effectLst/>
            </c:spPr>
          </c:marker>
          <c:xVal>
            <c:numRef>
              <c:f>'forest plot'!$D$28:$E$28</c:f>
              <c:numCache>
                <c:formatCode>0.00</c:formatCode>
                <c:ptCount val="2"/>
                <c:pt idx="0" formatCode="General">
                  <c:v>1E-3</c:v>
                </c:pt>
                <c:pt idx="1">
                  <c:v>100</c:v>
                </c:pt>
              </c:numCache>
            </c:numRef>
          </c:xVal>
          <c:yVal>
            <c:numRef>
              <c:f>'forest plot'!$D$29:$E$29</c:f>
              <c:numCache>
                <c:formatCode>0.00</c:formatCode>
                <c:ptCount val="2"/>
                <c:pt idx="0" formatCode="General">
                  <c:v>17.5</c:v>
                </c:pt>
                <c:pt idx="1">
                  <c:v>17.5</c:v>
                </c:pt>
              </c:numCache>
            </c:numRef>
          </c:yVal>
          <c:smooth val="0"/>
          <c:extLst>
            <c:ext xmlns:c16="http://schemas.microsoft.com/office/drawing/2014/chart" uri="{C3380CC4-5D6E-409C-BE32-E72D297353CC}">
              <c16:uniqueId val="{00000029-5F3E-2247-9E36-6D40CCB6FA42}"/>
            </c:ext>
          </c:extLst>
        </c:ser>
        <c:ser>
          <c:idx val="7"/>
          <c:order val="5"/>
          <c:tx>
            <c:v>line - region</c:v>
          </c:tx>
          <c:spPr>
            <a:ln w="15875" cap="rnd">
              <a:solidFill>
                <a:srgbClr val="4F81BD"/>
              </a:solidFill>
              <a:round/>
            </a:ln>
            <a:effectLst/>
          </c:spPr>
          <c:marker>
            <c:symbol val="circle"/>
            <c:size val="5"/>
            <c:spPr>
              <a:noFill/>
              <a:ln w="9525">
                <a:noFill/>
              </a:ln>
              <a:effectLst/>
            </c:spPr>
          </c:marker>
          <c:xVal>
            <c:numRef>
              <c:f>'forest plot'!$F$28:$G$28</c:f>
              <c:numCache>
                <c:formatCode>0.00</c:formatCode>
                <c:ptCount val="2"/>
                <c:pt idx="0" formatCode="General">
                  <c:v>1E-3</c:v>
                </c:pt>
                <c:pt idx="1">
                  <c:v>100</c:v>
                </c:pt>
              </c:numCache>
            </c:numRef>
          </c:xVal>
          <c:yVal>
            <c:numRef>
              <c:f>'forest plot'!$F$29:$G$29</c:f>
              <c:numCache>
                <c:formatCode>0.00</c:formatCode>
                <c:ptCount val="2"/>
                <c:pt idx="0" formatCode="General">
                  <c:v>15.5</c:v>
                </c:pt>
                <c:pt idx="1">
                  <c:v>15.5</c:v>
                </c:pt>
              </c:numCache>
            </c:numRef>
          </c:yVal>
          <c:smooth val="0"/>
          <c:extLst>
            <c:ext xmlns:c16="http://schemas.microsoft.com/office/drawing/2014/chart" uri="{C3380CC4-5D6E-409C-BE32-E72D297353CC}">
              <c16:uniqueId val="{0000002A-5F3E-2247-9E36-6D40CCB6FA42}"/>
            </c:ext>
          </c:extLst>
        </c:ser>
        <c:ser>
          <c:idx val="6"/>
          <c:order val="6"/>
          <c:tx>
            <c:v>line - hivrisk</c:v>
          </c:tx>
          <c:spPr>
            <a:ln w="15875" cap="rnd">
              <a:solidFill>
                <a:srgbClr val="4F81BD"/>
              </a:solidFill>
              <a:round/>
            </a:ln>
            <a:effectLst/>
          </c:spPr>
          <c:marker>
            <c:symbol val="circle"/>
            <c:size val="5"/>
            <c:spPr>
              <a:noFill/>
              <a:ln w="9525">
                <a:noFill/>
              </a:ln>
              <a:effectLst/>
            </c:spPr>
          </c:marker>
          <c:xVal>
            <c:numRef>
              <c:f>'forest plot'!$H$28:$I$28</c:f>
              <c:numCache>
                <c:formatCode>0.00</c:formatCode>
                <c:ptCount val="2"/>
                <c:pt idx="0" formatCode="General">
                  <c:v>1E-3</c:v>
                </c:pt>
                <c:pt idx="1">
                  <c:v>100</c:v>
                </c:pt>
              </c:numCache>
            </c:numRef>
          </c:xVal>
          <c:yVal>
            <c:numRef>
              <c:f>'forest plot'!$H$29:$I$29</c:f>
              <c:numCache>
                <c:formatCode>0.00</c:formatCode>
                <c:ptCount val="2"/>
                <c:pt idx="0" formatCode="General">
                  <c:v>11.5</c:v>
                </c:pt>
                <c:pt idx="1">
                  <c:v>11.5</c:v>
                </c:pt>
              </c:numCache>
            </c:numRef>
          </c:yVal>
          <c:smooth val="0"/>
          <c:extLst>
            <c:ext xmlns:c16="http://schemas.microsoft.com/office/drawing/2014/chart" uri="{C3380CC4-5D6E-409C-BE32-E72D297353CC}">
              <c16:uniqueId val="{0000002B-5F3E-2247-9E36-6D40CCB6FA42}"/>
            </c:ext>
          </c:extLst>
        </c:ser>
        <c:ser>
          <c:idx val="5"/>
          <c:order val="7"/>
          <c:tx>
            <c:v>line - CD4</c:v>
          </c:tx>
          <c:spPr>
            <a:ln w="15875" cap="rnd">
              <a:solidFill>
                <a:srgbClr val="4F81BD"/>
              </a:solidFill>
              <a:round/>
            </a:ln>
            <a:effectLst/>
          </c:spPr>
          <c:marker>
            <c:symbol val="circle"/>
            <c:size val="5"/>
            <c:spPr>
              <a:noFill/>
              <a:ln w="9525">
                <a:noFill/>
              </a:ln>
              <a:effectLst/>
            </c:spPr>
          </c:marker>
          <c:xVal>
            <c:numRef>
              <c:f>'forest plot'!$J$28:$K$28</c:f>
              <c:numCache>
                <c:formatCode>0.00</c:formatCode>
                <c:ptCount val="2"/>
                <c:pt idx="0" formatCode="General">
                  <c:v>1E-3</c:v>
                </c:pt>
                <c:pt idx="1">
                  <c:v>100</c:v>
                </c:pt>
              </c:numCache>
            </c:numRef>
          </c:xVal>
          <c:yVal>
            <c:numRef>
              <c:f>'forest plot'!$J$29:$K$29</c:f>
              <c:numCache>
                <c:formatCode>0.00</c:formatCode>
                <c:ptCount val="2"/>
                <c:pt idx="0" formatCode="General">
                  <c:v>8.5</c:v>
                </c:pt>
                <c:pt idx="1">
                  <c:v>8.5</c:v>
                </c:pt>
              </c:numCache>
            </c:numRef>
          </c:yVal>
          <c:smooth val="0"/>
          <c:extLst>
            <c:ext xmlns:c16="http://schemas.microsoft.com/office/drawing/2014/chart" uri="{C3380CC4-5D6E-409C-BE32-E72D297353CC}">
              <c16:uniqueId val="{0000002C-5F3E-2247-9E36-6D40CCB6FA42}"/>
            </c:ext>
          </c:extLst>
        </c:ser>
        <c:ser>
          <c:idx val="9"/>
          <c:order val="8"/>
          <c:tx>
            <c:v>line - hcv trt</c:v>
          </c:tx>
          <c:spPr>
            <a:ln w="15875" cap="rnd">
              <a:solidFill>
                <a:srgbClr val="4F81BD"/>
              </a:solidFill>
              <a:round/>
            </a:ln>
            <a:effectLst/>
          </c:spPr>
          <c:marker>
            <c:symbol val="circle"/>
            <c:size val="5"/>
            <c:spPr>
              <a:noFill/>
              <a:ln w="9525">
                <a:noFill/>
              </a:ln>
              <a:effectLst/>
            </c:spPr>
          </c:marker>
          <c:xVal>
            <c:numRef>
              <c:f>'forest plot'!$L$28:$M$28</c:f>
              <c:numCache>
                <c:formatCode>0.00</c:formatCode>
                <c:ptCount val="2"/>
                <c:pt idx="0">
                  <c:v>1E-3</c:v>
                </c:pt>
                <c:pt idx="1">
                  <c:v>100</c:v>
                </c:pt>
              </c:numCache>
            </c:numRef>
          </c:xVal>
          <c:yVal>
            <c:numRef>
              <c:f>'forest plot'!$L$29:$M$29</c:f>
              <c:numCache>
                <c:formatCode>0.00</c:formatCode>
                <c:ptCount val="2"/>
                <c:pt idx="0">
                  <c:v>6.5</c:v>
                </c:pt>
                <c:pt idx="1">
                  <c:v>6.5</c:v>
                </c:pt>
              </c:numCache>
            </c:numRef>
          </c:yVal>
          <c:smooth val="0"/>
          <c:extLst>
            <c:ext xmlns:c16="http://schemas.microsoft.com/office/drawing/2014/chart" uri="{C3380CC4-5D6E-409C-BE32-E72D297353CC}">
              <c16:uniqueId val="{0000002D-5F3E-2247-9E36-6D40CCB6FA42}"/>
            </c:ext>
          </c:extLst>
        </c:ser>
        <c:ser>
          <c:idx val="10"/>
          <c:order val="9"/>
          <c:tx>
            <c:v>line - year</c:v>
          </c:tx>
          <c:spPr>
            <a:ln w="15875" cap="rnd">
              <a:solidFill>
                <a:srgbClr val="4F81BD"/>
              </a:solidFill>
              <a:round/>
            </a:ln>
            <a:effectLst/>
          </c:spPr>
          <c:marker>
            <c:symbol val="circle"/>
            <c:size val="5"/>
            <c:spPr>
              <a:noFill/>
              <a:ln w="9525">
                <a:noFill/>
              </a:ln>
              <a:effectLst/>
            </c:spPr>
          </c:marker>
          <c:xVal>
            <c:numRef>
              <c:f>'forest plot'!$N$28:$O$28</c:f>
              <c:numCache>
                <c:formatCode>General</c:formatCode>
                <c:ptCount val="2"/>
                <c:pt idx="0">
                  <c:v>1E-3</c:v>
                </c:pt>
                <c:pt idx="1">
                  <c:v>100</c:v>
                </c:pt>
              </c:numCache>
            </c:numRef>
          </c:xVal>
          <c:yVal>
            <c:numRef>
              <c:f>'forest plot'!$N$29:$O$29</c:f>
              <c:numCache>
                <c:formatCode>General</c:formatCode>
                <c:ptCount val="2"/>
                <c:pt idx="0">
                  <c:v>4.5</c:v>
                </c:pt>
                <c:pt idx="1">
                  <c:v>4.5</c:v>
                </c:pt>
              </c:numCache>
            </c:numRef>
          </c:yVal>
          <c:smooth val="0"/>
          <c:extLst>
            <c:ext xmlns:c16="http://schemas.microsoft.com/office/drawing/2014/chart" uri="{C3380CC4-5D6E-409C-BE32-E72D297353CC}">
              <c16:uniqueId val="{0000002E-5F3E-2247-9E36-6D40CCB6FA42}"/>
            </c:ext>
          </c:extLst>
        </c:ser>
        <c:ser>
          <c:idx val="11"/>
          <c:order val="10"/>
          <c:spPr>
            <a:ln w="25400" cap="rnd">
              <a:noFill/>
              <a:round/>
            </a:ln>
            <a:effectLst/>
          </c:spPr>
          <c:marker>
            <c:symbol val="circle"/>
            <c:size val="5"/>
            <c:spPr>
              <a:noFill/>
              <a:ln w="9525">
                <a:noFill/>
              </a:ln>
              <a:effectLst/>
            </c:spPr>
          </c:marker>
          <c:dLbls>
            <c:dLbl>
              <c:idx val="0"/>
              <c:tx>
                <c:strRef>
                  <c:f>'forest plot'!$R$3</c:f>
                  <c:strCache>
                    <c:ptCount val="1"/>
                    <c:pt idx="0">
                      <c:v>1.00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{7B3A3DFC-E428-6645-AB0B-23B91FEF5CA5}</c15:txfldGUID>
                      <c15:f>'forest plot'!$R$3</c15:f>
                      <c15:dlblFieldTableCache>
                        <c:ptCount val="1"/>
                        <c:pt idx="0">
                          <c:v>1.00</c:v>
                        </c:pt>
                      </c15:dlblFieldTableCache>
                    </c15:dlblFTEntry>
                  </c15:dlblFieldTable>
                  <c15:showDataLabelsRange val="0"/>
                </c:ext>
                <c:ext xmlns:c16="http://schemas.microsoft.com/office/drawing/2014/chart" uri="{C3380CC4-5D6E-409C-BE32-E72D297353CC}">
                  <c16:uniqueId val="{0000002F-5F3E-2247-9E36-6D40CCB6FA42}"/>
                </c:ext>
              </c:extLst>
            </c:dLbl>
            <c:dLbl>
              <c:idx val="1"/>
              <c:tx>
                <c:strRef>
                  <c:f>'forest plot'!$R$4</c:f>
                  <c:strCache>
                    <c:ptCount val="1"/>
                    <c:pt idx="0">
                      <c:v>0.98 (0.56-1.72)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{207E44B1-97D5-0A4A-AC02-8F48952860B6}</c15:txfldGUID>
                      <c15:f>'forest plot'!$R$4</c15:f>
                      <c15:dlblFieldTableCache>
                        <c:ptCount val="1"/>
                        <c:pt idx="0">
                          <c:v>0.98 (0.56-1.72)</c:v>
                        </c:pt>
                      </c15:dlblFieldTableCache>
                    </c15:dlblFTEntry>
                  </c15:dlblFieldTable>
                  <c15:showDataLabelsRange val="0"/>
                </c:ext>
                <c:ext xmlns:c16="http://schemas.microsoft.com/office/drawing/2014/chart" uri="{C3380CC4-5D6E-409C-BE32-E72D297353CC}">
                  <c16:uniqueId val="{00000030-5F3E-2247-9E36-6D40CCB6FA42}"/>
                </c:ext>
              </c:extLst>
            </c:dLbl>
            <c:dLbl>
              <c:idx val="2"/>
              <c:tx>
                <c:strRef>
                  <c:f>'forest plot'!$R$5</c:f>
                  <c:strCache>
                    <c:ptCount val="1"/>
                    <c:pt idx="0">
                      <c:v>1.00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{65CB1B85-37F4-544A-A125-E5B53ADDFF62}</c15:txfldGUID>
                      <c15:f>'forest plot'!$R$5</c15:f>
                      <c15:dlblFieldTableCache>
                        <c:ptCount val="1"/>
                        <c:pt idx="0">
                          <c:v>1.00</c:v>
                        </c:pt>
                      </c15:dlblFieldTableCache>
                    </c15:dlblFTEntry>
                  </c15:dlblFieldTable>
                  <c15:showDataLabelsRange val="0"/>
                </c:ext>
                <c:ext xmlns:c16="http://schemas.microsoft.com/office/drawing/2014/chart" uri="{C3380CC4-5D6E-409C-BE32-E72D297353CC}">
                  <c16:uniqueId val="{00000031-5F3E-2247-9E36-6D40CCB6FA42}"/>
                </c:ext>
              </c:extLst>
            </c:dLbl>
            <c:dLbl>
              <c:idx val="3"/>
              <c:tx>
                <c:strRef>
                  <c:f>'forest plot'!$R$6</c:f>
                  <c:strCache>
                    <c:ptCount val="1"/>
                    <c:pt idx="0">
                      <c:v>0.46 (0.21-0.99)</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{A3067ED5-9212-4B49-8DD1-59FF4AC688F6}</c15:txfldGUID>
                      <c15:f>'forest plot'!$R$6</c15:f>
                      <c15:dlblFieldTableCache>
                        <c:ptCount val="1"/>
                        <c:pt idx="0">
                          <c:v>0.46 (0.21-0.99)</c:v>
                        </c:pt>
                      </c15:dlblFieldTableCache>
                    </c15:dlblFTEntry>
                  </c15:dlblFieldTable>
                  <c15:showDataLabelsRange val="0"/>
                </c:ext>
                <c:ext xmlns:c16="http://schemas.microsoft.com/office/drawing/2014/chart" uri="{C3380CC4-5D6E-409C-BE32-E72D297353CC}">
                  <c16:uniqueId val="{00000032-5F3E-2247-9E36-6D40CCB6FA42}"/>
                </c:ext>
              </c:extLst>
            </c:dLbl>
            <c:dLbl>
              <c:idx val="4"/>
              <c:tx>
                <c:strRef>
                  <c:f>'forest plot'!$R$7</c:f>
                  <c:strCache>
                    <c:ptCount val="1"/>
                    <c:pt idx="0">
                      <c:v>1.00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{F5262406-73B2-A24C-BBC8-2B9D6292C8D6}</c15:txfldGUID>
                      <c15:f>'forest plot'!$R$7</c15:f>
                      <c15:dlblFieldTableCache>
                        <c:ptCount val="1"/>
                        <c:pt idx="0">
                          <c:v>1.00</c:v>
                        </c:pt>
                      </c15:dlblFieldTableCache>
                    </c15:dlblFTEntry>
                  </c15:dlblFieldTable>
                  <c15:showDataLabelsRange val="0"/>
                </c:ext>
                <c:ext xmlns:c16="http://schemas.microsoft.com/office/drawing/2014/chart" uri="{C3380CC4-5D6E-409C-BE32-E72D297353CC}">
                  <c16:uniqueId val="{00000033-5F3E-2247-9E36-6D40CCB6FA42}"/>
                </c:ext>
              </c:extLst>
            </c:dLbl>
            <c:dLbl>
              <c:idx val="5"/>
              <c:tx>
                <c:strRef>
                  <c:f>'forest plot'!$R$8</c:f>
                  <c:strCache>
                    <c:ptCount val="1"/>
                    <c:pt idx="0">
                      <c:v>3.88 (1.66-9.07)</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{91418D1F-BE05-1C43-81B4-CAFF07635166}</c15:txfldGUID>
                      <c15:f>'forest plot'!$R$8</c15:f>
                      <c15:dlblFieldTableCache>
                        <c:ptCount val="1"/>
                        <c:pt idx="0">
                          <c:v>3.88 (1.66-9.07)</c:v>
                        </c:pt>
                      </c15:dlblFieldTableCache>
                    </c15:dlblFTEntry>
                  </c15:dlblFieldTable>
                  <c15:showDataLabelsRange val="0"/>
                </c:ext>
                <c:ext xmlns:c16="http://schemas.microsoft.com/office/drawing/2014/chart" uri="{C3380CC4-5D6E-409C-BE32-E72D297353CC}">
                  <c16:uniqueId val="{00000034-5F3E-2247-9E36-6D40CCB6FA42}"/>
                </c:ext>
              </c:extLst>
            </c:dLbl>
            <c:dLbl>
              <c:idx val="6"/>
              <c:tx>
                <c:strRef>
                  <c:f>'forest plot'!$R$9</c:f>
                  <c:strCache>
                    <c:ptCount val="1"/>
                    <c:pt idx="0">
                      <c:v>2.13 (0.77-5.89)</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{F47756F0-FFC2-5846-AE7F-3624F2282B99}</c15:txfldGUID>
                      <c15:f>'forest plot'!$R$9</c15:f>
                      <c15:dlblFieldTableCache>
                        <c:ptCount val="1"/>
                        <c:pt idx="0">
                          <c:v>2.13 (0.77-5.89)</c:v>
                        </c:pt>
                      </c15:dlblFieldTableCache>
                    </c15:dlblFTEntry>
                  </c15:dlblFieldTable>
                  <c15:showDataLabelsRange val="0"/>
                </c:ext>
                <c:ext xmlns:c16="http://schemas.microsoft.com/office/drawing/2014/chart" uri="{C3380CC4-5D6E-409C-BE32-E72D297353CC}">
                  <c16:uniqueId val="{00000035-5F3E-2247-9E36-6D40CCB6FA42}"/>
                </c:ext>
              </c:extLst>
            </c:dLbl>
            <c:dLbl>
              <c:idx val="7"/>
              <c:tx>
                <c:strRef>
                  <c:f>'forest plot'!$R$11</c:f>
                  <c:strCache>
                    <c:ptCount val="1"/>
                    <c:pt idx="0">
                      <c:v>4.39 (1.60-12.05)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{FE09F94A-D675-3147-83EC-04D969555ACE}</c15:txfldGUID>
                      <c15:f>'forest plot'!$R$11</c15:f>
                      <c15:dlblFieldTableCache>
                        <c:ptCount val="1"/>
                        <c:pt idx="0">
                          <c:v>4.39 (1.60-12.05)</c:v>
                        </c:pt>
                      </c15:dlblFieldTableCache>
                    </c15:dlblFTEntry>
                  </c15:dlblFieldTable>
                  <c15:showDataLabelsRange val="0"/>
                </c:ext>
                <c:ext xmlns:c16="http://schemas.microsoft.com/office/drawing/2014/chart" uri="{C3380CC4-5D6E-409C-BE32-E72D297353CC}">
                  <c16:uniqueId val="{00000036-5F3E-2247-9E36-6D40CCB6FA42}"/>
                </c:ext>
              </c:extLst>
            </c:dLbl>
            <c:dLbl>
              <c:idx val="8"/>
              <c:tx>
                <c:strRef>
                  <c:f>'forest plot'!$R$12</c:f>
                  <c:strCache>
                    <c:ptCount val="1"/>
                    <c:pt idx="0">
                      <c:v>1.00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{45E9EAA4-746A-4144-8B04-8545324401F7}</c15:txfldGUID>
                      <c15:f>'forest plot'!$R$12</c15:f>
                      <c15:dlblFieldTableCache>
                        <c:ptCount val="1"/>
                        <c:pt idx="0">
                          <c:v>1.00</c:v>
                        </c:pt>
                      </c15:dlblFieldTableCache>
                    </c15:dlblFTEntry>
                  </c15:dlblFieldTable>
                  <c15:showDataLabelsRange val="0"/>
                </c:ext>
                <c:ext xmlns:c16="http://schemas.microsoft.com/office/drawing/2014/chart" uri="{C3380CC4-5D6E-409C-BE32-E72D297353CC}">
                  <c16:uniqueId val="{00000037-5F3E-2247-9E36-6D40CCB6FA42}"/>
                </c:ext>
              </c:extLst>
            </c:dLbl>
            <c:dLbl>
              <c:idx val="9"/>
              <c:tx>
                <c:strRef>
                  <c:f>'forest plot'!$R$13</c:f>
                  <c:strCache>
                    <c:ptCount val="1"/>
                    <c:pt idx="0">
                      <c:v>0.86 (0.47-1.57)</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{070CAEE7-03F2-D64F-8C61-CA5C3390F5FB}</c15:txfldGUID>
                      <c15:f>'forest plot'!$R$13</c15:f>
                      <c15:dlblFieldTableCache>
                        <c:ptCount val="1"/>
                        <c:pt idx="0">
                          <c:v>0.86 (0.47-1.57)</c:v>
                        </c:pt>
                      </c15:dlblFieldTableCache>
                    </c15:dlblFTEntry>
                  </c15:dlblFieldTable>
                  <c15:showDataLabelsRange val="0"/>
                </c:ext>
                <c:ext xmlns:c16="http://schemas.microsoft.com/office/drawing/2014/chart" uri="{C3380CC4-5D6E-409C-BE32-E72D297353CC}">
                  <c16:uniqueId val="{00000038-5F3E-2247-9E36-6D40CCB6FA42}"/>
                </c:ext>
              </c:extLst>
            </c:dLbl>
            <c:dLbl>
              <c:idx val="10"/>
              <c:tx>
                <c:strRef>
                  <c:f>'forest plot'!$R$14</c:f>
                  <c:strCache>
                    <c:ptCount val="1"/>
                    <c:pt idx="0">
                      <c:v>0.54 (0.24-1.21)</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{57E89AAE-09D8-7246-817E-BCE3507CE190}</c15:txfldGUID>
                      <c15:f>'forest plot'!$R$14</c15:f>
                      <c15:dlblFieldTableCache>
                        <c:ptCount val="1"/>
                        <c:pt idx="0">
                          <c:v>0.54 (0.24-1.21)</c:v>
                        </c:pt>
                      </c15:dlblFieldTableCache>
                    </c15:dlblFTEntry>
                  </c15:dlblFieldTable>
                  <c15:showDataLabelsRange val="0"/>
                </c:ext>
                <c:ext xmlns:c16="http://schemas.microsoft.com/office/drawing/2014/chart" uri="{C3380CC4-5D6E-409C-BE32-E72D297353CC}">
                  <c16:uniqueId val="{00000039-5F3E-2247-9E36-6D40CCB6FA42}"/>
                </c:ext>
              </c:extLst>
            </c:dLbl>
            <c:dLbl>
              <c:idx val="11"/>
              <c:tx>
                <c:strRef>
                  <c:f>'forest plot'!$R$15</c:f>
                  <c:strCache>
                    <c:ptCount val="1"/>
                    <c:pt idx="0">
                      <c:v>1.00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{3A4CB89D-05F3-1349-A350-D3ADA202D60F}</c15:txfldGUID>
                      <c15:f>'forest plot'!$R$15</c15:f>
                      <c15:dlblFieldTableCache>
                        <c:ptCount val="1"/>
                        <c:pt idx="0">
                          <c:v>1.00</c:v>
                        </c:pt>
                      </c15:dlblFieldTableCache>
                    </c15:dlblFTEntry>
                  </c15:dlblFieldTable>
                  <c15:showDataLabelsRange val="0"/>
                </c:ext>
                <c:ext xmlns:c16="http://schemas.microsoft.com/office/drawing/2014/chart" uri="{C3380CC4-5D6E-409C-BE32-E72D297353CC}">
                  <c16:uniqueId val="{0000003A-5F3E-2247-9E36-6D40CCB6FA42}"/>
                </c:ext>
              </c:extLst>
            </c:dLbl>
            <c:dLbl>
              <c:idx val="12"/>
              <c:tx>
                <c:strRef>
                  <c:f>'forest plot'!$R$16</c:f>
                  <c:strCache>
                    <c:ptCount val="1"/>
                    <c:pt idx="0">
                      <c:v>1.74 (1.03-2.94)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{817E546D-44FE-5144-A0B9-64A268129445}</c15:txfldGUID>
                      <c15:f>'forest plot'!$R$16</c15:f>
                      <c15:dlblFieldTableCache>
                        <c:ptCount val="1"/>
                        <c:pt idx="0">
                          <c:v>1.74 (1.03-2.94)</c:v>
                        </c:pt>
                      </c15:dlblFieldTableCache>
                    </c15:dlblFTEntry>
                  </c15:dlblFieldTable>
                  <c15:showDataLabelsRange val="0"/>
                </c:ext>
                <c:ext xmlns:c16="http://schemas.microsoft.com/office/drawing/2014/chart" uri="{C3380CC4-5D6E-409C-BE32-E72D297353CC}">
                  <c16:uniqueId val="{0000003B-5F3E-2247-9E36-6D40CCB6FA42}"/>
                </c:ext>
              </c:extLst>
            </c:dLbl>
            <c:dLbl>
              <c:idx val="13"/>
              <c:tx>
                <c:strRef>
                  <c:f>'forest plot'!$R$17</c:f>
                  <c:strCache>
                    <c:ptCount val="1"/>
                    <c:pt idx="0">
                      <c:v>1.00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{D6F0718B-2E03-A046-B8AE-347C6B592477}</c15:txfldGUID>
                      <c15:f>'forest plot'!$R$17</c15:f>
                      <c15:dlblFieldTableCache>
                        <c:ptCount val="1"/>
                        <c:pt idx="0">
                          <c:v>1.00</c:v>
                        </c:pt>
                      </c15:dlblFieldTableCache>
                    </c15:dlblFTEntry>
                  </c15:dlblFieldTable>
                  <c15:showDataLabelsRange val="0"/>
                </c:ext>
                <c:ext xmlns:c16="http://schemas.microsoft.com/office/drawing/2014/chart" uri="{C3380CC4-5D6E-409C-BE32-E72D297353CC}">
                  <c16:uniqueId val="{0000003C-5F3E-2247-9E36-6D40CCB6FA42}"/>
                </c:ext>
              </c:extLst>
            </c:dLbl>
            <c:dLbl>
              <c:idx val="14"/>
              <c:tx>
                <c:strRef>
                  <c:f>'forest plot'!$R$18</c:f>
                  <c:strCache>
                    <c:ptCount val="1"/>
                    <c:pt idx="0">
                      <c:v>1.69 (0.73-3.95)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{9758FB7E-8A7C-6E4A-8E0A-D31517F90C23}</c15:txfldGUID>
                      <c15:f>'forest plot'!$R$18</c15:f>
                      <c15:dlblFieldTableCache>
                        <c:ptCount val="1"/>
                        <c:pt idx="0">
                          <c:v>1.69 (0.73-3.95)</c:v>
                        </c:pt>
                      </c15:dlblFieldTableCache>
                    </c15:dlblFTEntry>
                  </c15:dlblFieldTable>
                  <c15:showDataLabelsRange val="0"/>
                </c:ext>
                <c:ext xmlns:c16="http://schemas.microsoft.com/office/drawing/2014/chart" uri="{C3380CC4-5D6E-409C-BE32-E72D297353CC}">
                  <c16:uniqueId val="{0000003D-5F3E-2247-9E36-6D40CCB6FA42}"/>
                </c:ext>
              </c:extLst>
            </c:dLbl>
            <c:dLbl>
              <c:idx val="15"/>
              <c:tx>
                <c:strRef>
                  <c:f>'forest plot'!$R$19</c:f>
                  <c:strCache>
                    <c:ptCount val="1"/>
                    <c:pt idx="0">
                      <c:v>1.00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{B37ABC8F-4259-664E-80A6-F04E080AE8A7}</c15:txfldGUID>
                      <c15:f>'forest plot'!$R$19</c15:f>
                      <c15:dlblFieldTableCache>
                        <c:ptCount val="1"/>
                        <c:pt idx="0">
                          <c:v>1.00</c:v>
                        </c:pt>
                      </c15:dlblFieldTableCache>
                    </c15:dlblFTEntry>
                  </c15:dlblFieldTable>
                  <c15:showDataLabelsRange val="0"/>
                </c:ext>
                <c:ext xmlns:c16="http://schemas.microsoft.com/office/drawing/2014/chart" uri="{C3380CC4-5D6E-409C-BE32-E72D297353CC}">
                  <c16:uniqueId val="{0000003E-5F3E-2247-9E36-6D40CCB6FA42}"/>
                </c:ext>
              </c:extLst>
            </c:dLbl>
            <c:dLbl>
              <c:idx val="16"/>
              <c:tx>
                <c:strRef>
                  <c:f>'forest plot'!$R$20</c:f>
                  <c:strCache>
                    <c:ptCount val="1"/>
                    <c:pt idx="0">
                      <c:v>0.44 (0.23-0.84)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{38B89362-CF18-AE43-A0A3-67299841D6BA}</c15:txfldGUID>
                      <c15:f>'forest plot'!$R$20</c15:f>
                      <c15:dlblFieldTableCache>
                        <c:ptCount val="1"/>
                        <c:pt idx="0">
                          <c:v>0.44 (0.23-0.84)</c:v>
                        </c:pt>
                      </c15:dlblFieldTableCache>
                    </c15:dlblFTEntry>
                  </c15:dlblFieldTable>
                  <c15:showDataLabelsRange val="0"/>
                </c:ext>
                <c:ext xmlns:c16="http://schemas.microsoft.com/office/drawing/2014/chart" uri="{C3380CC4-5D6E-409C-BE32-E72D297353CC}">
                  <c16:uniqueId val="{0000003F-5F3E-2247-9E36-6D40CCB6FA42}"/>
                </c:ext>
              </c:extLst>
            </c:dLbl>
            <c:dLbl>
              <c:idx val="17"/>
              <c:tx>
                <c:strRef>
                  <c:f>'forest plot'!$R$21</c:f>
                  <c:strCache>
                    <c:ptCount val="1"/>
                    <c:pt idx="0">
                      <c:v>1.00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{16A555CA-BDE2-7744-8FD4-A7A11BF70CA3}</c15:txfldGUID>
                      <c15:f>'forest plot'!$R$21</c15:f>
                      <c15:dlblFieldTableCache>
                        <c:ptCount val="1"/>
                        <c:pt idx="0">
                          <c:v>1.00</c:v>
                        </c:pt>
                      </c15:dlblFieldTableCache>
                    </c15:dlblFTEntry>
                  </c15:dlblFieldTable>
                  <c15:showDataLabelsRange val="0"/>
                </c:ext>
                <c:ext xmlns:c16="http://schemas.microsoft.com/office/drawing/2014/chart" uri="{C3380CC4-5D6E-409C-BE32-E72D297353CC}">
                  <c16:uniqueId val="{00000040-5F3E-2247-9E36-6D40CCB6FA42}"/>
                </c:ext>
              </c:extLst>
            </c:dLbl>
            <c:dLbl>
              <c:idx val="18"/>
              <c:tx>
                <c:strRef>
                  <c:f>'forest plot'!$R$22</c:f>
                  <c:strCache>
                    <c:ptCount val="1"/>
                    <c:pt idx="0">
                      <c:v>2.41 (1.00-5.81)</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{5C80E50D-DA01-814A-B6DD-308A46164CD3}</c15:txfldGUID>
                      <c15:f>'forest plot'!$R$22</c15:f>
                      <c15:dlblFieldTableCache>
                        <c:ptCount val="1"/>
                        <c:pt idx="0">
                          <c:v>2.41 (1.00-5.81)</c:v>
                        </c:pt>
                      </c15:dlblFieldTableCache>
                    </c15:dlblFTEntry>
                  </c15:dlblFieldTable>
                  <c15:showDataLabelsRange val="0"/>
                </c:ext>
                <c:ext xmlns:c16="http://schemas.microsoft.com/office/drawing/2014/chart" uri="{C3380CC4-5D6E-409C-BE32-E72D297353CC}">
                  <c16:uniqueId val="{00000041-5F3E-2247-9E36-6D40CCB6FA4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'forest plot'!$Q$3:$Q$22</c:f>
              <c:numCache>
                <c:formatCode>General</c:formatCode>
                <c:ptCount val="19"/>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pt idx="16">
                  <c:v>20</c:v>
                </c:pt>
                <c:pt idx="17">
                  <c:v>20</c:v>
                </c:pt>
                <c:pt idx="18">
                  <c:v>20</c:v>
                </c:pt>
              </c:numCache>
            </c:numRef>
          </c:xVal>
          <c:yVal>
            <c:numRef>
              <c:f>'forest plot'!$M$3:$M$22</c:f>
              <c:numCache>
                <c:formatCode>General</c:formatCode>
                <c:ptCount val="19"/>
                <c:pt idx="0">
                  <c:v>19</c:v>
                </c:pt>
                <c:pt idx="1">
                  <c:v>18</c:v>
                </c:pt>
                <c:pt idx="2">
                  <c:v>17</c:v>
                </c:pt>
                <c:pt idx="3">
                  <c:v>16</c:v>
                </c:pt>
                <c:pt idx="4">
                  <c:v>15</c:v>
                </c:pt>
                <c:pt idx="5">
                  <c:v>14</c:v>
                </c:pt>
                <c:pt idx="6">
                  <c:v>13</c:v>
                </c:pt>
                <c:pt idx="7">
                  <c:v>12</c:v>
                </c:pt>
                <c:pt idx="8">
                  <c:v>11</c:v>
                </c:pt>
                <c:pt idx="9">
                  <c:v>10</c:v>
                </c:pt>
                <c:pt idx="10">
                  <c:v>9</c:v>
                </c:pt>
                <c:pt idx="11">
                  <c:v>8</c:v>
                </c:pt>
                <c:pt idx="12">
                  <c:v>7</c:v>
                </c:pt>
                <c:pt idx="13">
                  <c:v>6</c:v>
                </c:pt>
                <c:pt idx="14">
                  <c:v>5</c:v>
                </c:pt>
                <c:pt idx="15">
                  <c:v>4</c:v>
                </c:pt>
                <c:pt idx="16">
                  <c:v>3</c:v>
                </c:pt>
                <c:pt idx="17">
                  <c:v>2</c:v>
                </c:pt>
                <c:pt idx="18">
                  <c:v>1</c:v>
                </c:pt>
              </c:numCache>
            </c:numRef>
          </c:yVal>
          <c:smooth val="0"/>
          <c:extLst>
            <c:ext xmlns:c16="http://schemas.microsoft.com/office/drawing/2014/chart" uri="{C3380CC4-5D6E-409C-BE32-E72D297353CC}">
              <c16:uniqueId val="{00000042-5F3E-2247-9E36-6D40CCB6FA42}"/>
            </c:ext>
          </c:extLst>
        </c:ser>
        <c:ser>
          <c:idx val="8"/>
          <c:order val="11"/>
          <c:tx>
            <c:v>line - fibrosis</c:v>
          </c:tx>
          <c:spPr>
            <a:ln w="15875" cap="rnd">
              <a:solidFill>
                <a:srgbClr val="4F81BD"/>
              </a:solidFill>
              <a:round/>
            </a:ln>
            <a:effectLst/>
          </c:spPr>
          <c:marker>
            <c:symbol val="circle"/>
            <c:size val="5"/>
            <c:spPr>
              <a:noFill/>
              <a:ln w="9525">
                <a:noFill/>
              </a:ln>
              <a:effectLst/>
            </c:spPr>
          </c:marker>
          <c:xVal>
            <c:numRef>
              <c:f>'forest plot'!$P$28:$Q$28</c:f>
              <c:numCache>
                <c:formatCode>General</c:formatCode>
                <c:ptCount val="2"/>
                <c:pt idx="0">
                  <c:v>1E-3</c:v>
                </c:pt>
                <c:pt idx="1">
                  <c:v>100</c:v>
                </c:pt>
              </c:numCache>
            </c:numRef>
          </c:xVal>
          <c:yVal>
            <c:numRef>
              <c:f>'forest plot'!$P$29:$Q$29</c:f>
              <c:numCache>
                <c:formatCode>General</c:formatCode>
                <c:ptCount val="2"/>
                <c:pt idx="0">
                  <c:v>2.5</c:v>
                </c:pt>
                <c:pt idx="1">
                  <c:v>2.5</c:v>
                </c:pt>
              </c:numCache>
            </c:numRef>
          </c:yVal>
          <c:smooth val="0"/>
          <c:extLst>
            <c:ext xmlns:c16="http://schemas.microsoft.com/office/drawing/2014/chart" uri="{C3380CC4-5D6E-409C-BE32-E72D297353CC}">
              <c16:uniqueId val="{00000043-5F3E-2247-9E36-6D40CCB6FA42}"/>
            </c:ext>
          </c:extLst>
        </c:ser>
        <c:dLbls>
          <c:showLegendKey val="0"/>
          <c:showVal val="0"/>
          <c:showCatName val="0"/>
          <c:showSerName val="0"/>
          <c:showPercent val="0"/>
          <c:showBubbleSize val="0"/>
        </c:dLbls>
        <c:axId val="195407768"/>
        <c:axId val="195279376"/>
        <c:extLst>
          <c:ext xmlns:c15="http://schemas.microsoft.com/office/drawing/2012/chart" uri="{02D57815-91ED-43cb-92C2-25804820EDAC}">
            <c15:filteredScatterSeries>
              <c15:ser>
                <c:idx val="3"/>
                <c:order val="3"/>
                <c:tx>
                  <c:v>Line - age</c:v>
                </c:tx>
                <c:spPr>
                  <a:ln w="12700" cap="rnd">
                    <a:solidFill>
                      <a:schemeClr val="tx1"/>
                    </a:solidFill>
                    <a:round/>
                  </a:ln>
                  <a:effectLst/>
                </c:spPr>
                <c:marker>
                  <c:symbol val="circle"/>
                  <c:size val="5"/>
                  <c:spPr>
                    <a:noFill/>
                    <a:ln w="9525">
                      <a:noFill/>
                    </a:ln>
                    <a:effectLst/>
                  </c:spPr>
                </c:marker>
                <c:dPt>
                  <c:idx val="1"/>
                  <c:marker>
                    <c:symbol val="circle"/>
                    <c:size val="5"/>
                    <c:spPr>
                      <a:noFill/>
                      <a:ln w="9525">
                        <a:noFill/>
                      </a:ln>
                      <a:effectLst/>
                    </c:spPr>
                  </c:marker>
                  <c:bubble3D val="0"/>
                  <c:spPr>
                    <a:ln w="9525" cap="rnd">
                      <a:solidFill>
                        <a:schemeClr val="tx1"/>
                      </a:solidFill>
                      <a:round/>
                    </a:ln>
                    <a:effectLst/>
                  </c:spPr>
                  <c:extLst>
                    <c:ext xmlns:c16="http://schemas.microsoft.com/office/drawing/2014/chart" uri="{C3380CC4-5D6E-409C-BE32-E72D297353CC}">
                      <c16:uniqueId val="{00000045-5F3E-2247-9E36-6D40CCB6FA42}"/>
                    </c:ext>
                  </c:extLst>
                </c:dPt>
                <c:xVal>
                  <c:numRef>
                    <c:extLst>
                      <c:ext uri="{02D57815-91ED-43cb-92C2-25804820EDAC}">
                        <c15:formulaRef>
                          <c15:sqref>'forest plot'!$B$28:$C$28</c15:sqref>
                        </c15:formulaRef>
                      </c:ext>
                    </c:extLst>
                    <c:numCache>
                      <c:formatCode>0.00</c:formatCode>
                      <c:ptCount val="2"/>
                      <c:pt idx="0" formatCode="General">
                        <c:v>1E-3</c:v>
                      </c:pt>
                      <c:pt idx="1">
                        <c:v>100</c:v>
                      </c:pt>
                    </c:numCache>
                  </c:numRef>
                </c:xVal>
                <c:yVal>
                  <c:numRef>
                    <c:extLst>
                      <c:ext uri="{02D57815-91ED-43cb-92C2-25804820EDAC}">
                        <c15:formulaRef>
                          <c15:sqref>'forest plot'!$B$29:$C$29</c15:sqref>
                        </c15:formulaRef>
                      </c:ext>
                    </c:extLst>
                    <c:numCache>
                      <c:formatCode>0.00</c:formatCode>
                      <c:ptCount val="2"/>
                      <c:pt idx="0" formatCode="General">
                        <c:v>20.5</c:v>
                      </c:pt>
                      <c:pt idx="1">
                        <c:v>20.5</c:v>
                      </c:pt>
                    </c:numCache>
                  </c:numRef>
                </c:yVal>
                <c:smooth val="0"/>
                <c:extLst>
                  <c:ext xmlns:c16="http://schemas.microsoft.com/office/drawing/2014/chart" uri="{C3380CC4-5D6E-409C-BE32-E72D297353CC}">
                    <c16:uniqueId val="{00000046-5F3E-2247-9E36-6D40CCB6FA42}"/>
                  </c:ext>
                </c:extLst>
              </c15:ser>
            </c15:filteredScatterSeries>
          </c:ext>
        </c:extLst>
      </c:scatterChart>
      <c:valAx>
        <c:axId val="195407768"/>
        <c:scaling>
          <c:logBase val="10"/>
          <c:orientation val="minMax"/>
          <c:max val="100"/>
          <c:min val="5.000000000000001E-3"/>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Adjusted odds ratio (95% CI)</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cross"/>
        <c:minorTickMark val="cross"/>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5279376"/>
        <c:crosses val="autoZero"/>
        <c:crossBetween val="midCat"/>
        <c:majorUnit val="10"/>
      </c:valAx>
      <c:valAx>
        <c:axId val="195279376"/>
        <c:scaling>
          <c:orientation val="minMax"/>
          <c:max val="20"/>
          <c:min val="0"/>
        </c:scaling>
        <c:delete val="0"/>
        <c:axPos val="l"/>
        <c:majorGridlines>
          <c:spPr>
            <a:ln w="9525" cap="flat" cmpd="sng" algn="ctr">
              <a:noFill/>
              <a:round/>
            </a:ln>
            <a:effectLst/>
          </c:spPr>
        </c:majorGridlines>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5407768"/>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it-IT"/>
              <a:t>Distribution of HRHPV carriers in Pap test negative and positive patients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Foglio2!$A$28</c:f>
              <c:strCache>
                <c:ptCount val="1"/>
                <c:pt idx="0">
                  <c:v>Pap test pos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Foglio2!$B$27:$C$27</c:f>
              <c:strCache>
                <c:ptCount val="2"/>
                <c:pt idx="0">
                  <c:v>HRHPV+</c:v>
                </c:pt>
                <c:pt idx="1">
                  <c:v>HRHPV-</c:v>
                </c:pt>
              </c:strCache>
            </c:strRef>
          </c:cat>
          <c:val>
            <c:numRef>
              <c:f>Foglio2!$B$28:$C$28</c:f>
              <c:numCache>
                <c:formatCode>0.00</c:formatCode>
                <c:ptCount val="2"/>
                <c:pt idx="0">
                  <c:v>0.34649999999999997</c:v>
                </c:pt>
                <c:pt idx="1">
                  <c:v>0.42859999999999998</c:v>
                </c:pt>
              </c:numCache>
            </c:numRef>
          </c:val>
          <c:extLst>
            <c:ext xmlns:c16="http://schemas.microsoft.com/office/drawing/2014/chart" uri="{C3380CC4-5D6E-409C-BE32-E72D297353CC}">
              <c16:uniqueId val="{00000000-3340-044D-827E-3796F71E2D9A}"/>
            </c:ext>
          </c:extLst>
        </c:ser>
        <c:ser>
          <c:idx val="1"/>
          <c:order val="1"/>
          <c:tx>
            <c:strRef>
              <c:f>Foglio2!$A$29</c:f>
              <c:strCache>
                <c:ptCount val="1"/>
                <c:pt idx="0">
                  <c:v>Pap test neg</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Foglio2!$B$27:$C$27</c:f>
              <c:strCache>
                <c:ptCount val="2"/>
                <c:pt idx="0">
                  <c:v>HRHPV+</c:v>
                </c:pt>
                <c:pt idx="1">
                  <c:v>HRHPV-</c:v>
                </c:pt>
              </c:strCache>
            </c:strRef>
          </c:cat>
          <c:val>
            <c:numRef>
              <c:f>Foglio2!$B$29:$C$29</c:f>
              <c:numCache>
                <c:formatCode>0.00</c:formatCode>
                <c:ptCount val="2"/>
                <c:pt idx="0">
                  <c:v>0.65349999999999997</c:v>
                </c:pt>
                <c:pt idx="1">
                  <c:v>0.57140000000000002</c:v>
                </c:pt>
              </c:numCache>
            </c:numRef>
          </c:val>
          <c:extLst>
            <c:ext xmlns:c16="http://schemas.microsoft.com/office/drawing/2014/chart" uri="{C3380CC4-5D6E-409C-BE32-E72D297353CC}">
              <c16:uniqueId val="{00000001-3340-044D-827E-3796F71E2D9A}"/>
            </c:ext>
          </c:extLst>
        </c:ser>
        <c:dLbls>
          <c:dLblPos val="outEnd"/>
          <c:showLegendKey val="0"/>
          <c:showVal val="1"/>
          <c:showCatName val="0"/>
          <c:showSerName val="0"/>
          <c:showPercent val="0"/>
          <c:showBubbleSize val="0"/>
        </c:dLbls>
        <c:gapWidth val="100"/>
        <c:overlap val="-24"/>
        <c:axId val="475597408"/>
        <c:axId val="475597736"/>
      </c:barChart>
      <c:catAx>
        <c:axId val="475597408"/>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75597736"/>
        <c:crosses val="autoZero"/>
        <c:auto val="1"/>
        <c:lblAlgn val="ctr"/>
        <c:lblOffset val="100"/>
        <c:noMultiLvlLbl val="0"/>
      </c:catAx>
      <c:valAx>
        <c:axId val="475597736"/>
        <c:scaling>
          <c:orientation val="minMax"/>
        </c:scaling>
        <c:delete val="1"/>
        <c:axPos val="l"/>
        <c:numFmt formatCode="0.00" sourceLinked="1"/>
        <c:majorTickMark val="out"/>
        <c:minorTickMark val="none"/>
        <c:tickLblPos val="nextTo"/>
        <c:crossAx val="47559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242579062994898E-2"/>
          <c:y val="2.7870967741935499E-2"/>
          <c:w val="0.87732661773304499"/>
          <c:h val="0.77026243332486699"/>
        </c:manualLayout>
      </c:layout>
      <c:barChart>
        <c:barDir val="col"/>
        <c:grouping val="clustered"/>
        <c:varyColors val="0"/>
        <c:ser>
          <c:idx val="0"/>
          <c:order val="0"/>
          <c:tx>
            <c:strRef>
              <c:f>Sheet1!$B$1</c:f>
              <c:strCache>
                <c:ptCount val="1"/>
                <c:pt idx="0">
                  <c:v>% of Women</c:v>
                </c:pt>
              </c:strCache>
            </c:strRef>
          </c:tx>
          <c:spPr>
            <a:solidFill>
              <a:srgbClr val="081478"/>
            </a:solidFill>
          </c:spPr>
          <c:invertIfNegative val="0"/>
          <c:dLbls>
            <c:spPr>
              <a:noFill/>
              <a:ln>
                <a:noFill/>
              </a:ln>
              <a:effectLst/>
            </c:spPr>
            <c:txPr>
              <a:bodyPr/>
              <a:lstStyle/>
              <a:p>
                <a:pPr>
                  <a:defRPr sz="1400" b="1" i="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 month</c:v>
                </c:pt>
                <c:pt idx="1">
                  <c:v>2 month</c:v>
                </c:pt>
                <c:pt idx="2">
                  <c:v>3 month</c:v>
                </c:pt>
                <c:pt idx="3">
                  <c:v>Detected</c:v>
                </c:pt>
                <c:pt idx="4">
                  <c:v>Protective</c:v>
                </c:pt>
              </c:strCache>
            </c:strRef>
          </c:cat>
          <c:val>
            <c:numRef>
              <c:f>Sheet1!$B$2:$B$6</c:f>
              <c:numCache>
                <c:formatCode>0%</c:formatCode>
                <c:ptCount val="5"/>
                <c:pt idx="0">
                  <c:v>0.49</c:v>
                </c:pt>
                <c:pt idx="1">
                  <c:v>0.41</c:v>
                </c:pt>
                <c:pt idx="2">
                  <c:v>0.33</c:v>
                </c:pt>
                <c:pt idx="3">
                  <c:v>0.45</c:v>
                </c:pt>
                <c:pt idx="4">
                  <c:v>0.38</c:v>
                </c:pt>
              </c:numCache>
            </c:numRef>
          </c:val>
          <c:extLst>
            <c:ext xmlns:c16="http://schemas.microsoft.com/office/drawing/2014/chart" uri="{C3380CC4-5D6E-409C-BE32-E72D297353CC}">
              <c16:uniqueId val="{00000000-3057-A142-AADD-A835D7F1197A}"/>
            </c:ext>
          </c:extLst>
        </c:ser>
        <c:dLbls>
          <c:dLblPos val="inEnd"/>
          <c:showLegendKey val="0"/>
          <c:showVal val="1"/>
          <c:showCatName val="0"/>
          <c:showSerName val="0"/>
          <c:showPercent val="0"/>
          <c:showBubbleSize val="0"/>
        </c:dLbls>
        <c:gapWidth val="150"/>
        <c:axId val="2125196408"/>
        <c:axId val="2124824840"/>
      </c:barChart>
      <c:catAx>
        <c:axId val="2125196408"/>
        <c:scaling>
          <c:orientation val="minMax"/>
        </c:scaling>
        <c:delete val="0"/>
        <c:axPos val="b"/>
        <c:numFmt formatCode="General" sourceLinked="0"/>
        <c:majorTickMark val="out"/>
        <c:minorTickMark val="none"/>
        <c:tickLblPos val="nextTo"/>
        <c:txPr>
          <a:bodyPr rot="0" vert="horz"/>
          <a:lstStyle/>
          <a:p>
            <a:pPr>
              <a:defRPr sz="1400" b="1" i="0"/>
            </a:pPr>
            <a:endParaRPr lang="en-US"/>
          </a:p>
        </c:txPr>
        <c:crossAx val="2124824840"/>
        <c:crosses val="autoZero"/>
        <c:auto val="1"/>
        <c:lblAlgn val="ctr"/>
        <c:lblOffset val="100"/>
        <c:noMultiLvlLbl val="0"/>
      </c:catAx>
      <c:valAx>
        <c:axId val="2124824840"/>
        <c:scaling>
          <c:orientation val="minMax"/>
        </c:scaling>
        <c:delete val="0"/>
        <c:axPos val="l"/>
        <c:majorGridlines/>
        <c:numFmt formatCode="0%" sourceLinked="1"/>
        <c:majorTickMark val="out"/>
        <c:minorTickMark val="none"/>
        <c:tickLblPos val="nextTo"/>
        <c:txPr>
          <a:bodyPr/>
          <a:lstStyle/>
          <a:p>
            <a:pPr>
              <a:defRPr sz="1400" b="1" i="0"/>
            </a:pPr>
            <a:endParaRPr lang="en-US"/>
          </a:p>
        </c:txPr>
        <c:crossAx val="2125196408"/>
        <c:crosses val="autoZero"/>
        <c:crossBetween val="between"/>
      </c:valAx>
    </c:plotArea>
    <c:plotVisOnly val="1"/>
    <c:dispBlanksAs val="gap"/>
    <c:showDLblsOverMax val="0"/>
  </c:chart>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293941563089732E-2"/>
          <c:y val="0.25651783393986954"/>
          <c:w val="0.92680523199062925"/>
          <c:h val="0.61745638226497013"/>
        </c:manualLayout>
      </c:layout>
      <c:barChart>
        <c:barDir val="col"/>
        <c:grouping val="percentStacked"/>
        <c:varyColors val="0"/>
        <c:ser>
          <c:idx val="0"/>
          <c:order val="0"/>
          <c:tx>
            <c:strRef>
              <c:f>Plan1!$B$1</c:f>
              <c:strCache>
                <c:ptCount val="1"/>
                <c:pt idx="0">
                  <c:v>Yes</c:v>
                </c:pt>
              </c:strCache>
            </c:strRef>
          </c:tx>
          <c:spPr>
            <a:solidFill>
              <a:schemeClr val="accent1"/>
            </a:solidFill>
            <a:ln>
              <a:noFill/>
            </a:ln>
            <a:effectLst/>
          </c:spPr>
          <c:invertIfNegative val="0"/>
          <c:dLbls>
            <c:dLbl>
              <c:idx val="0"/>
              <c:tx>
                <c:rich>
                  <a:bodyPr/>
                  <a:lstStyle/>
                  <a:p>
                    <a:r>
                      <a:rPr lang="en-US" dirty="0"/>
                      <a:t>38.0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5E-D247-81C5-431C0E47FEB5}"/>
                </c:ext>
              </c:extLst>
            </c:dLbl>
            <c:dLbl>
              <c:idx val="1"/>
              <c:tx>
                <c:rich>
                  <a:bodyPr/>
                  <a:lstStyle/>
                  <a:p>
                    <a:r>
                      <a:rPr lang="en-US"/>
                      <a:t>67.6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5E-D247-81C5-431C0E47FEB5}"/>
                </c:ext>
              </c:extLst>
            </c:dLbl>
            <c:dLbl>
              <c:idx val="2"/>
              <c:tx>
                <c:rich>
                  <a:bodyPr/>
                  <a:lstStyle/>
                  <a:p>
                    <a:r>
                      <a:rPr lang="en-US" dirty="0"/>
                      <a:t>80.3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35E-D247-81C5-431C0E47FEB5}"/>
                </c:ext>
              </c:extLst>
            </c:dLbl>
            <c:dLbl>
              <c:idx val="3"/>
              <c:tx>
                <c:rich>
                  <a:bodyPr/>
                  <a:lstStyle/>
                  <a:p>
                    <a:r>
                      <a:rPr lang="en-US" dirty="0"/>
                      <a:t>36.6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35E-D247-81C5-431C0E47FEB5}"/>
                </c:ext>
              </c:extLst>
            </c:dLbl>
            <c:dLbl>
              <c:idx val="4"/>
              <c:tx>
                <c:rich>
                  <a:bodyPr/>
                  <a:lstStyle/>
                  <a:p>
                    <a:r>
                      <a:rPr lang="en-US" dirty="0"/>
                      <a:t>56.3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5E-D247-81C5-431C0E47FE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Plan1!$A$2:$A$6</c:f>
              <c:strCache>
                <c:ptCount val="5"/>
                <c:pt idx="0">
                  <c:v>Polisusbstance use</c:v>
                </c:pt>
                <c:pt idx="1">
                  <c:v>IPV</c:v>
                </c:pt>
                <c:pt idx="2">
                  <c:v>Binge Drinking</c:v>
                </c:pt>
                <c:pt idx="3">
                  <c:v>Sexual compulsive Behavior (SCS&gt;14)</c:v>
                </c:pt>
                <c:pt idx="4">
                  <c:v>Depression (PHQ-9&gt;9)</c:v>
                </c:pt>
              </c:strCache>
            </c:strRef>
          </c:cat>
          <c:val>
            <c:numRef>
              <c:f>Plan1!$B$2:$B$6</c:f>
              <c:numCache>
                <c:formatCode>General</c:formatCode>
                <c:ptCount val="5"/>
                <c:pt idx="0">
                  <c:v>40</c:v>
                </c:pt>
                <c:pt idx="1">
                  <c:v>68</c:v>
                </c:pt>
                <c:pt idx="2">
                  <c:v>81.3</c:v>
                </c:pt>
                <c:pt idx="3">
                  <c:v>37.800000000000011</c:v>
                </c:pt>
                <c:pt idx="4">
                  <c:v>54.7</c:v>
                </c:pt>
              </c:numCache>
            </c:numRef>
          </c:val>
          <c:extLst>
            <c:ext xmlns:c16="http://schemas.microsoft.com/office/drawing/2014/chart" uri="{C3380CC4-5D6E-409C-BE32-E72D297353CC}">
              <c16:uniqueId val="{00000005-E35E-D247-81C5-431C0E47FEB5}"/>
            </c:ext>
          </c:extLst>
        </c:ser>
        <c:ser>
          <c:idx val="1"/>
          <c:order val="1"/>
          <c:tx>
            <c:strRef>
              <c:f>Plan1!$C$1</c:f>
              <c:strCache>
                <c:ptCount val="1"/>
                <c:pt idx="0">
                  <c:v>No</c:v>
                </c:pt>
              </c:strCache>
            </c:strRef>
          </c:tx>
          <c:spPr>
            <a:solidFill>
              <a:schemeClr val="accent2"/>
            </a:solidFill>
            <a:ln>
              <a:noFill/>
            </a:ln>
            <a:effectLst/>
          </c:spPr>
          <c:invertIfNegative val="0"/>
          <c:cat>
            <c:strRef>
              <c:f>Plan1!$A$2:$A$6</c:f>
              <c:strCache>
                <c:ptCount val="5"/>
                <c:pt idx="0">
                  <c:v>Polisusbstance use</c:v>
                </c:pt>
                <c:pt idx="1">
                  <c:v>IPV</c:v>
                </c:pt>
                <c:pt idx="2">
                  <c:v>Binge Drinking</c:v>
                </c:pt>
                <c:pt idx="3">
                  <c:v>Sexual compulsive Behavior (SCS&gt;14)</c:v>
                </c:pt>
                <c:pt idx="4">
                  <c:v>Depression (PHQ-9&gt;9)</c:v>
                </c:pt>
              </c:strCache>
            </c:strRef>
          </c:cat>
          <c:val>
            <c:numRef>
              <c:f>Plan1!$C$2:$C$6</c:f>
              <c:numCache>
                <c:formatCode>General</c:formatCode>
                <c:ptCount val="5"/>
                <c:pt idx="0">
                  <c:v>60</c:v>
                </c:pt>
                <c:pt idx="1">
                  <c:v>32</c:v>
                </c:pt>
                <c:pt idx="2">
                  <c:v>18.7</c:v>
                </c:pt>
                <c:pt idx="3">
                  <c:v>62.2</c:v>
                </c:pt>
                <c:pt idx="4">
                  <c:v>45.3</c:v>
                </c:pt>
              </c:numCache>
            </c:numRef>
          </c:val>
          <c:extLst>
            <c:ext xmlns:c16="http://schemas.microsoft.com/office/drawing/2014/chart" uri="{C3380CC4-5D6E-409C-BE32-E72D297353CC}">
              <c16:uniqueId val="{00000006-E35E-D247-81C5-431C0E47FEB5}"/>
            </c:ext>
          </c:extLst>
        </c:ser>
        <c:dLbls>
          <c:showLegendKey val="0"/>
          <c:showVal val="0"/>
          <c:showCatName val="0"/>
          <c:showSerName val="0"/>
          <c:showPercent val="0"/>
          <c:showBubbleSize val="0"/>
        </c:dLbls>
        <c:gapWidth val="150"/>
        <c:overlap val="100"/>
        <c:axId val="84666432"/>
        <c:axId val="84666992"/>
      </c:barChart>
      <c:catAx>
        <c:axId val="84666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666992"/>
        <c:crosses val="autoZero"/>
        <c:auto val="1"/>
        <c:lblAlgn val="ctr"/>
        <c:lblOffset val="100"/>
        <c:noMultiLvlLbl val="0"/>
      </c:catAx>
      <c:valAx>
        <c:axId val="84666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666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826570823174221E-2"/>
          <c:y val="0.13604597706429217"/>
          <c:w val="0.78532829104222746"/>
          <c:h val="0.72500806719253663"/>
        </c:manualLayout>
      </c:layout>
      <c:barChart>
        <c:barDir val="col"/>
        <c:grouping val="stacked"/>
        <c:varyColors val="0"/>
        <c:ser>
          <c:idx val="0"/>
          <c:order val="0"/>
          <c:tx>
            <c:strRef>
              <c:f>Sheet1!$B$1</c:f>
              <c:strCache>
                <c:ptCount val="1"/>
                <c:pt idx="0">
                  <c:v>Tn</c:v>
                </c:pt>
              </c:strCache>
            </c:strRef>
          </c:tx>
          <c:spPr>
            <a:solidFill>
              <a:srgbClr val="92D050"/>
            </a:solidFill>
            <a:ln>
              <a:noFill/>
            </a:ln>
            <a:effectLst/>
          </c:spPr>
          <c:invertIfNegative val="0"/>
          <c:cat>
            <c:strRef>
              <c:f>Sheet1!$A$2:$A$5</c:f>
              <c:strCache>
                <c:ptCount val="4"/>
                <c:pt idx="0">
                  <c:v>Subject 1</c:v>
                </c:pt>
                <c:pt idx="1">
                  <c:v>Subject 1</c:v>
                </c:pt>
                <c:pt idx="2">
                  <c:v>Subject 2</c:v>
                </c:pt>
                <c:pt idx="3">
                  <c:v>Subject 2</c:v>
                </c:pt>
              </c:strCache>
            </c:strRef>
          </c:cat>
          <c:val>
            <c:numRef>
              <c:f>Sheet1!$B$2:$B$5</c:f>
              <c:numCache>
                <c:formatCode>General</c:formatCode>
                <c:ptCount val="4"/>
                <c:pt idx="0">
                  <c:v>42.2</c:v>
                </c:pt>
                <c:pt idx="1">
                  <c:v>7.4</c:v>
                </c:pt>
                <c:pt idx="2">
                  <c:v>86.4</c:v>
                </c:pt>
                <c:pt idx="3">
                  <c:v>6.8</c:v>
                </c:pt>
              </c:numCache>
            </c:numRef>
          </c:val>
          <c:extLst>
            <c:ext xmlns:c16="http://schemas.microsoft.com/office/drawing/2014/chart" uri="{C3380CC4-5D6E-409C-BE32-E72D297353CC}">
              <c16:uniqueId val="{00000000-FCF7-4C45-AE40-8B1A432D5709}"/>
            </c:ext>
          </c:extLst>
        </c:ser>
        <c:ser>
          <c:idx val="1"/>
          <c:order val="1"/>
          <c:tx>
            <c:strRef>
              <c:f>Sheet1!$C$1</c:f>
              <c:strCache>
                <c:ptCount val="1"/>
                <c:pt idx="0">
                  <c:v>Tcm</c:v>
                </c:pt>
              </c:strCache>
            </c:strRef>
          </c:tx>
          <c:spPr>
            <a:solidFill>
              <a:srgbClr val="00B0F0"/>
            </a:solidFill>
            <a:ln>
              <a:noFill/>
            </a:ln>
            <a:effectLst/>
          </c:spPr>
          <c:invertIfNegative val="0"/>
          <c:cat>
            <c:strRef>
              <c:f>Sheet1!$A$2:$A$5</c:f>
              <c:strCache>
                <c:ptCount val="4"/>
                <c:pt idx="0">
                  <c:v>Subject 1</c:v>
                </c:pt>
                <c:pt idx="1">
                  <c:v>Subject 1</c:v>
                </c:pt>
                <c:pt idx="2">
                  <c:v>Subject 2</c:v>
                </c:pt>
                <c:pt idx="3">
                  <c:v>Subject 2</c:v>
                </c:pt>
              </c:strCache>
            </c:strRef>
          </c:cat>
          <c:val>
            <c:numRef>
              <c:f>Sheet1!$C$2:$C$5</c:f>
              <c:numCache>
                <c:formatCode>General</c:formatCode>
                <c:ptCount val="4"/>
                <c:pt idx="0">
                  <c:v>12.7</c:v>
                </c:pt>
                <c:pt idx="1">
                  <c:v>10.5</c:v>
                </c:pt>
                <c:pt idx="2">
                  <c:v>20.100000000000001</c:v>
                </c:pt>
                <c:pt idx="3">
                  <c:v>0.1</c:v>
                </c:pt>
              </c:numCache>
            </c:numRef>
          </c:val>
          <c:extLst>
            <c:ext xmlns:c16="http://schemas.microsoft.com/office/drawing/2014/chart" uri="{C3380CC4-5D6E-409C-BE32-E72D297353CC}">
              <c16:uniqueId val="{00000001-FCF7-4C45-AE40-8B1A432D5709}"/>
            </c:ext>
          </c:extLst>
        </c:ser>
        <c:ser>
          <c:idx val="2"/>
          <c:order val="2"/>
          <c:tx>
            <c:strRef>
              <c:f>Sheet1!$D$1</c:f>
              <c:strCache>
                <c:ptCount val="1"/>
                <c:pt idx="0">
                  <c:v>Ttm</c:v>
                </c:pt>
              </c:strCache>
            </c:strRef>
          </c:tx>
          <c:spPr>
            <a:solidFill>
              <a:srgbClr val="FF9300"/>
            </a:solidFill>
            <a:ln>
              <a:noFill/>
            </a:ln>
            <a:effectLst/>
          </c:spPr>
          <c:invertIfNegative val="0"/>
          <c:cat>
            <c:strRef>
              <c:f>Sheet1!$A$2:$A$5</c:f>
              <c:strCache>
                <c:ptCount val="4"/>
                <c:pt idx="0">
                  <c:v>Subject 1</c:v>
                </c:pt>
                <c:pt idx="1">
                  <c:v>Subject 1</c:v>
                </c:pt>
                <c:pt idx="2">
                  <c:v>Subject 2</c:v>
                </c:pt>
                <c:pt idx="3">
                  <c:v>Subject 2</c:v>
                </c:pt>
              </c:strCache>
            </c:strRef>
          </c:cat>
          <c:val>
            <c:numRef>
              <c:f>Sheet1!$D$2:$D$5</c:f>
              <c:numCache>
                <c:formatCode>General</c:formatCode>
                <c:ptCount val="4"/>
                <c:pt idx="0">
                  <c:v>5.7</c:v>
                </c:pt>
                <c:pt idx="1">
                  <c:v>0</c:v>
                </c:pt>
                <c:pt idx="2">
                  <c:v>16.2</c:v>
                </c:pt>
                <c:pt idx="3">
                  <c:v>3.1</c:v>
                </c:pt>
              </c:numCache>
            </c:numRef>
          </c:val>
          <c:extLst>
            <c:ext xmlns:c16="http://schemas.microsoft.com/office/drawing/2014/chart" uri="{C3380CC4-5D6E-409C-BE32-E72D297353CC}">
              <c16:uniqueId val="{00000002-FCF7-4C45-AE40-8B1A432D5709}"/>
            </c:ext>
          </c:extLst>
        </c:ser>
        <c:ser>
          <c:idx val="3"/>
          <c:order val="3"/>
          <c:tx>
            <c:strRef>
              <c:f>Sheet1!$E$1</c:f>
              <c:strCache>
                <c:ptCount val="1"/>
                <c:pt idx="0">
                  <c:v>Tem</c:v>
                </c:pt>
              </c:strCache>
            </c:strRef>
          </c:tx>
          <c:spPr>
            <a:solidFill>
              <a:srgbClr val="FF7E79"/>
            </a:solidFill>
            <a:ln>
              <a:noFill/>
            </a:ln>
            <a:effectLst/>
          </c:spPr>
          <c:invertIfNegative val="0"/>
          <c:cat>
            <c:strRef>
              <c:f>Sheet1!$A$2:$A$5</c:f>
              <c:strCache>
                <c:ptCount val="4"/>
                <c:pt idx="0">
                  <c:v>Subject 1</c:v>
                </c:pt>
                <c:pt idx="1">
                  <c:v>Subject 1</c:v>
                </c:pt>
                <c:pt idx="2">
                  <c:v>Subject 2</c:v>
                </c:pt>
                <c:pt idx="3">
                  <c:v>Subject 2</c:v>
                </c:pt>
              </c:strCache>
            </c:strRef>
          </c:cat>
          <c:val>
            <c:numRef>
              <c:f>Sheet1!$E$2:$E$5</c:f>
              <c:numCache>
                <c:formatCode>General</c:formatCode>
                <c:ptCount val="4"/>
                <c:pt idx="0">
                  <c:v>15</c:v>
                </c:pt>
                <c:pt idx="1">
                  <c:v>3.5</c:v>
                </c:pt>
                <c:pt idx="2">
                  <c:v>3.9</c:v>
                </c:pt>
                <c:pt idx="3">
                  <c:v>1.8</c:v>
                </c:pt>
              </c:numCache>
            </c:numRef>
          </c:val>
          <c:extLst>
            <c:ext xmlns:c16="http://schemas.microsoft.com/office/drawing/2014/chart" uri="{C3380CC4-5D6E-409C-BE32-E72D297353CC}">
              <c16:uniqueId val="{00000003-FCF7-4C45-AE40-8B1A432D5709}"/>
            </c:ext>
          </c:extLst>
        </c:ser>
        <c:ser>
          <c:idx val="4"/>
          <c:order val="4"/>
          <c:tx>
            <c:strRef>
              <c:f>Sheet1!$F$1</c:f>
              <c:strCache>
                <c:ptCount val="1"/>
                <c:pt idx="0">
                  <c:v>CD45dim</c:v>
                </c:pt>
              </c:strCache>
            </c:strRef>
          </c:tx>
          <c:spPr>
            <a:solidFill>
              <a:schemeClr val="bg2">
                <a:lumMod val="75000"/>
              </a:schemeClr>
            </a:solidFill>
            <a:ln>
              <a:noFill/>
            </a:ln>
            <a:effectLst/>
          </c:spPr>
          <c:invertIfNegative val="0"/>
          <c:cat>
            <c:strRef>
              <c:f>Sheet1!$A$2:$A$5</c:f>
              <c:strCache>
                <c:ptCount val="4"/>
                <c:pt idx="0">
                  <c:v>Subject 1</c:v>
                </c:pt>
                <c:pt idx="1">
                  <c:v>Subject 1</c:v>
                </c:pt>
                <c:pt idx="2">
                  <c:v>Subject 2</c:v>
                </c:pt>
                <c:pt idx="3">
                  <c:v>Subject 2</c:v>
                </c:pt>
              </c:strCache>
            </c:strRef>
          </c:cat>
          <c:val>
            <c:numRef>
              <c:f>Sheet1!$F$2:$F$5</c:f>
              <c:numCache>
                <c:formatCode>General</c:formatCode>
                <c:ptCount val="4"/>
                <c:pt idx="0">
                  <c:v>33.5</c:v>
                </c:pt>
                <c:pt idx="1">
                  <c:v>0</c:v>
                </c:pt>
                <c:pt idx="2">
                  <c:v>20.7</c:v>
                </c:pt>
                <c:pt idx="3">
                  <c:v>0</c:v>
                </c:pt>
              </c:numCache>
            </c:numRef>
          </c:val>
          <c:extLst>
            <c:ext xmlns:c16="http://schemas.microsoft.com/office/drawing/2014/chart" uri="{C3380CC4-5D6E-409C-BE32-E72D297353CC}">
              <c16:uniqueId val="{00000004-FCF7-4C45-AE40-8B1A432D5709}"/>
            </c:ext>
          </c:extLst>
        </c:ser>
        <c:dLbls>
          <c:showLegendKey val="0"/>
          <c:showVal val="0"/>
          <c:showCatName val="0"/>
          <c:showSerName val="0"/>
          <c:showPercent val="0"/>
          <c:showBubbleSize val="0"/>
        </c:dLbls>
        <c:gapWidth val="219"/>
        <c:overlap val="100"/>
        <c:axId val="2113622920"/>
        <c:axId val="2113626568"/>
      </c:barChart>
      <c:catAx>
        <c:axId val="2113622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3626568"/>
        <c:crosses val="autoZero"/>
        <c:auto val="1"/>
        <c:lblAlgn val="ctr"/>
        <c:lblOffset val="100"/>
        <c:noMultiLvlLbl val="0"/>
      </c:catAx>
      <c:valAx>
        <c:axId val="2113626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13622920"/>
        <c:crosses val="autoZero"/>
        <c:crossBetween val="between"/>
      </c:valAx>
      <c:spPr>
        <a:noFill/>
        <a:ln w="25400">
          <a:noFill/>
        </a:ln>
        <a:effectLst/>
      </c:spPr>
    </c:plotArea>
    <c:legend>
      <c:legendPos val="r"/>
      <c:layout>
        <c:manualLayout>
          <c:xMode val="edge"/>
          <c:yMode val="edge"/>
          <c:x val="0.72061308736517105"/>
          <c:y val="0.29984215867397096"/>
          <c:w val="0.13357030935938918"/>
          <c:h val="0.3537704885797187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938759839496022E-2"/>
          <c:y val="3.5445157689087355E-2"/>
          <c:w val="0.90719222489216667"/>
          <c:h val="0.86271906235189499"/>
        </c:manualLayout>
      </c:layout>
      <c:barChart>
        <c:barDir val="col"/>
        <c:grouping val="clustered"/>
        <c:varyColors val="0"/>
        <c:ser>
          <c:idx val="0"/>
          <c:order val="0"/>
          <c:tx>
            <c:strRef>
              <c:f>Sheet1!$C$1:$C$2</c:f>
              <c:strCache>
                <c:ptCount val="2"/>
                <c:pt idx="0">
                  <c:v>Pre</c:v>
                </c:pt>
              </c:strCache>
            </c:strRef>
          </c:tx>
          <c:spPr>
            <a:solidFill>
              <a:srgbClr val="00B0F0"/>
            </a:solidFill>
            <a:ln>
              <a:solidFill>
                <a:schemeClr val="bg2">
                  <a:lumMod val="90000"/>
                </a:schemeClr>
              </a:solidFill>
            </a:ln>
            <a:effectLst/>
          </c:spPr>
          <c:invertIfNegative val="0"/>
          <c:cat>
            <c:strRef>
              <c:f>Sheet1!$B$3:$B$5</c:f>
              <c:strCache>
                <c:ptCount val="3"/>
                <c:pt idx="0">
                  <c:v>Visit 1 to Visit 3</c:v>
                </c:pt>
                <c:pt idx="1">
                  <c:v>Visit 3 to Visit 5</c:v>
                </c:pt>
                <c:pt idx="2">
                  <c:v>Visit 5 to Visit 7</c:v>
                </c:pt>
              </c:strCache>
            </c:strRef>
          </c:cat>
          <c:val>
            <c:numRef>
              <c:f>Sheet1!$C$3:$C$5</c:f>
              <c:numCache>
                <c:formatCode>General</c:formatCode>
                <c:ptCount val="3"/>
                <c:pt idx="0">
                  <c:v>16.666666666666664</c:v>
                </c:pt>
                <c:pt idx="1">
                  <c:v>25</c:v>
                </c:pt>
                <c:pt idx="2">
                  <c:v>15.789473684210526</c:v>
                </c:pt>
              </c:numCache>
            </c:numRef>
          </c:val>
          <c:extLst>
            <c:ext xmlns:c16="http://schemas.microsoft.com/office/drawing/2014/chart" uri="{C3380CC4-5D6E-409C-BE32-E72D297353CC}">
              <c16:uniqueId val="{00000000-9DDA-9244-AD9F-FF5265B23FEF}"/>
            </c:ext>
          </c:extLst>
        </c:ser>
        <c:ser>
          <c:idx val="1"/>
          <c:order val="1"/>
          <c:tx>
            <c:strRef>
              <c:f>Sheet1!$D$1:$D$2</c:f>
              <c:strCache>
                <c:ptCount val="2"/>
                <c:pt idx="0">
                  <c:v>Pre</c:v>
                </c:pt>
              </c:strCache>
            </c:strRef>
          </c:tx>
          <c:spPr>
            <a:pattFill prst="wdDnDiag">
              <a:fgClr>
                <a:srgbClr val="00B0F0"/>
              </a:fgClr>
              <a:bgClr>
                <a:schemeClr val="bg1"/>
              </a:bgClr>
            </a:pattFill>
            <a:ln>
              <a:solidFill>
                <a:schemeClr val="tx1">
                  <a:lumMod val="65000"/>
                  <a:lumOff val="35000"/>
                </a:schemeClr>
              </a:solidFill>
            </a:ln>
            <a:effectLst/>
          </c:spPr>
          <c:invertIfNegative val="0"/>
          <c:cat>
            <c:strRef>
              <c:f>Sheet1!$B$3:$B$5</c:f>
              <c:strCache>
                <c:ptCount val="3"/>
                <c:pt idx="0">
                  <c:v>Visit 1 to Visit 3</c:v>
                </c:pt>
                <c:pt idx="1">
                  <c:v>Visit 3 to Visit 5</c:v>
                </c:pt>
                <c:pt idx="2">
                  <c:v>Visit 5 to Visit 7</c:v>
                </c:pt>
              </c:strCache>
            </c:strRef>
          </c:cat>
          <c:val>
            <c:numRef>
              <c:f>Sheet1!$D$3:$D$5</c:f>
              <c:numCache>
                <c:formatCode>General</c:formatCode>
                <c:ptCount val="3"/>
                <c:pt idx="0">
                  <c:v>10.666666666666668</c:v>
                </c:pt>
                <c:pt idx="1">
                  <c:v>15.789473684210526</c:v>
                </c:pt>
                <c:pt idx="2">
                  <c:v>9.5238095238095237</c:v>
                </c:pt>
              </c:numCache>
            </c:numRef>
          </c:val>
          <c:extLst>
            <c:ext xmlns:c16="http://schemas.microsoft.com/office/drawing/2014/chart" uri="{C3380CC4-5D6E-409C-BE32-E72D297353CC}">
              <c16:uniqueId val="{00000001-9DDA-9244-AD9F-FF5265B23FEF}"/>
            </c:ext>
          </c:extLst>
        </c:ser>
        <c:ser>
          <c:idx val="2"/>
          <c:order val="2"/>
          <c:tx>
            <c:strRef>
              <c:f>Sheet1!$E$1:$E$2</c:f>
              <c:strCache>
                <c:ptCount val="2"/>
                <c:pt idx="0">
                  <c:v>Pre</c:v>
                </c:pt>
              </c:strCache>
            </c:strRef>
          </c:tx>
          <c:spPr>
            <a:solidFill>
              <a:schemeClr val="accent3"/>
            </a:solidFill>
            <a:ln>
              <a:noFill/>
            </a:ln>
            <a:effectLst/>
          </c:spPr>
          <c:invertIfNegative val="0"/>
          <c:cat>
            <c:strRef>
              <c:f>Sheet1!$B$3:$B$5</c:f>
              <c:strCache>
                <c:ptCount val="3"/>
                <c:pt idx="0">
                  <c:v>Visit 1 to Visit 3</c:v>
                </c:pt>
                <c:pt idx="1">
                  <c:v>Visit 3 to Visit 5</c:v>
                </c:pt>
                <c:pt idx="2">
                  <c:v>Visit 5 to Visit 7</c:v>
                </c:pt>
              </c:strCache>
            </c:strRef>
          </c:cat>
          <c:val>
            <c:numRef>
              <c:f>Sheet1!$E$3:$E$5</c:f>
              <c:numCache>
                <c:formatCode>General</c:formatCode>
                <c:ptCount val="3"/>
              </c:numCache>
            </c:numRef>
          </c:val>
          <c:extLst>
            <c:ext xmlns:c16="http://schemas.microsoft.com/office/drawing/2014/chart" uri="{C3380CC4-5D6E-409C-BE32-E72D297353CC}">
              <c16:uniqueId val="{00000002-9DDA-9244-AD9F-FF5265B23FEF}"/>
            </c:ext>
          </c:extLst>
        </c:ser>
        <c:ser>
          <c:idx val="3"/>
          <c:order val="3"/>
          <c:tx>
            <c:strRef>
              <c:f>Sheet1!$F$1:$F$2</c:f>
              <c:strCache>
                <c:ptCount val="2"/>
                <c:pt idx="0">
                  <c:v>Post</c:v>
                </c:pt>
              </c:strCache>
            </c:strRef>
          </c:tx>
          <c:spPr>
            <a:solidFill>
              <a:srgbClr val="FF0000"/>
            </a:solidFill>
            <a:ln>
              <a:solidFill>
                <a:schemeClr val="bg2">
                  <a:lumMod val="90000"/>
                </a:schemeClr>
              </a:solidFill>
            </a:ln>
            <a:effectLst/>
          </c:spPr>
          <c:invertIfNegative val="0"/>
          <c:cat>
            <c:strRef>
              <c:f>Sheet1!$B$3:$B$5</c:f>
              <c:strCache>
                <c:ptCount val="3"/>
                <c:pt idx="0">
                  <c:v>Visit 1 to Visit 3</c:v>
                </c:pt>
                <c:pt idx="1">
                  <c:v>Visit 3 to Visit 5</c:v>
                </c:pt>
                <c:pt idx="2">
                  <c:v>Visit 5 to Visit 7</c:v>
                </c:pt>
              </c:strCache>
            </c:strRef>
          </c:cat>
          <c:val>
            <c:numRef>
              <c:f>Sheet1!$F$3:$F$5</c:f>
              <c:numCache>
                <c:formatCode>General</c:formatCode>
                <c:ptCount val="3"/>
                <c:pt idx="0">
                  <c:v>11.387900355871885</c:v>
                </c:pt>
                <c:pt idx="1">
                  <c:v>13.248638838475499</c:v>
                </c:pt>
                <c:pt idx="2">
                  <c:v>11.818181818181818</c:v>
                </c:pt>
              </c:numCache>
            </c:numRef>
          </c:val>
          <c:extLst>
            <c:ext xmlns:c16="http://schemas.microsoft.com/office/drawing/2014/chart" uri="{C3380CC4-5D6E-409C-BE32-E72D297353CC}">
              <c16:uniqueId val="{00000003-9DDA-9244-AD9F-FF5265B23FEF}"/>
            </c:ext>
          </c:extLst>
        </c:ser>
        <c:ser>
          <c:idx val="4"/>
          <c:order val="4"/>
          <c:tx>
            <c:strRef>
              <c:f>Sheet1!$G$1:$G$2</c:f>
              <c:strCache>
                <c:ptCount val="2"/>
                <c:pt idx="0">
                  <c:v>Post</c:v>
                </c:pt>
              </c:strCache>
            </c:strRef>
          </c:tx>
          <c:spPr>
            <a:pattFill prst="wdDnDiag">
              <a:fgClr>
                <a:srgbClr val="FF0000"/>
              </a:fgClr>
              <a:bgClr>
                <a:schemeClr val="bg1"/>
              </a:bgClr>
            </a:pattFill>
            <a:ln>
              <a:solidFill>
                <a:schemeClr val="tx1">
                  <a:lumMod val="65000"/>
                  <a:lumOff val="35000"/>
                </a:schemeClr>
              </a:solidFill>
            </a:ln>
            <a:effectLst/>
          </c:spPr>
          <c:invertIfNegative val="0"/>
          <c:cat>
            <c:strRef>
              <c:f>Sheet1!$B$3:$B$5</c:f>
              <c:strCache>
                <c:ptCount val="3"/>
                <c:pt idx="0">
                  <c:v>Visit 1 to Visit 3</c:v>
                </c:pt>
                <c:pt idx="1">
                  <c:v>Visit 3 to Visit 5</c:v>
                </c:pt>
                <c:pt idx="2">
                  <c:v>Visit 5 to Visit 7</c:v>
                </c:pt>
              </c:strCache>
            </c:strRef>
          </c:cat>
          <c:val>
            <c:numRef>
              <c:f>Sheet1!$G$3:$G$5</c:f>
              <c:numCache>
                <c:formatCode>General</c:formatCode>
                <c:ptCount val="3"/>
                <c:pt idx="0">
                  <c:v>12.746858168761221</c:v>
                </c:pt>
                <c:pt idx="1">
                  <c:v>13.027522935779817</c:v>
                </c:pt>
                <c:pt idx="2">
                  <c:v>12.523020257826889</c:v>
                </c:pt>
              </c:numCache>
            </c:numRef>
          </c:val>
          <c:extLst>
            <c:ext xmlns:c16="http://schemas.microsoft.com/office/drawing/2014/chart" uri="{C3380CC4-5D6E-409C-BE32-E72D297353CC}">
              <c16:uniqueId val="{00000004-9DDA-9244-AD9F-FF5265B23FEF}"/>
            </c:ext>
          </c:extLst>
        </c:ser>
        <c:dLbls>
          <c:showLegendKey val="0"/>
          <c:showVal val="0"/>
          <c:showCatName val="0"/>
          <c:showSerName val="0"/>
          <c:showPercent val="0"/>
          <c:showBubbleSize val="0"/>
        </c:dLbls>
        <c:gapWidth val="219"/>
        <c:axId val="758696799"/>
        <c:axId val="758346751"/>
      </c:barChart>
      <c:catAx>
        <c:axId val="758696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8346751"/>
        <c:crosses val="autoZero"/>
        <c:auto val="1"/>
        <c:lblAlgn val="ctr"/>
        <c:lblOffset val="100"/>
        <c:noMultiLvlLbl val="0"/>
      </c:catAx>
      <c:valAx>
        <c:axId val="758346751"/>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Percent</a:t>
                </a:r>
              </a:p>
            </c:rich>
          </c:tx>
          <c:layout>
            <c:manualLayout>
              <c:xMode val="edge"/>
              <c:yMode val="edge"/>
              <c:x val="0"/>
              <c:y val="0.4283117245578870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8696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21721775282314"/>
          <c:y val="6.0303016073507909E-2"/>
          <c:w val="0.8350829830587666"/>
          <c:h val="0.79198354553399275"/>
        </c:manualLayout>
      </c:layout>
      <c:barChart>
        <c:barDir val="col"/>
        <c:grouping val="clustered"/>
        <c:varyColors val="0"/>
        <c:ser>
          <c:idx val="0"/>
          <c:order val="0"/>
          <c:tx>
            <c:strRef>
              <c:f>Sheet5!$B$1</c:f>
              <c:strCache>
                <c:ptCount val="1"/>
                <c:pt idx="0">
                  <c:v>Adult (n=625)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Sheet5!$A$2:$A$6</c:f>
              <c:strCache>
                <c:ptCount val="5"/>
                <c:pt idx="0">
                  <c:v>Sexually active</c:v>
                </c:pt>
                <c:pt idx="1">
                  <c:v>Aware of PrEP</c:v>
                </c:pt>
                <c:pt idx="2">
                  <c:v>Ever taken PrEP </c:v>
                </c:pt>
                <c:pt idx="3">
                  <c:v>PrEP in last 30 days</c:v>
                </c:pt>
                <c:pt idx="4">
                  <c:v>Adherent to PrEP</c:v>
                </c:pt>
              </c:strCache>
            </c:strRef>
          </c:cat>
          <c:val>
            <c:numRef>
              <c:f>Sheet5!$B$2:$B$6</c:f>
              <c:numCache>
                <c:formatCode>0</c:formatCode>
                <c:ptCount val="5"/>
                <c:pt idx="0">
                  <c:v>100</c:v>
                </c:pt>
                <c:pt idx="1">
                  <c:v>82.6</c:v>
                </c:pt>
                <c:pt idx="2">
                  <c:v>22.6</c:v>
                </c:pt>
                <c:pt idx="3">
                  <c:v>13</c:v>
                </c:pt>
                <c:pt idx="4">
                  <c:v>9</c:v>
                </c:pt>
              </c:numCache>
            </c:numRef>
          </c:val>
          <c:extLst>
            <c:ext xmlns:c16="http://schemas.microsoft.com/office/drawing/2014/chart" uri="{C3380CC4-5D6E-409C-BE32-E72D297353CC}">
              <c16:uniqueId val="{00000000-B4EA-0047-ACEB-F7E6283E16E4}"/>
            </c:ext>
          </c:extLst>
        </c:ser>
        <c:ser>
          <c:idx val="1"/>
          <c:order val="1"/>
          <c:tx>
            <c:strRef>
              <c:f>Sheet5!$C$1</c:f>
              <c:strCache>
                <c:ptCount val="1"/>
                <c:pt idx="0">
                  <c:v>Youth (n=212)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Sheet5!$A$2:$A$6</c:f>
              <c:strCache>
                <c:ptCount val="5"/>
                <c:pt idx="0">
                  <c:v>Sexually active</c:v>
                </c:pt>
                <c:pt idx="1">
                  <c:v>Aware of PrEP</c:v>
                </c:pt>
                <c:pt idx="2">
                  <c:v>Ever taken PrEP </c:v>
                </c:pt>
                <c:pt idx="3">
                  <c:v>PrEP in last 30 days</c:v>
                </c:pt>
                <c:pt idx="4">
                  <c:v>Adherent to PrEP</c:v>
                </c:pt>
              </c:strCache>
            </c:strRef>
          </c:cat>
          <c:val>
            <c:numRef>
              <c:f>Sheet5!$C$2:$C$6</c:f>
              <c:numCache>
                <c:formatCode>0</c:formatCode>
                <c:ptCount val="5"/>
                <c:pt idx="0">
                  <c:v>100</c:v>
                </c:pt>
                <c:pt idx="1">
                  <c:v>82.4</c:v>
                </c:pt>
                <c:pt idx="2">
                  <c:v>23.1</c:v>
                </c:pt>
                <c:pt idx="3">
                  <c:v>12</c:v>
                </c:pt>
                <c:pt idx="4">
                  <c:v>8</c:v>
                </c:pt>
              </c:numCache>
            </c:numRef>
          </c:val>
          <c:extLst>
            <c:ext xmlns:c16="http://schemas.microsoft.com/office/drawing/2014/chart" uri="{C3380CC4-5D6E-409C-BE32-E72D297353CC}">
              <c16:uniqueId val="{00000001-B4EA-0047-ACEB-F7E6283E16E4}"/>
            </c:ext>
          </c:extLst>
        </c:ser>
        <c:dLbls>
          <c:dLblPos val="outEnd"/>
          <c:showLegendKey val="0"/>
          <c:showVal val="1"/>
          <c:showCatName val="0"/>
          <c:showSerName val="0"/>
          <c:showPercent val="0"/>
          <c:showBubbleSize val="0"/>
        </c:dLbls>
        <c:gapWidth val="219"/>
        <c:overlap val="-27"/>
        <c:axId val="183475880"/>
        <c:axId val="184059832"/>
      </c:barChart>
      <c:catAx>
        <c:axId val="18347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4059832"/>
        <c:crosses val="autoZero"/>
        <c:auto val="1"/>
        <c:lblAlgn val="ctr"/>
        <c:lblOffset val="100"/>
        <c:noMultiLvlLbl val="0"/>
      </c:catAx>
      <c:valAx>
        <c:axId val="18405983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700" dirty="0"/>
                  <a:t>Percent of sexually active participants</a:t>
                </a:r>
                <a:r>
                  <a:rPr lang="en-US" sz="1700" baseline="0" dirty="0"/>
                  <a:t> </a:t>
                </a:r>
                <a:r>
                  <a:rPr lang="en-US" sz="1700" dirty="0"/>
                  <a:t>(%)</a:t>
                </a:r>
              </a:p>
            </c:rich>
          </c:tx>
          <c:layout>
            <c:manualLayout>
              <c:xMode val="edge"/>
              <c:yMode val="edge"/>
              <c:x val="1.734868527388515E-2"/>
              <c:y val="0.1724779361255851"/>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3475880"/>
        <c:crosses val="autoZero"/>
        <c:crossBetween val="between"/>
      </c:valAx>
      <c:spPr>
        <a:noFill/>
        <a:ln>
          <a:noFill/>
        </a:ln>
        <a:effectLst/>
      </c:spPr>
    </c:plotArea>
    <c:legend>
      <c:legendPos val="b"/>
      <c:layout>
        <c:manualLayout>
          <c:xMode val="edge"/>
          <c:yMode val="edge"/>
          <c:x val="0.59421417950108169"/>
          <c:y val="0.22996835345989972"/>
          <c:w val="0.34755009802601056"/>
          <c:h val="6.440493889779415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915718868474771E-2"/>
          <c:y val="4.0196528341040351E-2"/>
          <c:w val="0.8921089724895499"/>
          <c:h val="0.74956644585914645"/>
        </c:manualLayout>
      </c:layout>
      <c:barChart>
        <c:barDir val="col"/>
        <c:grouping val="clustered"/>
        <c:varyColors val="0"/>
        <c:ser>
          <c:idx val="1"/>
          <c:order val="1"/>
          <c:tx>
            <c:strRef>
              <c:f>Sheet4!$C$1</c:f>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Sheet4!$A$2:$A$18</c:f>
              <c:numCache>
                <c:formatCode>mmm\-yy</c:formatCode>
                <c:ptCount val="1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numCache>
            </c:numRef>
          </c:cat>
          <c:val>
            <c:numRef>
              <c:f>Sheet4!$C$2:$C$18</c:f>
              <c:numCache>
                <c:formatCode>General</c:formatCode>
                <c:ptCount val="17"/>
              </c:numCache>
            </c:numRef>
          </c:val>
          <c:extLst>
            <c:ext xmlns:c16="http://schemas.microsoft.com/office/drawing/2014/chart" uri="{C3380CC4-5D6E-409C-BE32-E72D297353CC}">
              <c16:uniqueId val="{00000000-E845-964B-8ABB-8EA2E23AA3F7}"/>
            </c:ext>
          </c:extLst>
        </c:ser>
        <c:dLbls>
          <c:showLegendKey val="0"/>
          <c:showVal val="1"/>
          <c:showCatName val="0"/>
          <c:showSerName val="0"/>
          <c:showPercent val="0"/>
          <c:showBubbleSize val="0"/>
        </c:dLbls>
        <c:gapWidth val="219"/>
        <c:axId val="1424709488"/>
        <c:axId val="1424706224"/>
      </c:barChart>
      <c:lineChart>
        <c:grouping val="standard"/>
        <c:varyColors val="0"/>
        <c:ser>
          <c:idx val="0"/>
          <c:order val="0"/>
          <c:tx>
            <c:strRef>
              <c:f>Sheet4!$B$1</c:f>
              <c:strCache>
                <c:ptCount val="1"/>
                <c:pt idx="0">
                  <c:v>30 Day Continuation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0"/>
                  <c:y val="-2.5254293948050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45-964B-8ABB-8EA2E23AA3F7}"/>
                </c:ext>
              </c:extLst>
            </c:dLbl>
            <c:dLbl>
              <c:idx val="5"/>
              <c:layout>
                <c:manualLayout>
                  <c:x val="0"/>
                  <c:y val="2.5254293948050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45-964B-8ABB-8EA2E23AA3F7}"/>
                </c:ext>
              </c:extLst>
            </c:dLbl>
            <c:dLbl>
              <c:idx val="10"/>
              <c:layout>
                <c:manualLayout>
                  <c:x val="0"/>
                  <c:y val="-2.5254293948050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45-964B-8ABB-8EA2E23AA3F7}"/>
                </c:ext>
              </c:extLst>
            </c:dLbl>
            <c:dLbl>
              <c:idx val="11"/>
              <c:layout>
                <c:manualLayout>
                  <c:x val="-8.4875562720133283E-17"/>
                  <c:y val="2.80603266089447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45-964B-8ABB-8EA2E23AA3F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Sheet4!$A$2:$A$18</c:f>
              <c:numCache>
                <c:formatCode>mmm\-yy</c:formatCode>
                <c:ptCount val="1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numCache>
            </c:numRef>
          </c:cat>
          <c:val>
            <c:numRef>
              <c:f>Sheet4!$B$2:$B$18</c:f>
              <c:numCache>
                <c:formatCode>0%</c:formatCode>
                <c:ptCount val="17"/>
                <c:pt idx="0">
                  <c:v>0.55000000000000004</c:v>
                </c:pt>
                <c:pt idx="1">
                  <c:v>0.57999999999999996</c:v>
                </c:pt>
                <c:pt idx="2">
                  <c:v>0.54</c:v>
                </c:pt>
                <c:pt idx="3">
                  <c:v>0.37</c:v>
                </c:pt>
                <c:pt idx="4">
                  <c:v>0.28999999999999998</c:v>
                </c:pt>
                <c:pt idx="5">
                  <c:v>0.21</c:v>
                </c:pt>
                <c:pt idx="6">
                  <c:v>0.23</c:v>
                </c:pt>
                <c:pt idx="8">
                  <c:v>0.13</c:v>
                </c:pt>
                <c:pt idx="9">
                  <c:v>0.23</c:v>
                </c:pt>
                <c:pt idx="10">
                  <c:v>0.17</c:v>
                </c:pt>
                <c:pt idx="11">
                  <c:v>0.13</c:v>
                </c:pt>
                <c:pt idx="12">
                  <c:v>0.14000000000000001</c:v>
                </c:pt>
                <c:pt idx="13">
                  <c:v>0.21</c:v>
                </c:pt>
                <c:pt idx="14">
                  <c:v>0.32</c:v>
                </c:pt>
                <c:pt idx="15">
                  <c:v>0.39</c:v>
                </c:pt>
                <c:pt idx="16">
                  <c:v>0.5</c:v>
                </c:pt>
              </c:numCache>
            </c:numRef>
          </c:val>
          <c:smooth val="0"/>
          <c:extLst>
            <c:ext xmlns:c16="http://schemas.microsoft.com/office/drawing/2014/chart" uri="{C3380CC4-5D6E-409C-BE32-E72D297353CC}">
              <c16:uniqueId val="{00000005-E845-964B-8ABB-8EA2E23AA3F7}"/>
            </c:ext>
          </c:extLst>
        </c:ser>
        <c:ser>
          <c:idx val="2"/>
          <c:order val="2"/>
          <c:tx>
            <c:strRef>
              <c:f>Sheet4!$D$1</c:f>
              <c:strCache>
                <c:ptCount val="1"/>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Sheet4!$A$2:$A$18</c:f>
              <c:numCache>
                <c:formatCode>mmm\-yy</c:formatCode>
                <c:ptCount val="1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numCache>
            </c:numRef>
          </c:cat>
          <c:val>
            <c:numRef>
              <c:f>Sheet4!$D$2:$D$18</c:f>
              <c:numCache>
                <c:formatCode>General</c:formatCode>
                <c:ptCount val="17"/>
              </c:numCache>
            </c:numRef>
          </c:val>
          <c:smooth val="0"/>
          <c:extLst>
            <c:ext xmlns:c16="http://schemas.microsoft.com/office/drawing/2014/chart" uri="{C3380CC4-5D6E-409C-BE32-E72D297353CC}">
              <c16:uniqueId val="{00000006-E845-964B-8ABB-8EA2E23AA3F7}"/>
            </c:ext>
          </c:extLst>
        </c:ser>
        <c:dLbls>
          <c:showLegendKey val="0"/>
          <c:showVal val="0"/>
          <c:showCatName val="0"/>
          <c:showSerName val="0"/>
          <c:showPercent val="0"/>
          <c:showBubbleSize val="0"/>
        </c:dLbls>
        <c:marker val="1"/>
        <c:smooth val="0"/>
        <c:axId val="1424709488"/>
        <c:axId val="1424706224"/>
      </c:lineChart>
      <c:dateAx>
        <c:axId val="142470948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24706224"/>
        <c:crosses val="autoZero"/>
        <c:auto val="1"/>
        <c:lblOffset val="100"/>
        <c:baseTimeUnit val="months"/>
      </c:dateAx>
      <c:valAx>
        <c:axId val="14247062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24709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46E-EF4F-93BD-D912C697971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46E-EF4F-93BD-D912C697971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46E-EF4F-93BD-D912C697971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46E-EF4F-93BD-D912C697971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46E-EF4F-93BD-D912C697971E}"/>
              </c:ext>
            </c:extLst>
          </c:dPt>
          <c:cat>
            <c:strRef>
              <c:f>Sheet1!$A$2:$A$6</c:f>
              <c:strCache>
                <c:ptCount val="5"/>
                <c:pt idx="0">
                  <c:v>Research Studies</c:v>
                </c:pt>
                <c:pt idx="1">
                  <c:v>Doctors</c:v>
                </c:pt>
                <c:pt idx="2">
                  <c:v>Internet</c:v>
                </c:pt>
                <c:pt idx="3">
                  <c:v>Friends</c:v>
                </c:pt>
                <c:pt idx="4">
                  <c:v>Other Sources</c:v>
                </c:pt>
              </c:strCache>
            </c:strRef>
          </c:cat>
          <c:val>
            <c:numRef>
              <c:f>Sheet1!$B$2:$B$6</c:f>
              <c:numCache>
                <c:formatCode>0%</c:formatCode>
                <c:ptCount val="5"/>
                <c:pt idx="0">
                  <c:v>0.28999999999999998</c:v>
                </c:pt>
                <c:pt idx="1">
                  <c:v>0.5</c:v>
                </c:pt>
                <c:pt idx="2">
                  <c:v>0.08</c:v>
                </c:pt>
                <c:pt idx="3">
                  <c:v>0.06</c:v>
                </c:pt>
                <c:pt idx="4">
                  <c:v>0.06</c:v>
                </c:pt>
              </c:numCache>
            </c:numRef>
          </c:val>
          <c:extLst>
            <c:ext xmlns:c16="http://schemas.microsoft.com/office/drawing/2014/chart" uri="{C3380CC4-5D6E-409C-BE32-E72D297353CC}">
              <c16:uniqueId val="{0000000A-846E-EF4F-93BD-D912C697971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99079791006383"/>
          <c:y val="3.7952550889562155E-2"/>
          <c:w val="0.50320890186790501"/>
          <c:h val="0.92409489822087565"/>
        </c:manualLayout>
      </c:layout>
      <c:barChart>
        <c:barDir val="bar"/>
        <c:grouping val="clustered"/>
        <c:varyColors val="0"/>
        <c:ser>
          <c:idx val="0"/>
          <c:order val="0"/>
          <c:tx>
            <c:strRef>
              <c:f>Sheet1!$X$2</c:f>
              <c:strCache>
                <c:ptCount val="1"/>
                <c:pt idx="0">
                  <c:v>Incidence</c:v>
                </c:pt>
              </c:strCache>
            </c:strRef>
          </c:tx>
          <c:spPr>
            <a:solidFill>
              <a:srgbClr val="57AF86"/>
            </a:solidFill>
            <a:ln w="9525">
              <a:solidFill>
                <a:schemeClr val="tx1"/>
              </a:solidFill>
            </a:ln>
          </c:spPr>
          <c:invertIfNegative val="0"/>
          <c:dPt>
            <c:idx val="0"/>
            <c:invertIfNegative val="0"/>
            <c:bubble3D val="0"/>
            <c:extLst>
              <c:ext xmlns:c16="http://schemas.microsoft.com/office/drawing/2014/chart" uri="{C3380CC4-5D6E-409C-BE32-E72D297353CC}">
                <c16:uniqueId val="{00000000-750E-4A4D-BE24-3AB5C254A40A}"/>
              </c:ext>
            </c:extLst>
          </c:dPt>
          <c:dPt>
            <c:idx val="1"/>
            <c:invertIfNegative val="0"/>
            <c:bubble3D val="0"/>
            <c:extLst>
              <c:ext xmlns:c16="http://schemas.microsoft.com/office/drawing/2014/chart" uri="{C3380CC4-5D6E-409C-BE32-E72D297353CC}">
                <c16:uniqueId val="{00000001-750E-4A4D-BE24-3AB5C254A40A}"/>
              </c:ext>
            </c:extLst>
          </c:dPt>
          <c:dPt>
            <c:idx val="2"/>
            <c:invertIfNegative val="0"/>
            <c:bubble3D val="0"/>
            <c:extLst>
              <c:ext xmlns:c16="http://schemas.microsoft.com/office/drawing/2014/chart" uri="{C3380CC4-5D6E-409C-BE32-E72D297353CC}">
                <c16:uniqueId val="{00000002-750E-4A4D-BE24-3AB5C254A40A}"/>
              </c:ext>
            </c:extLst>
          </c:dPt>
          <c:dPt>
            <c:idx val="3"/>
            <c:invertIfNegative val="0"/>
            <c:bubble3D val="0"/>
            <c:extLst>
              <c:ext xmlns:c16="http://schemas.microsoft.com/office/drawing/2014/chart" uri="{C3380CC4-5D6E-409C-BE32-E72D297353CC}">
                <c16:uniqueId val="{00000003-750E-4A4D-BE24-3AB5C254A40A}"/>
              </c:ext>
            </c:extLst>
          </c:dPt>
          <c:dPt>
            <c:idx val="4"/>
            <c:invertIfNegative val="0"/>
            <c:bubble3D val="0"/>
            <c:extLst>
              <c:ext xmlns:c16="http://schemas.microsoft.com/office/drawing/2014/chart" uri="{C3380CC4-5D6E-409C-BE32-E72D297353CC}">
                <c16:uniqueId val="{00000004-750E-4A4D-BE24-3AB5C254A40A}"/>
              </c:ext>
            </c:extLst>
          </c:dPt>
          <c:dPt>
            <c:idx val="6"/>
            <c:invertIfNegative val="0"/>
            <c:bubble3D val="0"/>
            <c:extLst>
              <c:ext xmlns:c16="http://schemas.microsoft.com/office/drawing/2014/chart" uri="{C3380CC4-5D6E-409C-BE32-E72D297353CC}">
                <c16:uniqueId val="{00000005-750E-4A4D-BE24-3AB5C254A40A}"/>
              </c:ext>
            </c:extLst>
          </c:dPt>
          <c:dPt>
            <c:idx val="7"/>
            <c:invertIfNegative val="0"/>
            <c:bubble3D val="0"/>
            <c:extLst>
              <c:ext xmlns:c16="http://schemas.microsoft.com/office/drawing/2014/chart" uri="{C3380CC4-5D6E-409C-BE32-E72D297353CC}">
                <c16:uniqueId val="{00000006-750E-4A4D-BE24-3AB5C254A40A}"/>
              </c:ext>
            </c:extLst>
          </c:dPt>
          <c:dPt>
            <c:idx val="8"/>
            <c:invertIfNegative val="0"/>
            <c:bubble3D val="0"/>
            <c:extLst>
              <c:ext xmlns:c16="http://schemas.microsoft.com/office/drawing/2014/chart" uri="{C3380CC4-5D6E-409C-BE32-E72D297353CC}">
                <c16:uniqueId val="{00000007-750E-4A4D-BE24-3AB5C254A40A}"/>
              </c:ext>
            </c:extLst>
          </c:dPt>
          <c:dPt>
            <c:idx val="10"/>
            <c:invertIfNegative val="0"/>
            <c:bubble3D val="0"/>
            <c:extLst>
              <c:ext xmlns:c16="http://schemas.microsoft.com/office/drawing/2014/chart" uri="{C3380CC4-5D6E-409C-BE32-E72D297353CC}">
                <c16:uniqueId val="{00000008-750E-4A4D-BE24-3AB5C254A40A}"/>
              </c:ext>
            </c:extLst>
          </c:dPt>
          <c:dPt>
            <c:idx val="11"/>
            <c:invertIfNegative val="0"/>
            <c:bubble3D val="0"/>
            <c:extLst>
              <c:ext xmlns:c16="http://schemas.microsoft.com/office/drawing/2014/chart" uri="{C3380CC4-5D6E-409C-BE32-E72D297353CC}">
                <c16:uniqueId val="{00000009-750E-4A4D-BE24-3AB5C254A40A}"/>
              </c:ext>
            </c:extLst>
          </c:dPt>
          <c:dPt>
            <c:idx val="12"/>
            <c:invertIfNegative val="0"/>
            <c:bubble3D val="0"/>
            <c:extLst>
              <c:ext xmlns:c16="http://schemas.microsoft.com/office/drawing/2014/chart" uri="{C3380CC4-5D6E-409C-BE32-E72D297353CC}">
                <c16:uniqueId val="{0000000A-750E-4A4D-BE24-3AB5C254A40A}"/>
              </c:ext>
            </c:extLst>
          </c:dPt>
          <c:dPt>
            <c:idx val="13"/>
            <c:invertIfNegative val="0"/>
            <c:bubble3D val="0"/>
            <c:extLst>
              <c:ext xmlns:c16="http://schemas.microsoft.com/office/drawing/2014/chart" uri="{C3380CC4-5D6E-409C-BE32-E72D297353CC}">
                <c16:uniqueId val="{0000000B-750E-4A4D-BE24-3AB5C254A40A}"/>
              </c:ext>
            </c:extLst>
          </c:dPt>
          <c:dPt>
            <c:idx val="14"/>
            <c:invertIfNegative val="0"/>
            <c:bubble3D val="0"/>
            <c:extLst>
              <c:ext xmlns:c16="http://schemas.microsoft.com/office/drawing/2014/chart" uri="{C3380CC4-5D6E-409C-BE32-E72D297353CC}">
                <c16:uniqueId val="{0000000C-750E-4A4D-BE24-3AB5C254A40A}"/>
              </c:ext>
            </c:extLst>
          </c:dPt>
          <c:dPt>
            <c:idx val="16"/>
            <c:invertIfNegative val="0"/>
            <c:bubble3D val="0"/>
            <c:extLst>
              <c:ext xmlns:c16="http://schemas.microsoft.com/office/drawing/2014/chart" uri="{C3380CC4-5D6E-409C-BE32-E72D297353CC}">
                <c16:uniqueId val="{0000000D-750E-4A4D-BE24-3AB5C254A40A}"/>
              </c:ext>
            </c:extLst>
          </c:dPt>
          <c:dPt>
            <c:idx val="18"/>
            <c:invertIfNegative val="0"/>
            <c:bubble3D val="0"/>
            <c:extLst>
              <c:ext xmlns:c16="http://schemas.microsoft.com/office/drawing/2014/chart" uri="{C3380CC4-5D6E-409C-BE32-E72D297353CC}">
                <c16:uniqueId val="{0000000E-750E-4A4D-BE24-3AB5C254A40A}"/>
              </c:ext>
            </c:extLst>
          </c:dPt>
          <c:dPt>
            <c:idx val="20"/>
            <c:invertIfNegative val="0"/>
            <c:bubble3D val="0"/>
            <c:extLst>
              <c:ext xmlns:c16="http://schemas.microsoft.com/office/drawing/2014/chart" uri="{C3380CC4-5D6E-409C-BE32-E72D297353CC}">
                <c16:uniqueId val="{0000000F-750E-4A4D-BE24-3AB5C254A40A}"/>
              </c:ext>
            </c:extLst>
          </c:dPt>
          <c:dPt>
            <c:idx val="22"/>
            <c:invertIfNegative val="0"/>
            <c:bubble3D val="0"/>
            <c:extLst>
              <c:ext xmlns:c16="http://schemas.microsoft.com/office/drawing/2014/chart" uri="{C3380CC4-5D6E-409C-BE32-E72D297353CC}">
                <c16:uniqueId val="{00000010-750E-4A4D-BE24-3AB5C254A40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Sheet1!$W$3:$W$12</c:f>
              <c:strCache>
                <c:ptCount val="10"/>
                <c:pt idx="1">
                  <c:v>HIV-negative</c:v>
                </c:pt>
                <c:pt idx="2">
                  <c:v>Unknown</c:v>
                </c:pt>
                <c:pt idx="3">
                  <c:v>HIV-positive</c:v>
                </c:pt>
                <c:pt idx="5">
                  <c:v>Pregnant</c:v>
                </c:pt>
                <c:pt idx="6">
                  <c:v>Non-pregnant</c:v>
                </c:pt>
                <c:pt idx="8">
                  <c:v>&lt;24 years</c:v>
                </c:pt>
                <c:pt idx="9">
                  <c:v>≥24 years</c:v>
                </c:pt>
              </c:strCache>
            </c:strRef>
          </c:cat>
          <c:val>
            <c:numRef>
              <c:f>Sheet1!$X$3:$X$12</c:f>
              <c:numCache>
                <c:formatCode>0%</c:formatCode>
                <c:ptCount val="10"/>
                <c:pt idx="1">
                  <c:v>0.4</c:v>
                </c:pt>
                <c:pt idx="2">
                  <c:v>0.62</c:v>
                </c:pt>
                <c:pt idx="3">
                  <c:v>0.95</c:v>
                </c:pt>
                <c:pt idx="5">
                  <c:v>0.52</c:v>
                </c:pt>
                <c:pt idx="6">
                  <c:v>0.7</c:v>
                </c:pt>
                <c:pt idx="8">
                  <c:v>0.53</c:v>
                </c:pt>
                <c:pt idx="9">
                  <c:v>0.76</c:v>
                </c:pt>
              </c:numCache>
            </c:numRef>
          </c:val>
          <c:extLst>
            <c:ext xmlns:c16="http://schemas.microsoft.com/office/drawing/2014/chart" uri="{C3380CC4-5D6E-409C-BE32-E72D297353CC}">
              <c16:uniqueId val="{00000011-750E-4A4D-BE24-3AB5C254A40A}"/>
            </c:ext>
          </c:extLst>
        </c:ser>
        <c:dLbls>
          <c:showLegendKey val="0"/>
          <c:showVal val="1"/>
          <c:showCatName val="0"/>
          <c:showSerName val="0"/>
          <c:showPercent val="0"/>
          <c:showBubbleSize val="0"/>
        </c:dLbls>
        <c:gapWidth val="50"/>
        <c:overlap val="-66"/>
        <c:axId val="81020800"/>
        <c:axId val="81022336"/>
      </c:barChart>
      <c:catAx>
        <c:axId val="81020800"/>
        <c:scaling>
          <c:orientation val="minMax"/>
        </c:scaling>
        <c:delete val="0"/>
        <c:axPos val="l"/>
        <c:numFmt formatCode="General" sourceLinked="0"/>
        <c:majorTickMark val="none"/>
        <c:minorTickMark val="none"/>
        <c:tickLblPos val="nextTo"/>
        <c:crossAx val="81022336"/>
        <c:crosses val="autoZero"/>
        <c:auto val="1"/>
        <c:lblAlgn val="ctr"/>
        <c:lblOffset val="100"/>
        <c:noMultiLvlLbl val="0"/>
      </c:catAx>
      <c:valAx>
        <c:axId val="81022336"/>
        <c:scaling>
          <c:orientation val="minMax"/>
        </c:scaling>
        <c:delete val="1"/>
        <c:axPos val="b"/>
        <c:numFmt formatCode="0%" sourceLinked="1"/>
        <c:majorTickMark val="out"/>
        <c:minorTickMark val="none"/>
        <c:tickLblPos val="nextTo"/>
        <c:crossAx val="81020800"/>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25695923003252"/>
          <c:y val="2.1561885675968371E-2"/>
          <c:w val="0.47486980830339781"/>
          <c:h val="0.76979301432907221"/>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tx1"/>
                </a:solidFill>
              </a:ln>
              <a:effectLst/>
            </c:spPr>
            <c:extLst>
              <c:ext xmlns:c16="http://schemas.microsoft.com/office/drawing/2014/chart" uri="{C3380CC4-5D6E-409C-BE32-E72D297353CC}">
                <c16:uniqueId val="{00000001-09D2-C54D-A0AD-89CA2BF930C9}"/>
              </c:ext>
            </c:extLst>
          </c:dPt>
          <c:dPt>
            <c:idx val="1"/>
            <c:bubble3D val="0"/>
            <c:spPr>
              <a:solidFill>
                <a:schemeClr val="bg1">
                  <a:lumMod val="85000"/>
                </a:schemeClr>
              </a:solidFill>
              <a:ln w="19050">
                <a:solidFill>
                  <a:schemeClr val="tx1"/>
                </a:solidFill>
              </a:ln>
              <a:effectLst/>
            </c:spPr>
            <c:extLst>
              <c:ext xmlns:c16="http://schemas.microsoft.com/office/drawing/2014/chart" uri="{C3380CC4-5D6E-409C-BE32-E72D297353CC}">
                <c16:uniqueId val="{00000003-09D2-C54D-A0AD-89CA2BF930C9}"/>
              </c:ext>
            </c:extLst>
          </c:dPt>
          <c:dLbls>
            <c:dLbl>
              <c:idx val="0"/>
              <c:tx>
                <c:rich>
                  <a:bodyPr/>
                  <a:lstStyle/>
                  <a:p>
                    <a:fld id="{51303A3D-F76C-4CEF-9ABD-8D58AE492289}" type="VALUE">
                      <a:rPr lang="en-US"/>
                      <a:pPr/>
                      <a:t>[VALUE]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D2-C54D-A0AD-89CA2BF930C9}"/>
                </c:ext>
              </c:extLst>
            </c:dLbl>
            <c:dLbl>
              <c:idx val="1"/>
              <c:delete val="1"/>
              <c:extLst>
                <c:ext xmlns:c15="http://schemas.microsoft.com/office/drawing/2012/chart" uri="{CE6537A1-D6FC-4f65-9D91-7224C49458BB}"/>
                <c:ext xmlns:c16="http://schemas.microsoft.com/office/drawing/2014/chart" uri="{C3380CC4-5D6E-409C-BE32-E72D297353CC}">
                  <c16:uniqueId val="{00000003-09D2-C54D-A0AD-89CA2BF930C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Initiate</c:v>
                </c:pt>
                <c:pt idx="1">
                  <c:v>Decline</c:v>
                </c:pt>
              </c:strCache>
            </c:strRef>
          </c:cat>
          <c:val>
            <c:numRef>
              <c:f>Sheet1!$B$2:$B$3</c:f>
              <c:numCache>
                <c:formatCode>0%</c:formatCode>
                <c:ptCount val="2"/>
                <c:pt idx="0">
                  <c:v>0.22</c:v>
                </c:pt>
                <c:pt idx="1">
                  <c:v>0.88</c:v>
                </c:pt>
              </c:numCache>
            </c:numRef>
          </c:val>
          <c:extLst>
            <c:ext xmlns:c16="http://schemas.microsoft.com/office/drawing/2014/chart" uri="{C3380CC4-5D6E-409C-BE32-E72D297353CC}">
              <c16:uniqueId val="{00000004-09D2-C54D-A0AD-89CA2BF930C9}"/>
            </c:ext>
          </c:extLst>
        </c:ser>
        <c:dLbls>
          <c:showLegendKey val="0"/>
          <c:showVal val="0"/>
          <c:showCatName val="0"/>
          <c:showSerName val="0"/>
          <c:showPercent val="1"/>
          <c:showBubbleSize val="0"/>
          <c:showLeaderLines val="1"/>
        </c:dLbls>
        <c:firstSliceAng val="10"/>
      </c:pieChart>
      <c:spPr>
        <a:noFill/>
        <a:ln>
          <a:noFill/>
        </a:ln>
        <a:effectLst/>
      </c:spPr>
    </c:plotArea>
    <c:legend>
      <c:legendPos val="t"/>
      <c:layout>
        <c:manualLayout>
          <c:xMode val="edge"/>
          <c:yMode val="edge"/>
          <c:x val="0.11946825673899857"/>
          <c:y val="0.80189327541946631"/>
          <c:w val="0.72020963067005495"/>
          <c:h val="0.11528816236254798"/>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5959B0-D13D-4242-AF42-E99B4D4F461F}"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D6456EE9-6430-471A-A71D-B350CDA2AED5}">
      <dgm:prSet phldrT="[Text]"/>
      <dgm:spPr>
        <a:effectLst>
          <a:outerShdw blurRad="50800" dist="38100" dir="5400000" algn="t" rotWithShape="0">
            <a:prstClr val="black">
              <a:alpha val="40000"/>
            </a:prstClr>
          </a:outerShdw>
        </a:effectLst>
      </dgm:spPr>
      <dgm:t>
        <a:bodyPr/>
        <a:lstStyle/>
        <a:p>
          <a:r>
            <a:rPr lang="en-US" dirty="0">
              <a:solidFill>
                <a:srgbClr val="FFFF00"/>
              </a:solidFill>
            </a:rPr>
            <a:t>HVTN 702/UHAMBO (pox-protein heterologous prime boost)</a:t>
          </a:r>
        </a:p>
      </dgm:t>
    </dgm:pt>
    <dgm:pt modelId="{FEB96D84-BEFB-4F5D-B218-E556F88878DF}" type="parTrans" cxnId="{6917ADD8-6D85-4C70-A7CD-6FF757640494}">
      <dgm:prSet/>
      <dgm:spPr/>
      <dgm:t>
        <a:bodyPr/>
        <a:lstStyle/>
        <a:p>
          <a:endParaRPr lang="en-US"/>
        </a:p>
      </dgm:t>
    </dgm:pt>
    <dgm:pt modelId="{AE720DCE-DBEA-43D9-8AFE-AD3CBDBF9C44}" type="sibTrans" cxnId="{6917ADD8-6D85-4C70-A7CD-6FF757640494}">
      <dgm:prSet/>
      <dgm:spPr/>
      <dgm:t>
        <a:bodyPr/>
        <a:lstStyle/>
        <a:p>
          <a:endParaRPr lang="en-US"/>
        </a:p>
      </dgm:t>
    </dgm:pt>
    <dgm:pt modelId="{D4DDB795-8CFF-4789-BDC5-C9C84DFBFA87}">
      <dgm:prSet phldrT="[Text]"/>
      <dgm:spPr>
        <a:effectLst>
          <a:outerShdw blurRad="50800" dist="38100" dir="5400000" algn="t" rotWithShape="0">
            <a:prstClr val="black">
              <a:alpha val="40000"/>
            </a:prstClr>
          </a:outerShdw>
        </a:effectLst>
      </dgm:spPr>
      <dgm:t>
        <a:bodyPr/>
        <a:lstStyle/>
        <a:p>
          <a:r>
            <a:rPr lang="en-US" dirty="0"/>
            <a:t>Evidence of modest efficacy in RV144</a:t>
          </a:r>
        </a:p>
      </dgm:t>
    </dgm:pt>
    <dgm:pt modelId="{A38F5D16-0924-4A86-A583-A0364F68B64B}" type="parTrans" cxnId="{85B6746E-B215-4446-9841-CA70B249340B}">
      <dgm:prSet/>
      <dgm:spPr/>
      <dgm:t>
        <a:bodyPr/>
        <a:lstStyle/>
        <a:p>
          <a:endParaRPr lang="en-US"/>
        </a:p>
      </dgm:t>
    </dgm:pt>
    <dgm:pt modelId="{8D62B7FC-99E1-4090-96B8-F9854AAD9A63}" type="sibTrans" cxnId="{85B6746E-B215-4446-9841-CA70B249340B}">
      <dgm:prSet/>
      <dgm:spPr/>
      <dgm:t>
        <a:bodyPr/>
        <a:lstStyle/>
        <a:p>
          <a:endParaRPr lang="en-US"/>
        </a:p>
      </dgm:t>
    </dgm:pt>
    <dgm:pt modelId="{C78311D2-C37A-44A2-BBFB-3E610A224151}">
      <dgm:prSet phldrT="[Text]"/>
      <dgm:spPr>
        <a:effectLst>
          <a:outerShdw blurRad="50800" dist="38100" dir="5400000" algn="t" rotWithShape="0">
            <a:prstClr val="black">
              <a:alpha val="40000"/>
            </a:prstClr>
          </a:outerShdw>
        </a:effectLst>
      </dgm:spPr>
      <dgm:t>
        <a:bodyPr/>
        <a:lstStyle/>
        <a:p>
          <a:r>
            <a:rPr lang="en-US" dirty="0"/>
            <a:t>Adapted to Clade C: met the  go/no go criteria in HVTN 100</a:t>
          </a:r>
        </a:p>
      </dgm:t>
    </dgm:pt>
    <dgm:pt modelId="{1AE12124-7AE5-477A-9D60-7CA8DA818315}" type="parTrans" cxnId="{99A140B0-3C19-41D3-B38C-D02D868D4263}">
      <dgm:prSet/>
      <dgm:spPr/>
      <dgm:t>
        <a:bodyPr/>
        <a:lstStyle/>
        <a:p>
          <a:endParaRPr lang="en-US"/>
        </a:p>
      </dgm:t>
    </dgm:pt>
    <dgm:pt modelId="{FFC8C0EB-DC66-486A-8377-73FB6135E364}" type="sibTrans" cxnId="{99A140B0-3C19-41D3-B38C-D02D868D4263}">
      <dgm:prSet/>
      <dgm:spPr/>
      <dgm:t>
        <a:bodyPr/>
        <a:lstStyle/>
        <a:p>
          <a:endParaRPr lang="en-US"/>
        </a:p>
      </dgm:t>
    </dgm:pt>
    <dgm:pt modelId="{68962ACE-6F1C-45D4-9827-279FADB1B3BC}">
      <dgm:prSet phldrT="[Text]"/>
      <dgm:spPr>
        <a:effectLst>
          <a:outerShdw blurRad="50800" dist="38100" dir="5400000" algn="t" rotWithShape="0">
            <a:prstClr val="black">
              <a:alpha val="40000"/>
            </a:prstClr>
          </a:outerShdw>
        </a:effectLst>
      </dgm:spPr>
      <dgm:t>
        <a:bodyPr/>
        <a:lstStyle/>
        <a:p>
          <a:r>
            <a:rPr lang="en-US" dirty="0">
              <a:solidFill>
                <a:srgbClr val="FFFF00"/>
              </a:solidFill>
            </a:rPr>
            <a:t>HVTN 703/704/AMP (monoclonal antibody infusions of VRC 01)</a:t>
          </a:r>
        </a:p>
      </dgm:t>
    </dgm:pt>
    <dgm:pt modelId="{A105116D-E945-40C1-BF22-BF8A99493D62}" type="parTrans" cxnId="{467557B4-BE94-4C0A-B1A3-10F282696228}">
      <dgm:prSet/>
      <dgm:spPr/>
      <dgm:t>
        <a:bodyPr/>
        <a:lstStyle/>
        <a:p>
          <a:endParaRPr lang="en-US"/>
        </a:p>
      </dgm:t>
    </dgm:pt>
    <dgm:pt modelId="{2F2C3CB5-5D5C-4019-A3E2-20056FE3D50C}" type="sibTrans" cxnId="{467557B4-BE94-4C0A-B1A3-10F282696228}">
      <dgm:prSet/>
      <dgm:spPr/>
      <dgm:t>
        <a:bodyPr/>
        <a:lstStyle/>
        <a:p>
          <a:endParaRPr lang="en-US"/>
        </a:p>
      </dgm:t>
    </dgm:pt>
    <dgm:pt modelId="{51D30D5D-4610-4083-BE8F-3A44738FE47B}">
      <dgm:prSet phldrT="[Text]"/>
      <dgm:spPr>
        <a:effectLst>
          <a:outerShdw blurRad="50800" dist="38100" dir="5400000" algn="t" rotWithShape="0">
            <a:prstClr val="black">
              <a:alpha val="40000"/>
            </a:prstClr>
          </a:outerShdw>
        </a:effectLst>
      </dgm:spPr>
      <dgm:t>
        <a:bodyPr/>
        <a:lstStyle/>
        <a:p>
          <a:r>
            <a:rPr lang="en-US" dirty="0"/>
            <a:t>Evidence of protection in NHP challenge model</a:t>
          </a:r>
        </a:p>
      </dgm:t>
    </dgm:pt>
    <dgm:pt modelId="{1803EB3B-27EF-4121-A80B-55623A74F6ED}" type="parTrans" cxnId="{057F2E04-1DA4-4D92-A975-D1628B194A2A}">
      <dgm:prSet/>
      <dgm:spPr/>
      <dgm:t>
        <a:bodyPr/>
        <a:lstStyle/>
        <a:p>
          <a:endParaRPr lang="en-US"/>
        </a:p>
      </dgm:t>
    </dgm:pt>
    <dgm:pt modelId="{B5A6C233-35AB-4C93-92C5-ACD7B1195C33}" type="sibTrans" cxnId="{057F2E04-1DA4-4D92-A975-D1628B194A2A}">
      <dgm:prSet/>
      <dgm:spPr/>
      <dgm:t>
        <a:bodyPr/>
        <a:lstStyle/>
        <a:p>
          <a:endParaRPr lang="en-US"/>
        </a:p>
      </dgm:t>
    </dgm:pt>
    <dgm:pt modelId="{BE7EE532-8EB4-4368-A153-6F242169CB21}">
      <dgm:prSet phldrT="[Text]"/>
      <dgm:spPr>
        <a:effectLst>
          <a:outerShdw blurRad="50800" dist="38100" dir="5400000" algn="t" rotWithShape="0">
            <a:prstClr val="black">
              <a:alpha val="40000"/>
            </a:prstClr>
          </a:outerShdw>
        </a:effectLst>
      </dgm:spPr>
      <dgm:t>
        <a:bodyPr/>
        <a:lstStyle/>
        <a:p>
          <a:r>
            <a:rPr lang="en-US" dirty="0"/>
            <a:t>Being evaluated in MSM and heterosexual women</a:t>
          </a:r>
        </a:p>
      </dgm:t>
    </dgm:pt>
    <dgm:pt modelId="{9CF07CFE-CC5F-4F02-AEDB-4BAF97741F4D}" type="parTrans" cxnId="{35056E0A-9F97-4464-8199-71BF221C5947}">
      <dgm:prSet/>
      <dgm:spPr/>
      <dgm:t>
        <a:bodyPr/>
        <a:lstStyle/>
        <a:p>
          <a:endParaRPr lang="en-US"/>
        </a:p>
      </dgm:t>
    </dgm:pt>
    <dgm:pt modelId="{153A33D7-BBDA-4044-9F4E-ED6065220CC1}" type="sibTrans" cxnId="{35056E0A-9F97-4464-8199-71BF221C5947}">
      <dgm:prSet/>
      <dgm:spPr/>
      <dgm:t>
        <a:bodyPr/>
        <a:lstStyle/>
        <a:p>
          <a:endParaRPr lang="en-US"/>
        </a:p>
      </dgm:t>
    </dgm:pt>
    <dgm:pt modelId="{24EEDBFB-A382-4EF4-AE5E-65D256378E7B}">
      <dgm:prSet phldrT="[Text]"/>
      <dgm:spPr>
        <a:effectLst>
          <a:outerShdw blurRad="50800" dist="38100" dir="5400000" algn="t" rotWithShape="0">
            <a:prstClr val="black">
              <a:alpha val="40000"/>
            </a:prstClr>
          </a:outerShdw>
        </a:effectLst>
      </dgm:spPr>
      <dgm:t>
        <a:bodyPr/>
        <a:lstStyle/>
        <a:p>
          <a:r>
            <a:rPr lang="en-US" dirty="0">
              <a:solidFill>
                <a:srgbClr val="FFFF00"/>
              </a:solidFill>
            </a:rPr>
            <a:t>HVTN 705/IMBOKODO (Ad26-Ad26/protein, heterologous double prime/double  boost)</a:t>
          </a:r>
        </a:p>
      </dgm:t>
    </dgm:pt>
    <dgm:pt modelId="{74E8B090-C43A-4420-81DD-2CCEE0D37271}" type="parTrans" cxnId="{DA643383-4B62-4FE6-A82A-E9CFA2736EAB}">
      <dgm:prSet/>
      <dgm:spPr/>
      <dgm:t>
        <a:bodyPr/>
        <a:lstStyle/>
        <a:p>
          <a:endParaRPr lang="en-US"/>
        </a:p>
      </dgm:t>
    </dgm:pt>
    <dgm:pt modelId="{3BC8EF81-937B-4871-9B68-3AA41E63D05B}" type="sibTrans" cxnId="{DA643383-4B62-4FE6-A82A-E9CFA2736EAB}">
      <dgm:prSet/>
      <dgm:spPr/>
      <dgm:t>
        <a:bodyPr/>
        <a:lstStyle/>
        <a:p>
          <a:endParaRPr lang="en-US"/>
        </a:p>
      </dgm:t>
    </dgm:pt>
    <dgm:pt modelId="{164F7763-6031-4A52-8ACF-5745FB124899}">
      <dgm:prSet phldrT="[Text]"/>
      <dgm:spPr>
        <a:effectLst>
          <a:outerShdw blurRad="50800" dist="38100" dir="5400000" algn="t" rotWithShape="0">
            <a:prstClr val="black">
              <a:alpha val="40000"/>
            </a:prstClr>
          </a:outerShdw>
        </a:effectLst>
      </dgm:spPr>
      <dgm:t>
        <a:bodyPr/>
        <a:lstStyle/>
        <a:p>
          <a:r>
            <a:rPr lang="en-US" dirty="0"/>
            <a:t>Evidence of protection in NHP challenge model</a:t>
          </a:r>
        </a:p>
      </dgm:t>
    </dgm:pt>
    <dgm:pt modelId="{A58339A7-7EF0-447D-AB2D-FC0CD58BEBD4}" type="parTrans" cxnId="{E44C1825-5A65-4940-B8AA-4CDB7F3A0367}">
      <dgm:prSet/>
      <dgm:spPr/>
      <dgm:t>
        <a:bodyPr/>
        <a:lstStyle/>
        <a:p>
          <a:endParaRPr lang="en-US"/>
        </a:p>
      </dgm:t>
    </dgm:pt>
    <dgm:pt modelId="{1EC36EBF-BB4A-429E-A48C-61B9BF224BB5}" type="sibTrans" cxnId="{E44C1825-5A65-4940-B8AA-4CDB7F3A0367}">
      <dgm:prSet/>
      <dgm:spPr/>
      <dgm:t>
        <a:bodyPr/>
        <a:lstStyle/>
        <a:p>
          <a:endParaRPr lang="en-US"/>
        </a:p>
      </dgm:t>
    </dgm:pt>
    <dgm:pt modelId="{467703AE-BD0F-4AA2-9B8E-99426A956B4D}">
      <dgm:prSet phldrT="[Text]"/>
      <dgm:spPr>
        <a:effectLst>
          <a:outerShdw blurRad="50800" dist="38100" dir="5400000" algn="t" rotWithShape="0">
            <a:prstClr val="black">
              <a:alpha val="40000"/>
            </a:prstClr>
          </a:outerShdw>
        </a:effectLst>
      </dgm:spPr>
      <dgm:t>
        <a:bodyPr/>
        <a:lstStyle/>
        <a:p>
          <a:r>
            <a:rPr lang="en-US" dirty="0"/>
            <a:t>heterosexual women in SSA</a:t>
          </a:r>
        </a:p>
      </dgm:t>
    </dgm:pt>
    <dgm:pt modelId="{96846633-E4CE-4171-9872-CC313B7820FF}" type="parTrans" cxnId="{F2C57406-5DF1-4E16-8240-A7688A122C17}">
      <dgm:prSet/>
      <dgm:spPr/>
      <dgm:t>
        <a:bodyPr/>
        <a:lstStyle/>
        <a:p>
          <a:endParaRPr lang="en-US"/>
        </a:p>
      </dgm:t>
    </dgm:pt>
    <dgm:pt modelId="{B156FD05-AF4C-44C8-9F6D-46D037D0D652}" type="sibTrans" cxnId="{F2C57406-5DF1-4E16-8240-A7688A122C17}">
      <dgm:prSet/>
      <dgm:spPr/>
      <dgm:t>
        <a:bodyPr/>
        <a:lstStyle/>
        <a:p>
          <a:endParaRPr lang="en-US"/>
        </a:p>
      </dgm:t>
    </dgm:pt>
    <dgm:pt modelId="{4A0904BB-36E7-4635-8651-8B9C23319FFC}">
      <dgm:prSet phldrT="[Text]"/>
      <dgm:spPr>
        <a:effectLst>
          <a:outerShdw blurRad="50800" dist="38100" dir="5400000" algn="t" rotWithShape="0">
            <a:prstClr val="black">
              <a:alpha val="40000"/>
            </a:prstClr>
          </a:outerShdw>
        </a:effectLst>
      </dgm:spPr>
      <dgm:t>
        <a:bodyPr/>
        <a:lstStyle/>
        <a:p>
          <a:r>
            <a:rPr lang="en-US" dirty="0"/>
            <a:t>Evaluated in RSA only</a:t>
          </a:r>
        </a:p>
      </dgm:t>
    </dgm:pt>
    <dgm:pt modelId="{884169D8-6DA9-48D6-B75F-2A3176C6E514}" type="parTrans" cxnId="{7A39B741-C5D4-4625-8F9C-0100682B8D30}">
      <dgm:prSet/>
      <dgm:spPr/>
      <dgm:t>
        <a:bodyPr/>
        <a:lstStyle/>
        <a:p>
          <a:endParaRPr lang="en-US"/>
        </a:p>
      </dgm:t>
    </dgm:pt>
    <dgm:pt modelId="{1BC52E97-A0C5-4262-8FF0-AE1FA5643CBC}" type="sibTrans" cxnId="{7A39B741-C5D4-4625-8F9C-0100682B8D30}">
      <dgm:prSet/>
      <dgm:spPr/>
      <dgm:t>
        <a:bodyPr/>
        <a:lstStyle/>
        <a:p>
          <a:endParaRPr lang="en-US"/>
        </a:p>
      </dgm:t>
    </dgm:pt>
    <dgm:pt modelId="{8983D47F-C7A2-4F30-B785-F8988763A1FB}">
      <dgm:prSet phldrT="[Text]"/>
      <dgm:spPr>
        <a:effectLst>
          <a:outerShdw blurRad="50800" dist="38100" dir="5400000" algn="t" rotWithShape="0">
            <a:prstClr val="black">
              <a:alpha val="40000"/>
            </a:prstClr>
          </a:outerShdw>
        </a:effectLst>
      </dgm:spPr>
      <dgm:t>
        <a:bodyPr/>
        <a:lstStyle/>
        <a:p>
          <a:r>
            <a:rPr lang="en-US" dirty="0"/>
            <a:t>Advanced  in POC after meeting go/no go criteria in TRAVERSE</a:t>
          </a:r>
        </a:p>
      </dgm:t>
    </dgm:pt>
    <dgm:pt modelId="{4AAF813A-0444-49A0-8D65-9C31D5C3D008}" type="parTrans" cxnId="{DA8AC774-361A-46D0-8F9F-066296F798F5}">
      <dgm:prSet/>
      <dgm:spPr/>
      <dgm:t>
        <a:bodyPr/>
        <a:lstStyle/>
        <a:p>
          <a:endParaRPr lang="en-US"/>
        </a:p>
      </dgm:t>
    </dgm:pt>
    <dgm:pt modelId="{0A8155DD-D891-467A-9642-EF69C12A7D51}" type="sibTrans" cxnId="{DA8AC774-361A-46D0-8F9F-066296F798F5}">
      <dgm:prSet/>
      <dgm:spPr/>
      <dgm:t>
        <a:bodyPr/>
        <a:lstStyle/>
        <a:p>
          <a:endParaRPr lang="en-US"/>
        </a:p>
      </dgm:t>
    </dgm:pt>
    <dgm:pt modelId="{3E5239DA-CC03-44BD-81A5-E6AA64404975}">
      <dgm:prSet phldrT="[Text]" custT="1"/>
      <dgm:spPr>
        <a:effectLst>
          <a:outerShdw blurRad="50800" dist="38100" dir="5400000" algn="t" rotWithShape="0">
            <a:prstClr val="black">
              <a:alpha val="40000"/>
            </a:prstClr>
          </a:outerShdw>
        </a:effectLst>
      </dgm:spPr>
      <dgm:t>
        <a:bodyPr/>
        <a:lstStyle/>
        <a:p>
          <a:r>
            <a:rPr lang="en-US" sz="1400" dirty="0">
              <a:solidFill>
                <a:srgbClr val="FFFF00"/>
              </a:solidFill>
            </a:rPr>
            <a:t>HVTN 706/MOSAICO (Ad26-Ad26/protein, heterologous double prime/double  boost)</a:t>
          </a:r>
        </a:p>
      </dgm:t>
    </dgm:pt>
    <dgm:pt modelId="{67ECC2CA-5D73-41D7-873B-8E010FC23020}" type="parTrans" cxnId="{83450D33-007F-4AAC-84ED-8F75028F52E7}">
      <dgm:prSet/>
      <dgm:spPr/>
      <dgm:t>
        <a:bodyPr/>
        <a:lstStyle/>
        <a:p>
          <a:endParaRPr lang="en-US"/>
        </a:p>
      </dgm:t>
    </dgm:pt>
    <dgm:pt modelId="{0C43ACBA-E838-4DEA-B487-608794502C3A}" type="sibTrans" cxnId="{83450D33-007F-4AAC-84ED-8F75028F52E7}">
      <dgm:prSet/>
      <dgm:spPr/>
      <dgm:t>
        <a:bodyPr/>
        <a:lstStyle/>
        <a:p>
          <a:endParaRPr lang="en-US"/>
        </a:p>
      </dgm:t>
    </dgm:pt>
    <dgm:pt modelId="{7D0798B7-9E38-4128-909E-F386CA934855}">
      <dgm:prSet phldrT="[Text]" custT="1"/>
      <dgm:spPr>
        <a:effectLst>
          <a:outerShdw blurRad="50800" dist="38100" dir="5400000" algn="t" rotWithShape="0">
            <a:prstClr val="black">
              <a:alpha val="40000"/>
            </a:prstClr>
          </a:outerShdw>
        </a:effectLst>
      </dgm:spPr>
      <dgm:t>
        <a:bodyPr/>
        <a:lstStyle/>
        <a:p>
          <a:r>
            <a:rPr lang="en-US" sz="1050" dirty="0"/>
            <a:t>Evidence of protection in NHP challenge model</a:t>
          </a:r>
        </a:p>
      </dgm:t>
    </dgm:pt>
    <dgm:pt modelId="{9517F1A1-30F5-4403-8188-669C628190DE}" type="parTrans" cxnId="{559137F3-E3FC-4868-833D-397413226984}">
      <dgm:prSet/>
      <dgm:spPr/>
      <dgm:t>
        <a:bodyPr/>
        <a:lstStyle/>
        <a:p>
          <a:endParaRPr lang="en-US"/>
        </a:p>
      </dgm:t>
    </dgm:pt>
    <dgm:pt modelId="{751B2B9C-912A-41EA-B7D7-415D61A0204D}" type="sibTrans" cxnId="{559137F3-E3FC-4868-833D-397413226984}">
      <dgm:prSet/>
      <dgm:spPr/>
      <dgm:t>
        <a:bodyPr/>
        <a:lstStyle/>
        <a:p>
          <a:endParaRPr lang="en-US"/>
        </a:p>
      </dgm:t>
    </dgm:pt>
    <dgm:pt modelId="{F9E71533-8818-4E35-BC33-DAD3CC18F02B}">
      <dgm:prSet phldrT="[Text]" custT="1"/>
      <dgm:spPr>
        <a:effectLst>
          <a:outerShdw blurRad="50800" dist="38100" dir="5400000" algn="t" rotWithShape="0">
            <a:prstClr val="black">
              <a:alpha val="40000"/>
            </a:prstClr>
          </a:outerShdw>
        </a:effectLst>
      </dgm:spPr>
      <dgm:t>
        <a:bodyPr/>
        <a:lstStyle/>
        <a:p>
          <a:endParaRPr lang="en-US" sz="1050" dirty="0"/>
        </a:p>
      </dgm:t>
    </dgm:pt>
    <dgm:pt modelId="{AB894388-5C5F-49EE-BBAE-E5096D6E9EC2}" type="parTrans" cxnId="{70E0896D-1D6E-41EC-B496-8E4FF9627A66}">
      <dgm:prSet/>
      <dgm:spPr/>
      <dgm:t>
        <a:bodyPr/>
        <a:lstStyle/>
        <a:p>
          <a:endParaRPr lang="en-US"/>
        </a:p>
      </dgm:t>
    </dgm:pt>
    <dgm:pt modelId="{A9758F45-EEDA-4200-899B-CB863BD90988}" type="sibTrans" cxnId="{70E0896D-1D6E-41EC-B496-8E4FF9627A66}">
      <dgm:prSet/>
      <dgm:spPr/>
      <dgm:t>
        <a:bodyPr/>
        <a:lstStyle/>
        <a:p>
          <a:endParaRPr lang="en-US"/>
        </a:p>
      </dgm:t>
    </dgm:pt>
    <dgm:pt modelId="{58CB22DB-3DBE-480B-9A5E-8DC23702C522}">
      <dgm:prSet phldrT="[Text]" custT="1"/>
      <dgm:spPr>
        <a:effectLst>
          <a:outerShdw blurRad="50800" dist="38100" dir="5400000" algn="t" rotWithShape="0">
            <a:prstClr val="black">
              <a:alpha val="40000"/>
            </a:prstClr>
          </a:outerShdw>
        </a:effectLst>
      </dgm:spPr>
      <dgm:t>
        <a:bodyPr/>
        <a:lstStyle/>
        <a:p>
          <a:r>
            <a:rPr lang="en-US" sz="1050" b="1" dirty="0">
              <a:solidFill>
                <a:schemeClr val="bg1"/>
              </a:solidFill>
            </a:rPr>
            <a:t>Adjuvanted Clade C gp140 and Mosaic gp140 </a:t>
          </a:r>
          <a:endParaRPr lang="en-US" sz="1050" dirty="0">
            <a:solidFill>
              <a:schemeClr val="bg1"/>
            </a:solidFill>
          </a:endParaRPr>
        </a:p>
      </dgm:t>
    </dgm:pt>
    <dgm:pt modelId="{20784AEF-5473-4E89-9925-C54A6D93DB80}" type="parTrans" cxnId="{1AD6879B-A77C-4B53-A5F9-C33A92B37F1C}">
      <dgm:prSet/>
      <dgm:spPr/>
      <dgm:t>
        <a:bodyPr/>
        <a:lstStyle/>
        <a:p>
          <a:endParaRPr lang="en-US"/>
        </a:p>
      </dgm:t>
    </dgm:pt>
    <dgm:pt modelId="{E2D17E73-9E05-4228-88E5-64B3D3BC2038}" type="sibTrans" cxnId="{1AD6879B-A77C-4B53-A5F9-C33A92B37F1C}">
      <dgm:prSet/>
      <dgm:spPr/>
      <dgm:t>
        <a:bodyPr/>
        <a:lstStyle/>
        <a:p>
          <a:endParaRPr lang="en-US"/>
        </a:p>
      </dgm:t>
    </dgm:pt>
    <dgm:pt modelId="{3F764439-3F0B-4D66-B618-601C995699E3}">
      <dgm:prSet phldrT="[Text]" custT="1"/>
      <dgm:spPr>
        <a:effectLst>
          <a:outerShdw blurRad="50800" dist="38100" dir="5400000" algn="t" rotWithShape="0">
            <a:prstClr val="black">
              <a:alpha val="40000"/>
            </a:prstClr>
          </a:outerShdw>
        </a:effectLst>
      </dgm:spPr>
      <dgm:t>
        <a:bodyPr/>
        <a:lstStyle/>
        <a:p>
          <a:r>
            <a:rPr lang="en-US" sz="1050" b="1" dirty="0">
              <a:solidFill>
                <a:schemeClr val="bg1"/>
              </a:solidFill>
            </a:rPr>
            <a:t>Cis-gender Men and Transgender Individuals who Have Sex with Cis-gender Men and/or Transgender Individuals</a:t>
          </a:r>
          <a:endParaRPr lang="en-US" sz="1050" dirty="0">
            <a:solidFill>
              <a:schemeClr val="bg1"/>
            </a:solidFill>
          </a:endParaRPr>
        </a:p>
      </dgm:t>
    </dgm:pt>
    <dgm:pt modelId="{E308D972-C29A-43F1-9DC6-638346ED0384}" type="parTrans" cxnId="{4D374F7A-8789-49A1-84DF-70FF38CB2897}">
      <dgm:prSet/>
      <dgm:spPr/>
      <dgm:t>
        <a:bodyPr/>
        <a:lstStyle/>
        <a:p>
          <a:endParaRPr lang="en-US"/>
        </a:p>
      </dgm:t>
    </dgm:pt>
    <dgm:pt modelId="{F8F05334-EBB1-4589-A877-29A92BD3817E}" type="sibTrans" cxnId="{4D374F7A-8789-49A1-84DF-70FF38CB2897}">
      <dgm:prSet/>
      <dgm:spPr/>
      <dgm:t>
        <a:bodyPr/>
        <a:lstStyle/>
        <a:p>
          <a:endParaRPr lang="en-US"/>
        </a:p>
      </dgm:t>
    </dgm:pt>
    <dgm:pt modelId="{2BA8FB78-C667-4B77-9D25-0C727EEA464D}" type="pres">
      <dgm:prSet presAssocID="{B65959B0-D13D-4242-AF42-E99B4D4F461F}" presName="linear" presStyleCnt="0">
        <dgm:presLayoutVars>
          <dgm:dir/>
          <dgm:resizeHandles val="exact"/>
        </dgm:presLayoutVars>
      </dgm:prSet>
      <dgm:spPr/>
    </dgm:pt>
    <dgm:pt modelId="{6E7FBD6C-EA54-4ED2-BA3E-6A4E1AC38491}" type="pres">
      <dgm:prSet presAssocID="{D6456EE9-6430-471A-A71D-B350CDA2AED5}" presName="comp" presStyleCnt="0"/>
      <dgm:spPr/>
    </dgm:pt>
    <dgm:pt modelId="{45233606-C362-4D5E-8825-02EFC4CDECFE}" type="pres">
      <dgm:prSet presAssocID="{D6456EE9-6430-471A-A71D-B350CDA2AED5}" presName="box" presStyleLbl="node1" presStyleIdx="0" presStyleCnt="4" custLinFactNeighborY="-24293"/>
      <dgm:spPr/>
    </dgm:pt>
    <dgm:pt modelId="{8B1DB758-0CB1-4FA6-BE7E-B9723E54B27B}" type="pres">
      <dgm:prSet presAssocID="{D6456EE9-6430-471A-A71D-B350CDA2AED5}" presName="img" presStyleLbl="fgImgPlace1" presStyleIdx="0" presStyleCnt="4" custScaleX="103655" custScaleY="105737" custLinFactNeighborX="-302" custLinFactNeighborY="-9631"/>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47000" b="-47000"/>
          </a:stretch>
        </a:blipFill>
      </dgm:spPr>
      <dgm:extLst>
        <a:ext uri="{E40237B7-FDA0-4F09-8148-C483321AD2D9}">
          <dgm14:cNvPr xmlns:dgm14="http://schemas.microsoft.com/office/drawing/2010/diagram" id="0" name="" descr="Group"/>
        </a:ext>
      </dgm:extLst>
    </dgm:pt>
    <dgm:pt modelId="{9260262F-9EF8-4F14-9FBB-21CC24298BBE}" type="pres">
      <dgm:prSet presAssocID="{D6456EE9-6430-471A-A71D-B350CDA2AED5}" presName="text" presStyleLbl="node1" presStyleIdx="0" presStyleCnt="4">
        <dgm:presLayoutVars>
          <dgm:bulletEnabled val="1"/>
        </dgm:presLayoutVars>
      </dgm:prSet>
      <dgm:spPr/>
    </dgm:pt>
    <dgm:pt modelId="{8AB075B4-0084-42A9-83F4-A4FE33CC030D}" type="pres">
      <dgm:prSet presAssocID="{AE720DCE-DBEA-43D9-8AFE-AD3CBDBF9C44}" presName="spacer" presStyleCnt="0"/>
      <dgm:spPr/>
    </dgm:pt>
    <dgm:pt modelId="{7702B036-72A8-41F7-9556-E674D8188FAB}" type="pres">
      <dgm:prSet presAssocID="{68962ACE-6F1C-45D4-9827-279FADB1B3BC}" presName="comp" presStyleCnt="0"/>
      <dgm:spPr/>
    </dgm:pt>
    <dgm:pt modelId="{B6DB845D-FB62-4867-BFFD-71ABD98EF641}" type="pres">
      <dgm:prSet presAssocID="{68962ACE-6F1C-45D4-9827-279FADB1B3BC}" presName="box" presStyleLbl="node1" presStyleIdx="1" presStyleCnt="4" custLinFactNeighborY="-7628"/>
      <dgm:spPr/>
    </dgm:pt>
    <dgm:pt modelId="{E4EA1FEC-1E2A-4407-B4C9-14A75F6E538F}" type="pres">
      <dgm:prSet presAssocID="{68962ACE-6F1C-45D4-9827-279FADB1B3BC}" presName="img" presStyleLbl="fgImgPlac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t="-47000" b="-47000"/>
          </a:stretch>
        </a:blipFill>
      </dgm:spPr>
      <dgm:extLst>
        <a:ext uri="{E40237B7-FDA0-4F09-8148-C483321AD2D9}">
          <dgm14:cNvPr xmlns:dgm14="http://schemas.microsoft.com/office/drawing/2010/diagram" id="0" name="" descr="Meeting"/>
        </a:ext>
      </dgm:extLst>
    </dgm:pt>
    <dgm:pt modelId="{D556A2BB-7B7A-40C4-8F8F-39DFB3FF5F3D}" type="pres">
      <dgm:prSet presAssocID="{68962ACE-6F1C-45D4-9827-279FADB1B3BC}" presName="text" presStyleLbl="node1" presStyleIdx="1" presStyleCnt="4">
        <dgm:presLayoutVars>
          <dgm:bulletEnabled val="1"/>
        </dgm:presLayoutVars>
      </dgm:prSet>
      <dgm:spPr/>
    </dgm:pt>
    <dgm:pt modelId="{784F2839-839E-40CF-BAAD-7BB524B13056}" type="pres">
      <dgm:prSet presAssocID="{2F2C3CB5-5D5C-4019-A3E2-20056FE3D50C}" presName="spacer" presStyleCnt="0"/>
      <dgm:spPr/>
    </dgm:pt>
    <dgm:pt modelId="{D6E9BEA8-3126-4378-817F-A3016E85B22C}" type="pres">
      <dgm:prSet presAssocID="{24EEDBFB-A382-4EF4-AE5E-65D256378E7B}" presName="comp" presStyleCnt="0"/>
      <dgm:spPr/>
    </dgm:pt>
    <dgm:pt modelId="{A4BCB786-8932-4731-9059-603C51C84BCD}" type="pres">
      <dgm:prSet presAssocID="{24EEDBFB-A382-4EF4-AE5E-65D256378E7B}" presName="box" presStyleLbl="node1" presStyleIdx="2" presStyleCnt="4" custLinFactNeighborY="-17044"/>
      <dgm:spPr/>
    </dgm:pt>
    <dgm:pt modelId="{87F98AFC-C366-40AC-9893-89AB92664AA7}" type="pres">
      <dgm:prSet presAssocID="{24EEDBFB-A382-4EF4-AE5E-65D256378E7B}" presName="img" presStyleLbl="fgImgPlace1" presStyleIdx="2" presStyleCnt="4" custLinFactNeighborX="-1883" custLinFactNeighborY="-27056"/>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t="-47000" b="-47000"/>
          </a:stretch>
        </a:blipFill>
      </dgm:spPr>
      <dgm:extLst>
        <a:ext uri="{E40237B7-FDA0-4F09-8148-C483321AD2D9}">
          <dgm14:cNvPr xmlns:dgm14="http://schemas.microsoft.com/office/drawing/2010/diagram" id="0" name="" descr="Two Women"/>
        </a:ext>
      </dgm:extLst>
    </dgm:pt>
    <dgm:pt modelId="{9ED99029-CAAF-4F77-9AF3-0E5D21E6FF22}" type="pres">
      <dgm:prSet presAssocID="{24EEDBFB-A382-4EF4-AE5E-65D256378E7B}" presName="text" presStyleLbl="node1" presStyleIdx="2" presStyleCnt="4">
        <dgm:presLayoutVars>
          <dgm:bulletEnabled val="1"/>
        </dgm:presLayoutVars>
      </dgm:prSet>
      <dgm:spPr/>
    </dgm:pt>
    <dgm:pt modelId="{EBE1A7CC-B9AF-469E-9DF0-6F8FD7F17ED7}" type="pres">
      <dgm:prSet presAssocID="{3BC8EF81-937B-4871-9B68-3AA41E63D05B}" presName="spacer" presStyleCnt="0"/>
      <dgm:spPr/>
    </dgm:pt>
    <dgm:pt modelId="{60AC325B-DC10-4467-B551-470993EDF4EE}" type="pres">
      <dgm:prSet presAssocID="{3E5239DA-CC03-44BD-81A5-E6AA64404975}" presName="comp" presStyleCnt="0"/>
      <dgm:spPr/>
    </dgm:pt>
    <dgm:pt modelId="{DA538349-97D4-46D2-A0C8-5A481581DECB}" type="pres">
      <dgm:prSet presAssocID="{3E5239DA-CC03-44BD-81A5-E6AA64404975}" presName="box" presStyleLbl="node1" presStyleIdx="3" presStyleCnt="4" custLinFactNeighborY="-17044"/>
      <dgm:spPr/>
    </dgm:pt>
    <dgm:pt modelId="{D609CF52-1C8B-4C00-A170-7D8F25685048}" type="pres">
      <dgm:prSet presAssocID="{3E5239DA-CC03-44BD-81A5-E6AA64404975}" presName="img" presStyleLbl="fgImgPlace1" presStyleIdx="3" presStyleCnt="4" custLinFactNeighborX="-8605" custLinFactNeighborY="-18836"/>
      <dgm:spPr>
        <a:blipFill rotWithShape="1">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t="-80000" b="-80000"/>
          </a:stretch>
        </a:blipFill>
      </dgm:spPr>
    </dgm:pt>
    <dgm:pt modelId="{409AA08D-F945-44C4-A555-7C5E5A4CCBCC}" type="pres">
      <dgm:prSet presAssocID="{3E5239DA-CC03-44BD-81A5-E6AA64404975}" presName="text" presStyleLbl="node1" presStyleIdx="3" presStyleCnt="4">
        <dgm:presLayoutVars>
          <dgm:bulletEnabled val="1"/>
        </dgm:presLayoutVars>
      </dgm:prSet>
      <dgm:spPr/>
    </dgm:pt>
  </dgm:ptLst>
  <dgm:cxnLst>
    <dgm:cxn modelId="{057F2E04-1DA4-4D92-A975-D1628B194A2A}" srcId="{68962ACE-6F1C-45D4-9827-279FADB1B3BC}" destId="{51D30D5D-4610-4083-BE8F-3A44738FE47B}" srcOrd="0" destOrd="0" parTransId="{1803EB3B-27EF-4121-A80B-55623A74F6ED}" sibTransId="{B5A6C233-35AB-4C93-92C5-ACD7B1195C33}"/>
    <dgm:cxn modelId="{F2C57406-5DF1-4E16-8240-A7688A122C17}" srcId="{24EEDBFB-A382-4EF4-AE5E-65D256378E7B}" destId="{467703AE-BD0F-4AA2-9B8E-99426A956B4D}" srcOrd="2" destOrd="0" parTransId="{96846633-E4CE-4171-9872-CC313B7820FF}" sibTransId="{B156FD05-AF4C-44C8-9F6D-46D037D0D652}"/>
    <dgm:cxn modelId="{35056E0A-9F97-4464-8199-71BF221C5947}" srcId="{68962ACE-6F1C-45D4-9827-279FADB1B3BC}" destId="{BE7EE532-8EB4-4368-A153-6F242169CB21}" srcOrd="1" destOrd="0" parTransId="{9CF07CFE-CC5F-4F02-AEDB-4BAF97741F4D}" sibTransId="{153A33D7-BBDA-4044-9F4E-ED6065220CC1}"/>
    <dgm:cxn modelId="{F7CAAA1F-1DEB-4D5A-89FA-E863B18DD7A6}" type="presOf" srcId="{58CB22DB-3DBE-480B-9A5E-8DC23702C522}" destId="{409AA08D-F945-44C4-A555-7C5E5A4CCBCC}" srcOrd="1" destOrd="2" presId="urn:microsoft.com/office/officeart/2005/8/layout/vList4"/>
    <dgm:cxn modelId="{E44C1825-5A65-4940-B8AA-4CDB7F3A0367}" srcId="{24EEDBFB-A382-4EF4-AE5E-65D256378E7B}" destId="{164F7763-6031-4A52-8ACF-5745FB124899}" srcOrd="0" destOrd="0" parTransId="{A58339A7-7EF0-447D-AB2D-FC0CD58BEBD4}" sibTransId="{1EC36EBF-BB4A-429E-A48C-61B9BF224BB5}"/>
    <dgm:cxn modelId="{F4A5D22D-21BF-47AC-975C-9C101B4D993C}" type="presOf" srcId="{D6456EE9-6430-471A-A71D-B350CDA2AED5}" destId="{45233606-C362-4D5E-8825-02EFC4CDECFE}" srcOrd="0" destOrd="0" presId="urn:microsoft.com/office/officeart/2005/8/layout/vList4"/>
    <dgm:cxn modelId="{83450D33-007F-4AAC-84ED-8F75028F52E7}" srcId="{B65959B0-D13D-4242-AF42-E99B4D4F461F}" destId="{3E5239DA-CC03-44BD-81A5-E6AA64404975}" srcOrd="3" destOrd="0" parTransId="{67ECC2CA-5D73-41D7-873B-8E010FC23020}" sibTransId="{0C43ACBA-E838-4DEA-B487-608794502C3A}"/>
    <dgm:cxn modelId="{D394D334-113F-46D2-8F5F-343FF4252A5E}" type="presOf" srcId="{BE7EE532-8EB4-4368-A153-6F242169CB21}" destId="{B6DB845D-FB62-4867-BFFD-71ABD98EF641}" srcOrd="0" destOrd="2" presId="urn:microsoft.com/office/officeart/2005/8/layout/vList4"/>
    <dgm:cxn modelId="{7A39B741-C5D4-4625-8F9C-0100682B8D30}" srcId="{D6456EE9-6430-471A-A71D-B350CDA2AED5}" destId="{4A0904BB-36E7-4635-8651-8B9C23319FFC}" srcOrd="2" destOrd="0" parTransId="{884169D8-6DA9-48D6-B75F-2A3176C6E514}" sibTransId="{1BC52E97-A0C5-4262-8FF0-AE1FA5643CBC}"/>
    <dgm:cxn modelId="{220E6B4B-81B1-487E-A00A-AA67493F736D}" type="presOf" srcId="{51D30D5D-4610-4083-BE8F-3A44738FE47B}" destId="{D556A2BB-7B7A-40C4-8F8F-39DFB3FF5F3D}" srcOrd="1" destOrd="1" presId="urn:microsoft.com/office/officeart/2005/8/layout/vList4"/>
    <dgm:cxn modelId="{24CCD14C-18C3-4B19-AD6B-C0965D4D6777}" type="presOf" srcId="{68962ACE-6F1C-45D4-9827-279FADB1B3BC}" destId="{B6DB845D-FB62-4867-BFFD-71ABD98EF641}" srcOrd="0" destOrd="0" presId="urn:microsoft.com/office/officeart/2005/8/layout/vList4"/>
    <dgm:cxn modelId="{FC52205C-DEA5-4FD0-8B0B-0848822764C9}" type="presOf" srcId="{164F7763-6031-4A52-8ACF-5745FB124899}" destId="{9ED99029-CAAF-4F77-9AF3-0E5D21E6FF22}" srcOrd="1" destOrd="1" presId="urn:microsoft.com/office/officeart/2005/8/layout/vList4"/>
    <dgm:cxn modelId="{E55CCA5E-7731-4244-AEF4-66CE99FA7439}" type="presOf" srcId="{D4DDB795-8CFF-4789-BDC5-C9C84DFBFA87}" destId="{45233606-C362-4D5E-8825-02EFC4CDECFE}" srcOrd="0" destOrd="1" presId="urn:microsoft.com/office/officeart/2005/8/layout/vList4"/>
    <dgm:cxn modelId="{0AA1CE5E-EEEE-4F57-A1D8-7E09D746BCAC}" type="presOf" srcId="{164F7763-6031-4A52-8ACF-5745FB124899}" destId="{A4BCB786-8932-4731-9059-603C51C84BCD}" srcOrd="0" destOrd="1" presId="urn:microsoft.com/office/officeart/2005/8/layout/vList4"/>
    <dgm:cxn modelId="{70E0896D-1D6E-41EC-B496-8E4FF9627A66}" srcId="{3E5239DA-CC03-44BD-81A5-E6AA64404975}" destId="{F9E71533-8818-4E35-BC33-DAD3CC18F02B}" srcOrd="3" destOrd="0" parTransId="{AB894388-5C5F-49EE-BBAE-E5096D6E9EC2}" sibTransId="{A9758F45-EEDA-4200-899B-CB863BD90988}"/>
    <dgm:cxn modelId="{F392996D-EE87-4154-AF64-02E936CE293C}" type="presOf" srcId="{D6456EE9-6430-471A-A71D-B350CDA2AED5}" destId="{9260262F-9EF8-4F14-9FBB-21CC24298BBE}" srcOrd="1" destOrd="0" presId="urn:microsoft.com/office/officeart/2005/8/layout/vList4"/>
    <dgm:cxn modelId="{85B6746E-B215-4446-9841-CA70B249340B}" srcId="{D6456EE9-6430-471A-A71D-B350CDA2AED5}" destId="{D4DDB795-8CFF-4789-BDC5-C9C84DFBFA87}" srcOrd="0" destOrd="0" parTransId="{A38F5D16-0924-4A86-A583-A0364F68B64B}" sibTransId="{8D62B7FC-99E1-4090-96B8-F9854AAD9A63}"/>
    <dgm:cxn modelId="{6B43DC70-643A-4796-B2DB-1FB089D8AB80}" type="presOf" srcId="{4A0904BB-36E7-4635-8651-8B9C23319FFC}" destId="{9260262F-9EF8-4F14-9FBB-21CC24298BBE}" srcOrd="1" destOrd="3" presId="urn:microsoft.com/office/officeart/2005/8/layout/vList4"/>
    <dgm:cxn modelId="{7050F372-3058-4FAA-A333-78970CBC65D8}" type="presOf" srcId="{3F764439-3F0B-4D66-B618-601C995699E3}" destId="{DA538349-97D4-46D2-A0C8-5A481581DECB}" srcOrd="0" destOrd="3" presId="urn:microsoft.com/office/officeart/2005/8/layout/vList4"/>
    <dgm:cxn modelId="{DA8AC774-361A-46D0-8F9F-066296F798F5}" srcId="{24EEDBFB-A382-4EF4-AE5E-65D256378E7B}" destId="{8983D47F-C7A2-4F30-B785-F8988763A1FB}" srcOrd="1" destOrd="0" parTransId="{4AAF813A-0444-49A0-8D65-9C31D5C3D008}" sibTransId="{0A8155DD-D891-467A-9642-EF69C12A7D51}"/>
    <dgm:cxn modelId="{CA49AC75-A870-4A07-A210-CC485EB9E092}" type="presOf" srcId="{4A0904BB-36E7-4635-8651-8B9C23319FFC}" destId="{45233606-C362-4D5E-8825-02EFC4CDECFE}" srcOrd="0" destOrd="3" presId="urn:microsoft.com/office/officeart/2005/8/layout/vList4"/>
    <dgm:cxn modelId="{8707FB77-BCCB-45F0-9EE5-A274710EBA79}" type="presOf" srcId="{C78311D2-C37A-44A2-BBFB-3E610A224151}" destId="{45233606-C362-4D5E-8825-02EFC4CDECFE}" srcOrd="0" destOrd="2" presId="urn:microsoft.com/office/officeart/2005/8/layout/vList4"/>
    <dgm:cxn modelId="{4D374F7A-8789-49A1-84DF-70FF38CB2897}" srcId="{3E5239DA-CC03-44BD-81A5-E6AA64404975}" destId="{3F764439-3F0B-4D66-B618-601C995699E3}" srcOrd="2" destOrd="0" parTransId="{E308D972-C29A-43F1-9DC6-638346ED0384}" sibTransId="{F8F05334-EBB1-4589-A877-29A92BD3817E}"/>
    <dgm:cxn modelId="{DA643383-4B62-4FE6-A82A-E9CFA2736EAB}" srcId="{B65959B0-D13D-4242-AF42-E99B4D4F461F}" destId="{24EEDBFB-A382-4EF4-AE5E-65D256378E7B}" srcOrd="2" destOrd="0" parTransId="{74E8B090-C43A-4420-81DD-2CCEE0D37271}" sibTransId="{3BC8EF81-937B-4871-9B68-3AA41E63D05B}"/>
    <dgm:cxn modelId="{3C339E86-763F-44AE-B7BC-4B28D86C1A5E}" type="presOf" srcId="{8983D47F-C7A2-4F30-B785-F8988763A1FB}" destId="{A4BCB786-8932-4731-9059-603C51C84BCD}" srcOrd="0" destOrd="2" presId="urn:microsoft.com/office/officeart/2005/8/layout/vList4"/>
    <dgm:cxn modelId="{54E5438D-0E05-47C5-A805-19C3063FC662}" type="presOf" srcId="{24EEDBFB-A382-4EF4-AE5E-65D256378E7B}" destId="{A4BCB786-8932-4731-9059-603C51C84BCD}" srcOrd="0" destOrd="0" presId="urn:microsoft.com/office/officeart/2005/8/layout/vList4"/>
    <dgm:cxn modelId="{BF5A538F-F109-4191-B154-0208AD2A3170}" type="presOf" srcId="{467703AE-BD0F-4AA2-9B8E-99426A956B4D}" destId="{9ED99029-CAAF-4F77-9AF3-0E5D21E6FF22}" srcOrd="1" destOrd="3" presId="urn:microsoft.com/office/officeart/2005/8/layout/vList4"/>
    <dgm:cxn modelId="{4CADDC98-1C7D-4A64-B98E-AF7754CDA83B}" type="presOf" srcId="{F9E71533-8818-4E35-BC33-DAD3CC18F02B}" destId="{409AA08D-F945-44C4-A555-7C5E5A4CCBCC}" srcOrd="1" destOrd="4" presId="urn:microsoft.com/office/officeart/2005/8/layout/vList4"/>
    <dgm:cxn modelId="{B4880899-20AE-4A44-A6C0-1F7A4D57997A}" type="presOf" srcId="{7D0798B7-9E38-4128-909E-F386CA934855}" destId="{DA538349-97D4-46D2-A0C8-5A481581DECB}" srcOrd="0" destOrd="1" presId="urn:microsoft.com/office/officeart/2005/8/layout/vList4"/>
    <dgm:cxn modelId="{1AD6879B-A77C-4B53-A5F9-C33A92B37F1C}" srcId="{3E5239DA-CC03-44BD-81A5-E6AA64404975}" destId="{58CB22DB-3DBE-480B-9A5E-8DC23702C522}" srcOrd="1" destOrd="0" parTransId="{20784AEF-5473-4E89-9925-C54A6D93DB80}" sibTransId="{E2D17E73-9E05-4228-88E5-64B3D3BC2038}"/>
    <dgm:cxn modelId="{5A214DA1-6BD1-41D1-96B4-570828772D10}" type="presOf" srcId="{B65959B0-D13D-4242-AF42-E99B4D4F461F}" destId="{2BA8FB78-C667-4B77-9D25-0C727EEA464D}" srcOrd="0" destOrd="0" presId="urn:microsoft.com/office/officeart/2005/8/layout/vList4"/>
    <dgm:cxn modelId="{46649EAD-1BC3-436A-BBE6-4938266E2DA2}" type="presOf" srcId="{3E5239DA-CC03-44BD-81A5-E6AA64404975}" destId="{409AA08D-F945-44C4-A555-7C5E5A4CCBCC}" srcOrd="1" destOrd="0" presId="urn:microsoft.com/office/officeart/2005/8/layout/vList4"/>
    <dgm:cxn modelId="{99A140B0-3C19-41D3-B38C-D02D868D4263}" srcId="{D6456EE9-6430-471A-A71D-B350CDA2AED5}" destId="{C78311D2-C37A-44A2-BBFB-3E610A224151}" srcOrd="1" destOrd="0" parTransId="{1AE12124-7AE5-477A-9D60-7CA8DA818315}" sibTransId="{FFC8C0EB-DC66-486A-8377-73FB6135E364}"/>
    <dgm:cxn modelId="{467557B4-BE94-4C0A-B1A3-10F282696228}" srcId="{B65959B0-D13D-4242-AF42-E99B4D4F461F}" destId="{68962ACE-6F1C-45D4-9827-279FADB1B3BC}" srcOrd="1" destOrd="0" parTransId="{A105116D-E945-40C1-BF22-BF8A99493D62}" sibTransId="{2F2C3CB5-5D5C-4019-A3E2-20056FE3D50C}"/>
    <dgm:cxn modelId="{12EAD3C5-91C6-4FF5-B8D3-6418DDE71385}" type="presOf" srcId="{BE7EE532-8EB4-4368-A153-6F242169CB21}" destId="{D556A2BB-7B7A-40C4-8F8F-39DFB3FF5F3D}" srcOrd="1" destOrd="2" presId="urn:microsoft.com/office/officeart/2005/8/layout/vList4"/>
    <dgm:cxn modelId="{96322DD0-13C7-432D-BDFE-86D178FBAF15}" type="presOf" srcId="{58CB22DB-3DBE-480B-9A5E-8DC23702C522}" destId="{DA538349-97D4-46D2-A0C8-5A481581DECB}" srcOrd="0" destOrd="2" presId="urn:microsoft.com/office/officeart/2005/8/layout/vList4"/>
    <dgm:cxn modelId="{3BAC90D8-1006-4431-AD49-44C34EB908F9}" type="presOf" srcId="{3E5239DA-CC03-44BD-81A5-E6AA64404975}" destId="{DA538349-97D4-46D2-A0C8-5A481581DECB}" srcOrd="0" destOrd="0" presId="urn:microsoft.com/office/officeart/2005/8/layout/vList4"/>
    <dgm:cxn modelId="{6917ADD8-6D85-4C70-A7CD-6FF757640494}" srcId="{B65959B0-D13D-4242-AF42-E99B4D4F461F}" destId="{D6456EE9-6430-471A-A71D-B350CDA2AED5}" srcOrd="0" destOrd="0" parTransId="{FEB96D84-BEFB-4F5D-B218-E556F88878DF}" sibTransId="{AE720DCE-DBEA-43D9-8AFE-AD3CBDBF9C44}"/>
    <dgm:cxn modelId="{FA741CD9-8DB6-456E-8C71-9766AD369617}" type="presOf" srcId="{7D0798B7-9E38-4128-909E-F386CA934855}" destId="{409AA08D-F945-44C4-A555-7C5E5A4CCBCC}" srcOrd="1" destOrd="1" presId="urn:microsoft.com/office/officeart/2005/8/layout/vList4"/>
    <dgm:cxn modelId="{8C2B6FDA-6D28-4D31-A456-9BE905B09260}" type="presOf" srcId="{3F764439-3F0B-4D66-B618-601C995699E3}" destId="{409AA08D-F945-44C4-A555-7C5E5A4CCBCC}" srcOrd="1" destOrd="3" presId="urn:microsoft.com/office/officeart/2005/8/layout/vList4"/>
    <dgm:cxn modelId="{7C4517DD-3371-428F-82A5-D2762BD8BDD9}" type="presOf" srcId="{F9E71533-8818-4E35-BC33-DAD3CC18F02B}" destId="{DA538349-97D4-46D2-A0C8-5A481581DECB}" srcOrd="0" destOrd="4" presId="urn:microsoft.com/office/officeart/2005/8/layout/vList4"/>
    <dgm:cxn modelId="{13C905EB-652A-4694-9415-8C2CB90D1894}" type="presOf" srcId="{24EEDBFB-A382-4EF4-AE5E-65D256378E7B}" destId="{9ED99029-CAAF-4F77-9AF3-0E5D21E6FF22}" srcOrd="1" destOrd="0" presId="urn:microsoft.com/office/officeart/2005/8/layout/vList4"/>
    <dgm:cxn modelId="{402F0CEE-103A-4C87-BAA4-D9AA21D39E52}" type="presOf" srcId="{467703AE-BD0F-4AA2-9B8E-99426A956B4D}" destId="{A4BCB786-8932-4731-9059-603C51C84BCD}" srcOrd="0" destOrd="3" presId="urn:microsoft.com/office/officeart/2005/8/layout/vList4"/>
    <dgm:cxn modelId="{1F63A7F0-05C3-4D86-A3C8-BAFE198534B7}" type="presOf" srcId="{D4DDB795-8CFF-4789-BDC5-C9C84DFBFA87}" destId="{9260262F-9EF8-4F14-9FBB-21CC24298BBE}" srcOrd="1" destOrd="1" presId="urn:microsoft.com/office/officeart/2005/8/layout/vList4"/>
    <dgm:cxn modelId="{C7ECFFF1-7061-4731-8758-3C7CC4F26339}" type="presOf" srcId="{8983D47F-C7A2-4F30-B785-F8988763A1FB}" destId="{9ED99029-CAAF-4F77-9AF3-0E5D21E6FF22}" srcOrd="1" destOrd="2" presId="urn:microsoft.com/office/officeart/2005/8/layout/vList4"/>
    <dgm:cxn modelId="{559137F3-E3FC-4868-833D-397413226984}" srcId="{3E5239DA-CC03-44BD-81A5-E6AA64404975}" destId="{7D0798B7-9E38-4128-909E-F386CA934855}" srcOrd="0" destOrd="0" parTransId="{9517F1A1-30F5-4403-8188-669C628190DE}" sibTransId="{751B2B9C-912A-41EA-B7D7-415D61A0204D}"/>
    <dgm:cxn modelId="{9FEC31FA-851A-4F63-814C-B5F31B3872BE}" type="presOf" srcId="{C78311D2-C37A-44A2-BBFB-3E610A224151}" destId="{9260262F-9EF8-4F14-9FBB-21CC24298BBE}" srcOrd="1" destOrd="2" presId="urn:microsoft.com/office/officeart/2005/8/layout/vList4"/>
    <dgm:cxn modelId="{6763A2FC-119D-414A-9F82-E874BC0963C8}" type="presOf" srcId="{68962ACE-6F1C-45D4-9827-279FADB1B3BC}" destId="{D556A2BB-7B7A-40C4-8F8F-39DFB3FF5F3D}" srcOrd="1" destOrd="0" presId="urn:microsoft.com/office/officeart/2005/8/layout/vList4"/>
    <dgm:cxn modelId="{9CF47DFE-ACBF-4BB3-8CC0-26555B014B2A}" type="presOf" srcId="{51D30D5D-4610-4083-BE8F-3A44738FE47B}" destId="{B6DB845D-FB62-4867-BFFD-71ABD98EF641}" srcOrd="0" destOrd="1" presId="urn:microsoft.com/office/officeart/2005/8/layout/vList4"/>
    <dgm:cxn modelId="{9C007FCD-A415-4583-A755-E9D5FB57AAB6}" type="presParOf" srcId="{2BA8FB78-C667-4B77-9D25-0C727EEA464D}" destId="{6E7FBD6C-EA54-4ED2-BA3E-6A4E1AC38491}" srcOrd="0" destOrd="0" presId="urn:microsoft.com/office/officeart/2005/8/layout/vList4"/>
    <dgm:cxn modelId="{FBE8C293-1D4D-44D7-879D-8BB04841C9C6}" type="presParOf" srcId="{6E7FBD6C-EA54-4ED2-BA3E-6A4E1AC38491}" destId="{45233606-C362-4D5E-8825-02EFC4CDECFE}" srcOrd="0" destOrd="0" presId="urn:microsoft.com/office/officeart/2005/8/layout/vList4"/>
    <dgm:cxn modelId="{7B6B010F-8FE4-4C32-82C2-413952EC1B09}" type="presParOf" srcId="{6E7FBD6C-EA54-4ED2-BA3E-6A4E1AC38491}" destId="{8B1DB758-0CB1-4FA6-BE7E-B9723E54B27B}" srcOrd="1" destOrd="0" presId="urn:microsoft.com/office/officeart/2005/8/layout/vList4"/>
    <dgm:cxn modelId="{5F131353-4040-4591-B235-CC0EC2049F81}" type="presParOf" srcId="{6E7FBD6C-EA54-4ED2-BA3E-6A4E1AC38491}" destId="{9260262F-9EF8-4F14-9FBB-21CC24298BBE}" srcOrd="2" destOrd="0" presId="urn:microsoft.com/office/officeart/2005/8/layout/vList4"/>
    <dgm:cxn modelId="{835C1E51-6F75-4746-AE27-4CBEB0B38A54}" type="presParOf" srcId="{2BA8FB78-C667-4B77-9D25-0C727EEA464D}" destId="{8AB075B4-0084-42A9-83F4-A4FE33CC030D}" srcOrd="1" destOrd="0" presId="urn:microsoft.com/office/officeart/2005/8/layout/vList4"/>
    <dgm:cxn modelId="{55380A86-D9E4-41FF-AEE0-48512D346A48}" type="presParOf" srcId="{2BA8FB78-C667-4B77-9D25-0C727EEA464D}" destId="{7702B036-72A8-41F7-9556-E674D8188FAB}" srcOrd="2" destOrd="0" presId="urn:microsoft.com/office/officeart/2005/8/layout/vList4"/>
    <dgm:cxn modelId="{2F672A11-7E71-48E2-8849-C9EAB1FBEE44}" type="presParOf" srcId="{7702B036-72A8-41F7-9556-E674D8188FAB}" destId="{B6DB845D-FB62-4867-BFFD-71ABD98EF641}" srcOrd="0" destOrd="0" presId="urn:microsoft.com/office/officeart/2005/8/layout/vList4"/>
    <dgm:cxn modelId="{859CF9F5-A3C9-491A-8CA2-939A242D8AE3}" type="presParOf" srcId="{7702B036-72A8-41F7-9556-E674D8188FAB}" destId="{E4EA1FEC-1E2A-4407-B4C9-14A75F6E538F}" srcOrd="1" destOrd="0" presId="urn:microsoft.com/office/officeart/2005/8/layout/vList4"/>
    <dgm:cxn modelId="{1494C36A-A8BB-4346-8E85-9475016A6067}" type="presParOf" srcId="{7702B036-72A8-41F7-9556-E674D8188FAB}" destId="{D556A2BB-7B7A-40C4-8F8F-39DFB3FF5F3D}" srcOrd="2" destOrd="0" presId="urn:microsoft.com/office/officeart/2005/8/layout/vList4"/>
    <dgm:cxn modelId="{DBC31BBB-CE42-4786-9FE5-32D615DB0134}" type="presParOf" srcId="{2BA8FB78-C667-4B77-9D25-0C727EEA464D}" destId="{784F2839-839E-40CF-BAAD-7BB524B13056}" srcOrd="3" destOrd="0" presId="urn:microsoft.com/office/officeart/2005/8/layout/vList4"/>
    <dgm:cxn modelId="{13017102-D49D-44A5-9151-63DC3986B071}" type="presParOf" srcId="{2BA8FB78-C667-4B77-9D25-0C727EEA464D}" destId="{D6E9BEA8-3126-4378-817F-A3016E85B22C}" srcOrd="4" destOrd="0" presId="urn:microsoft.com/office/officeart/2005/8/layout/vList4"/>
    <dgm:cxn modelId="{9DEA91C3-10D1-4AE1-A490-4AFFF5433E14}" type="presParOf" srcId="{D6E9BEA8-3126-4378-817F-A3016E85B22C}" destId="{A4BCB786-8932-4731-9059-603C51C84BCD}" srcOrd="0" destOrd="0" presId="urn:microsoft.com/office/officeart/2005/8/layout/vList4"/>
    <dgm:cxn modelId="{C013E3CB-157E-4C07-8014-2996A377B879}" type="presParOf" srcId="{D6E9BEA8-3126-4378-817F-A3016E85B22C}" destId="{87F98AFC-C366-40AC-9893-89AB92664AA7}" srcOrd="1" destOrd="0" presId="urn:microsoft.com/office/officeart/2005/8/layout/vList4"/>
    <dgm:cxn modelId="{1C15F22E-F2E7-44DB-A4E3-DEE3D92278D7}" type="presParOf" srcId="{D6E9BEA8-3126-4378-817F-A3016E85B22C}" destId="{9ED99029-CAAF-4F77-9AF3-0E5D21E6FF22}" srcOrd="2" destOrd="0" presId="urn:microsoft.com/office/officeart/2005/8/layout/vList4"/>
    <dgm:cxn modelId="{3067778E-0DEB-4C11-8A0F-02225BB2E9FA}" type="presParOf" srcId="{2BA8FB78-C667-4B77-9D25-0C727EEA464D}" destId="{EBE1A7CC-B9AF-469E-9DF0-6F8FD7F17ED7}" srcOrd="5" destOrd="0" presId="urn:microsoft.com/office/officeart/2005/8/layout/vList4"/>
    <dgm:cxn modelId="{7F0BAE79-0859-4E48-8BD5-A75E2E6FA7B7}" type="presParOf" srcId="{2BA8FB78-C667-4B77-9D25-0C727EEA464D}" destId="{60AC325B-DC10-4467-B551-470993EDF4EE}" srcOrd="6" destOrd="0" presId="urn:microsoft.com/office/officeart/2005/8/layout/vList4"/>
    <dgm:cxn modelId="{7724CFBD-A311-4B86-BD7B-0CFBFB95FB69}" type="presParOf" srcId="{60AC325B-DC10-4467-B551-470993EDF4EE}" destId="{DA538349-97D4-46D2-A0C8-5A481581DECB}" srcOrd="0" destOrd="0" presId="urn:microsoft.com/office/officeart/2005/8/layout/vList4"/>
    <dgm:cxn modelId="{1BC6A3E3-68FE-4CA9-A965-3F9E3F649AD3}" type="presParOf" srcId="{60AC325B-DC10-4467-B551-470993EDF4EE}" destId="{D609CF52-1C8B-4C00-A170-7D8F25685048}" srcOrd="1" destOrd="0" presId="urn:microsoft.com/office/officeart/2005/8/layout/vList4"/>
    <dgm:cxn modelId="{28C464B1-430A-4842-B080-A103D22033ED}" type="presParOf" srcId="{60AC325B-DC10-4467-B551-470993EDF4EE}" destId="{409AA08D-F945-44C4-A555-7C5E5A4CCBC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33606-C362-4D5E-8825-02EFC4CDECFE}">
      <dsp:nvSpPr>
        <dsp:cNvPr id="0" name=""/>
        <dsp:cNvSpPr/>
      </dsp:nvSpPr>
      <dsp:spPr>
        <a:xfrm>
          <a:off x="0" y="0"/>
          <a:ext cx="11371241" cy="12219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rgbClr val="FFFF00"/>
              </a:solidFill>
            </a:rPr>
            <a:t>HVTN 702/UHAMBO (pox-protein heterologous prime boost)</a:t>
          </a:r>
        </a:p>
        <a:p>
          <a:pPr marL="114300" lvl="1" indent="-114300" algn="l" defTabSz="666750">
            <a:lnSpc>
              <a:spcPct val="90000"/>
            </a:lnSpc>
            <a:spcBef>
              <a:spcPct val="0"/>
            </a:spcBef>
            <a:spcAft>
              <a:spcPct val="15000"/>
            </a:spcAft>
            <a:buChar char="•"/>
          </a:pPr>
          <a:r>
            <a:rPr lang="en-US" sz="1500" kern="1200" dirty="0"/>
            <a:t>Evidence of modest efficacy in RV144</a:t>
          </a:r>
        </a:p>
        <a:p>
          <a:pPr marL="114300" lvl="1" indent="-114300" algn="l" defTabSz="666750">
            <a:lnSpc>
              <a:spcPct val="90000"/>
            </a:lnSpc>
            <a:spcBef>
              <a:spcPct val="0"/>
            </a:spcBef>
            <a:spcAft>
              <a:spcPct val="15000"/>
            </a:spcAft>
            <a:buChar char="•"/>
          </a:pPr>
          <a:r>
            <a:rPr lang="en-US" sz="1500" kern="1200" dirty="0"/>
            <a:t>Adapted to Clade C: met the  go/no go criteria in HVTN 100</a:t>
          </a:r>
        </a:p>
        <a:p>
          <a:pPr marL="114300" lvl="1" indent="-114300" algn="l" defTabSz="666750">
            <a:lnSpc>
              <a:spcPct val="90000"/>
            </a:lnSpc>
            <a:spcBef>
              <a:spcPct val="0"/>
            </a:spcBef>
            <a:spcAft>
              <a:spcPct val="15000"/>
            </a:spcAft>
            <a:buChar char="•"/>
          </a:pPr>
          <a:r>
            <a:rPr lang="en-US" sz="1500" kern="1200" dirty="0"/>
            <a:t>Evaluated in RSA only</a:t>
          </a:r>
        </a:p>
      </dsp:txBody>
      <dsp:txXfrm>
        <a:off x="2396440" y="0"/>
        <a:ext cx="8974800" cy="1221923"/>
      </dsp:txXfrm>
    </dsp:sp>
    <dsp:sp modelId="{8B1DB758-0CB1-4FA6-BE7E-B9723E54B27B}">
      <dsp:nvSpPr>
        <dsp:cNvPr id="0" name=""/>
        <dsp:cNvSpPr/>
      </dsp:nvSpPr>
      <dsp:spPr>
        <a:xfrm>
          <a:off x="73762" y="4"/>
          <a:ext cx="2357371" cy="1033620"/>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47000" b="-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DB845D-FB62-4867-BFFD-71ABD98EF641}">
      <dsp:nvSpPr>
        <dsp:cNvPr id="0" name=""/>
        <dsp:cNvSpPr/>
      </dsp:nvSpPr>
      <dsp:spPr>
        <a:xfrm>
          <a:off x="0" y="1250907"/>
          <a:ext cx="11371241" cy="12219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rgbClr val="FFFF00"/>
              </a:solidFill>
            </a:rPr>
            <a:t>HVTN 703/704/AMP (monoclonal antibody infusions of VRC 01)</a:t>
          </a:r>
        </a:p>
        <a:p>
          <a:pPr marL="114300" lvl="1" indent="-114300" algn="l" defTabSz="666750">
            <a:lnSpc>
              <a:spcPct val="90000"/>
            </a:lnSpc>
            <a:spcBef>
              <a:spcPct val="0"/>
            </a:spcBef>
            <a:spcAft>
              <a:spcPct val="15000"/>
            </a:spcAft>
            <a:buChar char="•"/>
          </a:pPr>
          <a:r>
            <a:rPr lang="en-US" sz="1500" kern="1200" dirty="0"/>
            <a:t>Evidence of protection in NHP challenge model</a:t>
          </a:r>
        </a:p>
        <a:p>
          <a:pPr marL="114300" lvl="1" indent="-114300" algn="l" defTabSz="666750">
            <a:lnSpc>
              <a:spcPct val="90000"/>
            </a:lnSpc>
            <a:spcBef>
              <a:spcPct val="0"/>
            </a:spcBef>
            <a:spcAft>
              <a:spcPct val="15000"/>
            </a:spcAft>
            <a:buChar char="•"/>
          </a:pPr>
          <a:r>
            <a:rPr lang="en-US" sz="1500" kern="1200" dirty="0"/>
            <a:t>Being evaluated in MSM and heterosexual women</a:t>
          </a:r>
        </a:p>
      </dsp:txBody>
      <dsp:txXfrm>
        <a:off x="2396440" y="1250907"/>
        <a:ext cx="8974800" cy="1221923"/>
      </dsp:txXfrm>
    </dsp:sp>
    <dsp:sp modelId="{E4EA1FEC-1E2A-4407-B4C9-14A75F6E538F}">
      <dsp:nvSpPr>
        <dsp:cNvPr id="0" name=""/>
        <dsp:cNvSpPr/>
      </dsp:nvSpPr>
      <dsp:spPr>
        <a:xfrm>
          <a:off x="122192" y="1466308"/>
          <a:ext cx="2274248" cy="977538"/>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t="-47000" b="-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BCB786-8932-4731-9059-603C51C84BCD}">
      <dsp:nvSpPr>
        <dsp:cNvPr id="0" name=""/>
        <dsp:cNvSpPr/>
      </dsp:nvSpPr>
      <dsp:spPr>
        <a:xfrm>
          <a:off x="0" y="2479966"/>
          <a:ext cx="11371241" cy="12219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rgbClr val="FFFF00"/>
              </a:solidFill>
            </a:rPr>
            <a:t>HVTN 705/IMBOKODO (Ad26-Ad26/protein, heterologous double prime/double  boost)</a:t>
          </a:r>
        </a:p>
        <a:p>
          <a:pPr marL="114300" lvl="1" indent="-114300" algn="l" defTabSz="666750">
            <a:lnSpc>
              <a:spcPct val="90000"/>
            </a:lnSpc>
            <a:spcBef>
              <a:spcPct val="0"/>
            </a:spcBef>
            <a:spcAft>
              <a:spcPct val="15000"/>
            </a:spcAft>
            <a:buChar char="•"/>
          </a:pPr>
          <a:r>
            <a:rPr lang="en-US" sz="1500" kern="1200" dirty="0"/>
            <a:t>Evidence of protection in NHP challenge model</a:t>
          </a:r>
        </a:p>
        <a:p>
          <a:pPr marL="114300" lvl="1" indent="-114300" algn="l" defTabSz="666750">
            <a:lnSpc>
              <a:spcPct val="90000"/>
            </a:lnSpc>
            <a:spcBef>
              <a:spcPct val="0"/>
            </a:spcBef>
            <a:spcAft>
              <a:spcPct val="15000"/>
            </a:spcAft>
            <a:buChar char="•"/>
          </a:pPr>
          <a:r>
            <a:rPr lang="en-US" sz="1500" kern="1200" dirty="0"/>
            <a:t>Advanced  in POC after meeting go/no go criteria in TRAVERSE</a:t>
          </a:r>
        </a:p>
        <a:p>
          <a:pPr marL="114300" lvl="1" indent="-114300" algn="l" defTabSz="666750">
            <a:lnSpc>
              <a:spcPct val="90000"/>
            </a:lnSpc>
            <a:spcBef>
              <a:spcPct val="0"/>
            </a:spcBef>
            <a:spcAft>
              <a:spcPct val="15000"/>
            </a:spcAft>
            <a:buChar char="•"/>
          </a:pPr>
          <a:r>
            <a:rPr lang="en-US" sz="1500" kern="1200" dirty="0"/>
            <a:t>heterosexual women in SSA</a:t>
          </a:r>
        </a:p>
      </dsp:txBody>
      <dsp:txXfrm>
        <a:off x="2396440" y="2479966"/>
        <a:ext cx="8974800" cy="1221923"/>
      </dsp:txXfrm>
    </dsp:sp>
    <dsp:sp modelId="{87F98AFC-C366-40AC-9893-89AB92664AA7}">
      <dsp:nvSpPr>
        <dsp:cNvPr id="0" name=""/>
        <dsp:cNvSpPr/>
      </dsp:nvSpPr>
      <dsp:spPr>
        <a:xfrm>
          <a:off x="79368" y="2545940"/>
          <a:ext cx="2274248" cy="977538"/>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t="-47000" b="-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538349-97D4-46D2-A0C8-5A481581DECB}">
      <dsp:nvSpPr>
        <dsp:cNvPr id="0" name=""/>
        <dsp:cNvSpPr/>
      </dsp:nvSpPr>
      <dsp:spPr>
        <a:xfrm>
          <a:off x="0" y="3824082"/>
          <a:ext cx="11371241" cy="12219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rgbClr val="FFFF00"/>
              </a:solidFill>
            </a:rPr>
            <a:t>HVTN 706/MOSAICO (Ad26-Ad26/protein, heterologous double prime/double  boost)</a:t>
          </a:r>
        </a:p>
        <a:p>
          <a:pPr marL="57150" lvl="1" indent="-57150" algn="l" defTabSz="466725">
            <a:lnSpc>
              <a:spcPct val="90000"/>
            </a:lnSpc>
            <a:spcBef>
              <a:spcPct val="0"/>
            </a:spcBef>
            <a:spcAft>
              <a:spcPct val="15000"/>
            </a:spcAft>
            <a:buChar char="•"/>
          </a:pPr>
          <a:r>
            <a:rPr lang="en-US" sz="1050" kern="1200" dirty="0"/>
            <a:t>Evidence of protection in NHP challenge model</a:t>
          </a:r>
        </a:p>
        <a:p>
          <a:pPr marL="57150" lvl="1" indent="-57150" algn="l" defTabSz="466725">
            <a:lnSpc>
              <a:spcPct val="90000"/>
            </a:lnSpc>
            <a:spcBef>
              <a:spcPct val="0"/>
            </a:spcBef>
            <a:spcAft>
              <a:spcPct val="15000"/>
            </a:spcAft>
            <a:buChar char="•"/>
          </a:pPr>
          <a:r>
            <a:rPr lang="en-US" sz="1050" b="1" kern="1200" dirty="0">
              <a:solidFill>
                <a:schemeClr val="bg1"/>
              </a:solidFill>
            </a:rPr>
            <a:t>Adjuvanted Clade C gp140 and Mosaic gp140 </a:t>
          </a:r>
          <a:endParaRPr lang="en-US" sz="1050" kern="1200" dirty="0">
            <a:solidFill>
              <a:schemeClr val="bg1"/>
            </a:solidFill>
          </a:endParaRPr>
        </a:p>
        <a:p>
          <a:pPr marL="57150" lvl="1" indent="-57150" algn="l" defTabSz="466725">
            <a:lnSpc>
              <a:spcPct val="90000"/>
            </a:lnSpc>
            <a:spcBef>
              <a:spcPct val="0"/>
            </a:spcBef>
            <a:spcAft>
              <a:spcPct val="15000"/>
            </a:spcAft>
            <a:buChar char="•"/>
          </a:pPr>
          <a:r>
            <a:rPr lang="en-US" sz="1050" b="1" kern="1200" dirty="0">
              <a:solidFill>
                <a:schemeClr val="bg1"/>
              </a:solidFill>
            </a:rPr>
            <a:t>Cis-gender Men and Transgender Individuals who Have Sex with Cis-gender Men and/or Transgender Individuals</a:t>
          </a:r>
          <a:endParaRPr lang="en-US" sz="1050" kern="1200" dirty="0">
            <a:solidFill>
              <a:schemeClr val="bg1"/>
            </a:solidFill>
          </a:endParaRPr>
        </a:p>
        <a:p>
          <a:pPr marL="57150" lvl="1" indent="-57150" algn="l" defTabSz="466725">
            <a:lnSpc>
              <a:spcPct val="90000"/>
            </a:lnSpc>
            <a:spcBef>
              <a:spcPct val="0"/>
            </a:spcBef>
            <a:spcAft>
              <a:spcPct val="15000"/>
            </a:spcAft>
            <a:buChar char="•"/>
          </a:pPr>
          <a:endParaRPr lang="en-US" sz="1050" kern="1200" dirty="0"/>
        </a:p>
      </dsp:txBody>
      <dsp:txXfrm>
        <a:off x="2396440" y="3824082"/>
        <a:ext cx="8974800" cy="1221923"/>
      </dsp:txXfrm>
    </dsp:sp>
    <dsp:sp modelId="{D609CF52-1C8B-4C00-A170-7D8F25685048}">
      <dsp:nvSpPr>
        <dsp:cNvPr id="0" name=""/>
        <dsp:cNvSpPr/>
      </dsp:nvSpPr>
      <dsp:spPr>
        <a:xfrm>
          <a:off x="0" y="3970410"/>
          <a:ext cx="2274248" cy="977538"/>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t="-80000" b="-8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df"/></Relationships>
</file>

<file path=ppt/drawings/drawing1.xml><?xml version="1.0" encoding="utf-8"?>
<c:userShapes xmlns:c="http://schemas.openxmlformats.org/drawingml/2006/chart">
  <cdr:relSizeAnchor xmlns:cdr="http://schemas.openxmlformats.org/drawingml/2006/chartDrawing">
    <cdr:from>
      <cdr:x>0.32346</cdr:x>
      <cdr:y>0.87569</cdr:y>
    </cdr:from>
    <cdr:to>
      <cdr:x>0.33152</cdr:x>
      <cdr:y>0.91622</cdr:y>
    </cdr:to>
    <cdr:sp macro="" textlink="">
      <cdr:nvSpPr>
        <cdr:cNvPr id="23" name="Rectangle 22">
          <a:extLst xmlns:a="http://schemas.openxmlformats.org/drawingml/2006/main">
            <a:ext uri="{FF2B5EF4-FFF2-40B4-BE49-F238E27FC236}">
              <a16:creationId xmlns:a16="http://schemas.microsoft.com/office/drawing/2014/main" id="{11383DD5-0645-BD4D-9EE1-339D3207D962}"/>
            </a:ext>
          </a:extLst>
        </cdr:cNvPr>
        <cdr:cNvSpPr/>
      </cdr:nvSpPr>
      <cdr:spPr>
        <a:xfrm xmlns:a="http://schemas.openxmlformats.org/drawingml/2006/main">
          <a:off x="3310222" y="5320412"/>
          <a:ext cx="82551" cy="24622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p xmlns:a="http://schemas.openxmlformats.org/drawingml/2006/main">
          <a:pPr algn="ctr"/>
          <a:endParaRPr lang="en-US" sz="1000" cap="none" spc="0" dirty="0">
            <a:ln w="0"/>
            <a:solidFill>
              <a:schemeClr val="tx1"/>
            </a:solidFill>
            <a:effectLst>
              <a:outerShdw blurRad="38100" dist="19050" dir="2700000" algn="tl" rotWithShape="0">
                <a:schemeClr val="dk1">
                  <a:alpha val="40000"/>
                </a:schemeClr>
              </a:outerShdw>
            </a:effectLst>
            <a:latin typeface="Arial Regular"/>
          </a:endParaRPr>
        </a:p>
      </cdr:txBody>
    </cdr:sp>
  </cdr:relSizeAnchor>
  <cdr:relSizeAnchor xmlns:cdr="http://schemas.openxmlformats.org/drawingml/2006/chartDrawing">
    <cdr:from>
      <cdr:x>0.3233</cdr:x>
      <cdr:y>0.80594</cdr:y>
    </cdr:from>
    <cdr:to>
      <cdr:x>0.33137</cdr:x>
      <cdr:y>0.84647</cdr:y>
    </cdr:to>
    <cdr:sp macro="" textlink="">
      <cdr:nvSpPr>
        <cdr:cNvPr id="24" name="Rectangle 23">
          <a:extLst xmlns:a="http://schemas.openxmlformats.org/drawingml/2006/main">
            <a:ext uri="{FF2B5EF4-FFF2-40B4-BE49-F238E27FC236}">
              <a16:creationId xmlns:a16="http://schemas.microsoft.com/office/drawing/2014/main" id="{C06B37BA-DBF1-5A41-89FE-2866DB3CD276}"/>
            </a:ext>
          </a:extLst>
        </cdr:cNvPr>
        <cdr:cNvSpPr/>
      </cdr:nvSpPr>
      <cdr:spPr>
        <a:xfrm xmlns:a="http://schemas.openxmlformats.org/drawingml/2006/main">
          <a:off x="3308605" y="4896619"/>
          <a:ext cx="82551" cy="24622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1000" cap="none" spc="0" dirty="0">
            <a:ln w="0"/>
            <a:solidFill>
              <a:schemeClr val="tx1"/>
            </a:solidFill>
            <a:effectLst>
              <a:outerShdw blurRad="38100" dist="19050" dir="2700000" algn="tl" rotWithShape="0">
                <a:schemeClr val="dk1">
                  <a:alpha val="40000"/>
                </a:schemeClr>
              </a:outerShdw>
            </a:effectLst>
            <a:latin typeface="Arial Regular"/>
          </a:endParaRPr>
        </a:p>
      </cdr:txBody>
    </cdr:sp>
  </cdr:relSizeAnchor>
  <cdr:relSizeAnchor xmlns:cdr="http://schemas.openxmlformats.org/drawingml/2006/chartDrawing">
    <cdr:from>
      <cdr:x>0.52106</cdr:x>
      <cdr:y>0.01455</cdr:y>
    </cdr:from>
    <cdr:to>
      <cdr:x>0.55479</cdr:x>
      <cdr:y>0.04844</cdr:y>
    </cdr:to>
    <cdr:sp macro="" textlink="">
      <cdr:nvSpPr>
        <cdr:cNvPr id="27" name="TextBox 26">
          <a:extLst xmlns:a="http://schemas.openxmlformats.org/drawingml/2006/main">
            <a:ext uri="{FF2B5EF4-FFF2-40B4-BE49-F238E27FC236}">
              <a16:creationId xmlns:a16="http://schemas.microsoft.com/office/drawing/2014/main" id="{59CF8397-7B1F-774E-AEA8-4AEE8EBECB41}"/>
            </a:ext>
          </a:extLst>
        </cdr:cNvPr>
        <cdr:cNvSpPr txBox="1"/>
      </cdr:nvSpPr>
      <cdr:spPr>
        <a:xfrm xmlns:a="http://schemas.openxmlformats.org/drawingml/2006/main">
          <a:off x="5332462" y="88399"/>
          <a:ext cx="345171" cy="2058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latin typeface="Arial Regular"/>
          </a:endParaRPr>
        </a:p>
      </cdr:txBody>
    </cdr:sp>
  </cdr:relSizeAnchor>
  <cdr:relSizeAnchor xmlns:cdr="http://schemas.openxmlformats.org/drawingml/2006/chartDrawing">
    <cdr:from>
      <cdr:x>0.5</cdr:x>
      <cdr:y>0.0055</cdr:y>
    </cdr:from>
    <cdr:to>
      <cdr:x>0.50807</cdr:x>
      <cdr:y>0.04602</cdr:y>
    </cdr:to>
    <cdr:sp macro="" textlink="">
      <cdr:nvSpPr>
        <cdr:cNvPr id="30" name="Rectangle 29">
          <a:extLst xmlns:a="http://schemas.openxmlformats.org/drawingml/2006/main">
            <a:ext uri="{FF2B5EF4-FFF2-40B4-BE49-F238E27FC236}">
              <a16:creationId xmlns:a16="http://schemas.microsoft.com/office/drawing/2014/main" id="{BD2510B8-7A21-704C-A87A-AC7F8949B64E}"/>
            </a:ext>
          </a:extLst>
        </cdr:cNvPr>
        <cdr:cNvSpPr/>
      </cdr:nvSpPr>
      <cdr:spPr>
        <a:xfrm xmlns:a="http://schemas.openxmlformats.org/drawingml/2006/main">
          <a:off x="5116923" y="33402"/>
          <a:ext cx="82551" cy="24622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1000" cap="none" spc="0" dirty="0">
            <a:ln w="0"/>
            <a:solidFill>
              <a:schemeClr val="tx1"/>
            </a:solidFill>
            <a:effectLst>
              <a:outerShdw blurRad="38100" dist="19050" dir="2700000" algn="tl" rotWithShape="0">
                <a:schemeClr val="dk1">
                  <a:alpha val="40000"/>
                </a:schemeClr>
              </a:outerShdw>
            </a:effectLst>
            <a:latin typeface="Arial Regular"/>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0.48571</cdr:x>
      <cdr:y>0.54694</cdr:y>
    </cdr:from>
    <cdr:to>
      <cdr:x>0.52222</cdr:x>
      <cdr:y>0.60466</cdr:y>
    </cdr:to>
    <cdr:cxnSp macro="">
      <cdr:nvCxnSpPr>
        <cdr:cNvPr id="3" name="Straight Connector 2">
          <a:extLst xmlns:a="http://schemas.openxmlformats.org/drawingml/2006/main">
            <a:ext uri="{FF2B5EF4-FFF2-40B4-BE49-F238E27FC236}">
              <a16:creationId xmlns:a16="http://schemas.microsoft.com/office/drawing/2014/main" id="{F2230D0F-6C95-CF4E-9D69-4B6A2732D1B4}"/>
            </a:ext>
          </a:extLst>
        </cdr:cNvPr>
        <cdr:cNvCxnSpPr/>
      </cdr:nvCxnSpPr>
      <cdr:spPr>
        <a:xfrm xmlns:a="http://schemas.openxmlformats.org/drawingml/2006/main">
          <a:off x="3997234" y="2475411"/>
          <a:ext cx="300446" cy="26125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0.76364</cdr:x>
      <cdr:y>0.21604</cdr:y>
    </cdr:from>
    <cdr:to>
      <cdr:x>0.94362</cdr:x>
      <cdr:y>0.56548</cdr:y>
    </cdr:to>
    <cdr:cxnSp macro="">
      <cdr:nvCxnSpPr>
        <cdr:cNvPr id="5" name="Straight Arrow Connector 4">
          <a:extLst xmlns:a="http://schemas.openxmlformats.org/drawingml/2006/main">
            <a:ext uri="{FF2B5EF4-FFF2-40B4-BE49-F238E27FC236}">
              <a16:creationId xmlns:a16="http://schemas.microsoft.com/office/drawing/2014/main" id="{6877BEA7-1E2F-3547-A883-2B2C1A4C5342}"/>
            </a:ext>
          </a:extLst>
        </cdr:cNvPr>
        <cdr:cNvCxnSpPr/>
      </cdr:nvCxnSpPr>
      <cdr:spPr>
        <a:xfrm xmlns:a="http://schemas.openxmlformats.org/drawingml/2006/main" flipV="1">
          <a:off x="5930446" y="973309"/>
          <a:ext cx="1397726" cy="1574355"/>
        </a:xfrm>
        <a:prstGeom xmlns:a="http://schemas.openxmlformats.org/drawingml/2006/main" prst="straightConnector1">
          <a:avLst/>
        </a:prstGeom>
        <a:ln xmlns:a="http://schemas.openxmlformats.org/drawingml/2006/main" w="28575">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0.17971</cdr:x>
      <cdr:y>0.4131</cdr:y>
    </cdr:from>
    <cdr:to>
      <cdr:x>0.41669</cdr:x>
      <cdr:y>0.53165</cdr:y>
    </cdr:to>
    <cdr:sp macro="" textlink="">
      <cdr:nvSpPr>
        <cdr:cNvPr id="2" name="TextBox 1"/>
        <cdr:cNvSpPr txBox="1"/>
      </cdr:nvSpPr>
      <cdr:spPr>
        <a:xfrm xmlns:a="http://schemas.openxmlformats.org/drawingml/2006/main">
          <a:off x="809042" y="1415745"/>
          <a:ext cx="1066868" cy="4063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chemeClr val="bg1"/>
              </a:solidFill>
            </a:rPr>
            <a:t>1287</a:t>
          </a:r>
        </a:p>
      </cdr:txBody>
    </cdr:sp>
  </cdr:relSizeAnchor>
  <cdr:relSizeAnchor xmlns:cdr="http://schemas.openxmlformats.org/drawingml/2006/chartDrawing">
    <cdr:from>
      <cdr:x>0.19993</cdr:x>
      <cdr:y>0</cdr:y>
    </cdr:from>
    <cdr:to>
      <cdr:x>0.56552</cdr:x>
      <cdr:y>0.1038</cdr:y>
    </cdr:to>
    <cdr:sp macro="" textlink="">
      <cdr:nvSpPr>
        <cdr:cNvPr id="3" name="TextBox 2"/>
        <cdr:cNvSpPr txBox="1"/>
      </cdr:nvSpPr>
      <cdr:spPr>
        <a:xfrm xmlns:a="http://schemas.openxmlformats.org/drawingml/2006/main">
          <a:off x="900066" y="0"/>
          <a:ext cx="1645879" cy="3557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rgbClr val="FFFFFF"/>
              </a:solidFill>
            </a:rPr>
            <a:t>3020</a:t>
          </a:r>
        </a:p>
      </cdr:txBody>
    </cdr:sp>
  </cdr:relSizeAnchor>
</c:userShapes>
</file>

<file path=ppt/drawings/drawing4.xml><?xml version="1.0" encoding="utf-8"?>
<c:userShapes xmlns:c="http://schemas.openxmlformats.org/drawingml/2006/chart">
  <cdr:relSizeAnchor xmlns:cdr="http://schemas.openxmlformats.org/drawingml/2006/chartDrawing">
    <cdr:from>
      <cdr:x>0.61141</cdr:x>
      <cdr:y>0.16305</cdr:y>
    </cdr:from>
    <cdr:to>
      <cdr:x>0.61141</cdr:x>
      <cdr:y>0.84372</cdr:y>
    </cdr:to>
    <cdr:cxnSp macro="">
      <cdr:nvCxnSpPr>
        <cdr:cNvPr id="2" name="Straight Connector 1">
          <a:extLst xmlns:a="http://schemas.openxmlformats.org/drawingml/2006/main">
            <a:ext uri="{FF2B5EF4-FFF2-40B4-BE49-F238E27FC236}">
              <a16:creationId xmlns:a16="http://schemas.microsoft.com/office/drawing/2014/main" id="{A217C4FD-05F1-44D6-8A9E-173F61F06B6A}"/>
            </a:ext>
          </a:extLst>
        </cdr:cNvPr>
        <cdr:cNvCxnSpPr/>
      </cdr:nvCxnSpPr>
      <cdr:spPr>
        <a:xfrm xmlns:a="http://schemas.openxmlformats.org/drawingml/2006/main">
          <a:off x="4842351" y="698494"/>
          <a:ext cx="0" cy="2915991"/>
        </a:xfrm>
        <a:prstGeom xmlns:a="http://schemas.openxmlformats.org/drawingml/2006/main" prst="line">
          <a:avLst/>
        </a:prstGeom>
        <a:ln xmlns:a="http://schemas.openxmlformats.org/drawingml/2006/main" w="762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0.87529</cdr:x>
      <cdr:y>0.16305</cdr:y>
    </cdr:from>
    <cdr:to>
      <cdr:x>0.87529</cdr:x>
      <cdr:y>0.84372</cdr:y>
    </cdr:to>
    <cdr:cxnSp macro="">
      <cdr:nvCxnSpPr>
        <cdr:cNvPr id="4" name="Straight Connector 3">
          <a:extLst xmlns:a="http://schemas.openxmlformats.org/drawingml/2006/main">
            <a:ext uri="{FF2B5EF4-FFF2-40B4-BE49-F238E27FC236}">
              <a16:creationId xmlns:a16="http://schemas.microsoft.com/office/drawing/2014/main" id="{46DCBF81-8076-4B62-B380-783F8F3FEBCB}"/>
            </a:ext>
          </a:extLst>
        </cdr:cNvPr>
        <cdr:cNvCxnSpPr/>
      </cdr:nvCxnSpPr>
      <cdr:spPr>
        <a:xfrm xmlns:a="http://schemas.openxmlformats.org/drawingml/2006/main">
          <a:off x="6932263" y="698494"/>
          <a:ext cx="0" cy="2915991"/>
        </a:xfrm>
        <a:prstGeom xmlns:a="http://schemas.openxmlformats.org/drawingml/2006/main" prst="line">
          <a:avLst/>
        </a:prstGeom>
        <a:ln xmlns:a="http://schemas.openxmlformats.org/drawingml/2006/main" w="762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0.3125</cdr:x>
      <cdr:y>0.775</cdr:y>
    </cdr:from>
    <cdr:to>
      <cdr:x>0.35901</cdr:x>
      <cdr:y>0.85574</cdr:y>
    </cdr:to>
    <cdr:sp macro="" textlink="">
      <cdr:nvSpPr>
        <cdr:cNvPr id="2" name="TextBox 1"/>
        <cdr:cNvSpPr txBox="1"/>
      </cdr:nvSpPr>
      <cdr:spPr>
        <a:xfrm xmlns:a="http://schemas.openxmlformats.org/drawingml/2006/main">
          <a:off x="1241227" y="2539365"/>
          <a:ext cx="184731" cy="264560"/>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FBDA94-B9BD-404A-A1B8-0A93DBC48797}" type="datetimeFigureOut">
              <a:rPr lang="en-US" smtClean="0"/>
              <a:t>9/4/19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B5D7D-37F9-324C-93AF-25072117329D}" type="slidenum">
              <a:rPr lang="en-US" smtClean="0"/>
              <a:t>‹#›</a:t>
            </a:fld>
            <a:endParaRPr lang="en-US"/>
          </a:p>
        </p:txBody>
      </p:sp>
    </p:spTree>
    <p:extLst>
      <p:ext uri="{BB962C8B-B14F-4D97-AF65-F5344CB8AC3E}">
        <p14:creationId xmlns:p14="http://schemas.microsoft.com/office/powerpoint/2010/main" val="1742847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5D7D-37F9-324C-93AF-25072117329D}" type="slidenum">
              <a:rPr lang="en-US" smtClean="0"/>
              <a:t>5</a:t>
            </a:fld>
            <a:endParaRPr lang="en-US"/>
          </a:p>
        </p:txBody>
      </p:sp>
    </p:spTree>
    <p:extLst>
      <p:ext uri="{BB962C8B-B14F-4D97-AF65-F5344CB8AC3E}">
        <p14:creationId xmlns:p14="http://schemas.microsoft.com/office/powerpoint/2010/main" val="3584129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5D7D-37F9-324C-93AF-25072117329D}" type="slidenum">
              <a:rPr lang="en-US" smtClean="0"/>
              <a:t>31</a:t>
            </a:fld>
            <a:endParaRPr lang="en-US"/>
          </a:p>
        </p:txBody>
      </p:sp>
    </p:spTree>
    <p:extLst>
      <p:ext uri="{BB962C8B-B14F-4D97-AF65-F5344CB8AC3E}">
        <p14:creationId xmlns:p14="http://schemas.microsoft.com/office/powerpoint/2010/main" val="1111357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5D7D-37F9-324C-93AF-25072117329D}" type="slidenum">
              <a:rPr lang="en-US" smtClean="0"/>
              <a:t>45</a:t>
            </a:fld>
            <a:endParaRPr lang="en-US"/>
          </a:p>
        </p:txBody>
      </p:sp>
    </p:spTree>
    <p:extLst>
      <p:ext uri="{BB962C8B-B14F-4D97-AF65-F5344CB8AC3E}">
        <p14:creationId xmlns:p14="http://schemas.microsoft.com/office/powerpoint/2010/main" val="778027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5D7D-37F9-324C-93AF-25072117329D}" type="slidenum">
              <a:rPr lang="en-US" smtClean="0"/>
              <a:t>55</a:t>
            </a:fld>
            <a:endParaRPr lang="en-US"/>
          </a:p>
        </p:txBody>
      </p:sp>
    </p:spTree>
    <p:extLst>
      <p:ext uri="{BB962C8B-B14F-4D97-AF65-F5344CB8AC3E}">
        <p14:creationId xmlns:p14="http://schemas.microsoft.com/office/powerpoint/2010/main" val="3146863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5D7D-37F9-324C-93AF-25072117329D}" type="slidenum">
              <a:rPr lang="en-US" smtClean="0"/>
              <a:t>57</a:t>
            </a:fld>
            <a:endParaRPr lang="en-US"/>
          </a:p>
        </p:txBody>
      </p:sp>
    </p:spTree>
    <p:extLst>
      <p:ext uri="{BB962C8B-B14F-4D97-AF65-F5344CB8AC3E}">
        <p14:creationId xmlns:p14="http://schemas.microsoft.com/office/powerpoint/2010/main" val="3661572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5D7D-37F9-324C-93AF-25072117329D}" type="slidenum">
              <a:rPr lang="en-US" smtClean="0"/>
              <a:t>58</a:t>
            </a:fld>
            <a:endParaRPr lang="en-US"/>
          </a:p>
        </p:txBody>
      </p:sp>
    </p:spTree>
    <p:extLst>
      <p:ext uri="{BB962C8B-B14F-4D97-AF65-F5344CB8AC3E}">
        <p14:creationId xmlns:p14="http://schemas.microsoft.com/office/powerpoint/2010/main" val="2103429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5D7D-37F9-324C-93AF-25072117329D}" type="slidenum">
              <a:rPr lang="en-US" smtClean="0"/>
              <a:t>61</a:t>
            </a:fld>
            <a:endParaRPr lang="en-US"/>
          </a:p>
        </p:txBody>
      </p:sp>
    </p:spTree>
    <p:extLst>
      <p:ext uri="{BB962C8B-B14F-4D97-AF65-F5344CB8AC3E}">
        <p14:creationId xmlns:p14="http://schemas.microsoft.com/office/powerpoint/2010/main" val="1309495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5D7D-37F9-324C-93AF-25072117329D}" type="slidenum">
              <a:rPr lang="en-US" smtClean="0"/>
              <a:t>66</a:t>
            </a:fld>
            <a:endParaRPr lang="en-US"/>
          </a:p>
        </p:txBody>
      </p:sp>
    </p:spTree>
    <p:extLst>
      <p:ext uri="{BB962C8B-B14F-4D97-AF65-F5344CB8AC3E}">
        <p14:creationId xmlns:p14="http://schemas.microsoft.com/office/powerpoint/2010/main" val="749272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5D7D-37F9-324C-93AF-25072117329D}" type="slidenum">
              <a:rPr lang="en-US" smtClean="0"/>
              <a:t>69</a:t>
            </a:fld>
            <a:endParaRPr lang="en-US"/>
          </a:p>
        </p:txBody>
      </p:sp>
    </p:spTree>
    <p:extLst>
      <p:ext uri="{BB962C8B-B14F-4D97-AF65-F5344CB8AC3E}">
        <p14:creationId xmlns:p14="http://schemas.microsoft.com/office/powerpoint/2010/main" val="237937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5D7D-37F9-324C-93AF-25072117329D}" type="slidenum">
              <a:rPr lang="en-US" smtClean="0"/>
              <a:t>70</a:t>
            </a:fld>
            <a:endParaRPr lang="en-US"/>
          </a:p>
        </p:txBody>
      </p:sp>
    </p:spTree>
    <p:extLst>
      <p:ext uri="{BB962C8B-B14F-4D97-AF65-F5344CB8AC3E}">
        <p14:creationId xmlns:p14="http://schemas.microsoft.com/office/powerpoint/2010/main" val="916703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5D7D-37F9-324C-93AF-25072117329D}" type="slidenum">
              <a:rPr lang="en-US" smtClean="0"/>
              <a:t>72</a:t>
            </a:fld>
            <a:endParaRPr lang="en-US"/>
          </a:p>
        </p:txBody>
      </p:sp>
    </p:spTree>
    <p:extLst>
      <p:ext uri="{BB962C8B-B14F-4D97-AF65-F5344CB8AC3E}">
        <p14:creationId xmlns:p14="http://schemas.microsoft.com/office/powerpoint/2010/main" val="72830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01008F-77D4-C745-BCF2-2B3E5BB86A69}" type="slidenum">
              <a:rPr lang="en-US" smtClean="0"/>
              <a:t>8</a:t>
            </a:fld>
            <a:endParaRPr lang="en-US"/>
          </a:p>
        </p:txBody>
      </p:sp>
    </p:spTree>
    <p:extLst>
      <p:ext uri="{BB962C8B-B14F-4D97-AF65-F5344CB8AC3E}">
        <p14:creationId xmlns:p14="http://schemas.microsoft.com/office/powerpoint/2010/main" val="4275135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5D7D-37F9-324C-93AF-25072117329D}" type="slidenum">
              <a:rPr lang="en-US" smtClean="0"/>
              <a:t>73</a:t>
            </a:fld>
            <a:endParaRPr lang="en-US"/>
          </a:p>
        </p:txBody>
      </p:sp>
    </p:spTree>
    <p:extLst>
      <p:ext uri="{BB962C8B-B14F-4D97-AF65-F5344CB8AC3E}">
        <p14:creationId xmlns:p14="http://schemas.microsoft.com/office/powerpoint/2010/main" val="2037371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5D7D-37F9-324C-93AF-25072117329D}" type="slidenum">
              <a:rPr lang="en-US" smtClean="0"/>
              <a:t>81</a:t>
            </a:fld>
            <a:endParaRPr lang="en-US"/>
          </a:p>
        </p:txBody>
      </p:sp>
    </p:spTree>
    <p:extLst>
      <p:ext uri="{BB962C8B-B14F-4D97-AF65-F5344CB8AC3E}">
        <p14:creationId xmlns:p14="http://schemas.microsoft.com/office/powerpoint/2010/main" val="3224257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5D7D-37F9-324C-93AF-25072117329D}" type="slidenum">
              <a:rPr lang="en-US" smtClean="0"/>
              <a:t>85</a:t>
            </a:fld>
            <a:endParaRPr lang="en-US"/>
          </a:p>
        </p:txBody>
      </p:sp>
    </p:spTree>
    <p:extLst>
      <p:ext uri="{BB962C8B-B14F-4D97-AF65-F5344CB8AC3E}">
        <p14:creationId xmlns:p14="http://schemas.microsoft.com/office/powerpoint/2010/main" val="3890572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540B5D7D-37F9-324C-93AF-25072117329D}" type="slidenum">
              <a:rPr lang="en-US" smtClean="0"/>
              <a:t>90</a:t>
            </a:fld>
            <a:endParaRPr lang="en-US"/>
          </a:p>
        </p:txBody>
      </p:sp>
    </p:spTree>
    <p:extLst>
      <p:ext uri="{BB962C8B-B14F-4D97-AF65-F5344CB8AC3E}">
        <p14:creationId xmlns:p14="http://schemas.microsoft.com/office/powerpoint/2010/main" val="3539590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DCD7C-0EFA-5B41-B6D9-335BEC8E5CB9}" type="slidenum">
              <a:rPr lang="en-US" smtClean="0"/>
              <a:t>92</a:t>
            </a:fld>
            <a:endParaRPr lang="en-US"/>
          </a:p>
        </p:txBody>
      </p:sp>
    </p:spTree>
    <p:extLst>
      <p:ext uri="{BB962C8B-B14F-4D97-AF65-F5344CB8AC3E}">
        <p14:creationId xmlns:p14="http://schemas.microsoft.com/office/powerpoint/2010/main" val="451820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DCD7C-0EFA-5B41-B6D9-335BEC8E5CB9}" type="slidenum">
              <a:rPr lang="en-US" smtClean="0"/>
              <a:t>96</a:t>
            </a:fld>
            <a:endParaRPr lang="en-US"/>
          </a:p>
        </p:txBody>
      </p:sp>
    </p:spTree>
    <p:extLst>
      <p:ext uri="{BB962C8B-B14F-4D97-AF65-F5344CB8AC3E}">
        <p14:creationId xmlns:p14="http://schemas.microsoft.com/office/powerpoint/2010/main" val="3941114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5D7D-37F9-324C-93AF-25072117329D}" type="slidenum">
              <a:rPr lang="en-US" smtClean="0"/>
              <a:t>110</a:t>
            </a:fld>
            <a:endParaRPr lang="en-US"/>
          </a:p>
        </p:txBody>
      </p:sp>
    </p:spTree>
    <p:extLst>
      <p:ext uri="{BB962C8B-B14F-4D97-AF65-F5344CB8AC3E}">
        <p14:creationId xmlns:p14="http://schemas.microsoft.com/office/powerpoint/2010/main" val="3066251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5D7D-37F9-324C-93AF-25072117329D}" type="slidenum">
              <a:rPr lang="en-US" smtClean="0"/>
              <a:t>113</a:t>
            </a:fld>
            <a:endParaRPr lang="en-US"/>
          </a:p>
        </p:txBody>
      </p:sp>
    </p:spTree>
    <p:extLst>
      <p:ext uri="{BB962C8B-B14F-4D97-AF65-F5344CB8AC3E}">
        <p14:creationId xmlns:p14="http://schemas.microsoft.com/office/powerpoint/2010/main" val="4251793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7138822-1810-4968-96FE-556A3417C6E8}" type="slidenum">
              <a:rPr lang="en-AU" smtClean="0"/>
              <a:t>115</a:t>
            </a:fld>
            <a:endParaRPr lang="en-AU" dirty="0"/>
          </a:p>
        </p:txBody>
      </p:sp>
    </p:spTree>
    <p:extLst>
      <p:ext uri="{BB962C8B-B14F-4D97-AF65-F5344CB8AC3E}">
        <p14:creationId xmlns:p14="http://schemas.microsoft.com/office/powerpoint/2010/main" val="275153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DCD7C-0EFA-5B41-B6D9-335BEC8E5CB9}" type="slidenum">
              <a:rPr lang="en-US" smtClean="0"/>
              <a:t>121</a:t>
            </a:fld>
            <a:endParaRPr lang="en-US"/>
          </a:p>
        </p:txBody>
      </p:sp>
    </p:spTree>
    <p:extLst>
      <p:ext uri="{BB962C8B-B14F-4D97-AF65-F5344CB8AC3E}">
        <p14:creationId xmlns:p14="http://schemas.microsoft.com/office/powerpoint/2010/main" val="170077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5D7D-37F9-324C-93AF-25072117329D}" type="slidenum">
              <a:rPr lang="en-US" smtClean="0"/>
              <a:t>9</a:t>
            </a:fld>
            <a:endParaRPr lang="en-US"/>
          </a:p>
        </p:txBody>
      </p:sp>
    </p:spTree>
    <p:extLst>
      <p:ext uri="{BB962C8B-B14F-4D97-AF65-F5344CB8AC3E}">
        <p14:creationId xmlns:p14="http://schemas.microsoft.com/office/powerpoint/2010/main" val="596520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5D7D-37F9-324C-93AF-25072117329D}" type="slidenum">
              <a:rPr lang="en-US" smtClean="0"/>
              <a:t>123</a:t>
            </a:fld>
            <a:endParaRPr lang="en-US"/>
          </a:p>
        </p:txBody>
      </p:sp>
    </p:spTree>
    <p:extLst>
      <p:ext uri="{BB962C8B-B14F-4D97-AF65-F5344CB8AC3E}">
        <p14:creationId xmlns:p14="http://schemas.microsoft.com/office/powerpoint/2010/main" val="1873297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0" dirty="0">
              <a:solidFill>
                <a:schemeClr val="tx1"/>
              </a:solidFill>
            </a:endParaRPr>
          </a:p>
        </p:txBody>
      </p:sp>
      <p:sp>
        <p:nvSpPr>
          <p:cNvPr id="4" name="Slide Number Placeholder 3"/>
          <p:cNvSpPr>
            <a:spLocks noGrp="1"/>
          </p:cNvSpPr>
          <p:nvPr>
            <p:ph type="sldNum" sz="quarter" idx="5"/>
          </p:nvPr>
        </p:nvSpPr>
        <p:spPr/>
        <p:txBody>
          <a:bodyPr/>
          <a:lstStyle/>
          <a:p>
            <a:fld id="{A68DCD7C-0EFA-5B41-B6D9-335BEC8E5CB9}" type="slidenum">
              <a:rPr lang="en-US" smtClean="0"/>
              <a:t>124</a:t>
            </a:fld>
            <a:endParaRPr lang="en-US"/>
          </a:p>
        </p:txBody>
      </p:sp>
    </p:spTree>
    <p:extLst>
      <p:ext uri="{BB962C8B-B14F-4D97-AF65-F5344CB8AC3E}">
        <p14:creationId xmlns:p14="http://schemas.microsoft.com/office/powerpoint/2010/main" val="1383248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2000" dirty="0"/>
          </a:p>
        </p:txBody>
      </p:sp>
      <p:sp>
        <p:nvSpPr>
          <p:cNvPr id="4" name="Slide Number Placeholder 3"/>
          <p:cNvSpPr>
            <a:spLocks noGrp="1"/>
          </p:cNvSpPr>
          <p:nvPr>
            <p:ph type="sldNum" sz="quarter" idx="5"/>
          </p:nvPr>
        </p:nvSpPr>
        <p:spPr/>
        <p:txBody>
          <a:bodyPr/>
          <a:lstStyle/>
          <a:p>
            <a:fld id="{A68DCD7C-0EFA-5B41-B6D9-335BEC8E5CB9}" type="slidenum">
              <a:rPr lang="en-US" smtClean="0"/>
              <a:t>125</a:t>
            </a:fld>
            <a:endParaRPr lang="en-US"/>
          </a:p>
        </p:txBody>
      </p:sp>
    </p:spTree>
    <p:extLst>
      <p:ext uri="{BB962C8B-B14F-4D97-AF65-F5344CB8AC3E}">
        <p14:creationId xmlns:p14="http://schemas.microsoft.com/office/powerpoint/2010/main" val="1398537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sz="1200" b="1" dirty="0"/>
          </a:p>
          <a:p>
            <a:endParaRPr lang="en-US" dirty="0"/>
          </a:p>
        </p:txBody>
      </p:sp>
      <p:sp>
        <p:nvSpPr>
          <p:cNvPr id="4" name="Slide Number Placeholder 3"/>
          <p:cNvSpPr>
            <a:spLocks noGrp="1"/>
          </p:cNvSpPr>
          <p:nvPr>
            <p:ph type="sldNum" sz="quarter" idx="5"/>
          </p:nvPr>
        </p:nvSpPr>
        <p:spPr/>
        <p:txBody>
          <a:bodyPr/>
          <a:lstStyle/>
          <a:p>
            <a:fld id="{A68DCD7C-0EFA-5B41-B6D9-335BEC8E5CB9}" type="slidenum">
              <a:rPr lang="en-US" smtClean="0"/>
              <a:t>127</a:t>
            </a:fld>
            <a:endParaRPr lang="en-US"/>
          </a:p>
        </p:txBody>
      </p:sp>
    </p:spTree>
    <p:extLst>
      <p:ext uri="{BB962C8B-B14F-4D97-AF65-F5344CB8AC3E}">
        <p14:creationId xmlns:p14="http://schemas.microsoft.com/office/powerpoint/2010/main" val="2680985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sz="1200" b="1" dirty="0"/>
          </a:p>
          <a:p>
            <a:endParaRPr lang="en-US" dirty="0"/>
          </a:p>
        </p:txBody>
      </p:sp>
      <p:sp>
        <p:nvSpPr>
          <p:cNvPr id="4" name="Slide Number Placeholder 3"/>
          <p:cNvSpPr>
            <a:spLocks noGrp="1"/>
          </p:cNvSpPr>
          <p:nvPr>
            <p:ph type="sldNum" sz="quarter" idx="5"/>
          </p:nvPr>
        </p:nvSpPr>
        <p:spPr/>
        <p:txBody>
          <a:bodyPr/>
          <a:lstStyle/>
          <a:p>
            <a:fld id="{A68DCD7C-0EFA-5B41-B6D9-335BEC8E5CB9}" type="slidenum">
              <a:rPr lang="en-US" smtClean="0"/>
              <a:t>128</a:t>
            </a:fld>
            <a:endParaRPr lang="en-US"/>
          </a:p>
        </p:txBody>
      </p:sp>
    </p:spTree>
    <p:extLst>
      <p:ext uri="{BB962C8B-B14F-4D97-AF65-F5344CB8AC3E}">
        <p14:creationId xmlns:p14="http://schemas.microsoft.com/office/powerpoint/2010/main" val="16196273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DCD7C-0EFA-5B41-B6D9-335BEC8E5CB9}" type="slidenum">
              <a:rPr lang="en-US" smtClean="0"/>
              <a:t>130</a:t>
            </a:fld>
            <a:endParaRPr lang="en-US"/>
          </a:p>
        </p:txBody>
      </p:sp>
    </p:spTree>
    <p:extLst>
      <p:ext uri="{BB962C8B-B14F-4D97-AF65-F5344CB8AC3E}">
        <p14:creationId xmlns:p14="http://schemas.microsoft.com/office/powerpoint/2010/main" val="1968586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DCD7C-0EFA-5B41-B6D9-335BEC8E5CB9}" type="slidenum">
              <a:rPr lang="en-US" smtClean="0"/>
              <a:t>132</a:t>
            </a:fld>
            <a:endParaRPr lang="en-US"/>
          </a:p>
        </p:txBody>
      </p:sp>
    </p:spTree>
    <p:extLst>
      <p:ext uri="{BB962C8B-B14F-4D97-AF65-F5344CB8AC3E}">
        <p14:creationId xmlns:p14="http://schemas.microsoft.com/office/powerpoint/2010/main" val="2892652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BA577-F7F7-0B4E-ACAD-9724C1E2D05C}" type="slidenum">
              <a:rPr lang="en-US" smtClean="0"/>
              <a:t>134</a:t>
            </a:fld>
            <a:endParaRPr lang="en-US"/>
          </a:p>
        </p:txBody>
      </p:sp>
    </p:spTree>
    <p:extLst>
      <p:ext uri="{BB962C8B-B14F-4D97-AF65-F5344CB8AC3E}">
        <p14:creationId xmlns:p14="http://schemas.microsoft.com/office/powerpoint/2010/main" val="33326698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BA577-F7F7-0B4E-ACAD-9724C1E2D05C}" type="slidenum">
              <a:rPr lang="en-US" smtClean="0"/>
              <a:t>136</a:t>
            </a:fld>
            <a:endParaRPr lang="en-US"/>
          </a:p>
        </p:txBody>
      </p:sp>
    </p:spTree>
    <p:extLst>
      <p:ext uri="{BB962C8B-B14F-4D97-AF65-F5344CB8AC3E}">
        <p14:creationId xmlns:p14="http://schemas.microsoft.com/office/powerpoint/2010/main" val="3128315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01008F-77D4-C745-BCF2-2B3E5BB86A69}" type="slidenum">
              <a:rPr lang="en-US" smtClean="0"/>
              <a:t>137</a:t>
            </a:fld>
            <a:endParaRPr lang="en-US"/>
          </a:p>
        </p:txBody>
      </p:sp>
    </p:spTree>
    <p:extLst>
      <p:ext uri="{BB962C8B-B14F-4D97-AF65-F5344CB8AC3E}">
        <p14:creationId xmlns:p14="http://schemas.microsoft.com/office/powerpoint/2010/main" val="3044074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5D7D-37F9-324C-93AF-25072117329D}" type="slidenum">
              <a:rPr lang="en-US" smtClean="0"/>
              <a:t>12</a:t>
            </a:fld>
            <a:endParaRPr lang="en-US"/>
          </a:p>
        </p:txBody>
      </p:sp>
    </p:spTree>
    <p:extLst>
      <p:ext uri="{BB962C8B-B14F-4D97-AF65-F5344CB8AC3E}">
        <p14:creationId xmlns:p14="http://schemas.microsoft.com/office/powerpoint/2010/main" val="15545847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5D7D-37F9-324C-93AF-25072117329D}" type="slidenum">
              <a:rPr lang="en-US" smtClean="0"/>
              <a:t>139</a:t>
            </a:fld>
            <a:endParaRPr lang="en-US"/>
          </a:p>
        </p:txBody>
      </p:sp>
    </p:spTree>
    <p:extLst>
      <p:ext uri="{BB962C8B-B14F-4D97-AF65-F5344CB8AC3E}">
        <p14:creationId xmlns:p14="http://schemas.microsoft.com/office/powerpoint/2010/main" val="29983415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5D7D-37F9-324C-93AF-25072117329D}" type="slidenum">
              <a:rPr lang="en-US" smtClean="0"/>
              <a:t>140</a:t>
            </a:fld>
            <a:endParaRPr lang="en-US"/>
          </a:p>
        </p:txBody>
      </p:sp>
    </p:spTree>
    <p:extLst>
      <p:ext uri="{BB962C8B-B14F-4D97-AF65-F5344CB8AC3E}">
        <p14:creationId xmlns:p14="http://schemas.microsoft.com/office/powerpoint/2010/main" val="2876361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BA577-F7F7-0B4E-ACAD-9724C1E2D05C}" type="slidenum">
              <a:rPr lang="en-US" smtClean="0"/>
              <a:t>146</a:t>
            </a:fld>
            <a:endParaRPr lang="en-US"/>
          </a:p>
        </p:txBody>
      </p:sp>
    </p:spTree>
    <p:extLst>
      <p:ext uri="{BB962C8B-B14F-4D97-AF65-F5344CB8AC3E}">
        <p14:creationId xmlns:p14="http://schemas.microsoft.com/office/powerpoint/2010/main" val="2675855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4C0C1D-CF63-4481-B603-CF96C96F20A9}" type="slidenum">
              <a:rPr lang="en-US" smtClean="0"/>
              <a:t>148</a:t>
            </a:fld>
            <a:endParaRPr lang="en-US"/>
          </a:p>
        </p:txBody>
      </p:sp>
    </p:spTree>
    <p:extLst>
      <p:ext uri="{BB962C8B-B14F-4D97-AF65-F5344CB8AC3E}">
        <p14:creationId xmlns:p14="http://schemas.microsoft.com/office/powerpoint/2010/main" val="1692597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4C0C1D-CF63-4481-B603-CF96C96F20A9}" type="slidenum">
              <a:rPr lang="en-US" smtClean="0"/>
              <a:t>149</a:t>
            </a:fld>
            <a:endParaRPr lang="en-US"/>
          </a:p>
        </p:txBody>
      </p:sp>
    </p:spTree>
    <p:extLst>
      <p:ext uri="{BB962C8B-B14F-4D97-AF65-F5344CB8AC3E}">
        <p14:creationId xmlns:p14="http://schemas.microsoft.com/office/powerpoint/2010/main" val="35423750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BA577-F7F7-0B4E-ACAD-9724C1E2D05C}" type="slidenum">
              <a:rPr lang="en-US" smtClean="0"/>
              <a:t>151</a:t>
            </a:fld>
            <a:endParaRPr lang="en-US"/>
          </a:p>
        </p:txBody>
      </p:sp>
    </p:spTree>
    <p:extLst>
      <p:ext uri="{BB962C8B-B14F-4D97-AF65-F5344CB8AC3E}">
        <p14:creationId xmlns:p14="http://schemas.microsoft.com/office/powerpoint/2010/main" val="20265543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BA577-F7F7-0B4E-ACAD-9724C1E2D05C}" type="slidenum">
              <a:rPr lang="en-US" smtClean="0"/>
              <a:t>152</a:t>
            </a:fld>
            <a:endParaRPr lang="en-US"/>
          </a:p>
        </p:txBody>
      </p:sp>
    </p:spTree>
    <p:extLst>
      <p:ext uri="{BB962C8B-B14F-4D97-AF65-F5344CB8AC3E}">
        <p14:creationId xmlns:p14="http://schemas.microsoft.com/office/powerpoint/2010/main" val="1401507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5D7D-37F9-324C-93AF-25072117329D}" type="slidenum">
              <a:rPr lang="en-US" smtClean="0"/>
              <a:t>17</a:t>
            </a:fld>
            <a:endParaRPr lang="en-US"/>
          </a:p>
        </p:txBody>
      </p:sp>
    </p:spTree>
    <p:extLst>
      <p:ext uri="{BB962C8B-B14F-4D97-AF65-F5344CB8AC3E}">
        <p14:creationId xmlns:p14="http://schemas.microsoft.com/office/powerpoint/2010/main" val="3213195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5D7D-37F9-324C-93AF-25072117329D}" type="slidenum">
              <a:rPr lang="en-US" smtClean="0"/>
              <a:t>18</a:t>
            </a:fld>
            <a:endParaRPr lang="en-US"/>
          </a:p>
        </p:txBody>
      </p:sp>
    </p:spTree>
    <p:extLst>
      <p:ext uri="{BB962C8B-B14F-4D97-AF65-F5344CB8AC3E}">
        <p14:creationId xmlns:p14="http://schemas.microsoft.com/office/powerpoint/2010/main" val="4115659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0B5D7D-37F9-324C-93AF-25072117329D}" type="slidenum">
              <a:rPr lang="en-US" smtClean="0"/>
              <a:t>20</a:t>
            </a:fld>
            <a:endParaRPr lang="en-US"/>
          </a:p>
        </p:txBody>
      </p:sp>
    </p:spTree>
    <p:extLst>
      <p:ext uri="{BB962C8B-B14F-4D97-AF65-F5344CB8AC3E}">
        <p14:creationId xmlns:p14="http://schemas.microsoft.com/office/powerpoint/2010/main" val="1782141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01008F-77D4-C745-BCF2-2B3E5BB86A69}" type="slidenum">
              <a:rPr lang="en-US" smtClean="0"/>
              <a:t>29</a:t>
            </a:fld>
            <a:endParaRPr lang="en-US"/>
          </a:p>
        </p:txBody>
      </p:sp>
    </p:spTree>
    <p:extLst>
      <p:ext uri="{BB962C8B-B14F-4D97-AF65-F5344CB8AC3E}">
        <p14:creationId xmlns:p14="http://schemas.microsoft.com/office/powerpoint/2010/main" val="3825899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100% response is maintained up to 2 years (Ab titers &gt;2 log</a:t>
            </a:r>
            <a:r>
              <a:rPr lang="en-US" baseline="-25000" dirty="0"/>
              <a:t>10</a:t>
            </a:r>
            <a:r>
              <a:rPr lang="en-US" dirty="0"/>
              <a:t>)</a:t>
            </a:r>
          </a:p>
          <a:p>
            <a:pPr lvl="1"/>
            <a:r>
              <a:rPr lang="en-US" dirty="0" err="1"/>
              <a:t>Env</a:t>
            </a:r>
            <a:r>
              <a:rPr lang="en-US" dirty="0"/>
              <a:t>-specific cellular immunity persists with plateau near 100 SFU/10</a:t>
            </a:r>
            <a:r>
              <a:rPr lang="en-US" baseline="30000" dirty="0"/>
              <a:t>6</a:t>
            </a:r>
            <a:r>
              <a:rPr lang="en-US" dirty="0"/>
              <a:t> cells</a:t>
            </a:r>
          </a:p>
          <a:p>
            <a:endParaRPr lang="en-US" dirty="0"/>
          </a:p>
        </p:txBody>
      </p:sp>
      <p:sp>
        <p:nvSpPr>
          <p:cNvPr id="4" name="Slide Number Placeholder 3"/>
          <p:cNvSpPr>
            <a:spLocks noGrp="1"/>
          </p:cNvSpPr>
          <p:nvPr>
            <p:ph type="sldNum" sz="quarter" idx="5"/>
          </p:nvPr>
        </p:nvSpPr>
        <p:spPr/>
        <p:txBody>
          <a:bodyPr/>
          <a:lstStyle/>
          <a:p>
            <a:fld id="{9E01008F-77D4-C745-BCF2-2B3E5BB86A69}" type="slidenum">
              <a:rPr lang="en-US" smtClean="0"/>
              <a:t>30</a:t>
            </a:fld>
            <a:endParaRPr lang="en-US"/>
          </a:p>
        </p:txBody>
      </p:sp>
    </p:spTree>
    <p:extLst>
      <p:ext uri="{BB962C8B-B14F-4D97-AF65-F5344CB8AC3E}">
        <p14:creationId xmlns:p14="http://schemas.microsoft.com/office/powerpoint/2010/main" val="1862135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D7C8-1E69-604D-A668-8C87B41912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80F53B-44E4-EB4F-93AD-FDAA73E8CA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7E9F31-A24E-1C47-AE16-056765CA89F3}"/>
              </a:ext>
            </a:extLst>
          </p:cNvPr>
          <p:cNvSpPr>
            <a:spLocks noGrp="1"/>
          </p:cNvSpPr>
          <p:nvPr>
            <p:ph type="dt" sz="half" idx="10"/>
          </p:nvPr>
        </p:nvSpPr>
        <p:spPr/>
        <p:txBody>
          <a:bodyPr/>
          <a:lstStyle/>
          <a:p>
            <a:fld id="{7B137795-EFC9-F94F-AE4E-B6BB6EB83699}" type="datetimeFigureOut">
              <a:rPr lang="en-US" smtClean="0"/>
              <a:t>9/4/19</a:t>
            </a:fld>
            <a:endParaRPr lang="en-US"/>
          </a:p>
        </p:txBody>
      </p:sp>
      <p:sp>
        <p:nvSpPr>
          <p:cNvPr id="5" name="Footer Placeholder 4">
            <a:extLst>
              <a:ext uri="{FF2B5EF4-FFF2-40B4-BE49-F238E27FC236}">
                <a16:creationId xmlns:a16="http://schemas.microsoft.com/office/drawing/2014/main" id="{4BBB43BB-7B98-7144-833E-52683DA5C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2B8E78-28F5-E541-A6E3-34068446D539}"/>
              </a:ext>
            </a:extLst>
          </p:cNvPr>
          <p:cNvSpPr>
            <a:spLocks noGrp="1"/>
          </p:cNvSpPr>
          <p:nvPr>
            <p:ph type="sldNum" sz="quarter" idx="12"/>
          </p:nvPr>
        </p:nvSpPr>
        <p:spPr/>
        <p:txBody>
          <a:bodyPr/>
          <a:lstStyle/>
          <a:p>
            <a:fld id="{11AE0378-C838-B242-9701-02FE65FDC84B}" type="slidenum">
              <a:rPr lang="en-US" smtClean="0"/>
              <a:t>‹#›</a:t>
            </a:fld>
            <a:endParaRPr lang="en-US"/>
          </a:p>
        </p:txBody>
      </p:sp>
    </p:spTree>
    <p:extLst>
      <p:ext uri="{BB962C8B-B14F-4D97-AF65-F5344CB8AC3E}">
        <p14:creationId xmlns:p14="http://schemas.microsoft.com/office/powerpoint/2010/main" val="223525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4EF76-C6BF-8047-B2D6-431EDFE4B2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7CF00C-24E3-4245-AE3C-2DA6302024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28326-9904-0F4C-959E-8293D8874CDA}"/>
              </a:ext>
            </a:extLst>
          </p:cNvPr>
          <p:cNvSpPr>
            <a:spLocks noGrp="1"/>
          </p:cNvSpPr>
          <p:nvPr>
            <p:ph type="dt" sz="half" idx="10"/>
          </p:nvPr>
        </p:nvSpPr>
        <p:spPr/>
        <p:txBody>
          <a:bodyPr/>
          <a:lstStyle/>
          <a:p>
            <a:fld id="{7B137795-EFC9-F94F-AE4E-B6BB6EB83699}" type="datetimeFigureOut">
              <a:rPr lang="en-US" smtClean="0"/>
              <a:t>9/4/19</a:t>
            </a:fld>
            <a:endParaRPr lang="en-US"/>
          </a:p>
        </p:txBody>
      </p:sp>
      <p:sp>
        <p:nvSpPr>
          <p:cNvPr id="5" name="Footer Placeholder 4">
            <a:extLst>
              <a:ext uri="{FF2B5EF4-FFF2-40B4-BE49-F238E27FC236}">
                <a16:creationId xmlns:a16="http://schemas.microsoft.com/office/drawing/2014/main" id="{9EAB8FAA-8CA6-1B41-8622-4B69811EDA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54DB45-D712-3242-A277-C8DDE677334B}"/>
              </a:ext>
            </a:extLst>
          </p:cNvPr>
          <p:cNvSpPr>
            <a:spLocks noGrp="1"/>
          </p:cNvSpPr>
          <p:nvPr>
            <p:ph type="sldNum" sz="quarter" idx="12"/>
          </p:nvPr>
        </p:nvSpPr>
        <p:spPr/>
        <p:txBody>
          <a:bodyPr/>
          <a:lstStyle/>
          <a:p>
            <a:fld id="{11AE0378-C838-B242-9701-02FE65FDC84B}" type="slidenum">
              <a:rPr lang="en-US" smtClean="0"/>
              <a:t>‹#›</a:t>
            </a:fld>
            <a:endParaRPr lang="en-US"/>
          </a:p>
        </p:txBody>
      </p:sp>
    </p:spTree>
    <p:extLst>
      <p:ext uri="{BB962C8B-B14F-4D97-AF65-F5344CB8AC3E}">
        <p14:creationId xmlns:p14="http://schemas.microsoft.com/office/powerpoint/2010/main" val="475944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52804E-49F1-264E-8155-9275A815D5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BCD67C-AF2D-864B-85EC-A77C7F67F4C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73AC2F-F60D-1749-8D47-D7E9DAB0BE57}"/>
              </a:ext>
            </a:extLst>
          </p:cNvPr>
          <p:cNvSpPr>
            <a:spLocks noGrp="1"/>
          </p:cNvSpPr>
          <p:nvPr>
            <p:ph type="dt" sz="half" idx="10"/>
          </p:nvPr>
        </p:nvSpPr>
        <p:spPr/>
        <p:txBody>
          <a:bodyPr/>
          <a:lstStyle/>
          <a:p>
            <a:fld id="{7B137795-EFC9-F94F-AE4E-B6BB6EB83699}" type="datetimeFigureOut">
              <a:rPr lang="en-US" smtClean="0"/>
              <a:t>9/4/19</a:t>
            </a:fld>
            <a:endParaRPr lang="en-US"/>
          </a:p>
        </p:txBody>
      </p:sp>
      <p:sp>
        <p:nvSpPr>
          <p:cNvPr id="5" name="Footer Placeholder 4">
            <a:extLst>
              <a:ext uri="{FF2B5EF4-FFF2-40B4-BE49-F238E27FC236}">
                <a16:creationId xmlns:a16="http://schemas.microsoft.com/office/drawing/2014/main" id="{1F646366-0B7D-C048-988F-B424BDEDAA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FA236-13E8-9049-BA84-9DE61F6C0D57}"/>
              </a:ext>
            </a:extLst>
          </p:cNvPr>
          <p:cNvSpPr>
            <a:spLocks noGrp="1"/>
          </p:cNvSpPr>
          <p:nvPr>
            <p:ph type="sldNum" sz="quarter" idx="12"/>
          </p:nvPr>
        </p:nvSpPr>
        <p:spPr/>
        <p:txBody>
          <a:bodyPr/>
          <a:lstStyle/>
          <a:p>
            <a:fld id="{11AE0378-C838-B242-9701-02FE65FDC84B}" type="slidenum">
              <a:rPr lang="en-US" smtClean="0"/>
              <a:t>‹#›</a:t>
            </a:fld>
            <a:endParaRPr lang="en-US"/>
          </a:p>
        </p:txBody>
      </p:sp>
    </p:spTree>
    <p:extLst>
      <p:ext uri="{BB962C8B-B14F-4D97-AF65-F5344CB8AC3E}">
        <p14:creationId xmlns:p14="http://schemas.microsoft.com/office/powerpoint/2010/main" val="3759598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5347-81EF-D448-A5F2-07B1DCEE1E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471E50-D155-204C-9998-DFC6C804E3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7901D-0810-534B-9C8C-5F09847CF8C1}"/>
              </a:ext>
            </a:extLst>
          </p:cNvPr>
          <p:cNvSpPr>
            <a:spLocks noGrp="1"/>
          </p:cNvSpPr>
          <p:nvPr>
            <p:ph type="dt" sz="half" idx="10"/>
          </p:nvPr>
        </p:nvSpPr>
        <p:spPr/>
        <p:txBody>
          <a:bodyPr/>
          <a:lstStyle/>
          <a:p>
            <a:fld id="{7B137795-EFC9-F94F-AE4E-B6BB6EB83699}" type="datetimeFigureOut">
              <a:rPr lang="en-US" smtClean="0"/>
              <a:t>9/4/19</a:t>
            </a:fld>
            <a:endParaRPr lang="en-US"/>
          </a:p>
        </p:txBody>
      </p:sp>
      <p:sp>
        <p:nvSpPr>
          <p:cNvPr id="5" name="Footer Placeholder 4">
            <a:extLst>
              <a:ext uri="{FF2B5EF4-FFF2-40B4-BE49-F238E27FC236}">
                <a16:creationId xmlns:a16="http://schemas.microsoft.com/office/drawing/2014/main" id="{EEED44FB-24CF-0949-A123-138D7861F9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1114B-89D5-EC45-9735-428B2AC682D8}"/>
              </a:ext>
            </a:extLst>
          </p:cNvPr>
          <p:cNvSpPr>
            <a:spLocks noGrp="1"/>
          </p:cNvSpPr>
          <p:nvPr>
            <p:ph type="sldNum" sz="quarter" idx="12"/>
          </p:nvPr>
        </p:nvSpPr>
        <p:spPr/>
        <p:txBody>
          <a:bodyPr/>
          <a:lstStyle/>
          <a:p>
            <a:fld id="{11AE0378-C838-B242-9701-02FE65FDC84B}" type="slidenum">
              <a:rPr lang="en-US" smtClean="0"/>
              <a:t>‹#›</a:t>
            </a:fld>
            <a:endParaRPr lang="en-US"/>
          </a:p>
        </p:txBody>
      </p:sp>
    </p:spTree>
    <p:extLst>
      <p:ext uri="{BB962C8B-B14F-4D97-AF65-F5344CB8AC3E}">
        <p14:creationId xmlns:p14="http://schemas.microsoft.com/office/powerpoint/2010/main" val="2980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CBAD-8E00-4A4D-AEE4-A99E3D672B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0A3E33-42D4-9943-8516-2DE7E0A108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FFF819-46D2-B247-80E9-DE2D5F05986E}"/>
              </a:ext>
            </a:extLst>
          </p:cNvPr>
          <p:cNvSpPr>
            <a:spLocks noGrp="1"/>
          </p:cNvSpPr>
          <p:nvPr>
            <p:ph type="dt" sz="half" idx="10"/>
          </p:nvPr>
        </p:nvSpPr>
        <p:spPr/>
        <p:txBody>
          <a:bodyPr/>
          <a:lstStyle/>
          <a:p>
            <a:fld id="{7B137795-EFC9-F94F-AE4E-B6BB6EB83699}" type="datetimeFigureOut">
              <a:rPr lang="en-US" smtClean="0"/>
              <a:t>9/4/19</a:t>
            </a:fld>
            <a:endParaRPr lang="en-US"/>
          </a:p>
        </p:txBody>
      </p:sp>
      <p:sp>
        <p:nvSpPr>
          <p:cNvPr id="5" name="Footer Placeholder 4">
            <a:extLst>
              <a:ext uri="{FF2B5EF4-FFF2-40B4-BE49-F238E27FC236}">
                <a16:creationId xmlns:a16="http://schemas.microsoft.com/office/drawing/2014/main" id="{4717F944-58CB-B342-B181-7B30806CF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236DF-4955-EB45-A04A-BFF5E3B1B11E}"/>
              </a:ext>
            </a:extLst>
          </p:cNvPr>
          <p:cNvSpPr>
            <a:spLocks noGrp="1"/>
          </p:cNvSpPr>
          <p:nvPr>
            <p:ph type="sldNum" sz="quarter" idx="12"/>
          </p:nvPr>
        </p:nvSpPr>
        <p:spPr/>
        <p:txBody>
          <a:bodyPr/>
          <a:lstStyle/>
          <a:p>
            <a:fld id="{11AE0378-C838-B242-9701-02FE65FDC84B}" type="slidenum">
              <a:rPr lang="en-US" smtClean="0"/>
              <a:t>‹#›</a:t>
            </a:fld>
            <a:endParaRPr lang="en-US"/>
          </a:p>
        </p:txBody>
      </p:sp>
    </p:spTree>
    <p:extLst>
      <p:ext uri="{BB962C8B-B14F-4D97-AF65-F5344CB8AC3E}">
        <p14:creationId xmlns:p14="http://schemas.microsoft.com/office/powerpoint/2010/main" val="71999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93DD5-FB8E-1F4B-BA69-F5696ED695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1147AB-D82D-CE4E-82C5-E60C45EF45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80E50A-B493-5B45-BEA5-09F701420F5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67510D-120B-3945-94AD-8F61ECD71A93}"/>
              </a:ext>
            </a:extLst>
          </p:cNvPr>
          <p:cNvSpPr>
            <a:spLocks noGrp="1"/>
          </p:cNvSpPr>
          <p:nvPr>
            <p:ph type="dt" sz="half" idx="10"/>
          </p:nvPr>
        </p:nvSpPr>
        <p:spPr/>
        <p:txBody>
          <a:bodyPr/>
          <a:lstStyle/>
          <a:p>
            <a:fld id="{7B137795-EFC9-F94F-AE4E-B6BB6EB83699}" type="datetimeFigureOut">
              <a:rPr lang="en-US" smtClean="0"/>
              <a:t>9/4/19</a:t>
            </a:fld>
            <a:endParaRPr lang="en-US"/>
          </a:p>
        </p:txBody>
      </p:sp>
      <p:sp>
        <p:nvSpPr>
          <p:cNvPr id="6" name="Footer Placeholder 5">
            <a:extLst>
              <a:ext uri="{FF2B5EF4-FFF2-40B4-BE49-F238E27FC236}">
                <a16:creationId xmlns:a16="http://schemas.microsoft.com/office/drawing/2014/main" id="{086EE7BA-925F-D443-8181-6C766B762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5BED80-405D-484D-8C96-CC95AB941D14}"/>
              </a:ext>
            </a:extLst>
          </p:cNvPr>
          <p:cNvSpPr>
            <a:spLocks noGrp="1"/>
          </p:cNvSpPr>
          <p:nvPr>
            <p:ph type="sldNum" sz="quarter" idx="12"/>
          </p:nvPr>
        </p:nvSpPr>
        <p:spPr/>
        <p:txBody>
          <a:bodyPr/>
          <a:lstStyle/>
          <a:p>
            <a:fld id="{11AE0378-C838-B242-9701-02FE65FDC84B}" type="slidenum">
              <a:rPr lang="en-US" smtClean="0"/>
              <a:t>‹#›</a:t>
            </a:fld>
            <a:endParaRPr lang="en-US"/>
          </a:p>
        </p:txBody>
      </p:sp>
    </p:spTree>
    <p:extLst>
      <p:ext uri="{BB962C8B-B14F-4D97-AF65-F5344CB8AC3E}">
        <p14:creationId xmlns:p14="http://schemas.microsoft.com/office/powerpoint/2010/main" val="175498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520C6-A064-C947-8046-107A58CD23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D84020-8087-114C-9812-20DAFD4AFE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E380E2-9634-0848-AF33-514466F63D1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A6BF09-EB70-8E48-92B0-24BB0D7354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F60FC07-9A00-AD45-A514-CDEBBD4B631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0ADCA8-3FE0-9949-B37C-911B4AFEFA0B}"/>
              </a:ext>
            </a:extLst>
          </p:cNvPr>
          <p:cNvSpPr>
            <a:spLocks noGrp="1"/>
          </p:cNvSpPr>
          <p:nvPr>
            <p:ph type="dt" sz="half" idx="10"/>
          </p:nvPr>
        </p:nvSpPr>
        <p:spPr/>
        <p:txBody>
          <a:bodyPr/>
          <a:lstStyle/>
          <a:p>
            <a:fld id="{7B137795-EFC9-F94F-AE4E-B6BB6EB83699}" type="datetimeFigureOut">
              <a:rPr lang="en-US" smtClean="0"/>
              <a:t>9/4/19</a:t>
            </a:fld>
            <a:endParaRPr lang="en-US"/>
          </a:p>
        </p:txBody>
      </p:sp>
      <p:sp>
        <p:nvSpPr>
          <p:cNvPr id="8" name="Footer Placeholder 7">
            <a:extLst>
              <a:ext uri="{FF2B5EF4-FFF2-40B4-BE49-F238E27FC236}">
                <a16:creationId xmlns:a16="http://schemas.microsoft.com/office/drawing/2014/main" id="{2E5F724D-284D-C742-A6AE-EC4BE06422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FC3673-26D8-6D47-AA8D-4585793481B9}"/>
              </a:ext>
            </a:extLst>
          </p:cNvPr>
          <p:cNvSpPr>
            <a:spLocks noGrp="1"/>
          </p:cNvSpPr>
          <p:nvPr>
            <p:ph type="sldNum" sz="quarter" idx="12"/>
          </p:nvPr>
        </p:nvSpPr>
        <p:spPr/>
        <p:txBody>
          <a:bodyPr/>
          <a:lstStyle/>
          <a:p>
            <a:fld id="{11AE0378-C838-B242-9701-02FE65FDC84B}" type="slidenum">
              <a:rPr lang="en-US" smtClean="0"/>
              <a:t>‹#›</a:t>
            </a:fld>
            <a:endParaRPr lang="en-US"/>
          </a:p>
        </p:txBody>
      </p:sp>
    </p:spTree>
    <p:extLst>
      <p:ext uri="{BB962C8B-B14F-4D97-AF65-F5344CB8AC3E}">
        <p14:creationId xmlns:p14="http://schemas.microsoft.com/office/powerpoint/2010/main" val="132361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E224B-EEAD-8948-9512-A5DED32E53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DD16F3-7753-EF42-B564-54C98D254E20}"/>
              </a:ext>
            </a:extLst>
          </p:cNvPr>
          <p:cNvSpPr>
            <a:spLocks noGrp="1"/>
          </p:cNvSpPr>
          <p:nvPr>
            <p:ph type="dt" sz="half" idx="10"/>
          </p:nvPr>
        </p:nvSpPr>
        <p:spPr/>
        <p:txBody>
          <a:bodyPr/>
          <a:lstStyle/>
          <a:p>
            <a:fld id="{7B137795-EFC9-F94F-AE4E-B6BB6EB83699}" type="datetimeFigureOut">
              <a:rPr lang="en-US" smtClean="0"/>
              <a:t>9/4/19</a:t>
            </a:fld>
            <a:endParaRPr lang="en-US"/>
          </a:p>
        </p:txBody>
      </p:sp>
      <p:sp>
        <p:nvSpPr>
          <p:cNvPr id="4" name="Footer Placeholder 3">
            <a:extLst>
              <a:ext uri="{FF2B5EF4-FFF2-40B4-BE49-F238E27FC236}">
                <a16:creationId xmlns:a16="http://schemas.microsoft.com/office/drawing/2014/main" id="{FAFEBD2C-5746-674B-A203-139FFD9C70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90C8C9-4B0F-DB40-9352-6922FD62EA6D}"/>
              </a:ext>
            </a:extLst>
          </p:cNvPr>
          <p:cNvSpPr>
            <a:spLocks noGrp="1"/>
          </p:cNvSpPr>
          <p:nvPr>
            <p:ph type="sldNum" sz="quarter" idx="12"/>
          </p:nvPr>
        </p:nvSpPr>
        <p:spPr/>
        <p:txBody>
          <a:bodyPr/>
          <a:lstStyle/>
          <a:p>
            <a:fld id="{11AE0378-C838-B242-9701-02FE65FDC84B}" type="slidenum">
              <a:rPr lang="en-US" smtClean="0"/>
              <a:t>‹#›</a:t>
            </a:fld>
            <a:endParaRPr lang="en-US"/>
          </a:p>
        </p:txBody>
      </p:sp>
    </p:spTree>
    <p:extLst>
      <p:ext uri="{BB962C8B-B14F-4D97-AF65-F5344CB8AC3E}">
        <p14:creationId xmlns:p14="http://schemas.microsoft.com/office/powerpoint/2010/main" val="94001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90877F-7C79-074F-A545-B6B81348E9EA}"/>
              </a:ext>
            </a:extLst>
          </p:cNvPr>
          <p:cNvSpPr>
            <a:spLocks noGrp="1"/>
          </p:cNvSpPr>
          <p:nvPr>
            <p:ph type="dt" sz="half" idx="10"/>
          </p:nvPr>
        </p:nvSpPr>
        <p:spPr/>
        <p:txBody>
          <a:bodyPr/>
          <a:lstStyle/>
          <a:p>
            <a:fld id="{7B137795-EFC9-F94F-AE4E-B6BB6EB83699}" type="datetimeFigureOut">
              <a:rPr lang="en-US" smtClean="0"/>
              <a:t>9/4/19</a:t>
            </a:fld>
            <a:endParaRPr lang="en-US"/>
          </a:p>
        </p:txBody>
      </p:sp>
      <p:sp>
        <p:nvSpPr>
          <p:cNvPr id="3" name="Footer Placeholder 2">
            <a:extLst>
              <a:ext uri="{FF2B5EF4-FFF2-40B4-BE49-F238E27FC236}">
                <a16:creationId xmlns:a16="http://schemas.microsoft.com/office/drawing/2014/main" id="{17A9B0B8-2B02-5549-B931-307878960B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B4DE65-5A58-5F48-AEFB-1406B168CE5D}"/>
              </a:ext>
            </a:extLst>
          </p:cNvPr>
          <p:cNvSpPr>
            <a:spLocks noGrp="1"/>
          </p:cNvSpPr>
          <p:nvPr>
            <p:ph type="sldNum" sz="quarter" idx="12"/>
          </p:nvPr>
        </p:nvSpPr>
        <p:spPr/>
        <p:txBody>
          <a:bodyPr/>
          <a:lstStyle/>
          <a:p>
            <a:fld id="{11AE0378-C838-B242-9701-02FE65FDC84B}" type="slidenum">
              <a:rPr lang="en-US" smtClean="0"/>
              <a:t>‹#›</a:t>
            </a:fld>
            <a:endParaRPr lang="en-US"/>
          </a:p>
        </p:txBody>
      </p:sp>
    </p:spTree>
    <p:extLst>
      <p:ext uri="{BB962C8B-B14F-4D97-AF65-F5344CB8AC3E}">
        <p14:creationId xmlns:p14="http://schemas.microsoft.com/office/powerpoint/2010/main" val="198981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0F2F6-FA9A-164D-97FB-4F1DEE1D4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4F53C9-A2F4-1244-8D81-F15CB9C818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15E982-CF71-E54E-B4F9-C92E4436A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6C8754-E9BF-1C4A-B973-D594C2D9C783}"/>
              </a:ext>
            </a:extLst>
          </p:cNvPr>
          <p:cNvSpPr>
            <a:spLocks noGrp="1"/>
          </p:cNvSpPr>
          <p:nvPr>
            <p:ph type="dt" sz="half" idx="10"/>
          </p:nvPr>
        </p:nvSpPr>
        <p:spPr/>
        <p:txBody>
          <a:bodyPr/>
          <a:lstStyle/>
          <a:p>
            <a:fld id="{7B137795-EFC9-F94F-AE4E-B6BB6EB83699}" type="datetimeFigureOut">
              <a:rPr lang="en-US" smtClean="0"/>
              <a:t>9/4/19</a:t>
            </a:fld>
            <a:endParaRPr lang="en-US"/>
          </a:p>
        </p:txBody>
      </p:sp>
      <p:sp>
        <p:nvSpPr>
          <p:cNvPr id="6" name="Footer Placeholder 5">
            <a:extLst>
              <a:ext uri="{FF2B5EF4-FFF2-40B4-BE49-F238E27FC236}">
                <a16:creationId xmlns:a16="http://schemas.microsoft.com/office/drawing/2014/main" id="{AF547FD4-4EFF-864C-8FBD-461B997235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D613B-E3F3-0147-B178-8A35E1F0FD7E}"/>
              </a:ext>
            </a:extLst>
          </p:cNvPr>
          <p:cNvSpPr>
            <a:spLocks noGrp="1"/>
          </p:cNvSpPr>
          <p:nvPr>
            <p:ph type="sldNum" sz="quarter" idx="12"/>
          </p:nvPr>
        </p:nvSpPr>
        <p:spPr/>
        <p:txBody>
          <a:bodyPr/>
          <a:lstStyle/>
          <a:p>
            <a:fld id="{11AE0378-C838-B242-9701-02FE65FDC84B}" type="slidenum">
              <a:rPr lang="en-US" smtClean="0"/>
              <a:t>‹#›</a:t>
            </a:fld>
            <a:endParaRPr lang="en-US"/>
          </a:p>
        </p:txBody>
      </p:sp>
    </p:spTree>
    <p:extLst>
      <p:ext uri="{BB962C8B-B14F-4D97-AF65-F5344CB8AC3E}">
        <p14:creationId xmlns:p14="http://schemas.microsoft.com/office/powerpoint/2010/main" val="241335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31845-6470-0B43-82E9-5377156788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984F04-1CF8-5146-A750-0989756DA8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4D5B2F-D70D-514E-83E0-B125A230B9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A58B41-CC71-0341-9B9C-5E6F615B879D}"/>
              </a:ext>
            </a:extLst>
          </p:cNvPr>
          <p:cNvSpPr>
            <a:spLocks noGrp="1"/>
          </p:cNvSpPr>
          <p:nvPr>
            <p:ph type="dt" sz="half" idx="10"/>
          </p:nvPr>
        </p:nvSpPr>
        <p:spPr/>
        <p:txBody>
          <a:bodyPr/>
          <a:lstStyle/>
          <a:p>
            <a:fld id="{7B137795-EFC9-F94F-AE4E-B6BB6EB83699}" type="datetimeFigureOut">
              <a:rPr lang="en-US" smtClean="0"/>
              <a:t>9/4/19</a:t>
            </a:fld>
            <a:endParaRPr lang="en-US"/>
          </a:p>
        </p:txBody>
      </p:sp>
      <p:sp>
        <p:nvSpPr>
          <p:cNvPr id="6" name="Footer Placeholder 5">
            <a:extLst>
              <a:ext uri="{FF2B5EF4-FFF2-40B4-BE49-F238E27FC236}">
                <a16:creationId xmlns:a16="http://schemas.microsoft.com/office/drawing/2014/main" id="{6CC509BC-5462-394A-BCC9-3F3DF7D878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3BA4D8-C434-ED4B-88CD-F0FFC76120D0}"/>
              </a:ext>
            </a:extLst>
          </p:cNvPr>
          <p:cNvSpPr>
            <a:spLocks noGrp="1"/>
          </p:cNvSpPr>
          <p:nvPr>
            <p:ph type="sldNum" sz="quarter" idx="12"/>
          </p:nvPr>
        </p:nvSpPr>
        <p:spPr/>
        <p:txBody>
          <a:bodyPr/>
          <a:lstStyle/>
          <a:p>
            <a:fld id="{11AE0378-C838-B242-9701-02FE65FDC84B}" type="slidenum">
              <a:rPr lang="en-US" smtClean="0"/>
              <a:t>‹#›</a:t>
            </a:fld>
            <a:endParaRPr lang="en-US"/>
          </a:p>
        </p:txBody>
      </p:sp>
    </p:spTree>
    <p:extLst>
      <p:ext uri="{BB962C8B-B14F-4D97-AF65-F5344CB8AC3E}">
        <p14:creationId xmlns:p14="http://schemas.microsoft.com/office/powerpoint/2010/main" val="236529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20000"/>
                <a:lumOff val="80000"/>
              </a:schemeClr>
            </a:gs>
            <a:gs pos="74000">
              <a:schemeClr val="accent5">
                <a:lumMod val="60000"/>
                <a:lumOff val="40000"/>
              </a:schemeClr>
            </a:gs>
            <a:gs pos="83000">
              <a:schemeClr val="accent5">
                <a:lumMod val="60000"/>
                <a:lumOff val="40000"/>
              </a:schemeClr>
            </a:gs>
            <a:gs pos="100000">
              <a:schemeClr val="accent5">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47A9B5-785A-8F47-8F0E-783D18925C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564471-5C9E-AA48-8981-E7BA021CEB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8DBA0C-35D1-EC4C-A89D-143C7D9F75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37795-EFC9-F94F-AE4E-B6BB6EB83699}" type="datetimeFigureOut">
              <a:rPr lang="en-US" smtClean="0"/>
              <a:t>9/4/19</a:t>
            </a:fld>
            <a:endParaRPr lang="en-US"/>
          </a:p>
        </p:txBody>
      </p:sp>
      <p:sp>
        <p:nvSpPr>
          <p:cNvPr id="5" name="Footer Placeholder 4">
            <a:extLst>
              <a:ext uri="{FF2B5EF4-FFF2-40B4-BE49-F238E27FC236}">
                <a16:creationId xmlns:a16="http://schemas.microsoft.com/office/drawing/2014/main" id="{49960694-1C05-644B-A12C-F45C6F7662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E3EC56-44EB-D446-97C4-FD706DD0AB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E0378-C838-B242-9701-02FE65FDC84B}" type="slidenum">
              <a:rPr lang="en-US" smtClean="0"/>
              <a:t>‹#›</a:t>
            </a:fld>
            <a:endParaRPr lang="en-US"/>
          </a:p>
        </p:txBody>
      </p:sp>
    </p:spTree>
    <p:extLst>
      <p:ext uri="{BB962C8B-B14F-4D97-AF65-F5344CB8AC3E}">
        <p14:creationId xmlns:p14="http://schemas.microsoft.com/office/powerpoint/2010/main" val="3360561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tools.acc.org/ASCVD-Risk-Estimator-Plus/#!/calculate/estimate" TargetMode="External"/><Relationship Id="rId2" Type="http://schemas.openxmlformats.org/officeDocument/2006/relationships/hyperlink" Target="https://www.chip.dk/Tools-Standards/Clinical-risk-scores"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2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68.jpeg"/></Relationships>
</file>

<file path=ppt/slides/_rels/slide1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77.tif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14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5.png"/></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jpeg"/><Relationship Id="rId7" Type="http://schemas.openxmlformats.org/officeDocument/2006/relationships/image" Target="../media/image94.jpeg"/><Relationship Id="rId2" Type="http://schemas.openxmlformats.org/officeDocument/2006/relationships/image" Target="../media/image89.jpeg"/><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 Id="rId9" Type="http://schemas.openxmlformats.org/officeDocument/2006/relationships/image" Target="../media/image96.jpe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8" Type="http://schemas.microsoft.com/office/2007/relationships/hdphoto" Target="../media/hdphoto6.wdp"/><Relationship Id="rId13" Type="http://schemas.microsoft.com/office/2007/relationships/hdphoto" Target="../media/hdphoto11.wdp"/><Relationship Id="rId3" Type="http://schemas.microsoft.com/office/2007/relationships/hdphoto" Target="../media/hdphoto1.wdp"/><Relationship Id="rId7" Type="http://schemas.microsoft.com/office/2007/relationships/hdphoto" Target="../media/hdphoto5.wdp"/><Relationship Id="rId12" Type="http://schemas.microsoft.com/office/2007/relationships/hdphoto" Target="../media/hdphoto10.wdp"/><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4.wdp"/><Relationship Id="rId11" Type="http://schemas.microsoft.com/office/2007/relationships/hdphoto" Target="../media/hdphoto9.wdp"/><Relationship Id="rId5" Type="http://schemas.microsoft.com/office/2007/relationships/hdphoto" Target="../media/hdphoto3.wdp"/><Relationship Id="rId10" Type="http://schemas.microsoft.com/office/2007/relationships/hdphoto" Target="../media/hdphoto8.wdp"/><Relationship Id="rId4" Type="http://schemas.microsoft.com/office/2007/relationships/hdphoto" Target="../media/hdphoto2.wdp"/><Relationship Id="rId9" Type="http://schemas.microsoft.com/office/2007/relationships/hdphoto" Target="../media/hdphoto7.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4.pdf"/><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8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84668" y="2060848"/>
            <a:ext cx="6480720" cy="1728192"/>
          </a:xfrm>
          <a:prstGeom prst="roundRect">
            <a:avLst/>
          </a:prstGeom>
          <a:noFill/>
          <a:ln w="76200">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539F"/>
                </a:solidFill>
                <a:latin typeface="Calibri" panose="020F0502020204030204" pitchFamily="34" charset="0"/>
              </a:rPr>
              <a:t>IAS 2019</a:t>
            </a:r>
            <a:endParaRPr lang="ko-KR" altLang="en-US" sz="5400" b="1" dirty="0">
              <a:solidFill>
                <a:srgbClr val="00539F"/>
              </a:solidFill>
              <a:latin typeface="Calibri" panose="020F0502020204030204" pitchFamily="34" charset="0"/>
            </a:endParaRPr>
          </a:p>
        </p:txBody>
      </p:sp>
      <p:sp>
        <p:nvSpPr>
          <p:cNvPr id="2" name="TextBox 1">
            <a:extLst>
              <a:ext uri="{FF2B5EF4-FFF2-40B4-BE49-F238E27FC236}">
                <a16:creationId xmlns:a16="http://schemas.microsoft.com/office/drawing/2014/main" id="{8BE02401-FA3B-A54A-ABD1-B79C0555EB06}"/>
              </a:ext>
            </a:extLst>
          </p:cNvPr>
          <p:cNvSpPr txBox="1"/>
          <p:nvPr/>
        </p:nvSpPr>
        <p:spPr>
          <a:xfrm>
            <a:off x="3575720" y="4869160"/>
            <a:ext cx="4968552" cy="1754326"/>
          </a:xfrm>
          <a:prstGeom prst="rect">
            <a:avLst/>
          </a:prstGeom>
          <a:noFill/>
        </p:spPr>
        <p:txBody>
          <a:bodyPr wrap="square" rtlCol="0">
            <a:spAutoFit/>
          </a:bodyPr>
          <a:lstStyle/>
          <a:p>
            <a:pPr algn="ctr" hangingPunct="0"/>
            <a:r>
              <a:rPr lang="en-CA" i="1" dirty="0"/>
              <a:t>Scientific summary of the major clinical studies presented at the 10th IAS Conference on HIV Science</a:t>
            </a:r>
          </a:p>
          <a:p>
            <a:pPr algn="ctr" hangingPunct="0"/>
            <a:r>
              <a:rPr lang="fr-CA" i="1" dirty="0"/>
              <a:t>Résumé scientifique des principales études cliniques présentées à </a:t>
            </a:r>
            <a:r>
              <a:rPr lang="en-CA" i="1" dirty="0"/>
              <a:t>le 10e </a:t>
            </a:r>
            <a:r>
              <a:rPr lang="en-CA" i="1" dirty="0" err="1"/>
              <a:t>Congrès</a:t>
            </a:r>
            <a:r>
              <a:rPr lang="en-CA" i="1" dirty="0"/>
              <a:t> de </a:t>
            </a:r>
            <a:r>
              <a:rPr lang="en-CA" i="1" dirty="0" err="1"/>
              <a:t>l’IAS</a:t>
            </a:r>
            <a:r>
              <a:rPr lang="en-CA" i="1" dirty="0"/>
              <a:t> sur les sciences du VIH</a:t>
            </a:r>
            <a:endParaRPr lang="en-US" i="1" dirty="0"/>
          </a:p>
        </p:txBody>
      </p:sp>
    </p:spTree>
    <p:extLst>
      <p:ext uri="{BB962C8B-B14F-4D97-AF65-F5344CB8AC3E}">
        <p14:creationId xmlns:p14="http://schemas.microsoft.com/office/powerpoint/2010/main" val="3248532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107B-809A-3545-B93A-59E76946783C}"/>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Inflammation</a:t>
            </a:r>
          </a:p>
        </p:txBody>
      </p:sp>
      <p:sp>
        <p:nvSpPr>
          <p:cNvPr id="3" name="Content Placeholder 2">
            <a:extLst>
              <a:ext uri="{FF2B5EF4-FFF2-40B4-BE49-F238E27FC236}">
                <a16:creationId xmlns:a16="http://schemas.microsoft.com/office/drawing/2014/main" id="{C1B20311-F536-354B-9E37-048A05927590}"/>
              </a:ext>
            </a:extLst>
          </p:cNvPr>
          <p:cNvSpPr>
            <a:spLocks noGrp="1"/>
          </p:cNvSpPr>
          <p:nvPr>
            <p:ph idx="1"/>
          </p:nvPr>
        </p:nvSpPr>
        <p:spPr/>
        <p:txBody>
          <a:bodyPr/>
          <a:lstStyle/>
          <a:p>
            <a:r>
              <a:rPr lang="en-US" dirty="0"/>
              <a:t>Persistently abnormal inflammatory cytokine profiles in HIV+ individuals on ART.</a:t>
            </a:r>
          </a:p>
          <a:p>
            <a:pPr lvl="1"/>
            <a:r>
              <a:rPr lang="en-US" dirty="0"/>
              <a:t>Despite systemic normalization of most inflammatory cytokines after ART is established, high levels were persistently detected in stool supernatant from HIV+ participants, regardless of immune-response to ART (CD4 &gt; or &lt; 350 cells/mL)</a:t>
            </a:r>
          </a:p>
        </p:txBody>
      </p:sp>
      <p:sp>
        <p:nvSpPr>
          <p:cNvPr id="5" name="Rectangle 4">
            <a:extLst>
              <a:ext uri="{FF2B5EF4-FFF2-40B4-BE49-F238E27FC236}">
                <a16:creationId xmlns:a16="http://schemas.microsoft.com/office/drawing/2014/main" id="{2CA188DD-6151-D54A-93AC-00DC281CF2AF}"/>
              </a:ext>
            </a:extLst>
          </p:cNvPr>
          <p:cNvSpPr/>
          <p:nvPr/>
        </p:nvSpPr>
        <p:spPr>
          <a:xfrm>
            <a:off x="8906826" y="3724295"/>
            <a:ext cx="3217547" cy="276999"/>
          </a:xfrm>
          <a:prstGeom prst="rect">
            <a:avLst/>
          </a:prstGeom>
        </p:spPr>
        <p:txBody>
          <a:bodyPr wrap="none">
            <a:spAutoFit/>
          </a:bodyPr>
          <a:lstStyle/>
          <a:p>
            <a:r>
              <a:rPr lang="en-US" altLang="ja-JP" sz="1200" kern="0" dirty="0">
                <a:solidFill>
                  <a:schemeClr val="tx1"/>
                </a:solidFill>
              </a:rPr>
              <a:t>Ruiz-</a:t>
            </a:r>
            <a:r>
              <a:rPr lang="en-US" altLang="ja-JP" sz="1200" kern="0" dirty="0" err="1">
                <a:solidFill>
                  <a:schemeClr val="tx1"/>
                </a:solidFill>
              </a:rPr>
              <a:t>Briseno</a:t>
            </a:r>
            <a:r>
              <a:rPr lang="en-US" altLang="ja-JP" sz="1200" kern="0" dirty="0">
                <a:solidFill>
                  <a:schemeClr val="tx1"/>
                </a:solidFill>
              </a:rPr>
              <a:t>, M IAS Mexico City July 21-24 2019 </a:t>
            </a:r>
          </a:p>
        </p:txBody>
      </p:sp>
    </p:spTree>
    <p:extLst>
      <p:ext uri="{BB962C8B-B14F-4D97-AF65-F5344CB8AC3E}">
        <p14:creationId xmlns:p14="http://schemas.microsoft.com/office/powerpoint/2010/main" val="21252327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1E95-5300-C94C-A583-14DB28A7B9E7}"/>
              </a:ext>
            </a:extLst>
          </p:cNvPr>
          <p:cNvSpPr>
            <a:spLocks noGrp="1"/>
          </p:cNvSpPr>
          <p:nvPr>
            <p:ph type="title"/>
          </p:nvPr>
        </p:nvSpPr>
        <p:spPr>
          <a:xfrm>
            <a:off x="0" y="36657"/>
            <a:ext cx="10515600" cy="1325563"/>
          </a:xfrm>
        </p:spPr>
        <p:txBody>
          <a:bodyPr/>
          <a:lstStyle/>
          <a:p>
            <a:r>
              <a:rPr lang="en-US" dirty="0">
                <a:latin typeface="Franklin Gothic Medium" panose="020B0603020102020204" pitchFamily="34" charset="0"/>
              </a:rPr>
              <a:t>LTBI Treatment: 1HP Outcomes</a:t>
            </a:r>
          </a:p>
        </p:txBody>
      </p:sp>
      <p:sp>
        <p:nvSpPr>
          <p:cNvPr id="3" name="Content Placeholder 2">
            <a:extLst>
              <a:ext uri="{FF2B5EF4-FFF2-40B4-BE49-F238E27FC236}">
                <a16:creationId xmlns:a16="http://schemas.microsoft.com/office/drawing/2014/main" id="{5DB55666-87FA-3545-AAF1-539757D052A2}"/>
              </a:ext>
            </a:extLst>
          </p:cNvPr>
          <p:cNvSpPr>
            <a:spLocks noGrp="1"/>
          </p:cNvSpPr>
          <p:nvPr>
            <p:ph idx="1"/>
          </p:nvPr>
        </p:nvSpPr>
        <p:spPr>
          <a:xfrm>
            <a:off x="838200" y="1419225"/>
            <a:ext cx="10515600" cy="4351338"/>
          </a:xfrm>
        </p:spPr>
        <p:txBody>
          <a:bodyPr/>
          <a:lstStyle/>
          <a:p>
            <a:pPr marL="0" indent="0">
              <a:buNone/>
            </a:pPr>
            <a:r>
              <a:rPr lang="en-US" dirty="0"/>
              <a:t>BRIEF-TB compared 1 month of daily INH + Rifapentine to 9 months of INH in adults and adolescents with HIV, finding 1HP to be non-inferior.</a:t>
            </a:r>
          </a:p>
        </p:txBody>
      </p:sp>
      <p:graphicFrame>
        <p:nvGraphicFramePr>
          <p:cNvPr id="5" name="Content Placeholder 3">
            <a:extLst>
              <a:ext uri="{FF2B5EF4-FFF2-40B4-BE49-F238E27FC236}">
                <a16:creationId xmlns:a16="http://schemas.microsoft.com/office/drawing/2014/main" id="{4882301B-4033-8847-A377-3E3C341A0FC6}"/>
              </a:ext>
            </a:extLst>
          </p:cNvPr>
          <p:cNvGraphicFramePr>
            <a:graphicFrameLocks/>
          </p:cNvGraphicFramePr>
          <p:nvPr/>
        </p:nvGraphicFramePr>
        <p:xfrm>
          <a:off x="838200" y="2517550"/>
          <a:ext cx="10597661" cy="2377440"/>
        </p:xfrm>
        <a:graphic>
          <a:graphicData uri="http://schemas.openxmlformats.org/drawingml/2006/table">
            <a:tbl>
              <a:tblPr firstRow="1" bandRow="1">
                <a:tableStyleId>{5C22544A-7EE6-4342-B048-85BDC9FD1C3A}</a:tableStyleId>
              </a:tblPr>
              <a:tblGrid>
                <a:gridCol w="4857726">
                  <a:extLst>
                    <a:ext uri="{9D8B030D-6E8A-4147-A177-3AD203B41FA5}">
                      <a16:colId xmlns:a16="http://schemas.microsoft.com/office/drawing/2014/main" val="3090470444"/>
                    </a:ext>
                  </a:extLst>
                </a:gridCol>
                <a:gridCol w="2065931">
                  <a:extLst>
                    <a:ext uri="{9D8B030D-6E8A-4147-A177-3AD203B41FA5}">
                      <a16:colId xmlns:a16="http://schemas.microsoft.com/office/drawing/2014/main" val="2276056440"/>
                    </a:ext>
                  </a:extLst>
                </a:gridCol>
                <a:gridCol w="2032428">
                  <a:extLst>
                    <a:ext uri="{9D8B030D-6E8A-4147-A177-3AD203B41FA5}">
                      <a16:colId xmlns:a16="http://schemas.microsoft.com/office/drawing/2014/main" val="3731660189"/>
                    </a:ext>
                  </a:extLst>
                </a:gridCol>
                <a:gridCol w="1641576">
                  <a:extLst>
                    <a:ext uri="{9D8B030D-6E8A-4147-A177-3AD203B41FA5}">
                      <a16:colId xmlns:a16="http://schemas.microsoft.com/office/drawing/2014/main" val="1220931366"/>
                    </a:ext>
                  </a:extLst>
                </a:gridCol>
              </a:tblGrid>
              <a:tr h="365760">
                <a:tc>
                  <a:txBody>
                    <a:bodyPr/>
                    <a:lstStyle/>
                    <a:p>
                      <a:endParaRPr lang="en-US" sz="1600" dirty="0"/>
                    </a:p>
                  </a:txBody>
                  <a:tcPr/>
                </a:tc>
                <a:tc>
                  <a:txBody>
                    <a:bodyPr/>
                    <a:lstStyle/>
                    <a:p>
                      <a:r>
                        <a:rPr lang="en-US" sz="2000" dirty="0"/>
                        <a:t>9H Group</a:t>
                      </a:r>
                    </a:p>
                  </a:txBody>
                  <a:tcPr/>
                </a:tc>
                <a:tc>
                  <a:txBody>
                    <a:bodyPr/>
                    <a:lstStyle/>
                    <a:p>
                      <a:r>
                        <a:rPr lang="en-US" sz="2000" dirty="0"/>
                        <a:t>1HP Group</a:t>
                      </a:r>
                    </a:p>
                  </a:txBody>
                  <a:tcPr/>
                </a:tc>
                <a:tc>
                  <a:txBody>
                    <a:bodyPr/>
                    <a:lstStyle/>
                    <a:p>
                      <a:r>
                        <a:rPr lang="en-US" sz="2000" dirty="0"/>
                        <a:t>Total</a:t>
                      </a:r>
                    </a:p>
                  </a:txBody>
                  <a:tcPr/>
                </a:tc>
                <a:extLst>
                  <a:ext uri="{0D108BD9-81ED-4DB2-BD59-A6C34878D82A}">
                    <a16:rowId xmlns:a16="http://schemas.microsoft.com/office/drawing/2014/main" val="2092176860"/>
                  </a:ext>
                </a:extLst>
              </a:tr>
              <a:tr h="365760">
                <a:tc>
                  <a:txBody>
                    <a:bodyPr/>
                    <a:lstStyle/>
                    <a:p>
                      <a:r>
                        <a:rPr lang="en-US" sz="2000" dirty="0"/>
                        <a:t>All Outcomes</a:t>
                      </a:r>
                    </a:p>
                  </a:txBody>
                  <a:tcPr/>
                </a:tc>
                <a:tc>
                  <a:txBody>
                    <a:bodyPr/>
                    <a:lstStyle/>
                    <a:p>
                      <a:r>
                        <a:rPr lang="en-US" sz="2000" dirty="0"/>
                        <a:t>33</a:t>
                      </a:r>
                    </a:p>
                  </a:txBody>
                  <a:tcPr/>
                </a:tc>
                <a:tc>
                  <a:txBody>
                    <a:bodyPr/>
                    <a:lstStyle/>
                    <a:p>
                      <a:r>
                        <a:rPr lang="en-US" sz="2000" dirty="0"/>
                        <a:t>32</a:t>
                      </a:r>
                    </a:p>
                  </a:txBody>
                  <a:tcPr/>
                </a:tc>
                <a:tc>
                  <a:txBody>
                    <a:bodyPr/>
                    <a:lstStyle/>
                    <a:p>
                      <a:r>
                        <a:rPr lang="en-US" sz="2000" dirty="0"/>
                        <a:t>65</a:t>
                      </a:r>
                    </a:p>
                  </a:txBody>
                  <a:tcPr/>
                </a:tc>
                <a:extLst>
                  <a:ext uri="{0D108BD9-81ED-4DB2-BD59-A6C34878D82A}">
                    <a16:rowId xmlns:a16="http://schemas.microsoft.com/office/drawing/2014/main" val="454696593"/>
                  </a:ext>
                </a:extLst>
              </a:tr>
              <a:tr h="365760">
                <a:tc>
                  <a:txBody>
                    <a:bodyPr/>
                    <a:lstStyle/>
                    <a:p>
                      <a:r>
                        <a:rPr lang="en-US" sz="2000" dirty="0"/>
                        <a:t>Active TB, Confirmed</a:t>
                      </a:r>
                    </a:p>
                  </a:txBody>
                  <a:tcPr/>
                </a:tc>
                <a:tc>
                  <a:txBody>
                    <a:bodyPr/>
                    <a:lstStyle/>
                    <a:p>
                      <a:r>
                        <a:rPr lang="en-US" sz="2000" dirty="0"/>
                        <a:t>14 (42%)</a:t>
                      </a:r>
                    </a:p>
                  </a:txBody>
                  <a:tcPr/>
                </a:tc>
                <a:tc>
                  <a:txBody>
                    <a:bodyPr/>
                    <a:lstStyle/>
                    <a:p>
                      <a:r>
                        <a:rPr lang="en-US" sz="2000" dirty="0"/>
                        <a:t>18 (56%)</a:t>
                      </a:r>
                    </a:p>
                  </a:txBody>
                  <a:tcPr/>
                </a:tc>
                <a:tc>
                  <a:txBody>
                    <a:bodyPr/>
                    <a:lstStyle/>
                    <a:p>
                      <a:r>
                        <a:rPr lang="en-US" sz="2000" dirty="0"/>
                        <a:t>32 (49%)</a:t>
                      </a:r>
                    </a:p>
                  </a:txBody>
                  <a:tcPr/>
                </a:tc>
                <a:extLst>
                  <a:ext uri="{0D108BD9-81ED-4DB2-BD59-A6C34878D82A}">
                    <a16:rowId xmlns:a16="http://schemas.microsoft.com/office/drawing/2014/main" val="3229877392"/>
                  </a:ext>
                </a:extLst>
              </a:tr>
              <a:tr h="365760">
                <a:tc>
                  <a:txBody>
                    <a:bodyPr/>
                    <a:lstStyle/>
                    <a:p>
                      <a:r>
                        <a:rPr lang="en-US" sz="2000" dirty="0"/>
                        <a:t>Active TB, Probable</a:t>
                      </a:r>
                    </a:p>
                  </a:txBody>
                  <a:tcPr/>
                </a:tc>
                <a:tc>
                  <a:txBody>
                    <a:bodyPr/>
                    <a:lstStyle/>
                    <a:p>
                      <a:r>
                        <a:rPr lang="en-US" sz="2000" dirty="0"/>
                        <a:t>10 (30%)</a:t>
                      </a:r>
                    </a:p>
                  </a:txBody>
                  <a:tcPr/>
                </a:tc>
                <a:tc>
                  <a:txBody>
                    <a:bodyPr/>
                    <a:lstStyle/>
                    <a:p>
                      <a:r>
                        <a:rPr lang="en-US" sz="2000" dirty="0"/>
                        <a:t>11 (34%)</a:t>
                      </a:r>
                    </a:p>
                  </a:txBody>
                  <a:tcPr/>
                </a:tc>
                <a:tc>
                  <a:txBody>
                    <a:bodyPr/>
                    <a:lstStyle/>
                    <a:p>
                      <a:r>
                        <a:rPr lang="en-US" sz="2000" dirty="0"/>
                        <a:t>21 (32%)</a:t>
                      </a:r>
                    </a:p>
                  </a:txBody>
                  <a:tcPr/>
                </a:tc>
                <a:extLst>
                  <a:ext uri="{0D108BD9-81ED-4DB2-BD59-A6C34878D82A}">
                    <a16:rowId xmlns:a16="http://schemas.microsoft.com/office/drawing/2014/main" val="1354698280"/>
                  </a:ext>
                </a:extLst>
              </a:tr>
              <a:tr h="365760">
                <a:tc>
                  <a:txBody>
                    <a:bodyPr/>
                    <a:lstStyle/>
                    <a:p>
                      <a:r>
                        <a:rPr lang="en-US" sz="2000" dirty="0"/>
                        <a:t>Death Related to TB</a:t>
                      </a:r>
                    </a:p>
                  </a:txBody>
                  <a:tcPr/>
                </a:tc>
                <a:tc>
                  <a:txBody>
                    <a:bodyPr/>
                    <a:lstStyle/>
                    <a:p>
                      <a:r>
                        <a:rPr lang="en-US" sz="2000" dirty="0"/>
                        <a:t>2 (6%)</a:t>
                      </a:r>
                    </a:p>
                  </a:txBody>
                  <a:tcPr/>
                </a:tc>
                <a:tc>
                  <a:txBody>
                    <a:bodyPr/>
                    <a:lstStyle/>
                    <a:p>
                      <a:r>
                        <a:rPr lang="en-US" sz="2000" dirty="0"/>
                        <a:t>0 (0%)</a:t>
                      </a:r>
                    </a:p>
                  </a:txBody>
                  <a:tcPr/>
                </a:tc>
                <a:tc>
                  <a:txBody>
                    <a:bodyPr/>
                    <a:lstStyle/>
                    <a:p>
                      <a:r>
                        <a:rPr lang="en-US" sz="2000" dirty="0"/>
                        <a:t>2 (3%)</a:t>
                      </a:r>
                    </a:p>
                  </a:txBody>
                  <a:tcPr/>
                </a:tc>
                <a:extLst>
                  <a:ext uri="{0D108BD9-81ED-4DB2-BD59-A6C34878D82A}">
                    <a16:rowId xmlns:a16="http://schemas.microsoft.com/office/drawing/2014/main" val="1898737905"/>
                  </a:ext>
                </a:extLst>
              </a:tr>
              <a:tr h="365760">
                <a:tc>
                  <a:txBody>
                    <a:bodyPr/>
                    <a:lstStyle/>
                    <a:p>
                      <a:r>
                        <a:rPr lang="en-US" sz="2000" dirty="0"/>
                        <a:t>Death from Unknown Cause</a:t>
                      </a:r>
                    </a:p>
                  </a:txBody>
                  <a:tcPr/>
                </a:tc>
                <a:tc>
                  <a:txBody>
                    <a:bodyPr/>
                    <a:lstStyle/>
                    <a:p>
                      <a:r>
                        <a:rPr lang="en-US" sz="2000" dirty="0"/>
                        <a:t>7 (21%)</a:t>
                      </a:r>
                    </a:p>
                  </a:txBody>
                  <a:tcPr/>
                </a:tc>
                <a:tc>
                  <a:txBody>
                    <a:bodyPr/>
                    <a:lstStyle/>
                    <a:p>
                      <a:r>
                        <a:rPr lang="en-US" sz="2000" dirty="0"/>
                        <a:t>3 (9%)</a:t>
                      </a:r>
                    </a:p>
                  </a:txBody>
                  <a:tcPr/>
                </a:tc>
                <a:tc>
                  <a:txBody>
                    <a:bodyPr/>
                    <a:lstStyle/>
                    <a:p>
                      <a:r>
                        <a:rPr lang="en-US" sz="2000" dirty="0"/>
                        <a:t>10 (15%)</a:t>
                      </a:r>
                    </a:p>
                  </a:txBody>
                  <a:tcPr/>
                </a:tc>
                <a:extLst>
                  <a:ext uri="{0D108BD9-81ED-4DB2-BD59-A6C34878D82A}">
                    <a16:rowId xmlns:a16="http://schemas.microsoft.com/office/drawing/2014/main" val="1708392354"/>
                  </a:ext>
                </a:extLst>
              </a:tr>
            </a:tbl>
          </a:graphicData>
        </a:graphic>
      </p:graphicFrame>
      <p:graphicFrame>
        <p:nvGraphicFramePr>
          <p:cNvPr id="6" name="Table 5">
            <a:extLst>
              <a:ext uri="{FF2B5EF4-FFF2-40B4-BE49-F238E27FC236}">
                <a16:creationId xmlns:a16="http://schemas.microsoft.com/office/drawing/2014/main" id="{4C7606DA-3768-7F4D-AF94-3D64A883698D}"/>
              </a:ext>
            </a:extLst>
          </p:cNvPr>
          <p:cNvGraphicFramePr>
            <a:graphicFrameLocks noGrp="1"/>
          </p:cNvGraphicFramePr>
          <p:nvPr/>
        </p:nvGraphicFramePr>
        <p:xfrm>
          <a:off x="838199" y="4949165"/>
          <a:ext cx="10597662" cy="1308295"/>
        </p:xfrm>
        <a:graphic>
          <a:graphicData uri="http://schemas.openxmlformats.org/drawingml/2006/table">
            <a:tbl>
              <a:tblPr firstRow="1" bandRow="1">
                <a:tableStyleId>{5C22544A-7EE6-4342-B048-85BDC9FD1C3A}</a:tableStyleId>
              </a:tblPr>
              <a:tblGrid>
                <a:gridCol w="3754069">
                  <a:extLst>
                    <a:ext uri="{9D8B030D-6E8A-4147-A177-3AD203B41FA5}">
                      <a16:colId xmlns:a16="http://schemas.microsoft.com/office/drawing/2014/main" val="4255915677"/>
                    </a:ext>
                  </a:extLst>
                </a:gridCol>
                <a:gridCol w="1591654">
                  <a:extLst>
                    <a:ext uri="{9D8B030D-6E8A-4147-A177-3AD203B41FA5}">
                      <a16:colId xmlns:a16="http://schemas.microsoft.com/office/drawing/2014/main" val="1300329898"/>
                    </a:ext>
                  </a:extLst>
                </a:gridCol>
                <a:gridCol w="1359877">
                  <a:extLst>
                    <a:ext uri="{9D8B030D-6E8A-4147-A177-3AD203B41FA5}">
                      <a16:colId xmlns:a16="http://schemas.microsoft.com/office/drawing/2014/main" val="1962494274"/>
                    </a:ext>
                  </a:extLst>
                </a:gridCol>
                <a:gridCol w="3892062">
                  <a:extLst>
                    <a:ext uri="{9D8B030D-6E8A-4147-A177-3AD203B41FA5}">
                      <a16:colId xmlns:a16="http://schemas.microsoft.com/office/drawing/2014/main" val="1309191376"/>
                    </a:ext>
                  </a:extLst>
                </a:gridCol>
              </a:tblGrid>
              <a:tr h="515815">
                <a:tc>
                  <a:txBody>
                    <a:bodyPr/>
                    <a:lstStyle/>
                    <a:p>
                      <a:endParaRPr lang="en-US" dirty="0"/>
                    </a:p>
                  </a:txBody>
                  <a:tcPr/>
                </a:tc>
                <a:tc>
                  <a:txBody>
                    <a:bodyPr/>
                    <a:lstStyle/>
                    <a:p>
                      <a:r>
                        <a:rPr lang="en-US" dirty="0"/>
                        <a:t>9H Group</a:t>
                      </a:r>
                    </a:p>
                  </a:txBody>
                  <a:tcPr/>
                </a:tc>
                <a:tc>
                  <a:txBody>
                    <a:bodyPr/>
                    <a:lstStyle/>
                    <a:p>
                      <a:r>
                        <a:rPr lang="en-US" dirty="0"/>
                        <a:t>1 HP Group</a:t>
                      </a:r>
                    </a:p>
                  </a:txBody>
                  <a:tcPr/>
                </a:tc>
                <a:tc>
                  <a:txBody>
                    <a:bodyPr/>
                    <a:lstStyle/>
                    <a:p>
                      <a:r>
                        <a:rPr lang="en-US" dirty="0"/>
                        <a:t>Difference in Incidence Ratio (95% CI)</a:t>
                      </a:r>
                    </a:p>
                  </a:txBody>
                  <a:tcPr/>
                </a:tc>
                <a:extLst>
                  <a:ext uri="{0D108BD9-81ED-4DB2-BD59-A6C34878D82A}">
                    <a16:rowId xmlns:a16="http://schemas.microsoft.com/office/drawing/2014/main" val="2068367618"/>
                  </a:ext>
                </a:extLst>
              </a:tr>
              <a:tr h="379379">
                <a:tc>
                  <a:txBody>
                    <a:bodyPr/>
                    <a:lstStyle/>
                    <a:p>
                      <a:r>
                        <a:rPr lang="en-US" sz="2000" dirty="0"/>
                        <a:t>Number Events/Person-Years</a:t>
                      </a:r>
                    </a:p>
                  </a:txBody>
                  <a:tcPr/>
                </a:tc>
                <a:tc>
                  <a:txBody>
                    <a:bodyPr/>
                    <a:lstStyle/>
                    <a:p>
                      <a:r>
                        <a:rPr lang="en-US" dirty="0"/>
                        <a:t>33/4896</a:t>
                      </a:r>
                    </a:p>
                  </a:txBody>
                  <a:tcPr/>
                </a:tc>
                <a:tc>
                  <a:txBody>
                    <a:bodyPr/>
                    <a:lstStyle/>
                    <a:p>
                      <a:r>
                        <a:rPr lang="en-US" dirty="0"/>
                        <a:t>32/4926</a:t>
                      </a:r>
                    </a:p>
                  </a:txBody>
                  <a:tcPr/>
                </a:tc>
                <a:tc>
                  <a:txBody>
                    <a:bodyPr/>
                    <a:lstStyle/>
                    <a:p>
                      <a:endParaRPr lang="en-US" dirty="0"/>
                    </a:p>
                  </a:txBody>
                  <a:tcPr/>
                </a:tc>
                <a:extLst>
                  <a:ext uri="{0D108BD9-81ED-4DB2-BD59-A6C34878D82A}">
                    <a16:rowId xmlns:a16="http://schemas.microsoft.com/office/drawing/2014/main" val="531928660"/>
                  </a:ext>
                </a:extLst>
              </a:tr>
              <a:tr h="379379">
                <a:tc>
                  <a:txBody>
                    <a:bodyPr/>
                    <a:lstStyle/>
                    <a:p>
                      <a:r>
                        <a:rPr lang="en-US" sz="2000" dirty="0"/>
                        <a:t>Incidence Rate/100 Person-Years</a:t>
                      </a:r>
                    </a:p>
                  </a:txBody>
                  <a:tcPr/>
                </a:tc>
                <a:tc>
                  <a:txBody>
                    <a:bodyPr/>
                    <a:lstStyle/>
                    <a:p>
                      <a:r>
                        <a:rPr lang="en-US" dirty="0"/>
                        <a:t>0.67</a:t>
                      </a:r>
                    </a:p>
                  </a:txBody>
                  <a:tcPr/>
                </a:tc>
                <a:tc>
                  <a:txBody>
                    <a:bodyPr/>
                    <a:lstStyle/>
                    <a:p>
                      <a:r>
                        <a:rPr lang="en-US" dirty="0"/>
                        <a:t>0.65</a:t>
                      </a:r>
                    </a:p>
                  </a:txBody>
                  <a:tcPr/>
                </a:tc>
                <a:tc>
                  <a:txBody>
                    <a:bodyPr/>
                    <a:lstStyle/>
                    <a:p>
                      <a:r>
                        <a:rPr lang="en-US" dirty="0"/>
                        <a:t>-0.02 (-0.35 to 0.30)*</a:t>
                      </a:r>
                    </a:p>
                  </a:txBody>
                  <a:tcPr/>
                </a:tc>
                <a:extLst>
                  <a:ext uri="{0D108BD9-81ED-4DB2-BD59-A6C34878D82A}">
                    <a16:rowId xmlns:a16="http://schemas.microsoft.com/office/drawing/2014/main" val="2227745979"/>
                  </a:ext>
                </a:extLst>
              </a:tr>
            </a:tbl>
          </a:graphicData>
        </a:graphic>
      </p:graphicFrame>
      <p:sp>
        <p:nvSpPr>
          <p:cNvPr id="8" name="TextBox 7">
            <a:extLst>
              <a:ext uri="{FF2B5EF4-FFF2-40B4-BE49-F238E27FC236}">
                <a16:creationId xmlns:a16="http://schemas.microsoft.com/office/drawing/2014/main" id="{DE6C6933-39EA-224B-A3FF-3895E5C96B50}"/>
              </a:ext>
            </a:extLst>
          </p:cNvPr>
          <p:cNvSpPr txBox="1"/>
          <p:nvPr/>
        </p:nvSpPr>
        <p:spPr>
          <a:xfrm>
            <a:off x="257908" y="6591889"/>
            <a:ext cx="4910440" cy="276999"/>
          </a:xfrm>
          <a:prstGeom prst="rect">
            <a:avLst/>
          </a:prstGeom>
          <a:noFill/>
        </p:spPr>
        <p:txBody>
          <a:bodyPr wrap="square" rtlCol="0">
            <a:spAutoFit/>
          </a:bodyPr>
          <a:lstStyle/>
          <a:p>
            <a:r>
              <a:rPr lang="en-US" sz="1200" dirty="0" err="1"/>
              <a:t>Swindells</a:t>
            </a:r>
            <a:r>
              <a:rPr lang="en-US" sz="1200" dirty="0"/>
              <a:t> S </a:t>
            </a:r>
            <a:r>
              <a:rPr lang="en-US" sz="1100" dirty="0"/>
              <a:t>et</a:t>
            </a:r>
            <a:r>
              <a:rPr lang="en-US" sz="1200" dirty="0"/>
              <a:t> al. N </a:t>
            </a:r>
            <a:r>
              <a:rPr lang="en-US" sz="1200" dirty="0" err="1"/>
              <a:t>Engl</a:t>
            </a:r>
            <a:r>
              <a:rPr lang="en-US" sz="1200" dirty="0"/>
              <a:t> J Med 2019;380:1001-1011</a:t>
            </a:r>
          </a:p>
        </p:txBody>
      </p:sp>
      <p:sp>
        <p:nvSpPr>
          <p:cNvPr id="9" name="Rectangle 8">
            <a:extLst>
              <a:ext uri="{FF2B5EF4-FFF2-40B4-BE49-F238E27FC236}">
                <a16:creationId xmlns:a16="http://schemas.microsoft.com/office/drawing/2014/main" id="{30C474E7-F48D-AC42-B24E-C182A280D2CC}"/>
              </a:ext>
            </a:extLst>
          </p:cNvPr>
          <p:cNvSpPr/>
          <p:nvPr/>
        </p:nvSpPr>
        <p:spPr>
          <a:xfrm>
            <a:off x="257908" y="6334564"/>
            <a:ext cx="3482043" cy="276999"/>
          </a:xfrm>
          <a:prstGeom prst="rect">
            <a:avLst/>
          </a:prstGeom>
        </p:spPr>
        <p:txBody>
          <a:bodyPr wrap="none">
            <a:spAutoFit/>
          </a:bodyPr>
          <a:lstStyle/>
          <a:p>
            <a:r>
              <a:rPr lang="en-US" altLang="ja-JP" sz="1200" kern="0" dirty="0">
                <a:solidFill>
                  <a:schemeClr val="tx1"/>
                </a:solidFill>
              </a:rPr>
              <a:t>Severe, P TUSY0803 IAS Mexico City July 21-24 2019 </a:t>
            </a:r>
          </a:p>
        </p:txBody>
      </p:sp>
    </p:spTree>
    <p:extLst>
      <p:ext uri="{BB962C8B-B14F-4D97-AF65-F5344CB8AC3E}">
        <p14:creationId xmlns:p14="http://schemas.microsoft.com/office/powerpoint/2010/main" val="36832876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C489E-CFFA-E14E-8319-20651099F05A}"/>
              </a:ext>
            </a:extLst>
          </p:cNvPr>
          <p:cNvSpPr>
            <a:spLocks noGrp="1"/>
          </p:cNvSpPr>
          <p:nvPr>
            <p:ph type="title"/>
          </p:nvPr>
        </p:nvSpPr>
        <p:spPr/>
        <p:txBody>
          <a:bodyPr/>
          <a:lstStyle/>
          <a:p>
            <a:r>
              <a:rPr lang="en-US" dirty="0">
                <a:latin typeface="Franklin Gothic Medium" panose="020B0603020102020204" pitchFamily="34" charset="0"/>
              </a:rPr>
              <a:t>HCV &amp; HIV</a:t>
            </a:r>
          </a:p>
        </p:txBody>
      </p:sp>
      <p:sp>
        <p:nvSpPr>
          <p:cNvPr id="3" name="Text Placeholder 2">
            <a:extLst>
              <a:ext uri="{FF2B5EF4-FFF2-40B4-BE49-F238E27FC236}">
                <a16:creationId xmlns:a16="http://schemas.microsoft.com/office/drawing/2014/main" id="{FF6FC6BD-EA79-BA44-9993-4665F09754E6}"/>
              </a:ext>
            </a:extLst>
          </p:cNvPr>
          <p:cNvSpPr>
            <a:spLocks noGrp="1"/>
          </p:cNvSpPr>
          <p:nvPr>
            <p:ph type="body" idx="1"/>
          </p:nvPr>
        </p:nvSpPr>
        <p:spPr/>
        <p:txBody>
          <a:bodyPr/>
          <a:lstStyle/>
          <a:p>
            <a:r>
              <a:rPr lang="en-US" dirty="0"/>
              <a:t>Successes, Challenges, &amp; New Insights</a:t>
            </a:r>
          </a:p>
        </p:txBody>
      </p:sp>
    </p:spTree>
    <p:extLst>
      <p:ext uri="{BB962C8B-B14F-4D97-AF65-F5344CB8AC3E}">
        <p14:creationId xmlns:p14="http://schemas.microsoft.com/office/powerpoint/2010/main" val="16684391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18E34-A1F3-1346-B3C4-97A812203ACC}"/>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HCV – Rapid Diagnostic Tests</a:t>
            </a:r>
          </a:p>
        </p:txBody>
      </p:sp>
      <p:sp>
        <p:nvSpPr>
          <p:cNvPr id="3" name="Content Placeholder 2">
            <a:extLst>
              <a:ext uri="{FF2B5EF4-FFF2-40B4-BE49-F238E27FC236}">
                <a16:creationId xmlns:a16="http://schemas.microsoft.com/office/drawing/2014/main" id="{F653457B-1152-1B42-8E83-A554E64D2F33}"/>
              </a:ext>
            </a:extLst>
          </p:cNvPr>
          <p:cNvSpPr>
            <a:spLocks noGrp="1"/>
          </p:cNvSpPr>
          <p:nvPr>
            <p:ph idx="1"/>
          </p:nvPr>
        </p:nvSpPr>
        <p:spPr>
          <a:xfrm>
            <a:off x="838200" y="1343431"/>
            <a:ext cx="10515600" cy="4351338"/>
          </a:xfrm>
        </p:spPr>
        <p:txBody>
          <a:bodyPr/>
          <a:lstStyle/>
          <a:p>
            <a:pPr marL="0" indent="0">
              <a:buNone/>
            </a:pPr>
            <a:r>
              <a:rPr lang="en-US" dirty="0"/>
              <a:t>Analysis of the sensitivity and specificity of commercially available RDTs on retrospective samples from Georgia, Belgium, Cambodia and Nigeria found that RDTs had high specificity (generally 100%), but that sensitivity was impact by co-infection with HIV. </a:t>
            </a:r>
          </a:p>
        </p:txBody>
      </p:sp>
      <p:sp>
        <p:nvSpPr>
          <p:cNvPr id="4" name="Rectangle 3">
            <a:extLst>
              <a:ext uri="{FF2B5EF4-FFF2-40B4-BE49-F238E27FC236}">
                <a16:creationId xmlns:a16="http://schemas.microsoft.com/office/drawing/2014/main" id="{42ECBBF9-3F4C-4F4E-A513-094C3715813A}"/>
              </a:ext>
            </a:extLst>
          </p:cNvPr>
          <p:cNvSpPr/>
          <p:nvPr/>
        </p:nvSpPr>
        <p:spPr>
          <a:xfrm>
            <a:off x="8562480" y="3022792"/>
            <a:ext cx="3629520" cy="276999"/>
          </a:xfrm>
          <a:prstGeom prst="rect">
            <a:avLst/>
          </a:prstGeom>
        </p:spPr>
        <p:txBody>
          <a:bodyPr wrap="none">
            <a:spAutoFit/>
          </a:bodyPr>
          <a:lstStyle/>
          <a:p>
            <a:r>
              <a:rPr lang="en-US" altLang="ja-JP" sz="1200" kern="0" dirty="0" err="1">
                <a:solidFill>
                  <a:schemeClr val="tx1"/>
                </a:solidFill>
              </a:rPr>
              <a:t>Reipold</a:t>
            </a:r>
            <a:r>
              <a:rPr lang="en-US" altLang="ja-JP" sz="1200" kern="0" dirty="0">
                <a:solidFill>
                  <a:schemeClr val="tx1"/>
                </a:solidFill>
              </a:rPr>
              <a:t>, E, WEAB0304 IAS Mexico City July 21-24 2019 </a:t>
            </a:r>
          </a:p>
        </p:txBody>
      </p:sp>
    </p:spTree>
    <p:extLst>
      <p:ext uri="{BB962C8B-B14F-4D97-AF65-F5344CB8AC3E}">
        <p14:creationId xmlns:p14="http://schemas.microsoft.com/office/powerpoint/2010/main" val="36075437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F6831-C43E-6944-A874-E2835D477084}"/>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HCV Treatment Outcomes</a:t>
            </a:r>
          </a:p>
        </p:txBody>
      </p:sp>
      <p:sp>
        <p:nvSpPr>
          <p:cNvPr id="3" name="Content Placeholder 2">
            <a:extLst>
              <a:ext uri="{FF2B5EF4-FFF2-40B4-BE49-F238E27FC236}">
                <a16:creationId xmlns:a16="http://schemas.microsoft.com/office/drawing/2014/main" id="{FD1AAA1C-1D6E-0E42-9AEC-7389B60699ED}"/>
              </a:ext>
            </a:extLst>
          </p:cNvPr>
          <p:cNvSpPr>
            <a:spLocks noGrp="1"/>
          </p:cNvSpPr>
          <p:nvPr>
            <p:ph idx="1"/>
          </p:nvPr>
        </p:nvSpPr>
        <p:spPr>
          <a:xfrm>
            <a:off x="325967" y="1325563"/>
            <a:ext cx="6002867" cy="4351338"/>
          </a:xfrm>
        </p:spPr>
        <p:txBody>
          <a:bodyPr/>
          <a:lstStyle/>
          <a:p>
            <a:r>
              <a:rPr lang="en-US" dirty="0"/>
              <a:t>Data from the Women’s Interagency HIV Study and the Multicenter AIDS Cohort Study were reviewed to assess the cascade of care for HCV in the era of DAAs:</a:t>
            </a:r>
          </a:p>
          <a:p>
            <a:pPr lvl="1"/>
            <a:r>
              <a:rPr lang="en-US" dirty="0"/>
              <a:t>Women were more likely to progress through the cascade than men</a:t>
            </a:r>
          </a:p>
          <a:p>
            <a:pPr lvl="1"/>
            <a:r>
              <a:rPr lang="en-US" dirty="0"/>
              <a:t>HIV+ adults were more likely to be linked to HCV care and complete treatment than HIV- adults, particularly women</a:t>
            </a:r>
          </a:p>
        </p:txBody>
      </p:sp>
      <p:sp>
        <p:nvSpPr>
          <p:cNvPr id="4" name="Footer Placeholder 3">
            <a:extLst>
              <a:ext uri="{FF2B5EF4-FFF2-40B4-BE49-F238E27FC236}">
                <a16:creationId xmlns:a16="http://schemas.microsoft.com/office/drawing/2014/main" id="{857B97B6-3884-794A-AF8F-D60290031F7D}"/>
              </a:ext>
            </a:extLst>
          </p:cNvPr>
          <p:cNvSpPr>
            <a:spLocks noGrp="1"/>
          </p:cNvSpPr>
          <p:nvPr>
            <p:ph type="ftr" sz="quarter" idx="11"/>
          </p:nvPr>
        </p:nvSpPr>
        <p:spPr>
          <a:xfrm>
            <a:off x="0" y="6470962"/>
            <a:ext cx="4114800" cy="365125"/>
          </a:xfrm>
          <a:prstGeom prst="rect">
            <a:avLst/>
          </a:prstGeom>
        </p:spPr>
        <p:txBody>
          <a:bodyPr anchor="b" anchorCtr="0"/>
          <a:lstStyle/>
          <a:p>
            <a:pPr algn="l"/>
            <a:r>
              <a:rPr lang="en-US" altLang="ja-JP" kern="0" dirty="0">
                <a:solidFill>
                  <a:schemeClr val="tx1"/>
                </a:solidFill>
              </a:rPr>
              <a:t> Haley DF, </a:t>
            </a:r>
            <a:r>
              <a:rPr lang="en-US" dirty="0">
                <a:solidFill>
                  <a:schemeClr val="tx1"/>
                </a:solidFill>
              </a:rPr>
              <a:t>TUPDB0105 </a:t>
            </a:r>
            <a:r>
              <a:rPr lang="en-US" altLang="ja-JP" kern="0" dirty="0">
                <a:solidFill>
                  <a:schemeClr val="tx1"/>
                </a:solidFill>
              </a:rPr>
              <a:t>IAS Mexico City July 21-24 2019 </a:t>
            </a:r>
          </a:p>
        </p:txBody>
      </p:sp>
      <p:pic>
        <p:nvPicPr>
          <p:cNvPr id="6" name="Content Placeholder 3">
            <a:extLst>
              <a:ext uri="{FF2B5EF4-FFF2-40B4-BE49-F238E27FC236}">
                <a16:creationId xmlns:a16="http://schemas.microsoft.com/office/drawing/2014/main" id="{1E2E6353-785F-9D44-893A-554805D93C16}"/>
              </a:ext>
            </a:extLst>
          </p:cNvPr>
          <p:cNvPicPr>
            <a:picLocks/>
          </p:cNvPicPr>
          <p:nvPr/>
        </p:nvPicPr>
        <p:blipFill rotWithShape="1">
          <a:blip r:embed="rId2" cstate="email">
            <a:extLst>
              <a:ext uri="{28A0092B-C50C-407E-A947-70E740481C1C}">
                <a14:useLocalDpi xmlns:a14="http://schemas.microsoft.com/office/drawing/2010/main"/>
              </a:ext>
            </a:extLst>
          </a:blip>
          <a:srcRect l="-585" r="-3626"/>
          <a:stretch/>
        </p:blipFill>
        <p:spPr>
          <a:xfrm>
            <a:off x="6654800" y="365125"/>
            <a:ext cx="5130800" cy="6202411"/>
          </a:xfrm>
          <a:prstGeom prst="rect">
            <a:avLst/>
          </a:prstGeom>
        </p:spPr>
      </p:pic>
    </p:spTree>
    <p:extLst>
      <p:ext uri="{BB962C8B-B14F-4D97-AF65-F5344CB8AC3E}">
        <p14:creationId xmlns:p14="http://schemas.microsoft.com/office/powerpoint/2010/main" val="1052788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7422E-8425-7D42-8E9D-2FEEDE562645}"/>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HCV Treatment Rollout - Observations</a:t>
            </a:r>
          </a:p>
        </p:txBody>
      </p:sp>
      <p:sp>
        <p:nvSpPr>
          <p:cNvPr id="3" name="Content Placeholder 2">
            <a:extLst>
              <a:ext uri="{FF2B5EF4-FFF2-40B4-BE49-F238E27FC236}">
                <a16:creationId xmlns:a16="http://schemas.microsoft.com/office/drawing/2014/main" id="{7C9A7747-82DD-964F-8768-76B64734D340}"/>
              </a:ext>
            </a:extLst>
          </p:cNvPr>
          <p:cNvSpPr>
            <a:spLocks noGrp="1"/>
          </p:cNvSpPr>
          <p:nvPr>
            <p:ph idx="1"/>
          </p:nvPr>
        </p:nvSpPr>
        <p:spPr>
          <a:xfrm>
            <a:off x="838200" y="1402291"/>
            <a:ext cx="10870096" cy="5217169"/>
          </a:xfrm>
        </p:spPr>
        <p:txBody>
          <a:bodyPr>
            <a:normAutofit/>
          </a:bodyPr>
          <a:lstStyle/>
          <a:p>
            <a:r>
              <a:rPr lang="en-US" dirty="0"/>
              <a:t>Generic DAA achieve high SVR rates comparable to those seen in previous studies of DAAs.</a:t>
            </a:r>
          </a:p>
          <a:p>
            <a:r>
              <a:rPr lang="en-US" dirty="0"/>
              <a:t>Recently published meta-analyses support the efficacy of DAA treatment in PWID (88% SVR) and those receiving opiate substitution therapy (OST) (91% SVR)</a:t>
            </a:r>
          </a:p>
          <a:p>
            <a:r>
              <a:rPr lang="en-US" dirty="0"/>
              <a:t>Uptake in treatment in Australia (from 10 – 41% between 2015 and 2017) is associated with a decrease in HCV viremia prevalence from 43% to 25%</a:t>
            </a:r>
          </a:p>
          <a:p>
            <a:r>
              <a:rPr lang="en-US" dirty="0"/>
              <a:t>HCV re-infection is high among PWID and those who participate in OST</a:t>
            </a:r>
          </a:p>
        </p:txBody>
      </p:sp>
      <p:sp>
        <p:nvSpPr>
          <p:cNvPr id="4" name="Rectangle 3">
            <a:extLst>
              <a:ext uri="{FF2B5EF4-FFF2-40B4-BE49-F238E27FC236}">
                <a16:creationId xmlns:a16="http://schemas.microsoft.com/office/drawing/2014/main" id="{1FD9F410-9922-1E42-A9D5-24994261448F}"/>
              </a:ext>
            </a:extLst>
          </p:cNvPr>
          <p:cNvSpPr/>
          <p:nvPr/>
        </p:nvSpPr>
        <p:spPr>
          <a:xfrm>
            <a:off x="8458200" y="1914826"/>
            <a:ext cx="3775393" cy="276999"/>
          </a:xfrm>
          <a:prstGeom prst="rect">
            <a:avLst/>
          </a:prstGeom>
        </p:spPr>
        <p:txBody>
          <a:bodyPr wrap="none">
            <a:spAutoFit/>
          </a:bodyPr>
          <a:lstStyle/>
          <a:p>
            <a:r>
              <a:rPr lang="en-US" altLang="ja-JP" sz="1200" kern="0" dirty="0" err="1">
                <a:solidFill>
                  <a:schemeClr val="tx1"/>
                </a:solidFill>
              </a:rPr>
              <a:t>Perazzo</a:t>
            </a:r>
            <a:r>
              <a:rPr lang="en-US" altLang="ja-JP" sz="1200" kern="0" dirty="0">
                <a:solidFill>
                  <a:schemeClr val="tx1"/>
                </a:solidFill>
              </a:rPr>
              <a:t>, Hugo TUPEB172 IAS Mexico City July 21-24 2019 </a:t>
            </a:r>
          </a:p>
        </p:txBody>
      </p:sp>
      <p:sp>
        <p:nvSpPr>
          <p:cNvPr id="5" name="TextBox 4">
            <a:extLst>
              <a:ext uri="{FF2B5EF4-FFF2-40B4-BE49-F238E27FC236}">
                <a16:creationId xmlns:a16="http://schemas.microsoft.com/office/drawing/2014/main" id="{1FDF5C91-0CA1-1E47-B977-A39C3C2FF4B9}"/>
              </a:ext>
            </a:extLst>
          </p:cNvPr>
          <p:cNvSpPr txBox="1"/>
          <p:nvPr/>
        </p:nvSpPr>
        <p:spPr>
          <a:xfrm>
            <a:off x="8458200" y="3133547"/>
            <a:ext cx="3712748" cy="276999"/>
          </a:xfrm>
          <a:prstGeom prst="rect">
            <a:avLst/>
          </a:prstGeom>
          <a:noFill/>
        </p:spPr>
        <p:txBody>
          <a:bodyPr wrap="none" rtlCol="0">
            <a:spAutoFit/>
          </a:bodyPr>
          <a:lstStyle/>
          <a:p>
            <a:r>
              <a:rPr lang="en-US" sz="1200" dirty="0"/>
              <a:t>Latham et al. Liver </a:t>
            </a:r>
            <a:r>
              <a:rPr lang="en-US" sz="1200" dirty="0" err="1"/>
              <a:t>Int</a:t>
            </a:r>
            <a:r>
              <a:rPr lang="en-US" sz="1200" dirty="0"/>
              <a:t> 2019, Iversen et al. J </a:t>
            </a:r>
            <a:r>
              <a:rPr lang="en-US" sz="1200" dirty="0" err="1"/>
              <a:t>Hepatol</a:t>
            </a:r>
            <a:r>
              <a:rPr lang="en-US" sz="1200" dirty="0"/>
              <a:t> 2019</a:t>
            </a:r>
          </a:p>
        </p:txBody>
      </p:sp>
      <p:sp>
        <p:nvSpPr>
          <p:cNvPr id="6" name="Rectangle 5">
            <a:extLst>
              <a:ext uri="{FF2B5EF4-FFF2-40B4-BE49-F238E27FC236}">
                <a16:creationId xmlns:a16="http://schemas.microsoft.com/office/drawing/2014/main" id="{B694DD08-7D35-7342-B859-2DCA68BFBE6C}"/>
              </a:ext>
            </a:extLst>
          </p:cNvPr>
          <p:cNvSpPr/>
          <p:nvPr/>
        </p:nvSpPr>
        <p:spPr>
          <a:xfrm>
            <a:off x="10248647" y="4392781"/>
            <a:ext cx="1943353" cy="276999"/>
          </a:xfrm>
          <a:prstGeom prst="rect">
            <a:avLst/>
          </a:prstGeom>
        </p:spPr>
        <p:txBody>
          <a:bodyPr wrap="none">
            <a:spAutoFit/>
          </a:bodyPr>
          <a:lstStyle/>
          <a:p>
            <a:r>
              <a:rPr lang="en-US" sz="1200" dirty="0"/>
              <a:t>Iversen et al. J </a:t>
            </a:r>
            <a:r>
              <a:rPr lang="en-US" sz="1200" dirty="0" err="1"/>
              <a:t>Hepatol</a:t>
            </a:r>
            <a:r>
              <a:rPr lang="en-US" sz="1200" dirty="0"/>
              <a:t> 2019</a:t>
            </a:r>
          </a:p>
        </p:txBody>
      </p:sp>
      <p:sp>
        <p:nvSpPr>
          <p:cNvPr id="7" name="Footer Placeholder 3">
            <a:extLst>
              <a:ext uri="{FF2B5EF4-FFF2-40B4-BE49-F238E27FC236}">
                <a16:creationId xmlns:a16="http://schemas.microsoft.com/office/drawing/2014/main" id="{A16A5283-C35F-5145-B1F4-5E655D740F88}"/>
              </a:ext>
            </a:extLst>
          </p:cNvPr>
          <p:cNvSpPr>
            <a:spLocks noGrp="1"/>
          </p:cNvSpPr>
          <p:nvPr>
            <p:ph type="ftr" sz="quarter" idx="11"/>
          </p:nvPr>
        </p:nvSpPr>
        <p:spPr>
          <a:xfrm>
            <a:off x="8458200" y="5283220"/>
            <a:ext cx="4114800" cy="365125"/>
          </a:xfrm>
          <a:prstGeom prst="rect">
            <a:avLst/>
          </a:prstGeom>
        </p:spPr>
        <p:txBody>
          <a:bodyPr anchor="b" anchorCtr="0"/>
          <a:lstStyle/>
          <a:p>
            <a:pPr algn="l"/>
            <a:r>
              <a:rPr lang="en-US" altLang="ja-JP" kern="0" dirty="0" err="1">
                <a:solidFill>
                  <a:schemeClr val="tx1"/>
                </a:solidFill>
              </a:rPr>
              <a:t>Chkhartishvili</a:t>
            </a:r>
            <a:r>
              <a:rPr lang="en-US" altLang="ja-JP" kern="0" dirty="0">
                <a:solidFill>
                  <a:schemeClr val="tx1"/>
                </a:solidFill>
              </a:rPr>
              <a:t> </a:t>
            </a:r>
            <a:r>
              <a:rPr lang="en-US" dirty="0">
                <a:solidFill>
                  <a:schemeClr val="tx1"/>
                </a:solidFill>
              </a:rPr>
              <a:t>TUSY0805 </a:t>
            </a:r>
            <a:r>
              <a:rPr lang="en-US" altLang="ja-JP" kern="0" dirty="0">
                <a:solidFill>
                  <a:schemeClr val="tx1"/>
                </a:solidFill>
              </a:rPr>
              <a:t>IAS Mexico City July 21-24 2019 </a:t>
            </a:r>
          </a:p>
        </p:txBody>
      </p:sp>
    </p:spTree>
    <p:extLst>
      <p:ext uri="{BB962C8B-B14F-4D97-AF65-F5344CB8AC3E}">
        <p14:creationId xmlns:p14="http://schemas.microsoft.com/office/powerpoint/2010/main" val="4122794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E2C5-E589-F34F-AE32-D887417E1202}"/>
              </a:ext>
            </a:extLst>
          </p:cNvPr>
          <p:cNvSpPr>
            <a:spLocks noGrp="1"/>
          </p:cNvSpPr>
          <p:nvPr>
            <p:ph type="title"/>
          </p:nvPr>
        </p:nvSpPr>
        <p:spPr>
          <a:xfrm>
            <a:off x="-13996" y="0"/>
            <a:ext cx="10515600" cy="1325563"/>
          </a:xfrm>
        </p:spPr>
        <p:txBody>
          <a:bodyPr/>
          <a:lstStyle/>
          <a:p>
            <a:r>
              <a:rPr lang="en-US" dirty="0">
                <a:latin typeface="Franklin Gothic Medium" panose="020B0603020102020204" pitchFamily="34" charset="0"/>
              </a:rPr>
              <a:t>New Data on HCV Re-Infection </a:t>
            </a:r>
          </a:p>
        </p:txBody>
      </p:sp>
      <p:sp>
        <p:nvSpPr>
          <p:cNvPr id="3" name="Content Placeholder 2">
            <a:extLst>
              <a:ext uri="{FF2B5EF4-FFF2-40B4-BE49-F238E27FC236}">
                <a16:creationId xmlns:a16="http://schemas.microsoft.com/office/drawing/2014/main" id="{9FC056B6-1A44-5740-B20C-029589DB97E2}"/>
              </a:ext>
            </a:extLst>
          </p:cNvPr>
          <p:cNvSpPr>
            <a:spLocks noGrp="1"/>
          </p:cNvSpPr>
          <p:nvPr>
            <p:ph idx="1"/>
          </p:nvPr>
        </p:nvSpPr>
        <p:spPr>
          <a:xfrm>
            <a:off x="544285" y="1121772"/>
            <a:ext cx="10862388" cy="4351338"/>
          </a:xfrm>
        </p:spPr>
        <p:txBody>
          <a:bodyPr>
            <a:normAutofit/>
          </a:bodyPr>
          <a:lstStyle/>
          <a:p>
            <a:pPr marL="0" indent="0" algn="just">
              <a:buNone/>
            </a:pPr>
            <a:r>
              <a:rPr lang="en-US" dirty="0"/>
              <a:t>The </a:t>
            </a:r>
            <a:r>
              <a:rPr lang="en-US" dirty="0" err="1"/>
              <a:t>EuroSIDA</a:t>
            </a:r>
            <a:r>
              <a:rPr lang="en-US" dirty="0"/>
              <a:t> cohort of PLH provided insight into HCV re-infection in this population. A 13.3% re-infection rate was observed (n=585) there. Re-infection risk varied by geographic region, era of treatment, CD4 count, and fibrosis score. </a:t>
            </a:r>
          </a:p>
        </p:txBody>
      </p:sp>
      <p:graphicFrame>
        <p:nvGraphicFramePr>
          <p:cNvPr id="4" name="Chart 3">
            <a:extLst>
              <a:ext uri="{FF2B5EF4-FFF2-40B4-BE49-F238E27FC236}">
                <a16:creationId xmlns:a16="http://schemas.microsoft.com/office/drawing/2014/main" id="{05537338-E5CD-9348-8590-C7F257F967ED}"/>
              </a:ext>
            </a:extLst>
          </p:cNvPr>
          <p:cNvGraphicFramePr>
            <a:graphicFrameLocks/>
          </p:cNvGraphicFramePr>
          <p:nvPr/>
        </p:nvGraphicFramePr>
        <p:xfrm>
          <a:off x="838200" y="2873829"/>
          <a:ext cx="10274559" cy="398417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3C9E9E3-BC08-404B-8F04-41062CE29E33}"/>
              </a:ext>
            </a:extLst>
          </p:cNvPr>
          <p:cNvSpPr txBox="1"/>
          <p:nvPr/>
        </p:nvSpPr>
        <p:spPr>
          <a:xfrm>
            <a:off x="5243804" y="2504497"/>
            <a:ext cx="2018694" cy="369332"/>
          </a:xfrm>
          <a:prstGeom prst="rect">
            <a:avLst/>
          </a:prstGeom>
          <a:noFill/>
        </p:spPr>
        <p:txBody>
          <a:bodyPr wrap="none" rtlCol="0">
            <a:spAutoFit/>
          </a:bodyPr>
          <a:lstStyle/>
          <a:p>
            <a:r>
              <a:rPr lang="en-GB" b="1" u="sng" dirty="0"/>
              <a:t>Odds of reinfection</a:t>
            </a:r>
            <a:endParaRPr lang="en-US" b="1" u="sng" dirty="0"/>
          </a:p>
        </p:txBody>
      </p:sp>
      <p:sp>
        <p:nvSpPr>
          <p:cNvPr id="6" name="Footer Placeholder 3">
            <a:extLst>
              <a:ext uri="{FF2B5EF4-FFF2-40B4-BE49-F238E27FC236}">
                <a16:creationId xmlns:a16="http://schemas.microsoft.com/office/drawing/2014/main" id="{15EE1A7B-86F4-5145-9EE1-31C34FC9FC7D}"/>
              </a:ext>
            </a:extLst>
          </p:cNvPr>
          <p:cNvSpPr>
            <a:spLocks noGrp="1"/>
          </p:cNvSpPr>
          <p:nvPr>
            <p:ph type="ftr" sz="quarter" idx="11"/>
          </p:nvPr>
        </p:nvSpPr>
        <p:spPr>
          <a:xfrm>
            <a:off x="8077200" y="6509787"/>
            <a:ext cx="4114800" cy="365125"/>
          </a:xfrm>
          <a:prstGeom prst="rect">
            <a:avLst/>
          </a:prstGeom>
        </p:spPr>
        <p:txBody>
          <a:bodyPr anchor="b" anchorCtr="0"/>
          <a:lstStyle/>
          <a:p>
            <a:pPr algn="l"/>
            <a:r>
              <a:rPr lang="en-US" altLang="ja-JP" kern="0" dirty="0" err="1">
                <a:solidFill>
                  <a:schemeClr val="tx1"/>
                </a:solidFill>
              </a:rPr>
              <a:t>Amele</a:t>
            </a:r>
            <a:r>
              <a:rPr lang="en-US" altLang="ja-JP" kern="0" dirty="0">
                <a:solidFill>
                  <a:schemeClr val="tx1"/>
                </a:solidFill>
              </a:rPr>
              <a:t>, S WEAB0303 IAS Mexico City July 21-24 2019 </a:t>
            </a:r>
          </a:p>
        </p:txBody>
      </p:sp>
    </p:spTree>
    <p:extLst>
      <p:ext uri="{BB962C8B-B14F-4D97-AF65-F5344CB8AC3E}">
        <p14:creationId xmlns:p14="http://schemas.microsoft.com/office/powerpoint/2010/main" val="5960622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9E60-8651-8A40-B7CA-233F83A5874D}"/>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HCV Treatment Impacts on HIV</a:t>
            </a:r>
          </a:p>
        </p:txBody>
      </p:sp>
      <p:sp>
        <p:nvSpPr>
          <p:cNvPr id="3" name="Content Placeholder 2">
            <a:extLst>
              <a:ext uri="{FF2B5EF4-FFF2-40B4-BE49-F238E27FC236}">
                <a16:creationId xmlns:a16="http://schemas.microsoft.com/office/drawing/2014/main" id="{9F02637A-406D-7E47-A28F-705564FF41FD}"/>
              </a:ext>
            </a:extLst>
          </p:cNvPr>
          <p:cNvSpPr>
            <a:spLocks noGrp="1"/>
          </p:cNvSpPr>
          <p:nvPr>
            <p:ph idx="1"/>
          </p:nvPr>
        </p:nvSpPr>
        <p:spPr/>
        <p:txBody>
          <a:bodyPr/>
          <a:lstStyle/>
          <a:p>
            <a:r>
              <a:rPr lang="en-US" dirty="0"/>
              <a:t>DAA therapy in HIV/HCV co-infection appears to result in increased basal HIV transcription, which persists for up to 12 months after HCV clearance. This effect is more pronounced in participants who did not receive ribavirin. </a:t>
            </a:r>
          </a:p>
          <a:p>
            <a:pPr lvl="1">
              <a:spcAft>
                <a:spcPts val="2400"/>
              </a:spcAft>
            </a:pPr>
            <a:r>
              <a:rPr lang="en-US" dirty="0"/>
              <a:t>Cell-associated HIV RNA was increased in participants not receiving ribavirin. </a:t>
            </a:r>
          </a:p>
          <a:p>
            <a:r>
              <a:rPr lang="en-US" dirty="0"/>
              <a:t>HIV reservoir size, as measured by HIV-DNA content in HIV/HCV patients, was not affected by treatment with DAAs.</a:t>
            </a:r>
          </a:p>
          <a:p>
            <a:endParaRPr lang="en-US" dirty="0"/>
          </a:p>
        </p:txBody>
      </p:sp>
      <p:sp>
        <p:nvSpPr>
          <p:cNvPr id="4" name="Rectangle 3">
            <a:extLst>
              <a:ext uri="{FF2B5EF4-FFF2-40B4-BE49-F238E27FC236}">
                <a16:creationId xmlns:a16="http://schemas.microsoft.com/office/drawing/2014/main" id="{B4C3BA36-38AF-2545-BF41-273F8B94FCF0}"/>
              </a:ext>
            </a:extLst>
          </p:cNvPr>
          <p:cNvSpPr/>
          <p:nvPr/>
        </p:nvSpPr>
        <p:spPr>
          <a:xfrm>
            <a:off x="9506649" y="3764051"/>
            <a:ext cx="2685351" cy="276999"/>
          </a:xfrm>
          <a:prstGeom prst="rect">
            <a:avLst/>
          </a:prstGeom>
        </p:spPr>
        <p:txBody>
          <a:bodyPr wrap="none">
            <a:spAutoFit/>
          </a:bodyPr>
          <a:lstStyle/>
          <a:p>
            <a:r>
              <a:rPr lang="en-US" altLang="ja-JP" sz="1200" kern="0" dirty="0"/>
              <a:t>Turk, G </a:t>
            </a:r>
            <a:r>
              <a:rPr lang="en-US" altLang="ja-JP" sz="1200" kern="0" dirty="0">
                <a:solidFill>
                  <a:schemeClr val="tx1"/>
                </a:solidFill>
              </a:rPr>
              <a:t>IAS Mexico City July 21-24 2019 </a:t>
            </a:r>
          </a:p>
        </p:txBody>
      </p:sp>
      <p:sp>
        <p:nvSpPr>
          <p:cNvPr id="5" name="Rectangle 4">
            <a:extLst>
              <a:ext uri="{FF2B5EF4-FFF2-40B4-BE49-F238E27FC236}">
                <a16:creationId xmlns:a16="http://schemas.microsoft.com/office/drawing/2014/main" id="{15F8F6BB-6E86-B445-A32E-D2D178029F4C}"/>
              </a:ext>
            </a:extLst>
          </p:cNvPr>
          <p:cNvSpPr/>
          <p:nvPr/>
        </p:nvSpPr>
        <p:spPr>
          <a:xfrm>
            <a:off x="8554466" y="4950629"/>
            <a:ext cx="3637534" cy="276999"/>
          </a:xfrm>
          <a:prstGeom prst="rect">
            <a:avLst/>
          </a:prstGeom>
        </p:spPr>
        <p:txBody>
          <a:bodyPr wrap="none">
            <a:spAutoFit/>
          </a:bodyPr>
          <a:lstStyle/>
          <a:p>
            <a:r>
              <a:rPr lang="en-US" altLang="ja-JP" sz="1200" kern="0" dirty="0">
                <a:solidFill>
                  <a:schemeClr val="tx1"/>
                </a:solidFill>
              </a:rPr>
              <a:t>Navarrete-Munoz, MA IAS Mexico City July 21-24 2019 </a:t>
            </a:r>
          </a:p>
        </p:txBody>
      </p:sp>
    </p:spTree>
    <p:extLst>
      <p:ext uri="{BB962C8B-B14F-4D97-AF65-F5344CB8AC3E}">
        <p14:creationId xmlns:p14="http://schemas.microsoft.com/office/powerpoint/2010/main" val="10947936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F0542-B682-914D-B0D5-1CFDE06EDA2C}"/>
              </a:ext>
            </a:extLst>
          </p:cNvPr>
          <p:cNvSpPr>
            <a:spLocks noGrp="1"/>
          </p:cNvSpPr>
          <p:nvPr>
            <p:ph type="title"/>
          </p:nvPr>
        </p:nvSpPr>
        <p:spPr/>
        <p:txBody>
          <a:bodyPr/>
          <a:lstStyle/>
          <a:p>
            <a:r>
              <a:rPr lang="en-US" dirty="0">
                <a:latin typeface="Franklin Gothic Medium" panose="020B0603020102020204" pitchFamily="34" charset="0"/>
              </a:rPr>
              <a:t>Co-Infections</a:t>
            </a:r>
          </a:p>
        </p:txBody>
      </p:sp>
    </p:spTree>
    <p:extLst>
      <p:ext uri="{BB962C8B-B14F-4D97-AF65-F5344CB8AC3E}">
        <p14:creationId xmlns:p14="http://schemas.microsoft.com/office/powerpoint/2010/main" val="25344326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80524-B69F-4444-AB32-BA4508368603}"/>
              </a:ext>
            </a:extLst>
          </p:cNvPr>
          <p:cNvSpPr>
            <a:spLocks noGrp="1"/>
          </p:cNvSpPr>
          <p:nvPr>
            <p:ph type="title"/>
          </p:nvPr>
        </p:nvSpPr>
        <p:spPr>
          <a:xfrm>
            <a:off x="0" y="0"/>
            <a:ext cx="12192000" cy="1325563"/>
          </a:xfrm>
        </p:spPr>
        <p:txBody>
          <a:bodyPr>
            <a:normAutofit/>
          </a:bodyPr>
          <a:lstStyle/>
          <a:p>
            <a:r>
              <a:rPr lang="en-US" sz="4000" dirty="0">
                <a:latin typeface="Franklin Gothic Medium" panose="020B0603020102020204" pitchFamily="34" charset="0"/>
              </a:rPr>
              <a:t>HPV Screening: Benefits of HPV Testing for Screening</a:t>
            </a:r>
          </a:p>
        </p:txBody>
      </p:sp>
      <p:sp>
        <p:nvSpPr>
          <p:cNvPr id="3" name="Content Placeholder 2">
            <a:extLst>
              <a:ext uri="{FF2B5EF4-FFF2-40B4-BE49-F238E27FC236}">
                <a16:creationId xmlns:a16="http://schemas.microsoft.com/office/drawing/2014/main" id="{E1AAA02A-2CF0-4E43-AE5E-694C8C17EFEC}"/>
              </a:ext>
            </a:extLst>
          </p:cNvPr>
          <p:cNvSpPr>
            <a:spLocks noGrp="1"/>
          </p:cNvSpPr>
          <p:nvPr>
            <p:ph idx="1"/>
          </p:nvPr>
        </p:nvSpPr>
        <p:spPr>
          <a:xfrm>
            <a:off x="838200" y="1434692"/>
            <a:ext cx="10515600" cy="4351338"/>
          </a:xfrm>
        </p:spPr>
        <p:txBody>
          <a:bodyPr/>
          <a:lstStyle/>
          <a:p>
            <a:pPr marL="0" indent="0">
              <a:buNone/>
            </a:pPr>
            <a:r>
              <a:rPr lang="en-US" dirty="0"/>
              <a:t>A recent trial suggests that screening for anal cancers in MSM PLH with HPV genotyping during Pap testing improved detection of HPV lesions which would benefit from monitoring.</a:t>
            </a:r>
          </a:p>
        </p:txBody>
      </p:sp>
      <p:graphicFrame>
        <p:nvGraphicFramePr>
          <p:cNvPr id="4" name="Segnaposto contenuto 3">
            <a:extLst>
              <a:ext uri="{FF2B5EF4-FFF2-40B4-BE49-F238E27FC236}">
                <a16:creationId xmlns:a16="http://schemas.microsoft.com/office/drawing/2014/main" id="{2CF23188-72E5-B741-B1AA-DB30AB1A371A}"/>
              </a:ext>
            </a:extLst>
          </p:cNvPr>
          <p:cNvGraphicFramePr>
            <a:graphicFrameLocks/>
          </p:cNvGraphicFramePr>
          <p:nvPr/>
        </p:nvGraphicFramePr>
        <p:xfrm>
          <a:off x="5402567" y="3701144"/>
          <a:ext cx="6580681" cy="2657385"/>
        </p:xfrm>
        <a:graphic>
          <a:graphicData uri="http://schemas.openxmlformats.org/drawingml/2006/table">
            <a:tbl>
              <a:tblPr>
                <a:tableStyleId>{775DCB02-9BB8-47FD-8907-85C794F793BA}</a:tableStyleId>
              </a:tblPr>
              <a:tblGrid>
                <a:gridCol w="2008682">
                  <a:extLst>
                    <a:ext uri="{9D8B030D-6E8A-4147-A177-3AD203B41FA5}">
                      <a16:colId xmlns:a16="http://schemas.microsoft.com/office/drawing/2014/main" val="3060921539"/>
                    </a:ext>
                  </a:extLst>
                </a:gridCol>
                <a:gridCol w="1158656">
                  <a:extLst>
                    <a:ext uri="{9D8B030D-6E8A-4147-A177-3AD203B41FA5}">
                      <a16:colId xmlns:a16="http://schemas.microsoft.com/office/drawing/2014/main" val="594230888"/>
                    </a:ext>
                  </a:extLst>
                </a:gridCol>
                <a:gridCol w="1199283">
                  <a:extLst>
                    <a:ext uri="{9D8B030D-6E8A-4147-A177-3AD203B41FA5}">
                      <a16:colId xmlns:a16="http://schemas.microsoft.com/office/drawing/2014/main" val="1263794809"/>
                    </a:ext>
                  </a:extLst>
                </a:gridCol>
                <a:gridCol w="1107030">
                  <a:extLst>
                    <a:ext uri="{9D8B030D-6E8A-4147-A177-3AD203B41FA5}">
                      <a16:colId xmlns:a16="http://schemas.microsoft.com/office/drawing/2014/main" val="1065264874"/>
                    </a:ext>
                  </a:extLst>
                </a:gridCol>
                <a:gridCol w="1107030">
                  <a:extLst>
                    <a:ext uri="{9D8B030D-6E8A-4147-A177-3AD203B41FA5}">
                      <a16:colId xmlns:a16="http://schemas.microsoft.com/office/drawing/2014/main" val="3363626118"/>
                    </a:ext>
                  </a:extLst>
                </a:gridCol>
              </a:tblGrid>
              <a:tr h="834825">
                <a:tc>
                  <a:txBody>
                    <a:bodyPr/>
                    <a:lstStyle/>
                    <a:p>
                      <a:pPr>
                        <a:lnSpc>
                          <a:spcPct val="115000"/>
                        </a:lnSpc>
                        <a:spcAft>
                          <a:spcPts val="0"/>
                        </a:spcAft>
                      </a:pPr>
                      <a:r>
                        <a:rPr lang="en-US" sz="1600" dirty="0">
                          <a:effectLst/>
                        </a:rPr>
                        <a:t> </a:t>
                      </a:r>
                      <a:endParaRPr lang="it-IT" sz="11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marL="0" algn="l" defTabSz="457200" rtl="0" eaLnBrk="1" latinLnBrk="0" hangingPunct="1">
                        <a:lnSpc>
                          <a:spcPct val="115000"/>
                        </a:lnSpc>
                        <a:spcAft>
                          <a:spcPts val="0"/>
                        </a:spcAft>
                      </a:pPr>
                      <a:r>
                        <a:rPr lang="en-US" sz="1600" kern="1200" dirty="0">
                          <a:solidFill>
                            <a:schemeClr val="dk1"/>
                          </a:solidFill>
                          <a:effectLst/>
                          <a:latin typeface="+mn-lt"/>
                          <a:ea typeface="+mn-ea"/>
                          <a:cs typeface="+mn-cs"/>
                        </a:rPr>
                        <a:t>HRA NEG (27)</a:t>
                      </a:r>
                      <a:endParaRPr lang="it-IT" sz="1600" kern="1200" dirty="0">
                        <a:solidFill>
                          <a:schemeClr val="dk1"/>
                        </a:solidFill>
                        <a:effectLst/>
                        <a:latin typeface="+mn-lt"/>
                        <a:ea typeface="+mn-ea"/>
                        <a:cs typeface="+mn-cs"/>
                      </a:endParaRPr>
                    </a:p>
                  </a:txBody>
                  <a:tcPr marL="63500" marR="63500" marT="63500" marB="63500"/>
                </a:tc>
                <a:tc>
                  <a:txBody>
                    <a:bodyPr/>
                    <a:lstStyle/>
                    <a:p>
                      <a:pPr marL="0" algn="l" defTabSz="457200" rtl="0" eaLnBrk="1" latinLnBrk="0" hangingPunct="1">
                        <a:lnSpc>
                          <a:spcPct val="115000"/>
                        </a:lnSpc>
                        <a:spcAft>
                          <a:spcPts val="0"/>
                        </a:spcAft>
                      </a:pPr>
                      <a:r>
                        <a:rPr lang="en-US" sz="1600" kern="1200" dirty="0">
                          <a:solidFill>
                            <a:schemeClr val="dk1"/>
                          </a:solidFill>
                          <a:effectLst/>
                          <a:latin typeface="+mn-lt"/>
                          <a:ea typeface="+mn-ea"/>
                          <a:cs typeface="+mn-cs"/>
                        </a:rPr>
                        <a:t>HRA LSIL (27)</a:t>
                      </a:r>
                      <a:endParaRPr lang="it-IT" sz="1600" kern="1200" dirty="0">
                        <a:solidFill>
                          <a:schemeClr val="dk1"/>
                        </a:solidFill>
                        <a:effectLst/>
                        <a:latin typeface="+mn-lt"/>
                        <a:ea typeface="+mn-ea"/>
                        <a:cs typeface="+mn-cs"/>
                      </a:endParaRPr>
                    </a:p>
                  </a:txBody>
                  <a:tcPr marL="63500" marR="63500" marT="63500" marB="63500"/>
                </a:tc>
                <a:tc>
                  <a:txBody>
                    <a:bodyPr/>
                    <a:lstStyle/>
                    <a:p>
                      <a:pPr marL="0" algn="l" defTabSz="457200" rtl="0" eaLnBrk="1" latinLnBrk="0" hangingPunct="1">
                        <a:lnSpc>
                          <a:spcPct val="115000"/>
                        </a:lnSpc>
                        <a:spcAft>
                          <a:spcPts val="0"/>
                        </a:spcAft>
                      </a:pPr>
                      <a:r>
                        <a:rPr lang="en-US" sz="1600" kern="1200" dirty="0">
                          <a:solidFill>
                            <a:schemeClr val="dk1"/>
                          </a:solidFill>
                          <a:effectLst/>
                          <a:latin typeface="+mn-lt"/>
                          <a:ea typeface="+mn-ea"/>
                          <a:cs typeface="+mn-cs"/>
                        </a:rPr>
                        <a:t>HRA HSIL (9)</a:t>
                      </a:r>
                      <a:endParaRPr lang="it-IT" sz="1600" kern="1200" dirty="0">
                        <a:solidFill>
                          <a:schemeClr val="dk1"/>
                        </a:solidFill>
                        <a:effectLst/>
                        <a:latin typeface="+mn-lt"/>
                        <a:ea typeface="+mn-ea"/>
                        <a:cs typeface="+mn-cs"/>
                      </a:endParaRPr>
                    </a:p>
                  </a:txBody>
                  <a:tcPr marL="63500" marR="63500" marT="63500" marB="63500"/>
                </a:tc>
                <a:tc>
                  <a:txBody>
                    <a:bodyPr/>
                    <a:lstStyle/>
                    <a:p>
                      <a:pPr marL="0" algn="l" defTabSz="457200" rtl="0" eaLnBrk="1" latinLnBrk="0" hangingPunct="1">
                        <a:lnSpc>
                          <a:spcPct val="115000"/>
                        </a:lnSpc>
                        <a:spcAft>
                          <a:spcPts val="0"/>
                        </a:spcAft>
                      </a:pPr>
                      <a:r>
                        <a:rPr lang="it-IT" sz="1600" kern="1200" dirty="0">
                          <a:solidFill>
                            <a:schemeClr val="dk1"/>
                          </a:solidFill>
                          <a:effectLst/>
                          <a:latin typeface="+mn-lt"/>
                          <a:ea typeface="+mn-ea"/>
                          <a:cs typeface="+mn-cs"/>
                        </a:rPr>
                        <a:t>HRA CIS (1)</a:t>
                      </a:r>
                    </a:p>
                  </a:txBody>
                  <a:tcPr marL="63500" marR="63500" marT="63500" marB="63500"/>
                </a:tc>
                <a:extLst>
                  <a:ext uri="{0D108BD9-81ED-4DB2-BD59-A6C34878D82A}">
                    <a16:rowId xmlns:a16="http://schemas.microsoft.com/office/drawing/2014/main" val="1332853729"/>
                  </a:ext>
                </a:extLst>
              </a:tr>
              <a:tr h="749508">
                <a:tc>
                  <a:txBody>
                    <a:bodyPr/>
                    <a:lstStyle/>
                    <a:p>
                      <a:pPr>
                        <a:lnSpc>
                          <a:spcPct val="115000"/>
                        </a:lnSpc>
                        <a:spcAft>
                          <a:spcPts val="0"/>
                        </a:spcAft>
                      </a:pPr>
                      <a:r>
                        <a:rPr lang="en-US" sz="1600" dirty="0">
                          <a:effectLst/>
                        </a:rPr>
                        <a:t>Pap test Neg HRHPV + (11)</a:t>
                      </a:r>
                      <a:endParaRPr lang="it-IT" sz="11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marL="0" algn="l" defTabSz="457200" rtl="0" eaLnBrk="1" latinLnBrk="0" hangingPunct="1">
                        <a:lnSpc>
                          <a:spcPct val="115000"/>
                        </a:lnSpc>
                        <a:spcAft>
                          <a:spcPts val="0"/>
                        </a:spcAft>
                      </a:pPr>
                      <a:r>
                        <a:rPr lang="en-US" sz="2000" kern="1200" dirty="0">
                          <a:solidFill>
                            <a:schemeClr val="dk1"/>
                          </a:solidFill>
                          <a:effectLst/>
                          <a:latin typeface="+mn-lt"/>
                          <a:ea typeface="+mn-ea"/>
                          <a:cs typeface="+mn-cs"/>
                        </a:rPr>
                        <a:t>4</a:t>
                      </a:r>
                      <a:endParaRPr lang="it-IT" sz="2000" kern="1200" dirty="0">
                        <a:solidFill>
                          <a:schemeClr val="dk1"/>
                        </a:solidFill>
                        <a:effectLst/>
                        <a:latin typeface="+mn-lt"/>
                        <a:ea typeface="+mn-ea"/>
                        <a:cs typeface="+mn-cs"/>
                      </a:endParaRPr>
                    </a:p>
                  </a:txBody>
                  <a:tcPr marL="63500" marR="63500" marT="63500" marB="63500">
                    <a:solidFill>
                      <a:srgbClr val="FFFF00"/>
                    </a:solidFill>
                  </a:tcPr>
                </a:tc>
                <a:tc>
                  <a:txBody>
                    <a:bodyPr/>
                    <a:lstStyle/>
                    <a:p>
                      <a:pPr marL="0" algn="l" defTabSz="457200" rtl="0" eaLnBrk="1" latinLnBrk="0" hangingPunct="1">
                        <a:lnSpc>
                          <a:spcPct val="115000"/>
                        </a:lnSpc>
                        <a:spcAft>
                          <a:spcPts val="0"/>
                        </a:spcAft>
                      </a:pPr>
                      <a:r>
                        <a:rPr lang="en-US" sz="2000" kern="1200" dirty="0">
                          <a:solidFill>
                            <a:schemeClr val="dk1"/>
                          </a:solidFill>
                          <a:effectLst/>
                          <a:latin typeface="+mn-lt"/>
                          <a:ea typeface="+mn-ea"/>
                          <a:cs typeface="+mn-cs"/>
                        </a:rPr>
                        <a:t>4</a:t>
                      </a:r>
                      <a:endParaRPr lang="it-IT" sz="2000" kern="1200" dirty="0">
                        <a:solidFill>
                          <a:schemeClr val="dk1"/>
                        </a:solidFill>
                        <a:effectLst/>
                        <a:latin typeface="+mn-lt"/>
                        <a:ea typeface="+mn-ea"/>
                        <a:cs typeface="+mn-cs"/>
                      </a:endParaRPr>
                    </a:p>
                  </a:txBody>
                  <a:tcPr marL="63500" marR="63500" marT="63500" marB="63500">
                    <a:solidFill>
                      <a:srgbClr val="FF0000"/>
                    </a:solidFill>
                  </a:tcPr>
                </a:tc>
                <a:tc>
                  <a:txBody>
                    <a:bodyPr/>
                    <a:lstStyle/>
                    <a:p>
                      <a:pPr marL="0" algn="l" defTabSz="457200" rtl="0" eaLnBrk="1" latinLnBrk="0" hangingPunct="1">
                        <a:lnSpc>
                          <a:spcPct val="115000"/>
                        </a:lnSpc>
                        <a:spcAft>
                          <a:spcPts val="0"/>
                        </a:spcAft>
                      </a:pPr>
                      <a:r>
                        <a:rPr lang="en-US" sz="2000" kern="1200" dirty="0">
                          <a:solidFill>
                            <a:schemeClr val="dk1"/>
                          </a:solidFill>
                          <a:effectLst/>
                          <a:latin typeface="+mn-lt"/>
                          <a:ea typeface="+mn-ea"/>
                          <a:cs typeface="+mn-cs"/>
                        </a:rPr>
                        <a:t>3</a:t>
                      </a:r>
                      <a:endParaRPr lang="it-IT" sz="2000" kern="1200" dirty="0">
                        <a:solidFill>
                          <a:schemeClr val="dk1"/>
                        </a:solidFill>
                        <a:effectLst/>
                        <a:latin typeface="+mn-lt"/>
                        <a:ea typeface="+mn-ea"/>
                        <a:cs typeface="+mn-cs"/>
                      </a:endParaRPr>
                    </a:p>
                  </a:txBody>
                  <a:tcPr marL="63500" marR="63500" marT="63500" marB="63500">
                    <a:solidFill>
                      <a:srgbClr val="FF0000"/>
                    </a:solidFill>
                  </a:tcPr>
                </a:tc>
                <a:tc>
                  <a:txBody>
                    <a:bodyPr/>
                    <a:lstStyle/>
                    <a:p>
                      <a:pPr marL="0" algn="l" defTabSz="457200" rtl="0" eaLnBrk="1" latinLnBrk="0" hangingPunct="1">
                        <a:lnSpc>
                          <a:spcPct val="115000"/>
                        </a:lnSpc>
                        <a:spcAft>
                          <a:spcPts val="0"/>
                        </a:spcAft>
                      </a:pPr>
                      <a:r>
                        <a:rPr lang="it-IT" sz="2000" kern="1200" dirty="0">
                          <a:solidFill>
                            <a:schemeClr val="dk1"/>
                          </a:solidFill>
                          <a:effectLst/>
                          <a:latin typeface="+mn-lt"/>
                          <a:ea typeface="+mn-ea"/>
                          <a:cs typeface="+mn-cs"/>
                        </a:rPr>
                        <a:t>0</a:t>
                      </a:r>
                    </a:p>
                  </a:txBody>
                  <a:tcPr marL="63500" marR="63500" marT="63500" marB="63500"/>
                </a:tc>
                <a:extLst>
                  <a:ext uri="{0D108BD9-81ED-4DB2-BD59-A6C34878D82A}">
                    <a16:rowId xmlns:a16="http://schemas.microsoft.com/office/drawing/2014/main" val="2656023888"/>
                  </a:ext>
                </a:extLst>
              </a:tr>
              <a:tr h="536526">
                <a:tc>
                  <a:txBody>
                    <a:bodyPr/>
                    <a:lstStyle/>
                    <a:p>
                      <a:pPr>
                        <a:lnSpc>
                          <a:spcPct val="115000"/>
                        </a:lnSpc>
                        <a:spcAft>
                          <a:spcPts val="0"/>
                        </a:spcAft>
                      </a:pPr>
                      <a:r>
                        <a:rPr lang="en-US" sz="1600" dirty="0">
                          <a:effectLst/>
                        </a:rPr>
                        <a:t>Pap test LSIL (52)</a:t>
                      </a:r>
                      <a:endParaRPr lang="it-IT" sz="11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marL="0" algn="l" defTabSz="457200" rtl="0" eaLnBrk="1" latinLnBrk="0" hangingPunct="1">
                        <a:lnSpc>
                          <a:spcPct val="115000"/>
                        </a:lnSpc>
                        <a:spcAft>
                          <a:spcPts val="0"/>
                        </a:spcAft>
                      </a:pPr>
                      <a:r>
                        <a:rPr lang="en-US" sz="2000" kern="1200" dirty="0">
                          <a:solidFill>
                            <a:schemeClr val="dk1"/>
                          </a:solidFill>
                          <a:effectLst/>
                          <a:latin typeface="+mn-lt"/>
                          <a:ea typeface="+mn-ea"/>
                          <a:cs typeface="+mn-cs"/>
                        </a:rPr>
                        <a:t>23</a:t>
                      </a:r>
                      <a:endParaRPr lang="it-IT" sz="2000" kern="1200" dirty="0">
                        <a:solidFill>
                          <a:schemeClr val="dk1"/>
                        </a:solidFill>
                        <a:effectLst/>
                        <a:latin typeface="+mn-lt"/>
                        <a:ea typeface="+mn-ea"/>
                        <a:cs typeface="+mn-cs"/>
                      </a:endParaRPr>
                    </a:p>
                  </a:txBody>
                  <a:tcPr marL="63500" marR="63500" marT="63500" marB="63500">
                    <a:solidFill>
                      <a:srgbClr val="92D050"/>
                    </a:solidFill>
                  </a:tcPr>
                </a:tc>
                <a:tc>
                  <a:txBody>
                    <a:bodyPr/>
                    <a:lstStyle/>
                    <a:p>
                      <a:pPr marL="0" algn="l" defTabSz="457200" rtl="0" eaLnBrk="1" latinLnBrk="0" hangingPunct="1">
                        <a:lnSpc>
                          <a:spcPct val="115000"/>
                        </a:lnSpc>
                        <a:spcAft>
                          <a:spcPts val="0"/>
                        </a:spcAft>
                      </a:pPr>
                      <a:r>
                        <a:rPr lang="it-IT" sz="2000" kern="1200" dirty="0">
                          <a:solidFill>
                            <a:schemeClr val="dk1"/>
                          </a:solidFill>
                          <a:effectLst/>
                          <a:latin typeface="+mn-lt"/>
                          <a:ea typeface="+mn-ea"/>
                          <a:cs typeface="+mn-cs"/>
                        </a:rPr>
                        <a:t>23</a:t>
                      </a:r>
                    </a:p>
                  </a:txBody>
                  <a:tcPr marL="63500" marR="63500" marT="63500" marB="63500">
                    <a:solidFill>
                      <a:srgbClr val="FFFF00"/>
                    </a:solidFill>
                  </a:tcPr>
                </a:tc>
                <a:tc>
                  <a:txBody>
                    <a:bodyPr/>
                    <a:lstStyle/>
                    <a:p>
                      <a:pPr marL="0" algn="l" defTabSz="457200" rtl="0" eaLnBrk="1" latinLnBrk="0" hangingPunct="1">
                        <a:lnSpc>
                          <a:spcPct val="115000"/>
                        </a:lnSpc>
                        <a:spcAft>
                          <a:spcPts val="0"/>
                        </a:spcAft>
                      </a:pPr>
                      <a:r>
                        <a:rPr lang="en-US" sz="2000" kern="1200" dirty="0">
                          <a:solidFill>
                            <a:schemeClr val="dk1"/>
                          </a:solidFill>
                          <a:effectLst/>
                          <a:latin typeface="+mn-lt"/>
                          <a:ea typeface="+mn-ea"/>
                          <a:cs typeface="+mn-cs"/>
                        </a:rPr>
                        <a:t>5</a:t>
                      </a:r>
                      <a:endParaRPr lang="it-IT" sz="2000" kern="1200" dirty="0">
                        <a:solidFill>
                          <a:schemeClr val="dk1"/>
                        </a:solidFill>
                        <a:effectLst/>
                        <a:latin typeface="+mn-lt"/>
                        <a:ea typeface="+mn-ea"/>
                        <a:cs typeface="+mn-cs"/>
                      </a:endParaRPr>
                    </a:p>
                  </a:txBody>
                  <a:tcPr marL="63500" marR="63500" marT="63500" marB="63500">
                    <a:solidFill>
                      <a:srgbClr val="FF0000"/>
                    </a:solidFill>
                  </a:tcPr>
                </a:tc>
                <a:tc>
                  <a:txBody>
                    <a:bodyPr/>
                    <a:lstStyle/>
                    <a:p>
                      <a:pPr marL="0" algn="l" defTabSz="457200" rtl="0" eaLnBrk="1" latinLnBrk="0" hangingPunct="1">
                        <a:lnSpc>
                          <a:spcPct val="115000"/>
                        </a:lnSpc>
                        <a:spcAft>
                          <a:spcPts val="0"/>
                        </a:spcAft>
                      </a:pPr>
                      <a:r>
                        <a:rPr lang="it-IT" sz="2000" kern="1200" dirty="0">
                          <a:solidFill>
                            <a:schemeClr val="dk1"/>
                          </a:solidFill>
                          <a:effectLst/>
                          <a:latin typeface="+mn-lt"/>
                          <a:ea typeface="+mn-ea"/>
                          <a:cs typeface="+mn-cs"/>
                        </a:rPr>
                        <a:t>1</a:t>
                      </a:r>
                    </a:p>
                  </a:txBody>
                  <a:tcPr marL="63500" marR="63500" marT="63500" marB="63500">
                    <a:solidFill>
                      <a:srgbClr val="FF0000"/>
                    </a:solidFill>
                  </a:tcPr>
                </a:tc>
                <a:extLst>
                  <a:ext uri="{0D108BD9-81ED-4DB2-BD59-A6C34878D82A}">
                    <a16:rowId xmlns:a16="http://schemas.microsoft.com/office/drawing/2014/main" val="1882626541"/>
                  </a:ext>
                </a:extLst>
              </a:tr>
              <a:tr h="536526">
                <a:tc>
                  <a:txBody>
                    <a:bodyPr/>
                    <a:lstStyle/>
                    <a:p>
                      <a:pPr>
                        <a:lnSpc>
                          <a:spcPct val="115000"/>
                        </a:lnSpc>
                        <a:spcAft>
                          <a:spcPts val="0"/>
                        </a:spcAft>
                      </a:pPr>
                      <a:r>
                        <a:rPr lang="en-US" sz="1600">
                          <a:effectLst/>
                        </a:rPr>
                        <a:t>Pap test HSIL (1)</a:t>
                      </a:r>
                      <a:endParaRPr lang="it-IT" sz="11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marL="0" algn="l" defTabSz="457200" rtl="0" eaLnBrk="1" latinLnBrk="0" hangingPunct="1">
                        <a:lnSpc>
                          <a:spcPct val="115000"/>
                        </a:lnSpc>
                        <a:spcAft>
                          <a:spcPts val="0"/>
                        </a:spcAft>
                      </a:pPr>
                      <a:r>
                        <a:rPr lang="en-US" sz="2000" kern="1200" dirty="0">
                          <a:solidFill>
                            <a:schemeClr val="dk1"/>
                          </a:solidFill>
                          <a:effectLst/>
                          <a:latin typeface="+mn-lt"/>
                          <a:ea typeface="+mn-ea"/>
                          <a:cs typeface="+mn-cs"/>
                        </a:rPr>
                        <a:t>0</a:t>
                      </a:r>
                      <a:endParaRPr lang="it-IT" sz="2000" kern="1200" dirty="0">
                        <a:solidFill>
                          <a:schemeClr val="dk1"/>
                        </a:solidFill>
                        <a:effectLst/>
                        <a:latin typeface="+mn-lt"/>
                        <a:ea typeface="+mn-ea"/>
                        <a:cs typeface="+mn-cs"/>
                      </a:endParaRPr>
                    </a:p>
                  </a:txBody>
                  <a:tcPr marL="63500" marR="63500" marT="63500" marB="63500"/>
                </a:tc>
                <a:tc>
                  <a:txBody>
                    <a:bodyPr/>
                    <a:lstStyle/>
                    <a:p>
                      <a:pPr marL="0" algn="l" defTabSz="457200" rtl="0" eaLnBrk="1" latinLnBrk="0" hangingPunct="1">
                        <a:lnSpc>
                          <a:spcPct val="115000"/>
                        </a:lnSpc>
                        <a:spcAft>
                          <a:spcPts val="0"/>
                        </a:spcAft>
                      </a:pPr>
                      <a:r>
                        <a:rPr lang="en-US" sz="2000" kern="1200" dirty="0">
                          <a:solidFill>
                            <a:schemeClr val="dk1"/>
                          </a:solidFill>
                          <a:effectLst/>
                          <a:latin typeface="+mn-lt"/>
                          <a:ea typeface="+mn-ea"/>
                          <a:cs typeface="+mn-cs"/>
                        </a:rPr>
                        <a:t>0</a:t>
                      </a:r>
                      <a:endParaRPr lang="it-IT" sz="2000" kern="1200" dirty="0">
                        <a:solidFill>
                          <a:schemeClr val="dk1"/>
                        </a:solidFill>
                        <a:effectLst/>
                        <a:latin typeface="+mn-lt"/>
                        <a:ea typeface="+mn-ea"/>
                        <a:cs typeface="+mn-cs"/>
                      </a:endParaRPr>
                    </a:p>
                  </a:txBody>
                  <a:tcPr marL="63500" marR="63500" marT="63500" marB="63500"/>
                </a:tc>
                <a:tc>
                  <a:txBody>
                    <a:bodyPr/>
                    <a:lstStyle/>
                    <a:p>
                      <a:pPr marL="0" algn="l" defTabSz="457200" rtl="0" eaLnBrk="1" latinLnBrk="0" hangingPunct="1">
                        <a:lnSpc>
                          <a:spcPct val="115000"/>
                        </a:lnSpc>
                        <a:spcAft>
                          <a:spcPts val="0"/>
                        </a:spcAft>
                      </a:pPr>
                      <a:r>
                        <a:rPr lang="en-US" sz="2000" kern="1200" dirty="0">
                          <a:solidFill>
                            <a:schemeClr val="dk1"/>
                          </a:solidFill>
                          <a:effectLst/>
                          <a:latin typeface="+mn-lt"/>
                          <a:ea typeface="+mn-ea"/>
                          <a:cs typeface="+mn-cs"/>
                        </a:rPr>
                        <a:t>1</a:t>
                      </a:r>
                      <a:endParaRPr lang="it-IT" sz="2000" kern="1200" dirty="0">
                        <a:solidFill>
                          <a:schemeClr val="dk1"/>
                        </a:solidFill>
                        <a:effectLst/>
                        <a:latin typeface="+mn-lt"/>
                        <a:ea typeface="+mn-ea"/>
                        <a:cs typeface="+mn-cs"/>
                      </a:endParaRPr>
                    </a:p>
                  </a:txBody>
                  <a:tcPr marL="63500" marR="63500" marT="63500" marB="63500">
                    <a:solidFill>
                      <a:srgbClr val="FFFF00"/>
                    </a:solidFill>
                  </a:tcPr>
                </a:tc>
                <a:tc>
                  <a:txBody>
                    <a:bodyPr/>
                    <a:lstStyle/>
                    <a:p>
                      <a:pPr marL="0" algn="l" defTabSz="457200" rtl="0" eaLnBrk="1" latinLnBrk="0" hangingPunct="1">
                        <a:lnSpc>
                          <a:spcPct val="115000"/>
                        </a:lnSpc>
                        <a:spcAft>
                          <a:spcPts val="0"/>
                        </a:spcAft>
                      </a:pPr>
                      <a:r>
                        <a:rPr lang="it-IT" sz="2000" kern="1200" dirty="0">
                          <a:solidFill>
                            <a:schemeClr val="dk1"/>
                          </a:solidFill>
                          <a:effectLst/>
                          <a:latin typeface="+mn-lt"/>
                          <a:ea typeface="+mn-ea"/>
                          <a:cs typeface="+mn-cs"/>
                        </a:rPr>
                        <a:t>0</a:t>
                      </a:r>
                    </a:p>
                  </a:txBody>
                  <a:tcPr marL="63500" marR="63500" marT="63500" marB="63500"/>
                </a:tc>
                <a:extLst>
                  <a:ext uri="{0D108BD9-81ED-4DB2-BD59-A6C34878D82A}">
                    <a16:rowId xmlns:a16="http://schemas.microsoft.com/office/drawing/2014/main" val="1443310940"/>
                  </a:ext>
                </a:extLst>
              </a:tr>
            </a:tbl>
          </a:graphicData>
        </a:graphic>
      </p:graphicFrame>
      <p:graphicFrame>
        <p:nvGraphicFramePr>
          <p:cNvPr id="5" name="Grafico 10">
            <a:extLst>
              <a:ext uri="{FF2B5EF4-FFF2-40B4-BE49-F238E27FC236}">
                <a16:creationId xmlns:a16="http://schemas.microsoft.com/office/drawing/2014/main" id="{F47A75B6-1915-A740-9A10-B20A31B35642}"/>
              </a:ext>
            </a:extLst>
          </p:cNvPr>
          <p:cNvGraphicFramePr>
            <a:graphicFrameLocks/>
          </p:cNvGraphicFramePr>
          <p:nvPr/>
        </p:nvGraphicFramePr>
        <p:xfrm>
          <a:off x="208752" y="3519578"/>
          <a:ext cx="5569035" cy="302051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82BBF7A6-DE9C-7549-8350-E02A38A2F5FA}"/>
              </a:ext>
            </a:extLst>
          </p:cNvPr>
          <p:cNvSpPr/>
          <p:nvPr/>
        </p:nvSpPr>
        <p:spPr>
          <a:xfrm>
            <a:off x="0" y="6540096"/>
            <a:ext cx="3778599" cy="276999"/>
          </a:xfrm>
          <a:prstGeom prst="rect">
            <a:avLst/>
          </a:prstGeom>
        </p:spPr>
        <p:txBody>
          <a:bodyPr wrap="none">
            <a:spAutoFit/>
          </a:bodyPr>
          <a:lstStyle/>
          <a:p>
            <a:r>
              <a:rPr lang="en-US" altLang="ja-JP" sz="1200" kern="0" dirty="0" err="1">
                <a:solidFill>
                  <a:schemeClr val="tx1"/>
                </a:solidFill>
              </a:rPr>
              <a:t>Digaetano</a:t>
            </a:r>
            <a:r>
              <a:rPr lang="en-US" altLang="ja-JP" sz="1200" kern="0" dirty="0">
                <a:solidFill>
                  <a:schemeClr val="tx1"/>
                </a:solidFill>
              </a:rPr>
              <a:t>, M WEAB0306 IAS Mexico City July 21-24 2019 </a:t>
            </a:r>
          </a:p>
        </p:txBody>
      </p:sp>
    </p:spTree>
    <p:extLst>
      <p:ext uri="{BB962C8B-B14F-4D97-AF65-F5344CB8AC3E}">
        <p14:creationId xmlns:p14="http://schemas.microsoft.com/office/powerpoint/2010/main" val="41659170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F44DA-05D5-704E-9C1B-EAB2F6D5669D}"/>
              </a:ext>
            </a:extLst>
          </p:cNvPr>
          <p:cNvSpPr>
            <a:spLocks noGrp="1"/>
          </p:cNvSpPr>
          <p:nvPr>
            <p:ph type="title"/>
          </p:nvPr>
        </p:nvSpPr>
        <p:spPr>
          <a:xfrm>
            <a:off x="0" y="-7448"/>
            <a:ext cx="10515600" cy="1325563"/>
          </a:xfrm>
        </p:spPr>
        <p:txBody>
          <a:bodyPr/>
          <a:lstStyle/>
          <a:p>
            <a:r>
              <a:rPr lang="en-US" dirty="0">
                <a:latin typeface="Franklin Gothic Medium" panose="020B0603020102020204" pitchFamily="34" charset="0"/>
              </a:rPr>
              <a:t>Cryptococcus – Treatment Updates</a:t>
            </a:r>
          </a:p>
        </p:txBody>
      </p:sp>
      <p:sp>
        <p:nvSpPr>
          <p:cNvPr id="3" name="Content Placeholder 2">
            <a:extLst>
              <a:ext uri="{FF2B5EF4-FFF2-40B4-BE49-F238E27FC236}">
                <a16:creationId xmlns:a16="http://schemas.microsoft.com/office/drawing/2014/main" id="{CADF9750-60E0-AE49-A7CA-35ACDD93E86C}"/>
              </a:ext>
            </a:extLst>
          </p:cNvPr>
          <p:cNvSpPr>
            <a:spLocks noGrp="1"/>
          </p:cNvSpPr>
          <p:nvPr>
            <p:ph idx="1"/>
          </p:nvPr>
        </p:nvSpPr>
        <p:spPr>
          <a:xfrm>
            <a:off x="838200" y="1161715"/>
            <a:ext cx="10515600" cy="4351338"/>
          </a:xfrm>
        </p:spPr>
        <p:txBody>
          <a:bodyPr/>
          <a:lstStyle/>
          <a:p>
            <a:pPr marL="0" indent="0">
              <a:buNone/>
            </a:pPr>
            <a:r>
              <a:rPr lang="en-US" dirty="0"/>
              <a:t>A Recent Phase II RCT demonstrated non-inferiority of short-term Liposomal Amphotericin (1, 2, or 3 doses) vs SOC in mean EFA, Phase III study is currently underway. </a:t>
            </a:r>
          </a:p>
        </p:txBody>
      </p:sp>
      <p:pic>
        <p:nvPicPr>
          <p:cNvPr id="4" name="Content Placeholder 3">
            <a:extLst>
              <a:ext uri="{FF2B5EF4-FFF2-40B4-BE49-F238E27FC236}">
                <a16:creationId xmlns:a16="http://schemas.microsoft.com/office/drawing/2014/main" id="{33F272CD-521B-2543-A7DB-3824FDFD403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44599" y="2845407"/>
            <a:ext cx="4402581" cy="2891289"/>
          </a:xfrm>
          <a:prstGeom prst="rect">
            <a:avLst/>
          </a:prstGeom>
        </p:spPr>
      </p:pic>
      <p:pic>
        <p:nvPicPr>
          <p:cNvPr id="5" name="Picture 4">
            <a:extLst>
              <a:ext uri="{FF2B5EF4-FFF2-40B4-BE49-F238E27FC236}">
                <a16:creationId xmlns:a16="http://schemas.microsoft.com/office/drawing/2014/main" id="{F83B1965-6FEB-D84B-AF10-D941995652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431" y="5606295"/>
            <a:ext cx="11387138" cy="927327"/>
          </a:xfrm>
          <a:prstGeom prst="rect">
            <a:avLst/>
          </a:prstGeom>
        </p:spPr>
      </p:pic>
      <p:sp>
        <p:nvSpPr>
          <p:cNvPr id="6" name="Content Placeholder 7">
            <a:extLst>
              <a:ext uri="{FF2B5EF4-FFF2-40B4-BE49-F238E27FC236}">
                <a16:creationId xmlns:a16="http://schemas.microsoft.com/office/drawing/2014/main" id="{42FED842-A324-3241-85D1-ABB5F4C177AC}"/>
              </a:ext>
            </a:extLst>
          </p:cNvPr>
          <p:cNvSpPr txBox="1">
            <a:spLocks/>
          </p:cNvSpPr>
          <p:nvPr/>
        </p:nvSpPr>
        <p:spPr>
          <a:xfrm>
            <a:off x="5460914" y="3178670"/>
            <a:ext cx="5389033" cy="20144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L-</a:t>
            </a:r>
            <a:r>
              <a:rPr lang="en-US" sz="2000" dirty="0" err="1"/>
              <a:t>Amb</a:t>
            </a:r>
            <a:r>
              <a:rPr lang="en-US" sz="2000" dirty="0"/>
              <a:t> 10 mg/kg on day 1</a:t>
            </a:r>
          </a:p>
          <a:p>
            <a:r>
              <a:rPr lang="en-US" sz="2000" dirty="0"/>
              <a:t>L-</a:t>
            </a:r>
            <a:r>
              <a:rPr lang="en-US" sz="2000" dirty="0" err="1"/>
              <a:t>Amb</a:t>
            </a:r>
            <a:r>
              <a:rPr lang="en-US" sz="2000" dirty="0"/>
              <a:t> 10 mg/kg on day 1 and 5 mg/kg on day 3</a:t>
            </a:r>
          </a:p>
          <a:p>
            <a:r>
              <a:rPr lang="en-US" sz="2000" dirty="0"/>
              <a:t>L-</a:t>
            </a:r>
            <a:r>
              <a:rPr lang="en-US" sz="2000" dirty="0" err="1"/>
              <a:t>Amb</a:t>
            </a:r>
            <a:r>
              <a:rPr lang="en-US" sz="2000" dirty="0"/>
              <a:t> 10 mg/kg on day 1, and 5 mg/kg on days 3 and 7</a:t>
            </a:r>
          </a:p>
          <a:p>
            <a:r>
              <a:rPr lang="en-US" sz="2000" dirty="0"/>
              <a:t>L-</a:t>
            </a:r>
            <a:r>
              <a:rPr lang="en-US" sz="2000" dirty="0" err="1"/>
              <a:t>Amb</a:t>
            </a:r>
            <a:r>
              <a:rPr lang="en-US" sz="2000" dirty="0"/>
              <a:t> 3 mg/kg for 14 days</a:t>
            </a:r>
            <a:endParaRPr lang="en-US" sz="1800" dirty="0"/>
          </a:p>
          <a:p>
            <a:pPr lvl="1"/>
            <a:endParaRPr lang="en-US" sz="1800" dirty="0"/>
          </a:p>
          <a:p>
            <a:pPr lvl="1"/>
            <a:endParaRPr lang="en-US" sz="1800" dirty="0"/>
          </a:p>
        </p:txBody>
      </p:sp>
      <p:sp>
        <p:nvSpPr>
          <p:cNvPr id="7" name="Rectangle 6">
            <a:extLst>
              <a:ext uri="{FF2B5EF4-FFF2-40B4-BE49-F238E27FC236}">
                <a16:creationId xmlns:a16="http://schemas.microsoft.com/office/drawing/2014/main" id="{4CB17ECB-408B-0E4A-93FA-67521C7786A9}"/>
              </a:ext>
            </a:extLst>
          </p:cNvPr>
          <p:cNvSpPr/>
          <p:nvPr/>
        </p:nvSpPr>
        <p:spPr>
          <a:xfrm>
            <a:off x="9457818" y="6556874"/>
            <a:ext cx="3190853" cy="276999"/>
          </a:xfrm>
          <a:prstGeom prst="rect">
            <a:avLst/>
          </a:prstGeom>
        </p:spPr>
        <p:txBody>
          <a:bodyPr wrap="square">
            <a:spAutoFit/>
          </a:bodyPr>
          <a:lstStyle/>
          <a:p>
            <a:r>
              <a:rPr lang="en-US" sz="1200" dirty="0">
                <a:solidFill>
                  <a:srgbClr val="242021"/>
                </a:solidFill>
              </a:rPr>
              <a:t>Clinical Infectious Diseases 2019;68(3):393–401</a:t>
            </a:r>
            <a:r>
              <a:rPr lang="en-US" sz="1200" dirty="0"/>
              <a:t> </a:t>
            </a:r>
          </a:p>
        </p:txBody>
      </p:sp>
      <p:sp>
        <p:nvSpPr>
          <p:cNvPr id="8" name="Rectangle 7">
            <a:extLst>
              <a:ext uri="{FF2B5EF4-FFF2-40B4-BE49-F238E27FC236}">
                <a16:creationId xmlns:a16="http://schemas.microsoft.com/office/drawing/2014/main" id="{45B216DF-2420-164C-9F40-3EF31875F6CA}"/>
              </a:ext>
            </a:extLst>
          </p:cNvPr>
          <p:cNvSpPr/>
          <p:nvPr/>
        </p:nvSpPr>
        <p:spPr>
          <a:xfrm>
            <a:off x="6096000" y="6581001"/>
            <a:ext cx="3361818" cy="276999"/>
          </a:xfrm>
          <a:prstGeom prst="rect">
            <a:avLst/>
          </a:prstGeom>
        </p:spPr>
        <p:txBody>
          <a:bodyPr wrap="none">
            <a:spAutoFit/>
          </a:bodyPr>
          <a:lstStyle/>
          <a:p>
            <a:r>
              <a:rPr lang="en-US" altLang="ja-JP" sz="1200" kern="0" dirty="0">
                <a:solidFill>
                  <a:schemeClr val="tx1"/>
                </a:solidFill>
              </a:rPr>
              <a:t>Spec, A TUSY0804 IAS Mexico City July 21-24 2019 </a:t>
            </a:r>
          </a:p>
        </p:txBody>
      </p:sp>
    </p:spTree>
    <p:extLst>
      <p:ext uri="{BB962C8B-B14F-4D97-AF65-F5344CB8AC3E}">
        <p14:creationId xmlns:p14="http://schemas.microsoft.com/office/powerpoint/2010/main" val="2960976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9629D-840C-024A-AC9A-6C2C2D87AB2C}"/>
              </a:ext>
            </a:extLst>
          </p:cNvPr>
          <p:cNvSpPr>
            <a:spLocks noGrp="1"/>
          </p:cNvSpPr>
          <p:nvPr>
            <p:ph type="title"/>
          </p:nvPr>
        </p:nvSpPr>
        <p:spPr>
          <a:xfrm>
            <a:off x="0" y="9547"/>
            <a:ext cx="10515600" cy="1325563"/>
          </a:xfrm>
        </p:spPr>
        <p:txBody>
          <a:bodyPr/>
          <a:lstStyle/>
          <a:p>
            <a:r>
              <a:rPr lang="en-US" dirty="0">
                <a:latin typeface="Franklin Gothic Medium" panose="020B0603020102020204" pitchFamily="34" charset="0"/>
              </a:rPr>
              <a:t>Gut Mucosal Inflammation</a:t>
            </a:r>
          </a:p>
        </p:txBody>
      </p:sp>
      <p:sp>
        <p:nvSpPr>
          <p:cNvPr id="3" name="Content Placeholder 2">
            <a:extLst>
              <a:ext uri="{FF2B5EF4-FFF2-40B4-BE49-F238E27FC236}">
                <a16:creationId xmlns:a16="http://schemas.microsoft.com/office/drawing/2014/main" id="{52C80125-D6D9-6B48-9E40-ED3B4CBEDFE0}"/>
              </a:ext>
            </a:extLst>
          </p:cNvPr>
          <p:cNvSpPr>
            <a:spLocks noGrp="1"/>
          </p:cNvSpPr>
          <p:nvPr>
            <p:ph idx="1"/>
          </p:nvPr>
        </p:nvSpPr>
        <p:spPr>
          <a:xfrm>
            <a:off x="838199" y="1690688"/>
            <a:ext cx="6379531" cy="5167311"/>
          </a:xfrm>
        </p:spPr>
        <p:txBody>
          <a:bodyPr anchor="t">
            <a:normAutofit/>
          </a:bodyPr>
          <a:lstStyle/>
          <a:p>
            <a:pPr marL="0" indent="0">
              <a:buNone/>
            </a:pPr>
            <a:r>
              <a:rPr lang="en-US" sz="2400" dirty="0"/>
              <a:t>From Montreal, analyses conducted in elite controllers, chronically infected individuals on and off ART, and those treated in acute infection show that REG3a is a potential systemic marker of GI inflammation, which could be conveniently measured.</a:t>
            </a:r>
          </a:p>
          <a:p>
            <a:r>
              <a:rPr lang="en-US" sz="2400" dirty="0"/>
              <a:t>Correlates well with cytokine markers of gut microbial translocation. </a:t>
            </a:r>
          </a:p>
          <a:p>
            <a:endParaRPr lang="en-US" sz="2400" dirty="0"/>
          </a:p>
          <a:p>
            <a:endParaRPr lang="en-US" sz="2400" dirty="0"/>
          </a:p>
        </p:txBody>
      </p:sp>
      <p:sp>
        <p:nvSpPr>
          <p:cNvPr id="6" name="TextBox 5">
            <a:extLst>
              <a:ext uri="{FF2B5EF4-FFF2-40B4-BE49-F238E27FC236}">
                <a16:creationId xmlns:a16="http://schemas.microsoft.com/office/drawing/2014/main" id="{CB781ABE-BAE9-F24B-ABA8-831A670B6496}"/>
              </a:ext>
            </a:extLst>
          </p:cNvPr>
          <p:cNvSpPr txBox="1"/>
          <p:nvPr/>
        </p:nvSpPr>
        <p:spPr>
          <a:xfrm>
            <a:off x="147081" y="6550223"/>
            <a:ext cx="4068743" cy="307777"/>
          </a:xfrm>
          <a:prstGeom prst="rect">
            <a:avLst/>
          </a:prstGeom>
          <a:noFill/>
        </p:spPr>
        <p:txBody>
          <a:bodyPr wrap="none" rtlCol="0">
            <a:spAutoFit/>
          </a:bodyPr>
          <a:lstStyle/>
          <a:p>
            <a:r>
              <a:rPr lang="en-US" altLang="ja-JP" sz="1400" kern="0" dirty="0" err="1">
                <a:solidFill>
                  <a:schemeClr val="tx1"/>
                </a:solidFill>
              </a:rPr>
              <a:t>Isnard</a:t>
            </a:r>
            <a:r>
              <a:rPr lang="en-US" altLang="ja-JP" sz="1400" kern="0" dirty="0">
                <a:solidFill>
                  <a:schemeClr val="tx1"/>
                </a:solidFill>
              </a:rPr>
              <a:t>, S </a:t>
            </a:r>
            <a:r>
              <a:rPr lang="en-US" altLang="ja-JP" sz="1400" kern="0" dirty="0"/>
              <a:t>TUPDA0103 IAS </a:t>
            </a:r>
            <a:r>
              <a:rPr lang="en-US" altLang="ja-JP" sz="1400" kern="0" dirty="0">
                <a:solidFill>
                  <a:schemeClr val="tx1"/>
                </a:solidFill>
              </a:rPr>
              <a:t>Mexico City July 21-24 2019</a:t>
            </a:r>
            <a:endParaRPr lang="en-US" sz="1400" dirty="0"/>
          </a:p>
        </p:txBody>
      </p:sp>
      <p:graphicFrame>
        <p:nvGraphicFramePr>
          <p:cNvPr id="8" name="Objet 5">
            <a:extLst>
              <a:ext uri="{FF2B5EF4-FFF2-40B4-BE49-F238E27FC236}">
                <a16:creationId xmlns:a16="http://schemas.microsoft.com/office/drawing/2014/main" id="{FD24DC5E-D07B-E54B-BDAA-9F60A7AA74C1}"/>
              </a:ext>
            </a:extLst>
          </p:cNvPr>
          <p:cNvGraphicFramePr>
            <a:graphicFrameLocks noChangeAspect="1"/>
          </p:cNvGraphicFramePr>
          <p:nvPr>
            <p:extLst>
              <p:ext uri="{D42A27DB-BD31-4B8C-83A1-F6EECF244321}">
                <p14:modId xmlns:p14="http://schemas.microsoft.com/office/powerpoint/2010/main" val="3935284495"/>
              </p:ext>
            </p:extLst>
          </p:nvPr>
        </p:nvGraphicFramePr>
        <p:xfrm>
          <a:off x="7217731" y="2365274"/>
          <a:ext cx="4497390" cy="4123528"/>
        </p:xfrm>
        <a:graphic>
          <a:graphicData uri="http://schemas.openxmlformats.org/presentationml/2006/ole">
            <mc:AlternateContent xmlns:mc="http://schemas.openxmlformats.org/markup-compatibility/2006">
              <mc:Choice xmlns:v="urn:schemas-microsoft-com:vml" Requires="v">
                <p:oleObj spid="_x0000_s13344" name="Prism 8" r:id="rId3" imgW="7288354" imgH="6683407" progId="Prism8.Document">
                  <p:embed/>
                </p:oleObj>
              </mc:Choice>
              <mc:Fallback>
                <p:oleObj name="Prism 8" r:id="rId3" imgW="7288354" imgH="6683407" progId="Prism8.Document">
                  <p:embed/>
                  <p:pic>
                    <p:nvPicPr>
                      <p:cNvPr id="8" name="Objet 5">
                        <a:extLst>
                          <a:ext uri="{FF2B5EF4-FFF2-40B4-BE49-F238E27FC236}">
                            <a16:creationId xmlns:a16="http://schemas.microsoft.com/office/drawing/2014/main" id="{FD24DC5E-D07B-E54B-BDAA-9F60A7AA74C1}"/>
                          </a:ext>
                        </a:extLst>
                      </p:cNvPr>
                      <p:cNvPicPr/>
                      <p:nvPr/>
                    </p:nvPicPr>
                    <p:blipFill>
                      <a:blip r:embed="rId4"/>
                      <a:stretch>
                        <a:fillRect/>
                      </a:stretch>
                    </p:blipFill>
                    <p:spPr>
                      <a:xfrm>
                        <a:off x="7217731" y="2365274"/>
                        <a:ext cx="4497390" cy="4123528"/>
                      </a:xfrm>
                      <a:prstGeom prst="rect">
                        <a:avLst/>
                      </a:prstGeom>
                    </p:spPr>
                  </p:pic>
                </p:oleObj>
              </mc:Fallback>
            </mc:AlternateContent>
          </a:graphicData>
        </a:graphic>
      </p:graphicFrame>
      <p:sp>
        <p:nvSpPr>
          <p:cNvPr id="9" name="Title 1">
            <a:extLst>
              <a:ext uri="{FF2B5EF4-FFF2-40B4-BE49-F238E27FC236}">
                <a16:creationId xmlns:a16="http://schemas.microsoft.com/office/drawing/2014/main" id="{9AE1D1F0-8022-B64F-856B-B66620437B28}"/>
              </a:ext>
            </a:extLst>
          </p:cNvPr>
          <p:cNvSpPr txBox="1">
            <a:spLocks/>
          </p:cNvSpPr>
          <p:nvPr/>
        </p:nvSpPr>
        <p:spPr>
          <a:xfrm>
            <a:off x="7276939" y="1521946"/>
            <a:ext cx="4915061" cy="97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u="sng" dirty="0"/>
              <a:t>Plasma REG3</a:t>
            </a:r>
            <a:r>
              <a:rPr lang="en-US" sz="2000" b="1" u="sng" dirty="0">
                <a:latin typeface="Symbol" panose="05050102010706020507" pitchFamily="18" charset="2"/>
              </a:rPr>
              <a:t>a</a:t>
            </a:r>
            <a:r>
              <a:rPr lang="en-US" sz="2000" b="1" u="sng" dirty="0"/>
              <a:t> levels in PLWH</a:t>
            </a:r>
          </a:p>
        </p:txBody>
      </p:sp>
    </p:spTree>
    <p:extLst>
      <p:ext uri="{BB962C8B-B14F-4D97-AF65-F5344CB8AC3E}">
        <p14:creationId xmlns:p14="http://schemas.microsoft.com/office/powerpoint/2010/main" val="39861048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7DD6B-8206-C347-8630-6489C958D0C8}"/>
              </a:ext>
            </a:extLst>
          </p:cNvPr>
          <p:cNvSpPr>
            <a:spLocks noGrp="1"/>
          </p:cNvSpPr>
          <p:nvPr>
            <p:ph type="title"/>
          </p:nvPr>
        </p:nvSpPr>
        <p:spPr>
          <a:xfrm>
            <a:off x="0" y="3715"/>
            <a:ext cx="10515600" cy="1325563"/>
          </a:xfrm>
        </p:spPr>
        <p:txBody>
          <a:bodyPr/>
          <a:lstStyle/>
          <a:p>
            <a:r>
              <a:rPr lang="en-US" dirty="0">
                <a:latin typeface="Franklin Gothic Medium" panose="020B0603020102020204" pitchFamily="34" charset="0"/>
              </a:rPr>
              <a:t>Histoplasmosis</a:t>
            </a:r>
          </a:p>
        </p:txBody>
      </p:sp>
      <p:sp>
        <p:nvSpPr>
          <p:cNvPr id="3" name="Content Placeholder 2">
            <a:extLst>
              <a:ext uri="{FF2B5EF4-FFF2-40B4-BE49-F238E27FC236}">
                <a16:creationId xmlns:a16="http://schemas.microsoft.com/office/drawing/2014/main" id="{476CC0D3-DA5F-084E-B88F-180D6574B4D3}"/>
              </a:ext>
            </a:extLst>
          </p:cNvPr>
          <p:cNvSpPr>
            <a:spLocks noGrp="1"/>
          </p:cNvSpPr>
          <p:nvPr>
            <p:ph idx="1"/>
          </p:nvPr>
        </p:nvSpPr>
        <p:spPr>
          <a:xfrm>
            <a:off x="497006" y="1066983"/>
            <a:ext cx="11310681" cy="4351338"/>
          </a:xfrm>
        </p:spPr>
        <p:txBody>
          <a:bodyPr>
            <a:normAutofit/>
          </a:bodyPr>
          <a:lstStyle/>
          <a:p>
            <a:pPr marL="0" indent="0">
              <a:buNone/>
            </a:pPr>
            <a:r>
              <a:rPr lang="en-US" sz="2400" dirty="0"/>
              <a:t>Histoplasmosis contributes significantly to mortality among PLH. In some regions, mortality associated with Histoplasmosis exceeds that for TB. Histoplasmosis remains challenging to diagnose, but clinician training for recognition, and use of antigen tests can significantly improve early diagnosis and prevent mortality. </a:t>
            </a:r>
          </a:p>
        </p:txBody>
      </p:sp>
      <p:sp>
        <p:nvSpPr>
          <p:cNvPr id="4" name="Rectangle 3">
            <a:extLst>
              <a:ext uri="{FF2B5EF4-FFF2-40B4-BE49-F238E27FC236}">
                <a16:creationId xmlns:a16="http://schemas.microsoft.com/office/drawing/2014/main" id="{6AC7D11A-B6D1-8846-85FF-60F6777C33BF}"/>
              </a:ext>
            </a:extLst>
          </p:cNvPr>
          <p:cNvSpPr/>
          <p:nvPr/>
        </p:nvSpPr>
        <p:spPr>
          <a:xfrm>
            <a:off x="8876649" y="6092209"/>
            <a:ext cx="2015506" cy="276999"/>
          </a:xfrm>
          <a:prstGeom prst="rect">
            <a:avLst/>
          </a:prstGeom>
        </p:spPr>
        <p:txBody>
          <a:bodyPr wrap="square">
            <a:spAutoFit/>
          </a:bodyPr>
          <a:lstStyle/>
          <a:p>
            <a:r>
              <a:rPr lang="en-US" sz="1200" i="1" dirty="0">
                <a:solidFill>
                  <a:srgbClr val="000000"/>
                </a:solidFill>
                <a:latin typeface="URWPalladioL-Ital"/>
              </a:rPr>
              <a:t>J. Fungi </a:t>
            </a:r>
            <a:r>
              <a:rPr lang="en-US" sz="1200" b="1" dirty="0">
                <a:solidFill>
                  <a:srgbClr val="000000"/>
                </a:solidFill>
                <a:latin typeface="URWPalladioL-Bold"/>
              </a:rPr>
              <a:t>2019</a:t>
            </a:r>
            <a:r>
              <a:rPr lang="en-US" sz="1200" dirty="0">
                <a:solidFill>
                  <a:srgbClr val="000000"/>
                </a:solidFill>
                <a:latin typeface="URWPalladioL-Roma"/>
              </a:rPr>
              <a:t>, </a:t>
            </a:r>
            <a:r>
              <a:rPr lang="en-US" sz="1200" i="1" dirty="0">
                <a:solidFill>
                  <a:srgbClr val="000000"/>
                </a:solidFill>
                <a:latin typeface="URWPalladioL-Ital"/>
              </a:rPr>
              <a:t>5</a:t>
            </a:r>
            <a:r>
              <a:rPr lang="en-US" sz="1200" dirty="0">
                <a:solidFill>
                  <a:srgbClr val="000000"/>
                </a:solidFill>
                <a:latin typeface="URWPalladioL-Roma"/>
              </a:rPr>
              <a:t>, 51</a:t>
            </a:r>
            <a:endParaRPr lang="en-US" sz="1200" dirty="0"/>
          </a:p>
        </p:txBody>
      </p:sp>
      <p:sp>
        <p:nvSpPr>
          <p:cNvPr id="5" name="Rectangle 4">
            <a:extLst>
              <a:ext uri="{FF2B5EF4-FFF2-40B4-BE49-F238E27FC236}">
                <a16:creationId xmlns:a16="http://schemas.microsoft.com/office/drawing/2014/main" id="{FC229971-3A33-8F4C-84B6-94FA5AC7912F}"/>
              </a:ext>
            </a:extLst>
          </p:cNvPr>
          <p:cNvSpPr/>
          <p:nvPr/>
        </p:nvSpPr>
        <p:spPr>
          <a:xfrm>
            <a:off x="1564005" y="6549608"/>
            <a:ext cx="3181350" cy="338554"/>
          </a:xfrm>
          <a:prstGeom prst="rect">
            <a:avLst/>
          </a:prstGeom>
        </p:spPr>
        <p:txBody>
          <a:bodyPr wrap="square">
            <a:spAutoFit/>
          </a:bodyPr>
          <a:lstStyle/>
          <a:p>
            <a:r>
              <a:rPr lang="fr-FR" sz="1600" dirty="0"/>
              <a:t>Lancet Infect Dis 2018; 18: 1150–59</a:t>
            </a:r>
            <a:endParaRPr lang="en-US" sz="1600" dirty="0"/>
          </a:p>
        </p:txBody>
      </p:sp>
      <p:pic>
        <p:nvPicPr>
          <p:cNvPr id="6" name="Content Placeholder 1">
            <a:extLst>
              <a:ext uri="{FF2B5EF4-FFF2-40B4-BE49-F238E27FC236}">
                <a16:creationId xmlns:a16="http://schemas.microsoft.com/office/drawing/2014/main" id="{0D1507C9-EBBA-BE4F-9850-45BB9C2E45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677054"/>
            <a:ext cx="7052903" cy="3811613"/>
          </a:xfrm>
          <a:prstGeom prst="rect">
            <a:avLst/>
          </a:prstGeom>
        </p:spPr>
      </p:pic>
      <p:pic>
        <p:nvPicPr>
          <p:cNvPr id="9" name="Content Placeholder 5">
            <a:extLst>
              <a:ext uri="{FF2B5EF4-FFF2-40B4-BE49-F238E27FC236}">
                <a16:creationId xmlns:a16="http://schemas.microsoft.com/office/drawing/2014/main" id="{CDEC27D9-FB6A-104D-A8CB-D230A4C339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2689" y="2890902"/>
            <a:ext cx="5095599" cy="3156879"/>
          </a:xfrm>
          <a:prstGeom prst="rect">
            <a:avLst/>
          </a:prstGeom>
        </p:spPr>
      </p:pic>
      <p:sp>
        <p:nvSpPr>
          <p:cNvPr id="10" name="Rectangle 9">
            <a:extLst>
              <a:ext uri="{FF2B5EF4-FFF2-40B4-BE49-F238E27FC236}">
                <a16:creationId xmlns:a16="http://schemas.microsoft.com/office/drawing/2014/main" id="{916D8182-D444-9B46-804C-676C830DF8AF}"/>
              </a:ext>
            </a:extLst>
          </p:cNvPr>
          <p:cNvSpPr/>
          <p:nvPr/>
        </p:nvSpPr>
        <p:spPr>
          <a:xfrm>
            <a:off x="8876649" y="32960"/>
            <a:ext cx="3361818" cy="276999"/>
          </a:xfrm>
          <a:prstGeom prst="rect">
            <a:avLst/>
          </a:prstGeom>
        </p:spPr>
        <p:txBody>
          <a:bodyPr wrap="none">
            <a:spAutoFit/>
          </a:bodyPr>
          <a:lstStyle/>
          <a:p>
            <a:r>
              <a:rPr lang="en-US" altLang="ja-JP" sz="1200" kern="0" dirty="0">
                <a:solidFill>
                  <a:schemeClr val="tx1"/>
                </a:solidFill>
              </a:rPr>
              <a:t>Spec, A TUSY0804 IAS Mexico City July 21-24 2019 </a:t>
            </a:r>
          </a:p>
        </p:txBody>
      </p:sp>
    </p:spTree>
    <p:extLst>
      <p:ext uri="{BB962C8B-B14F-4D97-AF65-F5344CB8AC3E}">
        <p14:creationId xmlns:p14="http://schemas.microsoft.com/office/powerpoint/2010/main" val="12728988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84DD7-3C90-1044-953B-569393120AFC}"/>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Schistosomiasis</a:t>
            </a:r>
          </a:p>
        </p:txBody>
      </p:sp>
      <p:sp>
        <p:nvSpPr>
          <p:cNvPr id="3" name="Content Placeholder 2">
            <a:extLst>
              <a:ext uri="{FF2B5EF4-FFF2-40B4-BE49-F238E27FC236}">
                <a16:creationId xmlns:a16="http://schemas.microsoft.com/office/drawing/2014/main" id="{5818B4B5-3A99-4344-99DF-C6020E63AC17}"/>
              </a:ext>
            </a:extLst>
          </p:cNvPr>
          <p:cNvSpPr>
            <a:spLocks noGrp="1"/>
          </p:cNvSpPr>
          <p:nvPr>
            <p:ph idx="1"/>
          </p:nvPr>
        </p:nvSpPr>
        <p:spPr>
          <a:xfrm>
            <a:off x="818322" y="1486959"/>
            <a:ext cx="10233991" cy="4351338"/>
          </a:xfrm>
        </p:spPr>
        <p:txBody>
          <a:bodyPr/>
          <a:lstStyle/>
          <a:p>
            <a:pPr marL="0" indent="0" algn="just">
              <a:buNone/>
            </a:pPr>
            <a:r>
              <a:rPr lang="en-US" dirty="0"/>
              <a:t>Four prospective cohort studies (Partners in Prevention, Couples Observational Study, Partners PrEP study, and the Mombasa cohort) assessed </a:t>
            </a:r>
            <a:r>
              <a:rPr lang="en-US" dirty="0" err="1"/>
              <a:t>schistosoma</a:t>
            </a:r>
            <a:r>
              <a:rPr lang="en-US" dirty="0"/>
              <a:t> infection status in seroconverting HIV cases: no significant effect of </a:t>
            </a:r>
            <a:r>
              <a:rPr lang="en-US" dirty="0" err="1"/>
              <a:t>schistosoma</a:t>
            </a:r>
            <a:r>
              <a:rPr lang="en-US" dirty="0"/>
              <a:t> infection on HIV-1 acquisition risk was identified.</a:t>
            </a:r>
          </a:p>
        </p:txBody>
      </p:sp>
      <p:sp>
        <p:nvSpPr>
          <p:cNvPr id="5" name="Rectangle 4">
            <a:extLst>
              <a:ext uri="{FF2B5EF4-FFF2-40B4-BE49-F238E27FC236}">
                <a16:creationId xmlns:a16="http://schemas.microsoft.com/office/drawing/2014/main" id="{1949A73C-039C-064E-8E65-FC07F79C9B97}"/>
              </a:ext>
            </a:extLst>
          </p:cNvPr>
          <p:cNvSpPr/>
          <p:nvPr/>
        </p:nvSpPr>
        <p:spPr>
          <a:xfrm>
            <a:off x="9198873" y="3370779"/>
            <a:ext cx="2993127" cy="276999"/>
          </a:xfrm>
          <a:prstGeom prst="rect">
            <a:avLst/>
          </a:prstGeom>
        </p:spPr>
        <p:txBody>
          <a:bodyPr wrap="none">
            <a:spAutoFit/>
          </a:bodyPr>
          <a:lstStyle/>
          <a:p>
            <a:r>
              <a:rPr lang="en-US" altLang="ja-JP" sz="1200" kern="0" dirty="0" err="1">
                <a:solidFill>
                  <a:schemeClr val="tx1"/>
                </a:solidFill>
              </a:rPr>
              <a:t>Bochner</a:t>
            </a:r>
            <a:r>
              <a:rPr lang="en-US" altLang="ja-JP" sz="1200" kern="0" dirty="0">
                <a:solidFill>
                  <a:schemeClr val="tx1"/>
                </a:solidFill>
              </a:rPr>
              <a:t>, A, IAS Mexico City July 21-24 2019 </a:t>
            </a:r>
          </a:p>
        </p:txBody>
      </p:sp>
    </p:spTree>
    <p:extLst>
      <p:ext uri="{BB962C8B-B14F-4D97-AF65-F5344CB8AC3E}">
        <p14:creationId xmlns:p14="http://schemas.microsoft.com/office/powerpoint/2010/main" val="278207885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C037A-2BF7-224A-8181-DB08B89E7614}"/>
              </a:ext>
            </a:extLst>
          </p:cNvPr>
          <p:cNvSpPr>
            <a:spLocks noGrp="1"/>
          </p:cNvSpPr>
          <p:nvPr>
            <p:ph type="title"/>
          </p:nvPr>
        </p:nvSpPr>
        <p:spPr/>
        <p:txBody>
          <a:bodyPr/>
          <a:lstStyle/>
          <a:p>
            <a:r>
              <a:rPr lang="en-US" dirty="0">
                <a:latin typeface="Franklin Gothic Medium" panose="020B0603020102020204" pitchFamily="34" charset="0"/>
              </a:rPr>
              <a:t>HIV &amp; Comorbid Non-Communicable Diseases </a:t>
            </a:r>
          </a:p>
        </p:txBody>
      </p:sp>
      <p:sp>
        <p:nvSpPr>
          <p:cNvPr id="3" name="Text Placeholder 2">
            <a:extLst>
              <a:ext uri="{FF2B5EF4-FFF2-40B4-BE49-F238E27FC236}">
                <a16:creationId xmlns:a16="http://schemas.microsoft.com/office/drawing/2014/main" id="{3707839E-52BD-D94A-8EEB-9289980C65C2}"/>
              </a:ext>
            </a:extLst>
          </p:cNvPr>
          <p:cNvSpPr>
            <a:spLocks noGrp="1"/>
          </p:cNvSpPr>
          <p:nvPr>
            <p:ph type="body" idx="1"/>
          </p:nvPr>
        </p:nvSpPr>
        <p:spPr/>
        <p:txBody>
          <a:bodyPr/>
          <a:lstStyle/>
          <a:p>
            <a:r>
              <a:rPr lang="en-US" dirty="0"/>
              <a:t>Risk, Diagnosis, Management, &amp; Polypharmacy Issues</a:t>
            </a:r>
          </a:p>
        </p:txBody>
      </p:sp>
    </p:spTree>
    <p:extLst>
      <p:ext uri="{BB962C8B-B14F-4D97-AF65-F5344CB8AC3E}">
        <p14:creationId xmlns:p14="http://schemas.microsoft.com/office/powerpoint/2010/main" val="19540255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B2AF6-D331-4A45-8ED5-F1A33FC58306}"/>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Comorbid disease burden in PLH</a:t>
            </a:r>
          </a:p>
        </p:txBody>
      </p:sp>
      <p:sp>
        <p:nvSpPr>
          <p:cNvPr id="3" name="Content Placeholder 2">
            <a:extLst>
              <a:ext uri="{FF2B5EF4-FFF2-40B4-BE49-F238E27FC236}">
                <a16:creationId xmlns:a16="http://schemas.microsoft.com/office/drawing/2014/main" id="{3B3AB59C-B042-FB4A-A466-2EBC7E31CCE9}"/>
              </a:ext>
            </a:extLst>
          </p:cNvPr>
          <p:cNvSpPr>
            <a:spLocks noGrp="1"/>
          </p:cNvSpPr>
          <p:nvPr>
            <p:ph idx="1"/>
          </p:nvPr>
        </p:nvSpPr>
        <p:spPr>
          <a:xfrm>
            <a:off x="559903" y="1325563"/>
            <a:ext cx="11088757" cy="5274020"/>
          </a:xfrm>
        </p:spPr>
        <p:txBody>
          <a:bodyPr>
            <a:normAutofit/>
          </a:bodyPr>
          <a:lstStyle/>
          <a:p>
            <a:pPr>
              <a:spcAft>
                <a:spcPts val="1200"/>
              </a:spcAft>
            </a:pPr>
            <a:r>
              <a:rPr lang="en-US" dirty="0"/>
              <a:t>Patients with HIV have a greater number of comorbid conditions, with respect to incidence and number of comorbidities, than those without HIV. </a:t>
            </a:r>
          </a:p>
          <a:p>
            <a:pPr>
              <a:spcAft>
                <a:spcPts val="1200"/>
              </a:spcAft>
            </a:pPr>
            <a:r>
              <a:rPr lang="en-US" dirty="0"/>
              <a:t>Aside from age, smoking remains a major risk factor for comorbidities in PLH, and interventions for smoking cessation improve comorbid disease burden. </a:t>
            </a:r>
          </a:p>
          <a:p>
            <a:pPr>
              <a:spcAft>
                <a:spcPts val="1200"/>
              </a:spcAft>
            </a:pPr>
            <a:r>
              <a:rPr lang="en-US" dirty="0"/>
              <a:t>SMART and START data demonstrated that ART interruption and delayed initiation increase non-AIDS comorbidities. </a:t>
            </a:r>
          </a:p>
          <a:p>
            <a:pPr>
              <a:spcAft>
                <a:spcPts val="1200"/>
              </a:spcAft>
            </a:pPr>
            <a:r>
              <a:rPr lang="en-US" dirty="0"/>
              <a:t>Results of studies which assessed lipid levels and BMD results suggest that specific treatment for comorbid diseases is more beneficial than changing ART, though an increased risk of DDI exists.</a:t>
            </a:r>
          </a:p>
        </p:txBody>
      </p:sp>
      <p:sp>
        <p:nvSpPr>
          <p:cNvPr id="4" name="Footer Placeholder 3">
            <a:extLst>
              <a:ext uri="{FF2B5EF4-FFF2-40B4-BE49-F238E27FC236}">
                <a16:creationId xmlns:a16="http://schemas.microsoft.com/office/drawing/2014/main" id="{163E1F3D-1290-1D44-A3E0-C66915E810E0}"/>
              </a:ext>
            </a:extLst>
          </p:cNvPr>
          <p:cNvSpPr>
            <a:spLocks noGrp="1"/>
          </p:cNvSpPr>
          <p:nvPr>
            <p:ph type="ftr" sz="quarter" idx="11"/>
          </p:nvPr>
        </p:nvSpPr>
        <p:spPr>
          <a:xfrm>
            <a:off x="0" y="6403230"/>
            <a:ext cx="4673600" cy="454770"/>
          </a:xfrm>
          <a:prstGeom prst="rect">
            <a:avLst/>
          </a:prstGeom>
        </p:spPr>
        <p:txBody>
          <a:bodyPr anchor="b" anchorCtr="0"/>
          <a:lstStyle/>
          <a:p>
            <a:pPr algn="l" defTabSz="914400"/>
            <a:r>
              <a:rPr lang="en-US" altLang="ja-JP" kern="0" dirty="0">
                <a:solidFill>
                  <a:schemeClr val="tx1"/>
                </a:solidFill>
              </a:rPr>
              <a:t>Martinez, Esteban WEPL0102 IAS Mexico City July 21-24 2019 </a:t>
            </a:r>
          </a:p>
        </p:txBody>
      </p:sp>
    </p:spTree>
    <p:extLst>
      <p:ext uri="{BB962C8B-B14F-4D97-AF65-F5344CB8AC3E}">
        <p14:creationId xmlns:p14="http://schemas.microsoft.com/office/powerpoint/2010/main" val="334112690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B3B5-BEF6-064F-84CA-B97E138DB4B8}"/>
              </a:ext>
            </a:extLst>
          </p:cNvPr>
          <p:cNvSpPr>
            <a:spLocks noGrp="1"/>
          </p:cNvSpPr>
          <p:nvPr>
            <p:ph type="title"/>
          </p:nvPr>
        </p:nvSpPr>
        <p:spPr>
          <a:xfrm>
            <a:off x="0" y="6702"/>
            <a:ext cx="10515600" cy="1325563"/>
          </a:xfrm>
        </p:spPr>
        <p:txBody>
          <a:bodyPr/>
          <a:lstStyle/>
          <a:p>
            <a:r>
              <a:rPr lang="en-US" dirty="0">
                <a:latin typeface="Franklin Gothic Medium" panose="020B0603020102020204" pitchFamily="34" charset="0"/>
              </a:rPr>
              <a:t>Non-communicable diseases</a:t>
            </a:r>
          </a:p>
        </p:txBody>
      </p:sp>
      <p:sp>
        <p:nvSpPr>
          <p:cNvPr id="3" name="Content Placeholder 2">
            <a:extLst>
              <a:ext uri="{FF2B5EF4-FFF2-40B4-BE49-F238E27FC236}">
                <a16:creationId xmlns:a16="http://schemas.microsoft.com/office/drawing/2014/main" id="{2F737FEE-3014-0C4D-B93B-474B717D2F88}"/>
              </a:ext>
            </a:extLst>
          </p:cNvPr>
          <p:cNvSpPr>
            <a:spLocks noGrp="1"/>
          </p:cNvSpPr>
          <p:nvPr>
            <p:ph idx="1"/>
          </p:nvPr>
        </p:nvSpPr>
        <p:spPr>
          <a:xfrm>
            <a:off x="699788" y="1272630"/>
            <a:ext cx="10515600" cy="5130599"/>
          </a:xfrm>
        </p:spPr>
        <p:txBody>
          <a:bodyPr>
            <a:normAutofit/>
          </a:bodyPr>
          <a:lstStyle/>
          <a:p>
            <a:r>
              <a:rPr lang="en-US" dirty="0"/>
              <a:t>In the USA, 45% of PLH are over the age of 50, and new infections in people over 50 are increasing.</a:t>
            </a:r>
          </a:p>
          <a:p>
            <a:pPr lvl="1">
              <a:spcAft>
                <a:spcPts val="1200"/>
              </a:spcAft>
            </a:pPr>
            <a:r>
              <a:rPr lang="en-US" dirty="0"/>
              <a:t>Data from Mexico show that ~10% of new HIV diagnoses are made in those over 50</a:t>
            </a:r>
          </a:p>
          <a:p>
            <a:pPr>
              <a:spcAft>
                <a:spcPts val="1200"/>
              </a:spcAft>
            </a:pPr>
            <a:r>
              <a:rPr lang="en-US" dirty="0"/>
              <a:t>Prevalence of tobacco use is 17% higher among PLH than the general population </a:t>
            </a:r>
          </a:p>
          <a:p>
            <a:pPr>
              <a:spcAft>
                <a:spcPts val="1200"/>
              </a:spcAft>
            </a:pPr>
            <a:r>
              <a:rPr lang="en-US" dirty="0"/>
              <a:t>Population-based studies have demonstrated that PLH have more comorbid diseases earlier in life than the general population</a:t>
            </a:r>
          </a:p>
          <a:p>
            <a:pPr>
              <a:spcAft>
                <a:spcPts val="1200"/>
              </a:spcAft>
            </a:pPr>
            <a:r>
              <a:rPr lang="en-US" dirty="0"/>
              <a:t>Measurable markers of inflammation and inflammation-related disease burden is greater among PLH than the general population.</a:t>
            </a:r>
          </a:p>
          <a:p>
            <a:pPr>
              <a:spcAft>
                <a:spcPts val="1200"/>
              </a:spcAft>
            </a:pPr>
            <a:endParaRPr lang="en-US" dirty="0"/>
          </a:p>
        </p:txBody>
      </p:sp>
      <p:sp>
        <p:nvSpPr>
          <p:cNvPr id="4" name="TextBox 3">
            <a:extLst>
              <a:ext uri="{FF2B5EF4-FFF2-40B4-BE49-F238E27FC236}">
                <a16:creationId xmlns:a16="http://schemas.microsoft.com/office/drawing/2014/main" id="{DFD4A679-460A-2F4F-9DCD-6A16919A8072}"/>
              </a:ext>
            </a:extLst>
          </p:cNvPr>
          <p:cNvSpPr txBox="1"/>
          <p:nvPr/>
        </p:nvSpPr>
        <p:spPr>
          <a:xfrm>
            <a:off x="8044805" y="6581005"/>
            <a:ext cx="4343400" cy="276995"/>
          </a:xfrm>
          <a:prstGeom prst="rect">
            <a:avLst/>
          </a:prstGeom>
          <a:noFill/>
        </p:spPr>
        <p:txBody>
          <a:bodyPr lIns="91436" tIns="45718" rIns="91436" bIns="45718">
            <a:spAutoFit/>
          </a:bodyPr>
          <a:lstStyle/>
          <a:p>
            <a:pPr>
              <a:defRPr/>
            </a:pPr>
            <a:r>
              <a:rPr lang="en-US" sz="1200" dirty="0"/>
              <a:t>https://www.cdc.gov/hiv/group/age/olderamericans/index.html</a:t>
            </a:r>
          </a:p>
        </p:txBody>
      </p:sp>
      <p:sp>
        <p:nvSpPr>
          <p:cNvPr id="5" name="Footer Placeholder 6">
            <a:extLst>
              <a:ext uri="{FF2B5EF4-FFF2-40B4-BE49-F238E27FC236}">
                <a16:creationId xmlns:a16="http://schemas.microsoft.com/office/drawing/2014/main" id="{E78F74E0-0771-2C40-AFFB-F641C8ABD13E}"/>
              </a:ext>
            </a:extLst>
          </p:cNvPr>
          <p:cNvSpPr txBox="1">
            <a:spLocks noGrp="1"/>
          </p:cNvSpPr>
          <p:nvPr>
            <p:ph type="ftr" sz="quarter" idx="11"/>
          </p:nvPr>
        </p:nvSpPr>
        <p:spPr>
          <a:xfrm>
            <a:off x="9508067" y="6492116"/>
            <a:ext cx="3048000" cy="138499"/>
          </a:xfrm>
          <a:prstGeom prst="rect">
            <a:avLst/>
          </a:prstGeom>
          <a:noFill/>
        </p:spPr>
        <p:txBody>
          <a:bodyPr wrap="square" lIns="0" tIns="0" rIns="0" bIns="0" rtlCol="0">
            <a:spAutoFit/>
          </a:bodyPr>
          <a:lstStyle/>
          <a:p>
            <a:pPr algn="l">
              <a:lnSpc>
                <a:spcPct val="90000"/>
              </a:lnSpc>
            </a:pPr>
            <a:r>
              <a:rPr lang="en-US" sz="1000" kern="0" dirty="0" err="1">
                <a:solidFill>
                  <a:srgbClr val="000000"/>
                </a:solidFill>
                <a:cs typeface="Arial"/>
                <a:sym typeface="Arial"/>
              </a:rPr>
              <a:t>Mdobo</a:t>
            </a:r>
            <a:r>
              <a:rPr lang="en-US" sz="1000" kern="0" dirty="0">
                <a:solidFill>
                  <a:srgbClr val="000000"/>
                </a:solidFill>
                <a:cs typeface="Arial"/>
                <a:sym typeface="Arial"/>
              </a:rPr>
              <a:t> R </a:t>
            </a:r>
            <a:r>
              <a:rPr lang="en-US" sz="1000" kern="0" dirty="0" err="1">
                <a:solidFill>
                  <a:srgbClr val="000000"/>
                </a:solidFill>
                <a:cs typeface="Arial"/>
                <a:sym typeface="Arial"/>
              </a:rPr>
              <a:t>etal</a:t>
            </a:r>
            <a:r>
              <a:rPr lang="en-US" sz="1000" kern="0" dirty="0">
                <a:solidFill>
                  <a:srgbClr val="000000"/>
                </a:solidFill>
                <a:cs typeface="Arial"/>
                <a:sym typeface="Arial"/>
              </a:rPr>
              <a:t>. Ann Intern Med 2015;162:335-344</a:t>
            </a:r>
          </a:p>
        </p:txBody>
      </p:sp>
      <p:sp>
        <p:nvSpPr>
          <p:cNvPr id="6" name="TextBox 5">
            <a:extLst>
              <a:ext uri="{FF2B5EF4-FFF2-40B4-BE49-F238E27FC236}">
                <a16:creationId xmlns:a16="http://schemas.microsoft.com/office/drawing/2014/main" id="{B709A60E-2F99-EE46-899D-5FD9C0057A13}"/>
              </a:ext>
            </a:extLst>
          </p:cNvPr>
          <p:cNvSpPr txBox="1"/>
          <p:nvPr/>
        </p:nvSpPr>
        <p:spPr>
          <a:xfrm>
            <a:off x="9547823" y="6260036"/>
            <a:ext cx="2687915" cy="246221"/>
          </a:xfrm>
          <a:prstGeom prst="rect">
            <a:avLst/>
          </a:prstGeom>
          <a:noFill/>
        </p:spPr>
        <p:txBody>
          <a:bodyPr wrap="none" lIns="91436" tIns="45718" rIns="91436" bIns="45718">
            <a:spAutoFit/>
          </a:bodyPr>
          <a:lstStyle/>
          <a:p>
            <a:pPr marL="12700">
              <a:spcBef>
                <a:spcPts val="495"/>
              </a:spcBef>
              <a:defRPr/>
            </a:pPr>
            <a:r>
              <a:rPr lang="it-IT" sz="1000" spc="-25" dirty="0">
                <a:latin typeface="Arial"/>
                <a:cs typeface="Arial"/>
              </a:rPr>
              <a:t>Guaraldi G </a:t>
            </a:r>
            <a:r>
              <a:rPr lang="it-IT" sz="1000" i="1" spc="-15" dirty="0">
                <a:latin typeface="Arial"/>
                <a:cs typeface="Arial"/>
              </a:rPr>
              <a:t>C</a:t>
            </a:r>
            <a:r>
              <a:rPr lang="it-IT" sz="1000" i="1" dirty="0">
                <a:latin typeface="Arial"/>
                <a:cs typeface="Arial"/>
              </a:rPr>
              <a:t>li</a:t>
            </a:r>
            <a:r>
              <a:rPr lang="it-IT" sz="1000" i="1" spc="-10" dirty="0">
                <a:latin typeface="Arial"/>
                <a:cs typeface="Arial"/>
              </a:rPr>
              <a:t>n</a:t>
            </a:r>
            <a:r>
              <a:rPr lang="it-IT" sz="1000" i="1" spc="-15" dirty="0">
                <a:latin typeface="Arial"/>
                <a:cs typeface="Arial"/>
              </a:rPr>
              <a:t> </a:t>
            </a:r>
            <a:r>
              <a:rPr lang="it-IT" sz="1000" i="1" spc="-10" dirty="0">
                <a:latin typeface="Arial"/>
                <a:cs typeface="Arial"/>
              </a:rPr>
              <a:t>Infe</a:t>
            </a:r>
            <a:r>
              <a:rPr lang="it-IT" sz="1000" i="1" spc="-5" dirty="0">
                <a:latin typeface="Arial"/>
                <a:cs typeface="Arial"/>
              </a:rPr>
              <a:t>ct</a:t>
            </a:r>
            <a:r>
              <a:rPr lang="it-IT" sz="1000" i="1" spc="20" dirty="0">
                <a:latin typeface="Arial"/>
                <a:cs typeface="Arial"/>
              </a:rPr>
              <a:t> </a:t>
            </a:r>
            <a:r>
              <a:rPr lang="it-IT" sz="1000" i="1" spc="-15" dirty="0">
                <a:latin typeface="Arial"/>
                <a:cs typeface="Arial"/>
              </a:rPr>
              <a:t>D</a:t>
            </a:r>
            <a:r>
              <a:rPr lang="it-IT" sz="1000" i="1" dirty="0">
                <a:latin typeface="Arial"/>
                <a:cs typeface="Arial"/>
              </a:rPr>
              <a:t>i</a:t>
            </a:r>
            <a:r>
              <a:rPr lang="it-IT" sz="1000" i="1" spc="-10" dirty="0">
                <a:latin typeface="Arial"/>
                <a:cs typeface="Arial"/>
              </a:rPr>
              <a:t>s </a:t>
            </a:r>
            <a:r>
              <a:rPr lang="en-US" sz="1000" dirty="0"/>
              <a:t>Dec;53(11):1120-6</a:t>
            </a:r>
            <a:endParaRPr lang="it-IT" sz="1000" dirty="0">
              <a:latin typeface="Arial"/>
              <a:cs typeface="Arial"/>
            </a:endParaRPr>
          </a:p>
        </p:txBody>
      </p:sp>
      <p:sp>
        <p:nvSpPr>
          <p:cNvPr id="7" name="Footer Placeholder 3">
            <a:extLst>
              <a:ext uri="{FF2B5EF4-FFF2-40B4-BE49-F238E27FC236}">
                <a16:creationId xmlns:a16="http://schemas.microsoft.com/office/drawing/2014/main" id="{3BF3F08E-1548-034F-A41D-099618339D63}"/>
              </a:ext>
            </a:extLst>
          </p:cNvPr>
          <p:cNvSpPr txBox="1">
            <a:spLocks/>
          </p:cNvSpPr>
          <p:nvPr/>
        </p:nvSpPr>
        <p:spPr>
          <a:xfrm>
            <a:off x="0" y="6403230"/>
            <a:ext cx="4673600" cy="454770"/>
          </a:xfrm>
          <a:prstGeom prst="rect">
            <a:avLst/>
          </a:prstGeom>
        </p:spPr>
        <p:txBody>
          <a:bodyPr vert="horz" lIns="91440" tIns="45720" rIns="91440" bIns="45720" rtlCol="0" anchor="b"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ja-JP" kern="0" dirty="0">
                <a:solidFill>
                  <a:schemeClr val="tx1"/>
                </a:solidFill>
              </a:rPr>
              <a:t>Aberg WESY0702 IAS Mexico City July 21-24 2019 </a:t>
            </a:r>
          </a:p>
        </p:txBody>
      </p:sp>
    </p:spTree>
    <p:extLst>
      <p:ext uri="{BB962C8B-B14F-4D97-AF65-F5344CB8AC3E}">
        <p14:creationId xmlns:p14="http://schemas.microsoft.com/office/powerpoint/2010/main" val="35488092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96" y="8461"/>
            <a:ext cx="10515600" cy="1325563"/>
          </a:xfrm>
        </p:spPr>
        <p:txBody>
          <a:bodyPr>
            <a:normAutofit/>
          </a:bodyPr>
          <a:lstStyle/>
          <a:p>
            <a:r>
              <a:rPr lang="en-AU" altLang="en-US" dirty="0">
                <a:latin typeface="Franklin Gothic Medium" panose="020B0603020102020204" pitchFamily="34" charset="0"/>
              </a:rPr>
              <a:t>NCDs and mortality in HIV</a:t>
            </a:r>
            <a:endParaRPr lang="en-US" altLang="en-US" dirty="0">
              <a:latin typeface="Franklin Gothic Medium" panose="020B0603020102020204" pitchFamily="34" charset="0"/>
            </a:endParaRPr>
          </a:p>
        </p:txBody>
      </p:sp>
      <p:sp>
        <p:nvSpPr>
          <p:cNvPr id="4" name="Text Placeholder 6"/>
          <p:cNvSpPr txBox="1">
            <a:spLocks/>
          </p:cNvSpPr>
          <p:nvPr/>
        </p:nvSpPr>
        <p:spPr>
          <a:xfrm>
            <a:off x="-19142" y="6352252"/>
            <a:ext cx="7559675" cy="292263"/>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spcAft>
                <a:spcPct val="0"/>
              </a:spcAft>
              <a:buNone/>
            </a:pPr>
            <a:r>
              <a:rPr lang="en-US" altLang="en-US" sz="1200" dirty="0" err="1">
                <a:solidFill>
                  <a:schemeClr val="tx1"/>
                </a:solidFill>
                <a:latin typeface="+mn-lt"/>
              </a:rPr>
              <a:t>Hasse</a:t>
            </a:r>
            <a:r>
              <a:rPr lang="en-US" altLang="en-US" sz="1200" dirty="0">
                <a:solidFill>
                  <a:schemeClr val="tx1"/>
                </a:solidFill>
                <a:latin typeface="+mn-lt"/>
              </a:rPr>
              <a:t> et al. </a:t>
            </a:r>
            <a:r>
              <a:rPr lang="en-US" altLang="en-US" sz="1200" dirty="0" err="1">
                <a:solidFill>
                  <a:schemeClr val="tx1"/>
                </a:solidFill>
                <a:latin typeface="+mn-lt"/>
              </a:rPr>
              <a:t>Clin</a:t>
            </a:r>
            <a:r>
              <a:rPr lang="en-US" altLang="en-US" sz="1200" dirty="0">
                <a:solidFill>
                  <a:schemeClr val="tx1"/>
                </a:solidFill>
                <a:latin typeface="+mn-lt"/>
              </a:rPr>
              <a:t> Infect Dis 2011; </a:t>
            </a:r>
            <a:r>
              <a:rPr lang="en-US" altLang="en-US" sz="1200" dirty="0" err="1">
                <a:solidFill>
                  <a:schemeClr val="tx1"/>
                </a:solidFill>
                <a:latin typeface="+mn-lt"/>
              </a:rPr>
              <a:t>Pourcher</a:t>
            </a:r>
            <a:r>
              <a:rPr lang="en-US" altLang="en-US" sz="1200" dirty="0">
                <a:solidFill>
                  <a:schemeClr val="tx1"/>
                </a:solidFill>
                <a:latin typeface="+mn-lt"/>
              </a:rPr>
              <a:t> et al, IAS 2017</a:t>
            </a:r>
            <a:endParaRPr lang="en-AU" altLang="en-US" sz="1200" dirty="0">
              <a:solidFill>
                <a:schemeClr val="tx1"/>
              </a:solidFill>
              <a:latin typeface="+mn-lt"/>
            </a:endParaRPr>
          </a:p>
        </p:txBody>
      </p:sp>
      <p:grpSp>
        <p:nvGrpSpPr>
          <p:cNvPr id="5" name="Group 44"/>
          <p:cNvGrpSpPr>
            <a:grpSpLocks/>
          </p:cNvGrpSpPr>
          <p:nvPr/>
        </p:nvGrpSpPr>
        <p:grpSpPr bwMode="auto">
          <a:xfrm>
            <a:off x="2498812" y="1806465"/>
            <a:ext cx="6903606" cy="4284184"/>
            <a:chOff x="149322" y="1781503"/>
            <a:chExt cx="9578220" cy="4541411"/>
          </a:xfrm>
        </p:grpSpPr>
        <p:sp>
          <p:nvSpPr>
            <p:cNvPr id="6" name="Freeform 35"/>
            <p:cNvSpPr>
              <a:spLocks/>
            </p:cNvSpPr>
            <p:nvPr/>
          </p:nvSpPr>
          <p:spPr bwMode="auto">
            <a:xfrm>
              <a:off x="1350176" y="1966815"/>
              <a:ext cx="6934900" cy="3627769"/>
            </a:xfrm>
            <a:custGeom>
              <a:avLst/>
              <a:gdLst>
                <a:gd name="T0" fmla="*/ 0 w 3810"/>
                <a:gd name="T1" fmla="*/ 0 h 1856"/>
                <a:gd name="T2" fmla="*/ 0 w 3810"/>
                <a:gd name="T3" fmla="*/ 2147483647 h 1856"/>
                <a:gd name="T4" fmla="*/ 2147483647 w 3810"/>
                <a:gd name="T5" fmla="*/ 2147483647 h 1856"/>
                <a:gd name="T6" fmla="*/ 0 60000 65536"/>
                <a:gd name="T7" fmla="*/ 0 60000 65536"/>
                <a:gd name="T8" fmla="*/ 0 60000 65536"/>
                <a:gd name="T9" fmla="*/ 0 w 3810"/>
                <a:gd name="T10" fmla="*/ 0 h 1856"/>
                <a:gd name="T11" fmla="*/ 3810 w 3810"/>
                <a:gd name="T12" fmla="*/ 1856 h 1856"/>
              </a:gdLst>
              <a:ahLst/>
              <a:cxnLst>
                <a:cxn ang="T6">
                  <a:pos x="T0" y="T1"/>
                </a:cxn>
                <a:cxn ang="T7">
                  <a:pos x="T2" y="T3"/>
                </a:cxn>
                <a:cxn ang="T8">
                  <a:pos x="T4" y="T5"/>
                </a:cxn>
              </a:cxnLst>
              <a:rect l="T9" t="T10" r="T11" b="T12"/>
              <a:pathLst>
                <a:path w="3810" h="1856">
                  <a:moveTo>
                    <a:pt x="0" y="0"/>
                  </a:moveTo>
                  <a:lnTo>
                    <a:pt x="0" y="1856"/>
                  </a:lnTo>
                  <a:lnTo>
                    <a:pt x="3810" y="185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Font typeface="Arial" panose="020B0604020202020204" pitchFamily="34" charset="0"/>
                <a:buNone/>
                <a:defRPr/>
              </a:pPr>
              <a:endParaRPr lang="en-AU" dirty="0">
                <a:solidFill>
                  <a:schemeClr val="tx2"/>
                </a:solidFill>
                <a:cs typeface="Arial" pitchFamily="34" charset="0"/>
              </a:endParaRPr>
            </a:p>
          </p:txBody>
        </p:sp>
        <p:sp>
          <p:nvSpPr>
            <p:cNvPr id="7" name="Freeform 49"/>
            <p:cNvSpPr>
              <a:spLocks/>
            </p:cNvSpPr>
            <p:nvPr/>
          </p:nvSpPr>
          <p:spPr bwMode="auto">
            <a:xfrm>
              <a:off x="1358114" y="1986849"/>
              <a:ext cx="6926962" cy="3607735"/>
            </a:xfrm>
            <a:custGeom>
              <a:avLst/>
              <a:gdLst>
                <a:gd name="T0" fmla="*/ 0 w 3806"/>
                <a:gd name="T1" fmla="*/ 0 h 1846"/>
                <a:gd name="T2" fmla="*/ 0 w 3806"/>
                <a:gd name="T3" fmla="*/ 2147483647 h 1846"/>
                <a:gd name="T4" fmla="*/ 2147483647 w 3806"/>
                <a:gd name="T5" fmla="*/ 2147483647 h 1846"/>
                <a:gd name="T6" fmla="*/ 0 60000 65536"/>
                <a:gd name="T7" fmla="*/ 0 60000 65536"/>
                <a:gd name="T8" fmla="*/ 0 60000 65536"/>
                <a:gd name="T9" fmla="*/ 0 w 3806"/>
                <a:gd name="T10" fmla="*/ 0 h 1846"/>
                <a:gd name="T11" fmla="*/ 3806 w 3806"/>
                <a:gd name="T12" fmla="*/ 1846 h 1846"/>
              </a:gdLst>
              <a:ahLst/>
              <a:cxnLst>
                <a:cxn ang="T6">
                  <a:pos x="T0" y="T1"/>
                </a:cxn>
                <a:cxn ang="T7">
                  <a:pos x="T2" y="T3"/>
                </a:cxn>
                <a:cxn ang="T8">
                  <a:pos x="T4" y="T5"/>
                </a:cxn>
              </a:cxnLst>
              <a:rect l="T9" t="T10" r="T11" b="T12"/>
              <a:pathLst>
                <a:path w="3806" h="1846">
                  <a:moveTo>
                    <a:pt x="0" y="0"/>
                  </a:moveTo>
                  <a:lnTo>
                    <a:pt x="0" y="1846"/>
                  </a:lnTo>
                  <a:lnTo>
                    <a:pt x="3806" y="1846"/>
                  </a:lnTo>
                </a:path>
              </a:pathLst>
            </a:custGeom>
            <a:noFill/>
            <a:ln w="28575">
              <a:solidFill>
                <a:schemeClr val="tx2">
                  <a:lumMod val="75000"/>
                </a:schemeClr>
              </a:solidFill>
              <a:round/>
              <a:headEnd/>
              <a:tailEnd/>
            </a:ln>
          </p:spPr>
          <p:txBody>
            <a:bodyPr/>
            <a:lstStyle/>
            <a:p>
              <a:pPr>
                <a:buFont typeface="Arial" panose="020B0604020202020204" pitchFamily="34" charset="0"/>
                <a:buNone/>
                <a:defRPr/>
              </a:pPr>
              <a:endParaRPr lang="en-AU" sz="2000" dirty="0">
                <a:solidFill>
                  <a:schemeClr val="tx2"/>
                </a:solidFill>
                <a:cs typeface="Arial" pitchFamily="34" charset="0"/>
              </a:endParaRPr>
            </a:p>
          </p:txBody>
        </p:sp>
        <p:sp>
          <p:nvSpPr>
            <p:cNvPr id="8" name="Line 50"/>
            <p:cNvSpPr>
              <a:spLocks noChangeShapeType="1"/>
            </p:cNvSpPr>
            <p:nvPr/>
          </p:nvSpPr>
          <p:spPr bwMode="auto">
            <a:xfrm flipH="1">
              <a:off x="1250153" y="5457687"/>
              <a:ext cx="109549" cy="0"/>
            </a:xfrm>
            <a:prstGeom prst="line">
              <a:avLst/>
            </a:prstGeom>
            <a:noFill/>
            <a:ln w="19050">
              <a:solidFill>
                <a:srgbClr val="000066"/>
              </a:solidFill>
              <a:round/>
              <a:headEnd/>
              <a:tailEnd/>
            </a:ln>
            <a:extLst>
              <a:ext uri="{909E8E84-426E-40DD-AFC4-6F175D3DCCD1}">
                <a14:hiddenFill xmlns:a14="http://schemas.microsoft.com/office/drawing/2010/main">
                  <a:noFill/>
                </a14:hiddenFill>
              </a:ext>
            </a:extLst>
          </p:spPr>
          <p:txBody>
            <a:bodyPr/>
            <a:lstStyle/>
            <a:p>
              <a:pPr>
                <a:spcBef>
                  <a:spcPct val="0"/>
                </a:spcBef>
                <a:spcAft>
                  <a:spcPct val="0"/>
                </a:spcAft>
                <a:buFont typeface="Arial" panose="020B0604020202020204" pitchFamily="34" charset="0"/>
                <a:buNone/>
                <a:defRPr/>
              </a:pPr>
              <a:endParaRPr lang="en-AU" dirty="0">
                <a:solidFill>
                  <a:schemeClr val="tx2"/>
                </a:solidFill>
                <a:cs typeface="Arial" pitchFamily="34" charset="0"/>
              </a:endParaRPr>
            </a:p>
          </p:txBody>
        </p:sp>
        <p:sp>
          <p:nvSpPr>
            <p:cNvPr id="9" name="Line 51"/>
            <p:cNvSpPr>
              <a:spLocks noChangeShapeType="1"/>
            </p:cNvSpPr>
            <p:nvPr/>
          </p:nvSpPr>
          <p:spPr bwMode="auto">
            <a:xfrm flipH="1">
              <a:off x="1250153" y="4761517"/>
              <a:ext cx="109549" cy="0"/>
            </a:xfrm>
            <a:prstGeom prst="line">
              <a:avLst/>
            </a:prstGeom>
            <a:noFill/>
            <a:ln w="19050">
              <a:solidFill>
                <a:srgbClr val="000066"/>
              </a:solidFill>
              <a:round/>
              <a:headEnd/>
              <a:tailEnd/>
            </a:ln>
            <a:extLst>
              <a:ext uri="{909E8E84-426E-40DD-AFC4-6F175D3DCCD1}">
                <a14:hiddenFill xmlns:a14="http://schemas.microsoft.com/office/drawing/2010/main">
                  <a:noFill/>
                </a14:hiddenFill>
              </a:ext>
            </a:extLst>
          </p:spPr>
          <p:txBody>
            <a:bodyPr/>
            <a:lstStyle/>
            <a:p>
              <a:pPr>
                <a:spcBef>
                  <a:spcPct val="0"/>
                </a:spcBef>
                <a:spcAft>
                  <a:spcPct val="0"/>
                </a:spcAft>
                <a:buFont typeface="Arial" panose="020B0604020202020204" pitchFamily="34" charset="0"/>
                <a:buNone/>
                <a:defRPr/>
              </a:pPr>
              <a:endParaRPr lang="en-AU" dirty="0">
                <a:solidFill>
                  <a:schemeClr val="tx2"/>
                </a:solidFill>
                <a:cs typeface="Arial" pitchFamily="34" charset="0"/>
              </a:endParaRPr>
            </a:p>
          </p:txBody>
        </p:sp>
        <p:sp>
          <p:nvSpPr>
            <p:cNvPr id="10" name="Line 52"/>
            <p:cNvSpPr>
              <a:spLocks noChangeShapeType="1"/>
            </p:cNvSpPr>
            <p:nvPr/>
          </p:nvSpPr>
          <p:spPr bwMode="auto">
            <a:xfrm flipH="1">
              <a:off x="1250153" y="4068684"/>
              <a:ext cx="109549" cy="0"/>
            </a:xfrm>
            <a:prstGeom prst="line">
              <a:avLst/>
            </a:prstGeom>
            <a:noFill/>
            <a:ln w="19050">
              <a:solidFill>
                <a:srgbClr val="000066"/>
              </a:solidFill>
              <a:round/>
              <a:headEnd/>
              <a:tailEnd/>
            </a:ln>
            <a:extLst>
              <a:ext uri="{909E8E84-426E-40DD-AFC4-6F175D3DCCD1}">
                <a14:hiddenFill xmlns:a14="http://schemas.microsoft.com/office/drawing/2010/main">
                  <a:noFill/>
                </a14:hiddenFill>
              </a:ext>
            </a:extLst>
          </p:spPr>
          <p:txBody>
            <a:bodyPr/>
            <a:lstStyle/>
            <a:p>
              <a:pPr>
                <a:spcBef>
                  <a:spcPct val="0"/>
                </a:spcBef>
                <a:spcAft>
                  <a:spcPct val="0"/>
                </a:spcAft>
                <a:buFont typeface="Arial" panose="020B0604020202020204" pitchFamily="34" charset="0"/>
                <a:buNone/>
                <a:defRPr/>
              </a:pPr>
              <a:endParaRPr lang="en-AU" dirty="0">
                <a:solidFill>
                  <a:schemeClr val="tx2"/>
                </a:solidFill>
                <a:cs typeface="Arial" pitchFamily="34" charset="0"/>
              </a:endParaRPr>
            </a:p>
          </p:txBody>
        </p:sp>
        <p:sp>
          <p:nvSpPr>
            <p:cNvPr id="11" name="Line 53"/>
            <p:cNvSpPr>
              <a:spLocks noChangeShapeType="1"/>
            </p:cNvSpPr>
            <p:nvPr/>
          </p:nvSpPr>
          <p:spPr bwMode="auto">
            <a:xfrm flipH="1">
              <a:off x="1250153" y="3374182"/>
              <a:ext cx="109549" cy="0"/>
            </a:xfrm>
            <a:prstGeom prst="line">
              <a:avLst/>
            </a:prstGeom>
            <a:noFill/>
            <a:ln w="19050">
              <a:solidFill>
                <a:srgbClr val="000066"/>
              </a:solidFill>
              <a:round/>
              <a:headEnd/>
              <a:tailEnd/>
            </a:ln>
            <a:extLst>
              <a:ext uri="{909E8E84-426E-40DD-AFC4-6F175D3DCCD1}">
                <a14:hiddenFill xmlns:a14="http://schemas.microsoft.com/office/drawing/2010/main">
                  <a:noFill/>
                </a14:hiddenFill>
              </a:ext>
            </a:extLst>
          </p:spPr>
          <p:txBody>
            <a:bodyPr/>
            <a:lstStyle/>
            <a:p>
              <a:pPr>
                <a:spcBef>
                  <a:spcPct val="0"/>
                </a:spcBef>
                <a:spcAft>
                  <a:spcPct val="0"/>
                </a:spcAft>
                <a:buFont typeface="Arial" panose="020B0604020202020204" pitchFamily="34" charset="0"/>
                <a:buNone/>
                <a:defRPr/>
              </a:pPr>
              <a:endParaRPr lang="en-AU" dirty="0">
                <a:solidFill>
                  <a:schemeClr val="tx2"/>
                </a:solidFill>
                <a:cs typeface="Arial" pitchFamily="34" charset="0"/>
              </a:endParaRPr>
            </a:p>
          </p:txBody>
        </p:sp>
        <p:sp>
          <p:nvSpPr>
            <p:cNvPr id="12" name="Line 54"/>
            <p:cNvSpPr>
              <a:spLocks noChangeShapeType="1"/>
            </p:cNvSpPr>
            <p:nvPr/>
          </p:nvSpPr>
          <p:spPr bwMode="auto">
            <a:xfrm flipH="1">
              <a:off x="1250153" y="2679681"/>
              <a:ext cx="109549" cy="0"/>
            </a:xfrm>
            <a:prstGeom prst="line">
              <a:avLst/>
            </a:prstGeom>
            <a:noFill/>
            <a:ln w="19050">
              <a:solidFill>
                <a:srgbClr val="000066"/>
              </a:solidFill>
              <a:round/>
              <a:headEnd/>
              <a:tailEnd/>
            </a:ln>
            <a:extLst>
              <a:ext uri="{909E8E84-426E-40DD-AFC4-6F175D3DCCD1}">
                <a14:hiddenFill xmlns:a14="http://schemas.microsoft.com/office/drawing/2010/main">
                  <a:noFill/>
                </a14:hiddenFill>
              </a:ext>
            </a:extLst>
          </p:spPr>
          <p:txBody>
            <a:bodyPr/>
            <a:lstStyle/>
            <a:p>
              <a:pPr>
                <a:spcBef>
                  <a:spcPct val="0"/>
                </a:spcBef>
                <a:spcAft>
                  <a:spcPct val="0"/>
                </a:spcAft>
                <a:buFont typeface="Arial" panose="020B0604020202020204" pitchFamily="34" charset="0"/>
                <a:buNone/>
                <a:defRPr/>
              </a:pPr>
              <a:endParaRPr lang="en-AU" dirty="0">
                <a:solidFill>
                  <a:schemeClr val="tx2"/>
                </a:solidFill>
                <a:cs typeface="Arial" pitchFamily="34" charset="0"/>
              </a:endParaRPr>
            </a:p>
          </p:txBody>
        </p:sp>
        <p:sp>
          <p:nvSpPr>
            <p:cNvPr id="13" name="Line 55"/>
            <p:cNvSpPr>
              <a:spLocks noChangeShapeType="1"/>
            </p:cNvSpPr>
            <p:nvPr/>
          </p:nvSpPr>
          <p:spPr bwMode="auto">
            <a:xfrm flipH="1">
              <a:off x="1250153" y="1986849"/>
              <a:ext cx="109549" cy="0"/>
            </a:xfrm>
            <a:prstGeom prst="line">
              <a:avLst/>
            </a:prstGeom>
            <a:noFill/>
            <a:ln w="19050">
              <a:solidFill>
                <a:srgbClr val="000066"/>
              </a:solidFill>
              <a:round/>
              <a:headEnd/>
              <a:tailEnd/>
            </a:ln>
            <a:extLst>
              <a:ext uri="{909E8E84-426E-40DD-AFC4-6F175D3DCCD1}">
                <a14:hiddenFill xmlns:a14="http://schemas.microsoft.com/office/drawing/2010/main">
                  <a:noFill/>
                </a14:hiddenFill>
              </a:ext>
            </a:extLst>
          </p:spPr>
          <p:txBody>
            <a:bodyPr/>
            <a:lstStyle/>
            <a:p>
              <a:pPr>
                <a:spcBef>
                  <a:spcPct val="0"/>
                </a:spcBef>
                <a:spcAft>
                  <a:spcPct val="0"/>
                </a:spcAft>
                <a:buFont typeface="Arial" panose="020B0604020202020204" pitchFamily="34" charset="0"/>
                <a:buNone/>
                <a:defRPr/>
              </a:pPr>
              <a:endParaRPr lang="en-AU" dirty="0">
                <a:solidFill>
                  <a:schemeClr val="tx2"/>
                </a:solidFill>
                <a:cs typeface="Arial" pitchFamily="34" charset="0"/>
              </a:endParaRPr>
            </a:p>
          </p:txBody>
        </p:sp>
        <p:sp>
          <p:nvSpPr>
            <p:cNvPr id="14" name="Line 56"/>
            <p:cNvSpPr>
              <a:spLocks noChangeShapeType="1"/>
            </p:cNvSpPr>
            <p:nvPr/>
          </p:nvSpPr>
          <p:spPr bwMode="auto">
            <a:xfrm rot="5400000" flipH="1">
              <a:off x="2317372" y="5644670"/>
              <a:ext cx="116863" cy="0"/>
            </a:xfrm>
            <a:prstGeom prst="line">
              <a:avLst/>
            </a:prstGeom>
            <a:noFill/>
            <a:ln w="19050">
              <a:solidFill>
                <a:srgbClr val="000066"/>
              </a:solidFill>
              <a:round/>
              <a:headEnd/>
              <a:tailEnd/>
            </a:ln>
            <a:extLst>
              <a:ext uri="{909E8E84-426E-40DD-AFC4-6F175D3DCCD1}">
                <a14:hiddenFill xmlns:a14="http://schemas.microsoft.com/office/drawing/2010/main">
                  <a:noFill/>
                </a14:hiddenFill>
              </a:ext>
            </a:extLst>
          </p:spPr>
          <p:txBody>
            <a:bodyPr/>
            <a:lstStyle/>
            <a:p>
              <a:pPr>
                <a:spcBef>
                  <a:spcPct val="0"/>
                </a:spcBef>
                <a:spcAft>
                  <a:spcPct val="0"/>
                </a:spcAft>
                <a:buFont typeface="Arial" panose="020B0604020202020204" pitchFamily="34" charset="0"/>
                <a:buNone/>
                <a:defRPr/>
              </a:pPr>
              <a:endParaRPr lang="en-AU" dirty="0">
                <a:solidFill>
                  <a:schemeClr val="tx2"/>
                </a:solidFill>
                <a:cs typeface="Arial" pitchFamily="34" charset="0"/>
              </a:endParaRPr>
            </a:p>
          </p:txBody>
        </p:sp>
        <p:sp>
          <p:nvSpPr>
            <p:cNvPr id="15" name="Line 57"/>
            <p:cNvSpPr>
              <a:spLocks noChangeShapeType="1"/>
            </p:cNvSpPr>
            <p:nvPr/>
          </p:nvSpPr>
          <p:spPr bwMode="auto">
            <a:xfrm rot="5400000" flipH="1">
              <a:off x="3792308" y="5644670"/>
              <a:ext cx="116863" cy="0"/>
            </a:xfrm>
            <a:prstGeom prst="line">
              <a:avLst/>
            </a:prstGeom>
            <a:noFill/>
            <a:ln w="19050">
              <a:solidFill>
                <a:srgbClr val="000066"/>
              </a:solidFill>
              <a:round/>
              <a:headEnd/>
              <a:tailEnd/>
            </a:ln>
            <a:extLst>
              <a:ext uri="{909E8E84-426E-40DD-AFC4-6F175D3DCCD1}">
                <a14:hiddenFill xmlns:a14="http://schemas.microsoft.com/office/drawing/2010/main">
                  <a:noFill/>
                </a14:hiddenFill>
              </a:ext>
            </a:extLst>
          </p:spPr>
          <p:txBody>
            <a:bodyPr/>
            <a:lstStyle/>
            <a:p>
              <a:pPr>
                <a:spcBef>
                  <a:spcPct val="0"/>
                </a:spcBef>
                <a:spcAft>
                  <a:spcPct val="0"/>
                </a:spcAft>
                <a:buFont typeface="Arial" panose="020B0604020202020204" pitchFamily="34" charset="0"/>
                <a:buNone/>
                <a:defRPr/>
              </a:pPr>
              <a:endParaRPr lang="en-AU" dirty="0">
                <a:solidFill>
                  <a:schemeClr val="tx2"/>
                </a:solidFill>
                <a:cs typeface="Arial" pitchFamily="34" charset="0"/>
              </a:endParaRPr>
            </a:p>
          </p:txBody>
        </p:sp>
        <p:sp>
          <p:nvSpPr>
            <p:cNvPr id="16" name="Line 59"/>
            <p:cNvSpPr>
              <a:spLocks noChangeShapeType="1"/>
            </p:cNvSpPr>
            <p:nvPr/>
          </p:nvSpPr>
          <p:spPr bwMode="auto">
            <a:xfrm rot="5400000" flipH="1">
              <a:off x="5265657" y="5644670"/>
              <a:ext cx="116863" cy="0"/>
            </a:xfrm>
            <a:prstGeom prst="line">
              <a:avLst/>
            </a:prstGeom>
            <a:noFill/>
            <a:ln w="19050">
              <a:solidFill>
                <a:srgbClr val="000066"/>
              </a:solidFill>
              <a:round/>
              <a:headEnd/>
              <a:tailEnd/>
            </a:ln>
            <a:extLst>
              <a:ext uri="{909E8E84-426E-40DD-AFC4-6F175D3DCCD1}">
                <a14:hiddenFill xmlns:a14="http://schemas.microsoft.com/office/drawing/2010/main">
                  <a:noFill/>
                </a14:hiddenFill>
              </a:ext>
            </a:extLst>
          </p:spPr>
          <p:txBody>
            <a:bodyPr/>
            <a:lstStyle/>
            <a:p>
              <a:pPr>
                <a:spcBef>
                  <a:spcPct val="0"/>
                </a:spcBef>
                <a:spcAft>
                  <a:spcPct val="0"/>
                </a:spcAft>
                <a:buFont typeface="Arial" panose="020B0604020202020204" pitchFamily="34" charset="0"/>
                <a:buNone/>
                <a:defRPr/>
              </a:pPr>
              <a:endParaRPr lang="en-AU" dirty="0">
                <a:solidFill>
                  <a:schemeClr val="tx2"/>
                </a:solidFill>
                <a:cs typeface="Arial" pitchFamily="34" charset="0"/>
              </a:endParaRPr>
            </a:p>
          </p:txBody>
        </p:sp>
        <p:sp>
          <p:nvSpPr>
            <p:cNvPr id="17" name="Line 61"/>
            <p:cNvSpPr>
              <a:spLocks noChangeShapeType="1"/>
            </p:cNvSpPr>
            <p:nvPr/>
          </p:nvSpPr>
          <p:spPr bwMode="auto">
            <a:xfrm rot="5400000" flipH="1">
              <a:off x="6740594" y="5644670"/>
              <a:ext cx="116863" cy="0"/>
            </a:xfrm>
            <a:prstGeom prst="line">
              <a:avLst/>
            </a:prstGeom>
            <a:noFill/>
            <a:ln w="19050">
              <a:solidFill>
                <a:srgbClr val="000066"/>
              </a:solidFill>
              <a:round/>
              <a:headEnd/>
              <a:tailEnd/>
            </a:ln>
            <a:extLst>
              <a:ext uri="{909E8E84-426E-40DD-AFC4-6F175D3DCCD1}">
                <a14:hiddenFill xmlns:a14="http://schemas.microsoft.com/office/drawing/2010/main">
                  <a:noFill/>
                </a14:hiddenFill>
              </a:ext>
            </a:extLst>
          </p:spPr>
          <p:txBody>
            <a:bodyPr/>
            <a:lstStyle/>
            <a:p>
              <a:pPr>
                <a:spcBef>
                  <a:spcPct val="0"/>
                </a:spcBef>
                <a:spcAft>
                  <a:spcPct val="0"/>
                </a:spcAft>
                <a:buFont typeface="Arial" panose="020B0604020202020204" pitchFamily="34" charset="0"/>
                <a:buNone/>
                <a:defRPr/>
              </a:pPr>
              <a:endParaRPr lang="en-AU" dirty="0">
                <a:solidFill>
                  <a:schemeClr val="tx2"/>
                </a:solidFill>
                <a:cs typeface="Arial" pitchFamily="34" charset="0"/>
              </a:endParaRPr>
            </a:p>
          </p:txBody>
        </p:sp>
        <p:sp>
          <p:nvSpPr>
            <p:cNvPr id="18" name="Line 62"/>
            <p:cNvSpPr>
              <a:spLocks noChangeShapeType="1"/>
            </p:cNvSpPr>
            <p:nvPr/>
          </p:nvSpPr>
          <p:spPr bwMode="auto">
            <a:xfrm rot="5400000" flipH="1">
              <a:off x="8213943" y="5644670"/>
              <a:ext cx="116863" cy="0"/>
            </a:xfrm>
            <a:prstGeom prst="line">
              <a:avLst/>
            </a:prstGeom>
            <a:noFill/>
            <a:ln w="19050">
              <a:solidFill>
                <a:srgbClr val="000066"/>
              </a:solidFill>
              <a:round/>
              <a:headEnd/>
              <a:tailEnd/>
            </a:ln>
            <a:extLst>
              <a:ext uri="{909E8E84-426E-40DD-AFC4-6F175D3DCCD1}">
                <a14:hiddenFill xmlns:a14="http://schemas.microsoft.com/office/drawing/2010/main">
                  <a:noFill/>
                </a14:hiddenFill>
              </a:ext>
            </a:extLst>
          </p:spPr>
          <p:txBody>
            <a:bodyPr/>
            <a:lstStyle/>
            <a:p>
              <a:pPr>
                <a:spcBef>
                  <a:spcPct val="0"/>
                </a:spcBef>
                <a:spcAft>
                  <a:spcPct val="0"/>
                </a:spcAft>
                <a:buFont typeface="Arial" panose="020B0604020202020204" pitchFamily="34" charset="0"/>
                <a:buNone/>
                <a:defRPr/>
              </a:pPr>
              <a:endParaRPr lang="en-AU" dirty="0">
                <a:solidFill>
                  <a:schemeClr val="tx2"/>
                </a:solidFill>
                <a:cs typeface="Arial" pitchFamily="34" charset="0"/>
              </a:endParaRPr>
            </a:p>
          </p:txBody>
        </p:sp>
        <p:sp>
          <p:nvSpPr>
            <p:cNvPr id="19" name="Text Box 63"/>
            <p:cNvSpPr txBox="1">
              <a:spLocks noChangeArrowheads="1"/>
            </p:cNvSpPr>
            <p:nvPr/>
          </p:nvSpPr>
          <p:spPr bwMode="auto">
            <a:xfrm>
              <a:off x="1004130" y="5260689"/>
              <a:ext cx="288890" cy="35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spcBef>
                  <a:spcPct val="0"/>
                </a:spcBef>
                <a:spcAft>
                  <a:spcPct val="0"/>
                </a:spcAft>
                <a:buFont typeface="Arial" panose="020B0604020202020204" pitchFamily="34" charset="0"/>
                <a:buNone/>
                <a:defRPr/>
              </a:pPr>
              <a:r>
                <a:rPr lang="en-GB" sz="1600" dirty="0">
                  <a:solidFill>
                    <a:schemeClr val="tx2"/>
                  </a:solidFill>
                  <a:latin typeface="+mn-lt"/>
                </a:rPr>
                <a:t>0</a:t>
              </a:r>
            </a:p>
          </p:txBody>
        </p:sp>
        <p:sp>
          <p:nvSpPr>
            <p:cNvPr id="20" name="Text Box 64"/>
            <p:cNvSpPr txBox="1">
              <a:spLocks noChangeArrowheads="1"/>
            </p:cNvSpPr>
            <p:nvPr/>
          </p:nvSpPr>
          <p:spPr bwMode="auto">
            <a:xfrm>
              <a:off x="848623" y="4556171"/>
              <a:ext cx="444397" cy="35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spcBef>
                  <a:spcPct val="0"/>
                </a:spcBef>
                <a:spcAft>
                  <a:spcPct val="0"/>
                </a:spcAft>
                <a:buFont typeface="Arial" panose="020B0604020202020204" pitchFamily="34" charset="0"/>
                <a:buNone/>
                <a:defRPr/>
              </a:pPr>
              <a:r>
                <a:rPr lang="en-GB" sz="1600" dirty="0">
                  <a:solidFill>
                    <a:schemeClr val="tx2"/>
                  </a:solidFill>
                  <a:latin typeface="+mn-lt"/>
                </a:rPr>
                <a:t>0.2</a:t>
              </a:r>
            </a:p>
          </p:txBody>
        </p:sp>
        <p:sp>
          <p:nvSpPr>
            <p:cNvPr id="21" name="Text Box 65"/>
            <p:cNvSpPr txBox="1">
              <a:spLocks noChangeArrowheads="1"/>
            </p:cNvSpPr>
            <p:nvPr/>
          </p:nvSpPr>
          <p:spPr bwMode="auto">
            <a:xfrm>
              <a:off x="840685" y="3868347"/>
              <a:ext cx="444397" cy="35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spcBef>
                  <a:spcPct val="0"/>
                </a:spcBef>
                <a:spcAft>
                  <a:spcPct val="0"/>
                </a:spcAft>
                <a:buFont typeface="Arial" panose="020B0604020202020204" pitchFamily="34" charset="0"/>
                <a:buNone/>
                <a:defRPr/>
              </a:pPr>
              <a:r>
                <a:rPr lang="en-GB" sz="1600" dirty="0">
                  <a:solidFill>
                    <a:schemeClr val="tx2"/>
                  </a:solidFill>
                  <a:latin typeface="+mn-lt"/>
                </a:rPr>
                <a:t>0.4</a:t>
              </a:r>
            </a:p>
          </p:txBody>
        </p:sp>
        <p:sp>
          <p:nvSpPr>
            <p:cNvPr id="22" name="Text Box 66"/>
            <p:cNvSpPr txBox="1">
              <a:spLocks noChangeArrowheads="1"/>
            </p:cNvSpPr>
            <p:nvPr/>
          </p:nvSpPr>
          <p:spPr bwMode="auto">
            <a:xfrm>
              <a:off x="840685" y="3165498"/>
              <a:ext cx="444397" cy="35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spcBef>
                  <a:spcPct val="0"/>
                </a:spcBef>
                <a:spcAft>
                  <a:spcPct val="0"/>
                </a:spcAft>
                <a:buFont typeface="Arial" panose="020B0604020202020204" pitchFamily="34" charset="0"/>
                <a:buNone/>
                <a:defRPr/>
              </a:pPr>
              <a:r>
                <a:rPr lang="en-GB" sz="1600" dirty="0">
                  <a:solidFill>
                    <a:schemeClr val="tx2"/>
                  </a:solidFill>
                  <a:latin typeface="+mn-lt"/>
                </a:rPr>
                <a:t>0.6</a:t>
              </a:r>
            </a:p>
          </p:txBody>
        </p:sp>
        <p:sp>
          <p:nvSpPr>
            <p:cNvPr id="23" name="Text Box 67"/>
            <p:cNvSpPr txBox="1">
              <a:spLocks noChangeArrowheads="1"/>
            </p:cNvSpPr>
            <p:nvPr/>
          </p:nvSpPr>
          <p:spPr bwMode="auto">
            <a:xfrm>
              <a:off x="840685" y="2484353"/>
              <a:ext cx="444397" cy="35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spcBef>
                  <a:spcPct val="0"/>
                </a:spcBef>
                <a:spcAft>
                  <a:spcPct val="0"/>
                </a:spcAft>
                <a:buFont typeface="Arial" panose="020B0604020202020204" pitchFamily="34" charset="0"/>
                <a:buNone/>
                <a:defRPr/>
              </a:pPr>
              <a:r>
                <a:rPr lang="en-GB" sz="1600" dirty="0">
                  <a:solidFill>
                    <a:schemeClr val="tx2"/>
                  </a:solidFill>
                  <a:latin typeface="+mn-lt"/>
                </a:rPr>
                <a:t>0.8</a:t>
              </a:r>
            </a:p>
          </p:txBody>
        </p:sp>
        <p:sp>
          <p:nvSpPr>
            <p:cNvPr id="24" name="Text Box 68"/>
            <p:cNvSpPr txBox="1">
              <a:spLocks noChangeArrowheads="1"/>
            </p:cNvSpPr>
            <p:nvPr/>
          </p:nvSpPr>
          <p:spPr bwMode="auto">
            <a:xfrm>
              <a:off x="840685" y="1781503"/>
              <a:ext cx="444397" cy="35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spcBef>
                  <a:spcPct val="0"/>
                </a:spcBef>
                <a:spcAft>
                  <a:spcPct val="0"/>
                </a:spcAft>
                <a:buFont typeface="Arial" panose="020B0604020202020204" pitchFamily="34" charset="0"/>
                <a:buNone/>
                <a:defRPr/>
              </a:pPr>
              <a:r>
                <a:rPr lang="en-GB" sz="1600" dirty="0">
                  <a:solidFill>
                    <a:schemeClr val="tx2"/>
                  </a:solidFill>
                  <a:latin typeface="+mn-lt"/>
                </a:rPr>
                <a:t>1.0</a:t>
              </a:r>
            </a:p>
          </p:txBody>
        </p:sp>
        <p:sp>
          <p:nvSpPr>
            <p:cNvPr id="25" name="Text Box 69"/>
            <p:cNvSpPr txBox="1">
              <a:spLocks noChangeArrowheads="1"/>
            </p:cNvSpPr>
            <p:nvPr/>
          </p:nvSpPr>
          <p:spPr bwMode="auto">
            <a:xfrm>
              <a:off x="2184019" y="5674719"/>
              <a:ext cx="393096" cy="35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0"/>
                </a:spcBef>
                <a:spcAft>
                  <a:spcPct val="0"/>
                </a:spcAft>
                <a:buFont typeface="Arial" panose="020B0604020202020204" pitchFamily="34" charset="0"/>
                <a:buNone/>
                <a:defRPr/>
              </a:pPr>
              <a:r>
                <a:rPr lang="en-GB" sz="1600" dirty="0">
                  <a:solidFill>
                    <a:schemeClr val="tx2"/>
                  </a:solidFill>
                  <a:latin typeface="+mn-lt"/>
                </a:rPr>
                <a:t>30</a:t>
              </a:r>
            </a:p>
          </p:txBody>
        </p:sp>
        <p:sp>
          <p:nvSpPr>
            <p:cNvPr id="26" name="Text Box 70"/>
            <p:cNvSpPr txBox="1">
              <a:spLocks noChangeArrowheads="1"/>
            </p:cNvSpPr>
            <p:nvPr/>
          </p:nvSpPr>
          <p:spPr bwMode="auto">
            <a:xfrm>
              <a:off x="3662131" y="5674719"/>
              <a:ext cx="393096" cy="35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0"/>
                </a:spcBef>
                <a:spcAft>
                  <a:spcPct val="0"/>
                </a:spcAft>
                <a:buFont typeface="Arial" panose="020B0604020202020204" pitchFamily="34" charset="0"/>
                <a:buNone/>
                <a:defRPr/>
              </a:pPr>
              <a:r>
                <a:rPr lang="en-GB" sz="1600" dirty="0">
                  <a:solidFill>
                    <a:schemeClr val="tx2"/>
                  </a:solidFill>
                  <a:latin typeface="+mn-lt"/>
                </a:rPr>
                <a:t>40</a:t>
              </a:r>
            </a:p>
          </p:txBody>
        </p:sp>
        <p:sp>
          <p:nvSpPr>
            <p:cNvPr id="27" name="Text Box 71"/>
            <p:cNvSpPr txBox="1">
              <a:spLocks noChangeArrowheads="1"/>
            </p:cNvSpPr>
            <p:nvPr/>
          </p:nvSpPr>
          <p:spPr bwMode="auto">
            <a:xfrm>
              <a:off x="5133098" y="5674719"/>
              <a:ext cx="393096" cy="35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0"/>
                </a:spcBef>
                <a:spcAft>
                  <a:spcPct val="0"/>
                </a:spcAft>
                <a:buFont typeface="Arial" panose="020B0604020202020204" pitchFamily="34" charset="0"/>
                <a:buNone/>
                <a:defRPr/>
              </a:pPr>
              <a:r>
                <a:rPr lang="en-GB" sz="1600" dirty="0">
                  <a:solidFill>
                    <a:schemeClr val="tx2"/>
                  </a:solidFill>
                  <a:latin typeface="+mn-lt"/>
                </a:rPr>
                <a:t>50</a:t>
              </a:r>
            </a:p>
          </p:txBody>
        </p:sp>
        <p:sp>
          <p:nvSpPr>
            <p:cNvPr id="28" name="Text Box 72"/>
            <p:cNvSpPr txBox="1">
              <a:spLocks noChangeArrowheads="1"/>
            </p:cNvSpPr>
            <p:nvPr/>
          </p:nvSpPr>
          <p:spPr bwMode="auto">
            <a:xfrm>
              <a:off x="6611210" y="5674719"/>
              <a:ext cx="393096" cy="35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0"/>
                </a:spcBef>
                <a:spcAft>
                  <a:spcPct val="0"/>
                </a:spcAft>
                <a:buFont typeface="Arial" panose="020B0604020202020204" pitchFamily="34" charset="0"/>
                <a:buNone/>
                <a:defRPr/>
              </a:pPr>
              <a:r>
                <a:rPr lang="en-GB" sz="1600" dirty="0">
                  <a:solidFill>
                    <a:schemeClr val="tx2"/>
                  </a:solidFill>
                  <a:latin typeface="+mn-lt"/>
                </a:rPr>
                <a:t>60</a:t>
              </a:r>
            </a:p>
          </p:txBody>
        </p:sp>
        <p:sp>
          <p:nvSpPr>
            <p:cNvPr id="29" name="Text Box 73"/>
            <p:cNvSpPr txBox="1">
              <a:spLocks noChangeArrowheads="1"/>
            </p:cNvSpPr>
            <p:nvPr/>
          </p:nvSpPr>
          <p:spPr bwMode="auto">
            <a:xfrm>
              <a:off x="8082178" y="5674719"/>
              <a:ext cx="393096" cy="35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0"/>
                </a:spcBef>
                <a:spcAft>
                  <a:spcPct val="0"/>
                </a:spcAft>
                <a:buFont typeface="Arial" panose="020B0604020202020204" pitchFamily="34" charset="0"/>
                <a:buNone/>
                <a:defRPr/>
              </a:pPr>
              <a:r>
                <a:rPr lang="en-GB" sz="1600" dirty="0">
                  <a:solidFill>
                    <a:schemeClr val="tx2"/>
                  </a:solidFill>
                  <a:latin typeface="+mn-lt"/>
                </a:rPr>
                <a:t>70</a:t>
              </a:r>
            </a:p>
          </p:txBody>
        </p:sp>
        <p:sp>
          <p:nvSpPr>
            <p:cNvPr id="30" name="Text Box 74"/>
            <p:cNvSpPr txBox="1">
              <a:spLocks noChangeArrowheads="1"/>
            </p:cNvSpPr>
            <p:nvPr/>
          </p:nvSpPr>
          <p:spPr bwMode="auto">
            <a:xfrm>
              <a:off x="4078466" y="5966878"/>
              <a:ext cx="1111570" cy="35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0"/>
                </a:spcBef>
                <a:spcAft>
                  <a:spcPct val="0"/>
                </a:spcAft>
                <a:buFont typeface="Arial" panose="020B0604020202020204" pitchFamily="34" charset="0"/>
                <a:buNone/>
                <a:defRPr/>
              </a:pPr>
              <a:r>
                <a:rPr lang="en-GB" sz="1600" dirty="0">
                  <a:solidFill>
                    <a:schemeClr val="tx2"/>
                  </a:solidFill>
                  <a:latin typeface="+mn-lt"/>
                </a:rPr>
                <a:t>Age (years)</a:t>
              </a:r>
            </a:p>
          </p:txBody>
        </p:sp>
        <p:sp>
          <p:nvSpPr>
            <p:cNvPr id="31" name="Text Box 75"/>
            <p:cNvSpPr txBox="1">
              <a:spLocks noChangeArrowheads="1"/>
            </p:cNvSpPr>
            <p:nvPr/>
          </p:nvSpPr>
          <p:spPr bwMode="auto">
            <a:xfrm rot="16200000">
              <a:off x="-723566" y="3537950"/>
              <a:ext cx="2084363" cy="3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0"/>
                </a:spcBef>
                <a:spcAft>
                  <a:spcPct val="0"/>
                </a:spcAft>
                <a:buFont typeface="Arial" panose="020B0604020202020204" pitchFamily="34" charset="0"/>
                <a:buNone/>
                <a:defRPr/>
              </a:pPr>
              <a:r>
                <a:rPr lang="en-GB" sz="1600" dirty="0">
                  <a:solidFill>
                    <a:schemeClr val="tx2"/>
                  </a:solidFill>
                  <a:latin typeface="+mn-lt"/>
                </a:rPr>
                <a:t>Probability of survival</a:t>
              </a:r>
            </a:p>
          </p:txBody>
        </p:sp>
        <p:sp>
          <p:nvSpPr>
            <p:cNvPr id="32" name="Freeform 77"/>
            <p:cNvSpPr>
              <a:spLocks/>
            </p:cNvSpPr>
            <p:nvPr/>
          </p:nvSpPr>
          <p:spPr bwMode="auto">
            <a:xfrm>
              <a:off x="1362877" y="1978501"/>
              <a:ext cx="6168060" cy="485818"/>
            </a:xfrm>
            <a:custGeom>
              <a:avLst/>
              <a:gdLst>
                <a:gd name="T0" fmla="*/ 0 w 3388"/>
                <a:gd name="T1" fmla="*/ 0 h 248"/>
                <a:gd name="T2" fmla="*/ 2147483647 w 3388"/>
                <a:gd name="T3" fmla="*/ 0 h 248"/>
                <a:gd name="T4" fmla="*/ 2147483647 w 3388"/>
                <a:gd name="T5" fmla="*/ 2147483647 h 248"/>
                <a:gd name="T6" fmla="*/ 2147483647 w 3388"/>
                <a:gd name="T7" fmla="*/ 2147483647 h 248"/>
                <a:gd name="T8" fmla="*/ 2147483647 w 3388"/>
                <a:gd name="T9" fmla="*/ 2147483647 h 248"/>
                <a:gd name="T10" fmla="*/ 2147483647 w 3388"/>
                <a:gd name="T11" fmla="*/ 2147483647 h 248"/>
                <a:gd name="T12" fmla="*/ 2147483647 w 3388"/>
                <a:gd name="T13" fmla="*/ 2147483647 h 248"/>
                <a:gd name="T14" fmla="*/ 2147483647 w 3388"/>
                <a:gd name="T15" fmla="*/ 2147483647 h 248"/>
                <a:gd name="T16" fmla="*/ 2147483647 w 3388"/>
                <a:gd name="T17" fmla="*/ 2147483647 h 248"/>
                <a:gd name="T18" fmla="*/ 2147483647 w 3388"/>
                <a:gd name="T19" fmla="*/ 2147483647 h 248"/>
                <a:gd name="T20" fmla="*/ 2147483647 w 3388"/>
                <a:gd name="T21" fmla="*/ 2147483647 h 248"/>
                <a:gd name="T22" fmla="*/ 2147483647 w 3388"/>
                <a:gd name="T23" fmla="*/ 2147483647 h 248"/>
                <a:gd name="T24" fmla="*/ 2147483647 w 3388"/>
                <a:gd name="T25" fmla="*/ 2147483647 h 248"/>
                <a:gd name="T26" fmla="*/ 2147483647 w 3388"/>
                <a:gd name="T27" fmla="*/ 2147483647 h 248"/>
                <a:gd name="T28" fmla="*/ 2147483647 w 3388"/>
                <a:gd name="T29" fmla="*/ 2147483647 h 248"/>
                <a:gd name="T30" fmla="*/ 2147483647 w 3388"/>
                <a:gd name="T31" fmla="*/ 2147483647 h 248"/>
                <a:gd name="T32" fmla="*/ 2147483647 w 3388"/>
                <a:gd name="T33" fmla="*/ 2147483647 h 248"/>
                <a:gd name="T34" fmla="*/ 2147483647 w 3388"/>
                <a:gd name="T35" fmla="*/ 2147483647 h 248"/>
                <a:gd name="T36" fmla="*/ 2147483647 w 3388"/>
                <a:gd name="T37" fmla="*/ 2147483647 h 248"/>
                <a:gd name="T38" fmla="*/ 2147483647 w 3388"/>
                <a:gd name="T39" fmla="*/ 2147483647 h 248"/>
                <a:gd name="T40" fmla="*/ 2147483647 w 3388"/>
                <a:gd name="T41" fmla="*/ 2147483647 h 248"/>
                <a:gd name="T42" fmla="*/ 2147483647 w 3388"/>
                <a:gd name="T43" fmla="*/ 2147483647 h 248"/>
                <a:gd name="T44" fmla="*/ 2147483647 w 3388"/>
                <a:gd name="T45" fmla="*/ 2147483647 h 248"/>
                <a:gd name="T46" fmla="*/ 2147483647 w 3388"/>
                <a:gd name="T47" fmla="*/ 2147483647 h 248"/>
                <a:gd name="T48" fmla="*/ 2147483647 w 3388"/>
                <a:gd name="T49" fmla="*/ 2147483647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88"/>
                <a:gd name="T76" fmla="*/ 0 h 248"/>
                <a:gd name="T77" fmla="*/ 3388 w 3388"/>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88" h="248">
                  <a:moveTo>
                    <a:pt x="0" y="0"/>
                  </a:moveTo>
                  <a:lnTo>
                    <a:pt x="1392" y="0"/>
                  </a:lnTo>
                  <a:lnTo>
                    <a:pt x="1392" y="12"/>
                  </a:lnTo>
                  <a:lnTo>
                    <a:pt x="1510" y="12"/>
                  </a:lnTo>
                  <a:lnTo>
                    <a:pt x="1510" y="32"/>
                  </a:lnTo>
                  <a:lnTo>
                    <a:pt x="1780" y="32"/>
                  </a:lnTo>
                  <a:lnTo>
                    <a:pt x="1780" y="52"/>
                  </a:lnTo>
                  <a:lnTo>
                    <a:pt x="1996" y="52"/>
                  </a:lnTo>
                  <a:lnTo>
                    <a:pt x="1996" y="68"/>
                  </a:lnTo>
                  <a:lnTo>
                    <a:pt x="2082" y="68"/>
                  </a:lnTo>
                  <a:lnTo>
                    <a:pt x="2078" y="84"/>
                  </a:lnTo>
                  <a:lnTo>
                    <a:pt x="2368" y="84"/>
                  </a:lnTo>
                  <a:lnTo>
                    <a:pt x="2368" y="98"/>
                  </a:lnTo>
                  <a:lnTo>
                    <a:pt x="2408" y="98"/>
                  </a:lnTo>
                  <a:lnTo>
                    <a:pt x="2408" y="120"/>
                  </a:lnTo>
                  <a:lnTo>
                    <a:pt x="2808" y="120"/>
                  </a:lnTo>
                  <a:lnTo>
                    <a:pt x="2808" y="138"/>
                  </a:lnTo>
                  <a:lnTo>
                    <a:pt x="2960" y="138"/>
                  </a:lnTo>
                  <a:lnTo>
                    <a:pt x="2960" y="162"/>
                  </a:lnTo>
                  <a:lnTo>
                    <a:pt x="3022" y="162"/>
                  </a:lnTo>
                  <a:lnTo>
                    <a:pt x="3024" y="188"/>
                  </a:lnTo>
                  <a:lnTo>
                    <a:pt x="3158" y="190"/>
                  </a:lnTo>
                  <a:lnTo>
                    <a:pt x="3164" y="216"/>
                  </a:lnTo>
                  <a:lnTo>
                    <a:pt x="3386" y="216"/>
                  </a:lnTo>
                  <a:lnTo>
                    <a:pt x="3388" y="248"/>
                  </a:lnTo>
                </a:path>
              </a:pathLst>
            </a:cu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Font typeface="Arial" panose="020B0604020202020204" pitchFamily="34" charset="0"/>
                <a:buNone/>
                <a:defRPr/>
              </a:pPr>
              <a:endParaRPr lang="en-AU" dirty="0">
                <a:solidFill>
                  <a:schemeClr val="tx2"/>
                </a:solidFill>
                <a:cs typeface="Arial" pitchFamily="34" charset="0"/>
              </a:endParaRPr>
            </a:p>
          </p:txBody>
        </p:sp>
        <p:sp>
          <p:nvSpPr>
            <p:cNvPr id="33" name="Freeform 78"/>
            <p:cNvSpPr>
              <a:spLocks/>
            </p:cNvSpPr>
            <p:nvPr/>
          </p:nvSpPr>
          <p:spPr bwMode="auto">
            <a:xfrm>
              <a:off x="1362877" y="1978501"/>
              <a:ext cx="6179174" cy="1454113"/>
            </a:xfrm>
            <a:custGeom>
              <a:avLst/>
              <a:gdLst>
                <a:gd name="T0" fmla="*/ 2147483647 w 3394"/>
                <a:gd name="T1" fmla="*/ 0 h 744"/>
                <a:gd name="T2" fmla="*/ 2147483647 w 3394"/>
                <a:gd name="T3" fmla="*/ 2147483647 h 744"/>
                <a:gd name="T4" fmla="*/ 2147483647 w 3394"/>
                <a:gd name="T5" fmla="*/ 2147483647 h 744"/>
                <a:gd name="T6" fmla="*/ 2147483647 w 3394"/>
                <a:gd name="T7" fmla="*/ 2147483647 h 744"/>
                <a:gd name="T8" fmla="*/ 2147483647 w 3394"/>
                <a:gd name="T9" fmla="*/ 2147483647 h 744"/>
                <a:gd name="T10" fmla="*/ 2147483647 w 3394"/>
                <a:gd name="T11" fmla="*/ 2147483647 h 744"/>
                <a:gd name="T12" fmla="*/ 2147483647 w 3394"/>
                <a:gd name="T13" fmla="*/ 2147483647 h 744"/>
                <a:gd name="T14" fmla="*/ 2147483647 w 3394"/>
                <a:gd name="T15" fmla="*/ 2147483647 h 744"/>
                <a:gd name="T16" fmla="*/ 2147483647 w 3394"/>
                <a:gd name="T17" fmla="*/ 2147483647 h 744"/>
                <a:gd name="T18" fmla="*/ 2147483647 w 3394"/>
                <a:gd name="T19" fmla="*/ 2147483647 h 744"/>
                <a:gd name="T20" fmla="*/ 2147483647 w 3394"/>
                <a:gd name="T21" fmla="*/ 2147483647 h 744"/>
                <a:gd name="T22" fmla="*/ 2147483647 w 3394"/>
                <a:gd name="T23" fmla="*/ 2147483647 h 744"/>
                <a:gd name="T24" fmla="*/ 2147483647 w 3394"/>
                <a:gd name="T25" fmla="*/ 2147483647 h 744"/>
                <a:gd name="T26" fmla="*/ 2147483647 w 3394"/>
                <a:gd name="T27" fmla="*/ 2147483647 h 744"/>
                <a:gd name="T28" fmla="*/ 2147483647 w 3394"/>
                <a:gd name="T29" fmla="*/ 2147483647 h 744"/>
                <a:gd name="T30" fmla="*/ 2147483647 w 3394"/>
                <a:gd name="T31" fmla="*/ 2147483647 h 744"/>
                <a:gd name="T32" fmla="*/ 2147483647 w 3394"/>
                <a:gd name="T33" fmla="*/ 2147483647 h 744"/>
                <a:gd name="T34" fmla="*/ 2147483647 w 3394"/>
                <a:gd name="T35" fmla="*/ 2147483647 h 744"/>
                <a:gd name="T36" fmla="*/ 2147483647 w 3394"/>
                <a:gd name="T37" fmla="*/ 2147483647 h 744"/>
                <a:gd name="T38" fmla="*/ 2147483647 w 3394"/>
                <a:gd name="T39" fmla="*/ 2147483647 h 744"/>
                <a:gd name="T40" fmla="*/ 2147483647 w 3394"/>
                <a:gd name="T41" fmla="*/ 2147483647 h 744"/>
                <a:gd name="T42" fmla="*/ 2147483647 w 3394"/>
                <a:gd name="T43" fmla="*/ 2147483647 h 744"/>
                <a:gd name="T44" fmla="*/ 2147483647 w 3394"/>
                <a:gd name="T45" fmla="*/ 2147483647 h 744"/>
                <a:gd name="T46" fmla="*/ 2147483647 w 3394"/>
                <a:gd name="T47" fmla="*/ 2147483647 h 744"/>
                <a:gd name="T48" fmla="*/ 2147483647 w 3394"/>
                <a:gd name="T49" fmla="*/ 2147483647 h 744"/>
                <a:gd name="T50" fmla="*/ 2147483647 w 3394"/>
                <a:gd name="T51" fmla="*/ 2147483647 h 744"/>
                <a:gd name="T52" fmla="*/ 2147483647 w 3394"/>
                <a:gd name="T53" fmla="*/ 2147483647 h 744"/>
                <a:gd name="T54" fmla="*/ 2147483647 w 3394"/>
                <a:gd name="T55" fmla="*/ 2147483647 h 744"/>
                <a:gd name="T56" fmla="*/ 2147483647 w 3394"/>
                <a:gd name="T57" fmla="*/ 2147483647 h 744"/>
                <a:gd name="T58" fmla="*/ 2147483647 w 3394"/>
                <a:gd name="T59" fmla="*/ 2147483647 h 744"/>
                <a:gd name="T60" fmla="*/ 2147483647 w 3394"/>
                <a:gd name="T61" fmla="*/ 2147483647 h 744"/>
                <a:gd name="T62" fmla="*/ 2147483647 w 3394"/>
                <a:gd name="T63" fmla="*/ 2147483647 h 744"/>
                <a:gd name="T64" fmla="*/ 2147483647 w 3394"/>
                <a:gd name="T65" fmla="*/ 2147483647 h 7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94"/>
                <a:gd name="T100" fmla="*/ 0 h 744"/>
                <a:gd name="T101" fmla="*/ 3394 w 3394"/>
                <a:gd name="T102" fmla="*/ 744 h 7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94" h="744">
                  <a:moveTo>
                    <a:pt x="0" y="0"/>
                  </a:moveTo>
                  <a:lnTo>
                    <a:pt x="824" y="0"/>
                  </a:lnTo>
                  <a:lnTo>
                    <a:pt x="824" y="62"/>
                  </a:lnTo>
                  <a:lnTo>
                    <a:pt x="972" y="62"/>
                  </a:lnTo>
                  <a:lnTo>
                    <a:pt x="972" y="82"/>
                  </a:lnTo>
                  <a:lnTo>
                    <a:pt x="1096" y="82"/>
                  </a:lnTo>
                  <a:lnTo>
                    <a:pt x="1096" y="98"/>
                  </a:lnTo>
                  <a:lnTo>
                    <a:pt x="1186" y="98"/>
                  </a:lnTo>
                  <a:lnTo>
                    <a:pt x="1182" y="114"/>
                  </a:lnTo>
                  <a:lnTo>
                    <a:pt x="1270" y="114"/>
                  </a:lnTo>
                  <a:lnTo>
                    <a:pt x="1270" y="134"/>
                  </a:lnTo>
                  <a:lnTo>
                    <a:pt x="1400" y="134"/>
                  </a:lnTo>
                  <a:lnTo>
                    <a:pt x="1400" y="150"/>
                  </a:lnTo>
                  <a:lnTo>
                    <a:pt x="1446" y="150"/>
                  </a:lnTo>
                  <a:lnTo>
                    <a:pt x="1446" y="168"/>
                  </a:lnTo>
                  <a:lnTo>
                    <a:pt x="1546" y="168"/>
                  </a:lnTo>
                  <a:lnTo>
                    <a:pt x="1546" y="188"/>
                  </a:lnTo>
                  <a:lnTo>
                    <a:pt x="1600" y="188"/>
                  </a:lnTo>
                  <a:lnTo>
                    <a:pt x="1600" y="200"/>
                  </a:lnTo>
                  <a:lnTo>
                    <a:pt x="1756" y="200"/>
                  </a:lnTo>
                  <a:lnTo>
                    <a:pt x="1756" y="216"/>
                  </a:lnTo>
                  <a:lnTo>
                    <a:pt x="1846" y="216"/>
                  </a:lnTo>
                  <a:lnTo>
                    <a:pt x="1850" y="232"/>
                  </a:lnTo>
                  <a:lnTo>
                    <a:pt x="1922" y="232"/>
                  </a:lnTo>
                  <a:lnTo>
                    <a:pt x="1922" y="256"/>
                  </a:lnTo>
                  <a:lnTo>
                    <a:pt x="1956" y="256"/>
                  </a:lnTo>
                  <a:lnTo>
                    <a:pt x="1958" y="272"/>
                  </a:lnTo>
                  <a:lnTo>
                    <a:pt x="1986" y="272"/>
                  </a:lnTo>
                  <a:lnTo>
                    <a:pt x="1986" y="286"/>
                  </a:lnTo>
                  <a:lnTo>
                    <a:pt x="2112" y="286"/>
                  </a:lnTo>
                  <a:lnTo>
                    <a:pt x="2112" y="300"/>
                  </a:lnTo>
                  <a:lnTo>
                    <a:pt x="2154" y="300"/>
                  </a:lnTo>
                  <a:lnTo>
                    <a:pt x="2152" y="316"/>
                  </a:lnTo>
                  <a:lnTo>
                    <a:pt x="2258" y="316"/>
                  </a:lnTo>
                  <a:lnTo>
                    <a:pt x="2254" y="328"/>
                  </a:lnTo>
                  <a:lnTo>
                    <a:pt x="2454" y="328"/>
                  </a:lnTo>
                  <a:lnTo>
                    <a:pt x="2454" y="344"/>
                  </a:lnTo>
                  <a:lnTo>
                    <a:pt x="2542" y="344"/>
                  </a:lnTo>
                  <a:lnTo>
                    <a:pt x="2542" y="360"/>
                  </a:lnTo>
                  <a:lnTo>
                    <a:pt x="2604" y="360"/>
                  </a:lnTo>
                  <a:lnTo>
                    <a:pt x="2604" y="394"/>
                  </a:lnTo>
                  <a:lnTo>
                    <a:pt x="2640" y="394"/>
                  </a:lnTo>
                  <a:lnTo>
                    <a:pt x="2640" y="416"/>
                  </a:lnTo>
                  <a:lnTo>
                    <a:pt x="2792" y="416"/>
                  </a:lnTo>
                  <a:lnTo>
                    <a:pt x="2792" y="450"/>
                  </a:lnTo>
                  <a:lnTo>
                    <a:pt x="2814" y="450"/>
                  </a:lnTo>
                  <a:lnTo>
                    <a:pt x="2814" y="468"/>
                  </a:lnTo>
                  <a:lnTo>
                    <a:pt x="2904" y="468"/>
                  </a:lnTo>
                  <a:lnTo>
                    <a:pt x="2904" y="490"/>
                  </a:lnTo>
                  <a:lnTo>
                    <a:pt x="2952" y="490"/>
                  </a:lnTo>
                  <a:lnTo>
                    <a:pt x="2952" y="526"/>
                  </a:lnTo>
                  <a:lnTo>
                    <a:pt x="3016" y="526"/>
                  </a:lnTo>
                  <a:lnTo>
                    <a:pt x="3018" y="554"/>
                  </a:lnTo>
                  <a:lnTo>
                    <a:pt x="3028" y="568"/>
                  </a:lnTo>
                  <a:lnTo>
                    <a:pt x="3050" y="566"/>
                  </a:lnTo>
                  <a:lnTo>
                    <a:pt x="3050" y="592"/>
                  </a:lnTo>
                  <a:lnTo>
                    <a:pt x="3102" y="596"/>
                  </a:lnTo>
                  <a:lnTo>
                    <a:pt x="3100" y="636"/>
                  </a:lnTo>
                  <a:lnTo>
                    <a:pt x="3126" y="636"/>
                  </a:lnTo>
                  <a:lnTo>
                    <a:pt x="3126" y="662"/>
                  </a:lnTo>
                  <a:lnTo>
                    <a:pt x="3208" y="658"/>
                  </a:lnTo>
                  <a:lnTo>
                    <a:pt x="3208" y="682"/>
                  </a:lnTo>
                  <a:lnTo>
                    <a:pt x="3324" y="682"/>
                  </a:lnTo>
                  <a:lnTo>
                    <a:pt x="3326" y="714"/>
                  </a:lnTo>
                  <a:lnTo>
                    <a:pt x="3360" y="714"/>
                  </a:lnTo>
                  <a:lnTo>
                    <a:pt x="3362" y="744"/>
                  </a:lnTo>
                  <a:lnTo>
                    <a:pt x="3394" y="744"/>
                  </a:lnTo>
                </a:path>
              </a:pathLst>
            </a:custGeom>
            <a:noFill/>
            <a:ln w="28575">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Font typeface="Arial" panose="020B0604020202020204" pitchFamily="34" charset="0"/>
                <a:buNone/>
                <a:defRPr/>
              </a:pPr>
              <a:endParaRPr lang="en-AU" dirty="0">
                <a:solidFill>
                  <a:schemeClr val="tx2"/>
                </a:solidFill>
                <a:cs typeface="Arial" pitchFamily="34" charset="0"/>
              </a:endParaRPr>
            </a:p>
          </p:txBody>
        </p:sp>
        <p:sp>
          <p:nvSpPr>
            <p:cNvPr id="34" name="Freeform 79"/>
            <p:cNvSpPr>
              <a:spLocks/>
            </p:cNvSpPr>
            <p:nvPr/>
          </p:nvSpPr>
          <p:spPr bwMode="auto">
            <a:xfrm>
              <a:off x="1362877" y="1978501"/>
              <a:ext cx="6171235" cy="2435765"/>
            </a:xfrm>
            <a:custGeom>
              <a:avLst/>
              <a:gdLst>
                <a:gd name="T0" fmla="*/ 2147483647 w 3390"/>
                <a:gd name="T1" fmla="*/ 0 h 1246"/>
                <a:gd name="T2" fmla="*/ 2147483647 w 3390"/>
                <a:gd name="T3" fmla="*/ 2147483647 h 1246"/>
                <a:gd name="T4" fmla="*/ 2147483647 w 3390"/>
                <a:gd name="T5" fmla="*/ 2147483647 h 1246"/>
                <a:gd name="T6" fmla="*/ 2147483647 w 3390"/>
                <a:gd name="T7" fmla="*/ 2147483647 h 1246"/>
                <a:gd name="T8" fmla="*/ 2147483647 w 3390"/>
                <a:gd name="T9" fmla="*/ 2147483647 h 1246"/>
                <a:gd name="T10" fmla="*/ 2147483647 w 3390"/>
                <a:gd name="T11" fmla="*/ 2147483647 h 1246"/>
                <a:gd name="T12" fmla="*/ 2147483647 w 3390"/>
                <a:gd name="T13" fmla="*/ 2147483647 h 1246"/>
                <a:gd name="T14" fmla="*/ 2147483647 w 3390"/>
                <a:gd name="T15" fmla="*/ 2147483647 h 1246"/>
                <a:gd name="T16" fmla="*/ 2147483647 w 3390"/>
                <a:gd name="T17" fmla="*/ 2147483647 h 1246"/>
                <a:gd name="T18" fmla="*/ 2147483647 w 3390"/>
                <a:gd name="T19" fmla="*/ 2147483647 h 1246"/>
                <a:gd name="T20" fmla="*/ 2147483647 w 3390"/>
                <a:gd name="T21" fmla="*/ 2147483647 h 1246"/>
                <a:gd name="T22" fmla="*/ 2147483647 w 3390"/>
                <a:gd name="T23" fmla="*/ 2147483647 h 1246"/>
                <a:gd name="T24" fmla="*/ 2147483647 w 3390"/>
                <a:gd name="T25" fmla="*/ 2147483647 h 1246"/>
                <a:gd name="T26" fmla="*/ 2147483647 w 3390"/>
                <a:gd name="T27" fmla="*/ 2147483647 h 1246"/>
                <a:gd name="T28" fmla="*/ 2147483647 w 3390"/>
                <a:gd name="T29" fmla="*/ 2147483647 h 1246"/>
                <a:gd name="T30" fmla="*/ 2147483647 w 3390"/>
                <a:gd name="T31" fmla="*/ 2147483647 h 1246"/>
                <a:gd name="T32" fmla="*/ 2147483647 w 3390"/>
                <a:gd name="T33" fmla="*/ 2147483647 h 1246"/>
                <a:gd name="T34" fmla="*/ 2147483647 w 3390"/>
                <a:gd name="T35" fmla="*/ 2147483647 h 1246"/>
                <a:gd name="T36" fmla="*/ 2147483647 w 3390"/>
                <a:gd name="T37" fmla="*/ 2147483647 h 1246"/>
                <a:gd name="T38" fmla="*/ 2147483647 w 3390"/>
                <a:gd name="T39" fmla="*/ 2147483647 h 1246"/>
                <a:gd name="T40" fmla="*/ 2147483647 w 3390"/>
                <a:gd name="T41" fmla="*/ 2147483647 h 1246"/>
                <a:gd name="T42" fmla="*/ 2147483647 w 3390"/>
                <a:gd name="T43" fmla="*/ 2147483647 h 1246"/>
                <a:gd name="T44" fmla="*/ 2147483647 w 3390"/>
                <a:gd name="T45" fmla="*/ 2147483647 h 1246"/>
                <a:gd name="T46" fmla="*/ 2147483647 w 3390"/>
                <a:gd name="T47" fmla="*/ 2147483647 h 1246"/>
                <a:gd name="T48" fmla="*/ 2147483647 w 3390"/>
                <a:gd name="T49" fmla="*/ 2147483647 h 1246"/>
                <a:gd name="T50" fmla="*/ 2147483647 w 3390"/>
                <a:gd name="T51" fmla="*/ 2147483647 h 1246"/>
                <a:gd name="T52" fmla="*/ 2147483647 w 3390"/>
                <a:gd name="T53" fmla="*/ 2147483647 h 1246"/>
                <a:gd name="T54" fmla="*/ 2147483647 w 3390"/>
                <a:gd name="T55" fmla="*/ 2147483647 h 1246"/>
                <a:gd name="T56" fmla="*/ 2147483647 w 3390"/>
                <a:gd name="T57" fmla="*/ 2147483647 h 1246"/>
                <a:gd name="T58" fmla="*/ 2147483647 w 3390"/>
                <a:gd name="T59" fmla="*/ 2147483647 h 1246"/>
                <a:gd name="T60" fmla="*/ 2147483647 w 3390"/>
                <a:gd name="T61" fmla="*/ 2147483647 h 1246"/>
                <a:gd name="T62" fmla="*/ 2147483647 w 3390"/>
                <a:gd name="T63" fmla="*/ 2147483647 h 1246"/>
                <a:gd name="T64" fmla="*/ 2147483647 w 3390"/>
                <a:gd name="T65" fmla="*/ 2147483647 h 1246"/>
                <a:gd name="T66" fmla="*/ 2147483647 w 3390"/>
                <a:gd name="T67" fmla="*/ 2147483647 h 1246"/>
                <a:gd name="T68" fmla="*/ 2147483647 w 3390"/>
                <a:gd name="T69" fmla="*/ 2147483647 h 1246"/>
                <a:gd name="T70" fmla="*/ 2147483647 w 3390"/>
                <a:gd name="T71" fmla="*/ 2147483647 h 1246"/>
                <a:gd name="T72" fmla="*/ 2147483647 w 3390"/>
                <a:gd name="T73" fmla="*/ 2147483647 h 1246"/>
                <a:gd name="T74" fmla="*/ 2147483647 w 3390"/>
                <a:gd name="T75" fmla="*/ 2147483647 h 1246"/>
                <a:gd name="T76" fmla="*/ 2147483647 w 3390"/>
                <a:gd name="T77" fmla="*/ 2147483647 h 1246"/>
                <a:gd name="T78" fmla="*/ 2147483647 w 3390"/>
                <a:gd name="T79" fmla="*/ 2147483647 h 1246"/>
                <a:gd name="T80" fmla="*/ 2147483647 w 3390"/>
                <a:gd name="T81" fmla="*/ 2147483647 h 1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90"/>
                <a:gd name="T124" fmla="*/ 0 h 1246"/>
                <a:gd name="T125" fmla="*/ 3390 w 3390"/>
                <a:gd name="T126" fmla="*/ 1246 h 12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90" h="1246">
                  <a:moveTo>
                    <a:pt x="0" y="0"/>
                  </a:moveTo>
                  <a:lnTo>
                    <a:pt x="698" y="0"/>
                  </a:lnTo>
                  <a:lnTo>
                    <a:pt x="698" y="20"/>
                  </a:lnTo>
                  <a:lnTo>
                    <a:pt x="746" y="20"/>
                  </a:lnTo>
                  <a:lnTo>
                    <a:pt x="746" y="38"/>
                  </a:lnTo>
                  <a:lnTo>
                    <a:pt x="842" y="38"/>
                  </a:lnTo>
                  <a:lnTo>
                    <a:pt x="842" y="118"/>
                  </a:lnTo>
                  <a:lnTo>
                    <a:pt x="860" y="118"/>
                  </a:lnTo>
                  <a:lnTo>
                    <a:pt x="860" y="168"/>
                  </a:lnTo>
                  <a:lnTo>
                    <a:pt x="936" y="168"/>
                  </a:lnTo>
                  <a:lnTo>
                    <a:pt x="936" y="218"/>
                  </a:lnTo>
                  <a:lnTo>
                    <a:pt x="962" y="218"/>
                  </a:lnTo>
                  <a:lnTo>
                    <a:pt x="962" y="260"/>
                  </a:lnTo>
                  <a:lnTo>
                    <a:pt x="986" y="260"/>
                  </a:lnTo>
                  <a:lnTo>
                    <a:pt x="986" y="302"/>
                  </a:lnTo>
                  <a:lnTo>
                    <a:pt x="1162" y="302"/>
                  </a:lnTo>
                  <a:lnTo>
                    <a:pt x="1162" y="324"/>
                  </a:lnTo>
                  <a:lnTo>
                    <a:pt x="1290" y="324"/>
                  </a:lnTo>
                  <a:lnTo>
                    <a:pt x="1290" y="350"/>
                  </a:lnTo>
                  <a:lnTo>
                    <a:pt x="1526" y="350"/>
                  </a:lnTo>
                  <a:lnTo>
                    <a:pt x="1526" y="370"/>
                  </a:lnTo>
                  <a:lnTo>
                    <a:pt x="1644" y="370"/>
                  </a:lnTo>
                  <a:lnTo>
                    <a:pt x="1644" y="398"/>
                  </a:lnTo>
                  <a:lnTo>
                    <a:pt x="1708" y="398"/>
                  </a:lnTo>
                  <a:lnTo>
                    <a:pt x="1704" y="414"/>
                  </a:lnTo>
                  <a:lnTo>
                    <a:pt x="1725" y="420"/>
                  </a:lnTo>
                  <a:lnTo>
                    <a:pt x="1732" y="445"/>
                  </a:lnTo>
                  <a:lnTo>
                    <a:pt x="1757" y="452"/>
                  </a:lnTo>
                  <a:lnTo>
                    <a:pt x="1757" y="486"/>
                  </a:lnTo>
                  <a:lnTo>
                    <a:pt x="1840" y="486"/>
                  </a:lnTo>
                  <a:lnTo>
                    <a:pt x="1840" y="514"/>
                  </a:lnTo>
                  <a:lnTo>
                    <a:pt x="1874" y="514"/>
                  </a:lnTo>
                  <a:lnTo>
                    <a:pt x="1874" y="548"/>
                  </a:lnTo>
                  <a:lnTo>
                    <a:pt x="1920" y="548"/>
                  </a:lnTo>
                  <a:lnTo>
                    <a:pt x="1920" y="570"/>
                  </a:lnTo>
                  <a:lnTo>
                    <a:pt x="1942" y="564"/>
                  </a:lnTo>
                  <a:lnTo>
                    <a:pt x="1946" y="579"/>
                  </a:lnTo>
                  <a:lnTo>
                    <a:pt x="2018" y="579"/>
                  </a:lnTo>
                  <a:lnTo>
                    <a:pt x="2018" y="606"/>
                  </a:lnTo>
                  <a:lnTo>
                    <a:pt x="2046" y="606"/>
                  </a:lnTo>
                  <a:lnTo>
                    <a:pt x="2046" y="626"/>
                  </a:lnTo>
                  <a:lnTo>
                    <a:pt x="2104" y="626"/>
                  </a:lnTo>
                  <a:lnTo>
                    <a:pt x="2104" y="652"/>
                  </a:lnTo>
                  <a:lnTo>
                    <a:pt x="2224" y="652"/>
                  </a:lnTo>
                  <a:lnTo>
                    <a:pt x="2224" y="674"/>
                  </a:lnTo>
                  <a:lnTo>
                    <a:pt x="2304" y="674"/>
                  </a:lnTo>
                  <a:lnTo>
                    <a:pt x="2298" y="696"/>
                  </a:lnTo>
                  <a:lnTo>
                    <a:pt x="2362" y="696"/>
                  </a:lnTo>
                  <a:lnTo>
                    <a:pt x="2362" y="746"/>
                  </a:lnTo>
                  <a:lnTo>
                    <a:pt x="2398" y="746"/>
                  </a:lnTo>
                  <a:lnTo>
                    <a:pt x="2398" y="770"/>
                  </a:lnTo>
                  <a:lnTo>
                    <a:pt x="2434" y="770"/>
                  </a:lnTo>
                  <a:lnTo>
                    <a:pt x="2434" y="804"/>
                  </a:lnTo>
                  <a:lnTo>
                    <a:pt x="2468" y="804"/>
                  </a:lnTo>
                  <a:lnTo>
                    <a:pt x="2468" y="826"/>
                  </a:lnTo>
                  <a:lnTo>
                    <a:pt x="2674" y="826"/>
                  </a:lnTo>
                  <a:lnTo>
                    <a:pt x="2674" y="848"/>
                  </a:lnTo>
                  <a:lnTo>
                    <a:pt x="2700" y="848"/>
                  </a:lnTo>
                  <a:lnTo>
                    <a:pt x="2700" y="870"/>
                  </a:lnTo>
                  <a:lnTo>
                    <a:pt x="2846" y="870"/>
                  </a:lnTo>
                  <a:lnTo>
                    <a:pt x="2850" y="885"/>
                  </a:lnTo>
                  <a:lnTo>
                    <a:pt x="2906" y="885"/>
                  </a:lnTo>
                  <a:lnTo>
                    <a:pt x="2906" y="924"/>
                  </a:lnTo>
                  <a:lnTo>
                    <a:pt x="2972" y="924"/>
                  </a:lnTo>
                  <a:lnTo>
                    <a:pt x="2972" y="952"/>
                  </a:lnTo>
                  <a:lnTo>
                    <a:pt x="3000" y="952"/>
                  </a:lnTo>
                  <a:lnTo>
                    <a:pt x="3000" y="990"/>
                  </a:lnTo>
                  <a:lnTo>
                    <a:pt x="3058" y="990"/>
                  </a:lnTo>
                  <a:lnTo>
                    <a:pt x="3060" y="1012"/>
                  </a:lnTo>
                  <a:lnTo>
                    <a:pt x="3118" y="1010"/>
                  </a:lnTo>
                  <a:lnTo>
                    <a:pt x="3120" y="1048"/>
                  </a:lnTo>
                  <a:lnTo>
                    <a:pt x="3174" y="1048"/>
                  </a:lnTo>
                  <a:lnTo>
                    <a:pt x="3178" y="1082"/>
                  </a:lnTo>
                  <a:lnTo>
                    <a:pt x="3214" y="1080"/>
                  </a:lnTo>
                  <a:lnTo>
                    <a:pt x="3214" y="1122"/>
                  </a:lnTo>
                  <a:lnTo>
                    <a:pt x="3236" y="1120"/>
                  </a:lnTo>
                  <a:lnTo>
                    <a:pt x="3236" y="1158"/>
                  </a:lnTo>
                  <a:lnTo>
                    <a:pt x="3262" y="1156"/>
                  </a:lnTo>
                  <a:lnTo>
                    <a:pt x="3260" y="1190"/>
                  </a:lnTo>
                  <a:lnTo>
                    <a:pt x="3312" y="1190"/>
                  </a:lnTo>
                  <a:lnTo>
                    <a:pt x="3314" y="1220"/>
                  </a:lnTo>
                  <a:lnTo>
                    <a:pt x="3390" y="1218"/>
                  </a:lnTo>
                  <a:lnTo>
                    <a:pt x="3390" y="124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Font typeface="Arial" panose="020B0604020202020204" pitchFamily="34" charset="0"/>
                <a:buNone/>
                <a:defRPr/>
              </a:pPr>
              <a:endParaRPr lang="en-AU" dirty="0">
                <a:solidFill>
                  <a:schemeClr val="tx2"/>
                </a:solidFill>
                <a:cs typeface="Arial" pitchFamily="34" charset="0"/>
              </a:endParaRPr>
            </a:p>
          </p:txBody>
        </p:sp>
        <p:sp>
          <p:nvSpPr>
            <p:cNvPr id="35" name="Freeform 80"/>
            <p:cNvSpPr>
              <a:spLocks/>
            </p:cNvSpPr>
            <p:nvPr/>
          </p:nvSpPr>
          <p:spPr bwMode="auto">
            <a:xfrm>
              <a:off x="1362877" y="1978501"/>
              <a:ext cx="6179174" cy="3389035"/>
            </a:xfrm>
            <a:custGeom>
              <a:avLst/>
              <a:gdLst>
                <a:gd name="T0" fmla="*/ 2147483647 w 3394"/>
                <a:gd name="T1" fmla="*/ 0 h 1734"/>
                <a:gd name="T2" fmla="*/ 2147483647 w 3394"/>
                <a:gd name="T3" fmla="*/ 2147483647 h 1734"/>
                <a:gd name="T4" fmla="*/ 2147483647 w 3394"/>
                <a:gd name="T5" fmla="*/ 2147483647 h 1734"/>
                <a:gd name="T6" fmla="*/ 2147483647 w 3394"/>
                <a:gd name="T7" fmla="*/ 2147483647 h 1734"/>
                <a:gd name="T8" fmla="*/ 2147483647 w 3394"/>
                <a:gd name="T9" fmla="*/ 2147483647 h 1734"/>
                <a:gd name="T10" fmla="*/ 2147483647 w 3394"/>
                <a:gd name="T11" fmla="*/ 2147483647 h 1734"/>
                <a:gd name="T12" fmla="*/ 2147483647 w 3394"/>
                <a:gd name="T13" fmla="*/ 2147483647 h 1734"/>
                <a:gd name="T14" fmla="*/ 2147483647 w 3394"/>
                <a:gd name="T15" fmla="*/ 2147483647 h 1734"/>
                <a:gd name="T16" fmla="*/ 2147483647 w 3394"/>
                <a:gd name="T17" fmla="*/ 2147483647 h 1734"/>
                <a:gd name="T18" fmla="*/ 2147483647 w 3394"/>
                <a:gd name="T19" fmla="*/ 2147483647 h 1734"/>
                <a:gd name="T20" fmla="*/ 2147483647 w 3394"/>
                <a:gd name="T21" fmla="*/ 2147483647 h 1734"/>
                <a:gd name="T22" fmla="*/ 2147483647 w 3394"/>
                <a:gd name="T23" fmla="*/ 2147483647 h 1734"/>
                <a:gd name="T24" fmla="*/ 2147483647 w 3394"/>
                <a:gd name="T25" fmla="*/ 2147483647 h 1734"/>
                <a:gd name="T26" fmla="*/ 2147483647 w 3394"/>
                <a:gd name="T27" fmla="*/ 2147483647 h 1734"/>
                <a:gd name="T28" fmla="*/ 2147483647 w 3394"/>
                <a:gd name="T29" fmla="*/ 2147483647 h 1734"/>
                <a:gd name="T30" fmla="*/ 2147483647 w 3394"/>
                <a:gd name="T31" fmla="*/ 2147483647 h 1734"/>
                <a:gd name="T32" fmla="*/ 2147483647 w 3394"/>
                <a:gd name="T33" fmla="*/ 2147483647 h 1734"/>
                <a:gd name="T34" fmla="*/ 2147483647 w 3394"/>
                <a:gd name="T35" fmla="*/ 2147483647 h 1734"/>
                <a:gd name="T36" fmla="*/ 2147483647 w 3394"/>
                <a:gd name="T37" fmla="*/ 2147483647 h 1734"/>
                <a:gd name="T38" fmla="*/ 2147483647 w 3394"/>
                <a:gd name="T39" fmla="*/ 2147483647 h 1734"/>
                <a:gd name="T40" fmla="*/ 2147483647 w 3394"/>
                <a:gd name="T41" fmla="*/ 2147483647 h 1734"/>
                <a:gd name="T42" fmla="*/ 2147483647 w 3394"/>
                <a:gd name="T43" fmla="*/ 2147483647 h 1734"/>
                <a:gd name="T44" fmla="*/ 2147483647 w 3394"/>
                <a:gd name="T45" fmla="*/ 2147483647 h 1734"/>
                <a:gd name="T46" fmla="*/ 2147483647 w 3394"/>
                <a:gd name="T47" fmla="*/ 2147483647 h 1734"/>
                <a:gd name="T48" fmla="*/ 2147483647 w 3394"/>
                <a:gd name="T49" fmla="*/ 2147483647 h 1734"/>
                <a:gd name="T50" fmla="*/ 2147483647 w 3394"/>
                <a:gd name="T51" fmla="*/ 2147483647 h 1734"/>
                <a:gd name="T52" fmla="*/ 2147483647 w 3394"/>
                <a:gd name="T53" fmla="*/ 2147483647 h 1734"/>
                <a:gd name="T54" fmla="*/ 2147483647 w 3394"/>
                <a:gd name="T55" fmla="*/ 2147483647 h 1734"/>
                <a:gd name="T56" fmla="*/ 2147483647 w 3394"/>
                <a:gd name="T57" fmla="*/ 2147483647 h 1734"/>
                <a:gd name="T58" fmla="*/ 2147483647 w 3394"/>
                <a:gd name="T59" fmla="*/ 2147483647 h 1734"/>
                <a:gd name="T60" fmla="*/ 2147483647 w 3394"/>
                <a:gd name="T61" fmla="*/ 2147483647 h 1734"/>
                <a:gd name="T62" fmla="*/ 2147483647 w 3394"/>
                <a:gd name="T63" fmla="*/ 2147483647 h 1734"/>
                <a:gd name="T64" fmla="*/ 2147483647 w 3394"/>
                <a:gd name="T65" fmla="*/ 2147483647 h 1734"/>
                <a:gd name="T66" fmla="*/ 2147483647 w 3394"/>
                <a:gd name="T67" fmla="*/ 2147483647 h 1734"/>
                <a:gd name="T68" fmla="*/ 2147483647 w 3394"/>
                <a:gd name="T69" fmla="*/ 2147483647 h 1734"/>
                <a:gd name="T70" fmla="*/ 2147483647 w 3394"/>
                <a:gd name="T71" fmla="*/ 2147483647 h 1734"/>
                <a:gd name="T72" fmla="*/ 2147483647 w 3394"/>
                <a:gd name="T73" fmla="*/ 2147483647 h 1734"/>
                <a:gd name="T74" fmla="*/ 2147483647 w 3394"/>
                <a:gd name="T75" fmla="*/ 2147483647 h 1734"/>
                <a:gd name="T76" fmla="*/ 2147483647 w 3394"/>
                <a:gd name="T77" fmla="*/ 2147483647 h 1734"/>
                <a:gd name="T78" fmla="*/ 2147483647 w 3394"/>
                <a:gd name="T79" fmla="*/ 2147483647 h 1734"/>
                <a:gd name="T80" fmla="*/ 2147483647 w 3394"/>
                <a:gd name="T81" fmla="*/ 2147483647 h 1734"/>
                <a:gd name="T82" fmla="*/ 2147483647 w 3394"/>
                <a:gd name="T83" fmla="*/ 2147483647 h 1734"/>
                <a:gd name="T84" fmla="*/ 2147483647 w 3394"/>
                <a:gd name="T85" fmla="*/ 2147483647 h 1734"/>
                <a:gd name="T86" fmla="*/ 2147483647 w 3394"/>
                <a:gd name="T87" fmla="*/ 2147483647 h 1734"/>
                <a:gd name="T88" fmla="*/ 2147483647 w 3394"/>
                <a:gd name="T89" fmla="*/ 2147483647 h 1734"/>
                <a:gd name="T90" fmla="*/ 2147483647 w 3394"/>
                <a:gd name="T91" fmla="*/ 2147483647 h 1734"/>
                <a:gd name="T92" fmla="*/ 2147483647 w 3394"/>
                <a:gd name="T93" fmla="*/ 2147483647 h 1734"/>
                <a:gd name="T94" fmla="*/ 2147483647 w 3394"/>
                <a:gd name="T95" fmla="*/ 2147483647 h 1734"/>
                <a:gd name="T96" fmla="*/ 2147483647 w 3394"/>
                <a:gd name="T97" fmla="*/ 2147483647 h 1734"/>
                <a:gd name="T98" fmla="*/ 2147483647 w 3394"/>
                <a:gd name="T99" fmla="*/ 2147483647 h 1734"/>
                <a:gd name="T100" fmla="*/ 2147483647 w 3394"/>
                <a:gd name="T101" fmla="*/ 2147483647 h 1734"/>
                <a:gd name="T102" fmla="*/ 2147483647 w 3394"/>
                <a:gd name="T103" fmla="*/ 2147483647 h 1734"/>
                <a:gd name="T104" fmla="*/ 2147483647 w 3394"/>
                <a:gd name="T105" fmla="*/ 2147483647 h 1734"/>
                <a:gd name="T106" fmla="*/ 2147483647 w 3394"/>
                <a:gd name="T107" fmla="*/ 2147483647 h 17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4"/>
                <a:gd name="T163" fmla="*/ 0 h 1734"/>
                <a:gd name="T164" fmla="*/ 3394 w 3394"/>
                <a:gd name="T165" fmla="*/ 1734 h 17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4" h="1734">
                  <a:moveTo>
                    <a:pt x="0" y="0"/>
                  </a:moveTo>
                  <a:lnTo>
                    <a:pt x="536" y="0"/>
                  </a:lnTo>
                  <a:lnTo>
                    <a:pt x="536" y="138"/>
                  </a:lnTo>
                  <a:lnTo>
                    <a:pt x="638" y="138"/>
                  </a:lnTo>
                  <a:lnTo>
                    <a:pt x="638" y="234"/>
                  </a:lnTo>
                  <a:lnTo>
                    <a:pt x="668" y="234"/>
                  </a:lnTo>
                  <a:lnTo>
                    <a:pt x="668" y="326"/>
                  </a:lnTo>
                  <a:lnTo>
                    <a:pt x="828" y="326"/>
                  </a:lnTo>
                  <a:lnTo>
                    <a:pt x="828" y="364"/>
                  </a:lnTo>
                  <a:lnTo>
                    <a:pt x="864" y="364"/>
                  </a:lnTo>
                  <a:lnTo>
                    <a:pt x="864" y="402"/>
                  </a:lnTo>
                  <a:lnTo>
                    <a:pt x="996" y="402"/>
                  </a:lnTo>
                  <a:lnTo>
                    <a:pt x="996" y="436"/>
                  </a:lnTo>
                  <a:lnTo>
                    <a:pt x="1022" y="436"/>
                  </a:lnTo>
                  <a:lnTo>
                    <a:pt x="1022" y="492"/>
                  </a:lnTo>
                  <a:lnTo>
                    <a:pt x="1043" y="498"/>
                  </a:lnTo>
                  <a:lnTo>
                    <a:pt x="1043" y="530"/>
                  </a:lnTo>
                  <a:lnTo>
                    <a:pt x="1098" y="530"/>
                  </a:lnTo>
                  <a:lnTo>
                    <a:pt x="1098" y="554"/>
                  </a:lnTo>
                  <a:lnTo>
                    <a:pt x="1160" y="554"/>
                  </a:lnTo>
                  <a:lnTo>
                    <a:pt x="1160" y="572"/>
                  </a:lnTo>
                  <a:lnTo>
                    <a:pt x="1176" y="572"/>
                  </a:lnTo>
                  <a:lnTo>
                    <a:pt x="1174" y="588"/>
                  </a:lnTo>
                  <a:lnTo>
                    <a:pt x="1232" y="588"/>
                  </a:lnTo>
                  <a:lnTo>
                    <a:pt x="1232" y="612"/>
                  </a:lnTo>
                  <a:lnTo>
                    <a:pt x="1260" y="612"/>
                  </a:lnTo>
                  <a:lnTo>
                    <a:pt x="1260" y="642"/>
                  </a:lnTo>
                  <a:lnTo>
                    <a:pt x="1294" y="642"/>
                  </a:lnTo>
                  <a:lnTo>
                    <a:pt x="1294" y="672"/>
                  </a:lnTo>
                  <a:lnTo>
                    <a:pt x="1338" y="672"/>
                  </a:lnTo>
                  <a:lnTo>
                    <a:pt x="1338" y="690"/>
                  </a:lnTo>
                  <a:lnTo>
                    <a:pt x="1378" y="690"/>
                  </a:lnTo>
                  <a:lnTo>
                    <a:pt x="1378" y="708"/>
                  </a:lnTo>
                  <a:lnTo>
                    <a:pt x="1420" y="708"/>
                  </a:lnTo>
                  <a:lnTo>
                    <a:pt x="1420" y="730"/>
                  </a:lnTo>
                  <a:lnTo>
                    <a:pt x="1528" y="730"/>
                  </a:lnTo>
                  <a:lnTo>
                    <a:pt x="1528" y="754"/>
                  </a:lnTo>
                  <a:lnTo>
                    <a:pt x="1570" y="754"/>
                  </a:lnTo>
                  <a:lnTo>
                    <a:pt x="1570" y="776"/>
                  </a:lnTo>
                  <a:lnTo>
                    <a:pt x="1602" y="776"/>
                  </a:lnTo>
                  <a:lnTo>
                    <a:pt x="1602" y="798"/>
                  </a:lnTo>
                  <a:lnTo>
                    <a:pt x="1625" y="804"/>
                  </a:lnTo>
                  <a:lnTo>
                    <a:pt x="1630" y="830"/>
                  </a:lnTo>
                  <a:lnTo>
                    <a:pt x="1680" y="830"/>
                  </a:lnTo>
                  <a:lnTo>
                    <a:pt x="1680" y="846"/>
                  </a:lnTo>
                  <a:lnTo>
                    <a:pt x="1708" y="846"/>
                  </a:lnTo>
                  <a:lnTo>
                    <a:pt x="1708" y="872"/>
                  </a:lnTo>
                  <a:lnTo>
                    <a:pt x="1770" y="872"/>
                  </a:lnTo>
                  <a:lnTo>
                    <a:pt x="1770" y="890"/>
                  </a:lnTo>
                  <a:lnTo>
                    <a:pt x="1818" y="890"/>
                  </a:lnTo>
                  <a:lnTo>
                    <a:pt x="1822" y="904"/>
                  </a:lnTo>
                  <a:lnTo>
                    <a:pt x="1860" y="904"/>
                  </a:lnTo>
                  <a:lnTo>
                    <a:pt x="1860" y="920"/>
                  </a:lnTo>
                  <a:lnTo>
                    <a:pt x="1896" y="920"/>
                  </a:lnTo>
                  <a:lnTo>
                    <a:pt x="1896" y="948"/>
                  </a:lnTo>
                  <a:lnTo>
                    <a:pt x="1932" y="948"/>
                  </a:lnTo>
                  <a:lnTo>
                    <a:pt x="1932" y="988"/>
                  </a:lnTo>
                  <a:lnTo>
                    <a:pt x="1958" y="988"/>
                  </a:lnTo>
                  <a:lnTo>
                    <a:pt x="1958" y="1016"/>
                  </a:lnTo>
                  <a:lnTo>
                    <a:pt x="1990" y="1016"/>
                  </a:lnTo>
                  <a:lnTo>
                    <a:pt x="1990" y="1040"/>
                  </a:lnTo>
                  <a:lnTo>
                    <a:pt x="2022" y="1040"/>
                  </a:lnTo>
                  <a:lnTo>
                    <a:pt x="2022" y="1060"/>
                  </a:lnTo>
                  <a:lnTo>
                    <a:pt x="2060" y="1060"/>
                  </a:lnTo>
                  <a:lnTo>
                    <a:pt x="2060" y="1100"/>
                  </a:lnTo>
                  <a:lnTo>
                    <a:pt x="2122" y="1100"/>
                  </a:lnTo>
                  <a:lnTo>
                    <a:pt x="2122" y="1126"/>
                  </a:lnTo>
                  <a:lnTo>
                    <a:pt x="2152" y="1126"/>
                  </a:lnTo>
                  <a:lnTo>
                    <a:pt x="2152" y="1144"/>
                  </a:lnTo>
                  <a:lnTo>
                    <a:pt x="2212" y="1144"/>
                  </a:lnTo>
                  <a:lnTo>
                    <a:pt x="2212" y="1166"/>
                  </a:lnTo>
                  <a:lnTo>
                    <a:pt x="2268" y="1166"/>
                  </a:lnTo>
                  <a:lnTo>
                    <a:pt x="2268" y="1184"/>
                  </a:lnTo>
                  <a:lnTo>
                    <a:pt x="2332" y="1184"/>
                  </a:lnTo>
                  <a:lnTo>
                    <a:pt x="2332" y="1198"/>
                  </a:lnTo>
                  <a:lnTo>
                    <a:pt x="2416" y="1198"/>
                  </a:lnTo>
                  <a:lnTo>
                    <a:pt x="2416" y="1224"/>
                  </a:lnTo>
                  <a:lnTo>
                    <a:pt x="2456" y="1224"/>
                  </a:lnTo>
                  <a:lnTo>
                    <a:pt x="2456" y="1248"/>
                  </a:lnTo>
                  <a:lnTo>
                    <a:pt x="2492" y="1248"/>
                  </a:lnTo>
                  <a:lnTo>
                    <a:pt x="2496" y="1263"/>
                  </a:lnTo>
                  <a:lnTo>
                    <a:pt x="2515" y="1274"/>
                  </a:lnTo>
                  <a:lnTo>
                    <a:pt x="2518" y="1286"/>
                  </a:lnTo>
                  <a:lnTo>
                    <a:pt x="2566" y="1286"/>
                  </a:lnTo>
                  <a:lnTo>
                    <a:pt x="2566" y="1310"/>
                  </a:lnTo>
                  <a:lnTo>
                    <a:pt x="2656" y="1310"/>
                  </a:lnTo>
                  <a:lnTo>
                    <a:pt x="2656" y="1336"/>
                  </a:lnTo>
                  <a:lnTo>
                    <a:pt x="2696" y="1336"/>
                  </a:lnTo>
                  <a:lnTo>
                    <a:pt x="2696" y="1358"/>
                  </a:lnTo>
                  <a:lnTo>
                    <a:pt x="2724" y="1358"/>
                  </a:lnTo>
                  <a:lnTo>
                    <a:pt x="2724" y="1408"/>
                  </a:lnTo>
                  <a:lnTo>
                    <a:pt x="2754" y="1408"/>
                  </a:lnTo>
                  <a:lnTo>
                    <a:pt x="2754" y="1440"/>
                  </a:lnTo>
                  <a:lnTo>
                    <a:pt x="2780" y="1440"/>
                  </a:lnTo>
                  <a:lnTo>
                    <a:pt x="2780" y="1476"/>
                  </a:lnTo>
                  <a:lnTo>
                    <a:pt x="2860" y="1476"/>
                  </a:lnTo>
                  <a:lnTo>
                    <a:pt x="2856" y="1492"/>
                  </a:lnTo>
                  <a:lnTo>
                    <a:pt x="3050" y="1492"/>
                  </a:lnTo>
                  <a:lnTo>
                    <a:pt x="3050" y="1546"/>
                  </a:lnTo>
                  <a:lnTo>
                    <a:pt x="3114" y="1546"/>
                  </a:lnTo>
                  <a:lnTo>
                    <a:pt x="3114" y="1586"/>
                  </a:lnTo>
                  <a:lnTo>
                    <a:pt x="3142" y="1584"/>
                  </a:lnTo>
                  <a:lnTo>
                    <a:pt x="3142" y="1634"/>
                  </a:lnTo>
                  <a:lnTo>
                    <a:pt x="3164" y="1632"/>
                  </a:lnTo>
                  <a:lnTo>
                    <a:pt x="3164" y="1682"/>
                  </a:lnTo>
                  <a:lnTo>
                    <a:pt x="3212" y="1682"/>
                  </a:lnTo>
                  <a:lnTo>
                    <a:pt x="3212" y="1730"/>
                  </a:lnTo>
                  <a:lnTo>
                    <a:pt x="3394" y="1734"/>
                  </a:lnTo>
                </a:path>
              </a:pathLst>
            </a:cu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Font typeface="Arial" panose="020B0604020202020204" pitchFamily="34" charset="0"/>
                <a:buNone/>
                <a:defRPr/>
              </a:pPr>
              <a:endParaRPr lang="en-AU" dirty="0">
                <a:solidFill>
                  <a:schemeClr val="tx2"/>
                </a:solidFill>
                <a:cs typeface="Arial" pitchFamily="34" charset="0"/>
              </a:endParaRPr>
            </a:p>
          </p:txBody>
        </p:sp>
        <p:sp>
          <p:nvSpPr>
            <p:cNvPr id="36" name="Text Box 81"/>
            <p:cNvSpPr txBox="1">
              <a:spLocks noChangeArrowheads="1"/>
            </p:cNvSpPr>
            <p:nvPr/>
          </p:nvSpPr>
          <p:spPr bwMode="auto">
            <a:xfrm>
              <a:off x="7591268" y="2105074"/>
              <a:ext cx="1295950" cy="41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0"/>
                </a:spcBef>
                <a:spcAft>
                  <a:spcPct val="0"/>
                </a:spcAft>
                <a:buFont typeface="Arial" panose="020B0604020202020204" pitchFamily="34" charset="0"/>
                <a:buNone/>
                <a:defRPr/>
              </a:pPr>
              <a:r>
                <a:rPr lang="en-GB" sz="1400" b="1" dirty="0">
                  <a:solidFill>
                    <a:schemeClr val="tx2"/>
                  </a:solidFill>
                  <a:latin typeface="+mn-lt"/>
                </a:rPr>
                <a:t>Control</a:t>
              </a:r>
            </a:p>
          </p:txBody>
        </p:sp>
        <p:sp>
          <p:nvSpPr>
            <p:cNvPr id="37" name="Text Box 82"/>
            <p:cNvSpPr txBox="1">
              <a:spLocks noChangeArrowheads="1"/>
            </p:cNvSpPr>
            <p:nvPr/>
          </p:nvSpPr>
          <p:spPr bwMode="auto">
            <a:xfrm>
              <a:off x="7591268" y="2399208"/>
              <a:ext cx="1715953" cy="41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0"/>
                </a:spcBef>
                <a:spcAft>
                  <a:spcPct val="0"/>
                </a:spcAft>
                <a:buFont typeface="Arial" panose="020B0604020202020204" pitchFamily="34" charset="0"/>
                <a:buNone/>
                <a:defRPr/>
              </a:pPr>
              <a:r>
                <a:rPr lang="en-GB" sz="1400" b="1" dirty="0">
                  <a:solidFill>
                    <a:schemeClr val="tx2"/>
                  </a:solidFill>
                  <a:latin typeface="+mn-lt"/>
                </a:rPr>
                <a:t>HIV+ only</a:t>
              </a:r>
            </a:p>
          </p:txBody>
        </p:sp>
        <p:sp>
          <p:nvSpPr>
            <p:cNvPr id="38" name="Text Box 83"/>
            <p:cNvSpPr txBox="1">
              <a:spLocks noChangeArrowheads="1"/>
            </p:cNvSpPr>
            <p:nvPr/>
          </p:nvSpPr>
          <p:spPr bwMode="auto">
            <a:xfrm>
              <a:off x="7591268" y="3170506"/>
              <a:ext cx="1716561" cy="70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0"/>
                </a:spcBef>
                <a:spcAft>
                  <a:spcPct val="0"/>
                </a:spcAft>
                <a:buFont typeface="Arial" panose="020B0604020202020204" pitchFamily="34" charset="0"/>
                <a:buNone/>
                <a:defRPr/>
              </a:pPr>
              <a:r>
                <a:rPr lang="en-GB" sz="1400" dirty="0">
                  <a:solidFill>
                    <a:schemeClr val="tx2"/>
                  </a:solidFill>
                  <a:latin typeface="+mn-lt"/>
                </a:rPr>
                <a:t>HIV+ with risk factors</a:t>
              </a:r>
            </a:p>
          </p:txBody>
        </p:sp>
        <p:sp>
          <p:nvSpPr>
            <p:cNvPr id="39" name="Text Box 84"/>
            <p:cNvSpPr txBox="1">
              <a:spLocks noChangeArrowheads="1"/>
            </p:cNvSpPr>
            <p:nvPr/>
          </p:nvSpPr>
          <p:spPr bwMode="auto">
            <a:xfrm>
              <a:off x="7591268" y="4157167"/>
              <a:ext cx="2010689" cy="70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0"/>
                </a:spcBef>
                <a:spcAft>
                  <a:spcPct val="0"/>
                </a:spcAft>
                <a:buFont typeface="Arial" panose="020B0604020202020204" pitchFamily="34" charset="0"/>
                <a:buNone/>
                <a:defRPr/>
              </a:pPr>
              <a:r>
                <a:rPr lang="en-GB" sz="1400" b="1" dirty="0">
                  <a:solidFill>
                    <a:schemeClr val="tx2"/>
                  </a:solidFill>
                  <a:latin typeface="+mn-lt"/>
                </a:rPr>
                <a:t>HIV+ with comorbidity</a:t>
              </a:r>
            </a:p>
          </p:txBody>
        </p:sp>
        <p:sp>
          <p:nvSpPr>
            <p:cNvPr id="40" name="Text Box 85"/>
            <p:cNvSpPr txBox="1">
              <a:spLocks noChangeArrowheads="1"/>
            </p:cNvSpPr>
            <p:nvPr/>
          </p:nvSpPr>
          <p:spPr bwMode="auto">
            <a:xfrm>
              <a:off x="7591268" y="4843986"/>
              <a:ext cx="2136274" cy="70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0"/>
                </a:spcBef>
                <a:spcAft>
                  <a:spcPct val="0"/>
                </a:spcAft>
                <a:buFont typeface="Arial" panose="020B0604020202020204" pitchFamily="34" charset="0"/>
                <a:buNone/>
                <a:defRPr/>
              </a:pPr>
              <a:r>
                <a:rPr lang="en-GB" sz="1400" dirty="0">
                  <a:solidFill>
                    <a:schemeClr val="tx2"/>
                  </a:solidFill>
                  <a:latin typeface="+mn-lt"/>
                </a:rPr>
                <a:t>HIV+ alcohol/ drug abuse</a:t>
              </a:r>
            </a:p>
          </p:txBody>
        </p:sp>
        <p:sp>
          <p:nvSpPr>
            <p:cNvPr id="41" name="Freeform 76"/>
            <p:cNvSpPr>
              <a:spLocks/>
            </p:cNvSpPr>
            <p:nvPr/>
          </p:nvSpPr>
          <p:spPr bwMode="auto">
            <a:xfrm>
              <a:off x="1359702" y="1978501"/>
              <a:ext cx="6152183" cy="414030"/>
            </a:xfrm>
            <a:custGeom>
              <a:avLst/>
              <a:gdLst>
                <a:gd name="T0" fmla="*/ 0 w 3380"/>
                <a:gd name="T1" fmla="*/ 0 h 212"/>
                <a:gd name="T2" fmla="*/ 2147483647 w 3380"/>
                <a:gd name="T3" fmla="*/ 0 h 212"/>
                <a:gd name="T4" fmla="*/ 2147483647 w 3380"/>
                <a:gd name="T5" fmla="*/ 2147483647 h 212"/>
                <a:gd name="T6" fmla="*/ 2147483647 w 3380"/>
                <a:gd name="T7" fmla="*/ 2147483647 h 212"/>
                <a:gd name="T8" fmla="*/ 2147483647 w 3380"/>
                <a:gd name="T9" fmla="*/ 2147483647 h 212"/>
                <a:gd name="T10" fmla="*/ 2147483647 w 3380"/>
                <a:gd name="T11" fmla="*/ 2147483647 h 212"/>
                <a:gd name="T12" fmla="*/ 2147483647 w 3380"/>
                <a:gd name="T13" fmla="*/ 2147483647 h 212"/>
                <a:gd name="T14" fmla="*/ 2147483647 w 3380"/>
                <a:gd name="T15" fmla="*/ 2147483647 h 212"/>
                <a:gd name="T16" fmla="*/ 2147483647 w 3380"/>
                <a:gd name="T17" fmla="*/ 2147483647 h 212"/>
                <a:gd name="T18" fmla="*/ 2147483647 w 3380"/>
                <a:gd name="T19" fmla="*/ 2147483647 h 212"/>
                <a:gd name="T20" fmla="*/ 2147483647 w 3380"/>
                <a:gd name="T21" fmla="*/ 2147483647 h 212"/>
                <a:gd name="T22" fmla="*/ 2147483647 w 3380"/>
                <a:gd name="T23" fmla="*/ 2147483647 h 212"/>
                <a:gd name="T24" fmla="*/ 2147483647 w 3380"/>
                <a:gd name="T25" fmla="*/ 2147483647 h 2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80"/>
                <a:gd name="T40" fmla="*/ 0 h 212"/>
                <a:gd name="T41" fmla="*/ 3380 w 3380"/>
                <a:gd name="T42" fmla="*/ 212 h 2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80" h="212">
                  <a:moveTo>
                    <a:pt x="0" y="0"/>
                  </a:moveTo>
                  <a:lnTo>
                    <a:pt x="498" y="0"/>
                  </a:lnTo>
                  <a:lnTo>
                    <a:pt x="816" y="8"/>
                  </a:lnTo>
                  <a:lnTo>
                    <a:pt x="1542" y="24"/>
                  </a:lnTo>
                  <a:lnTo>
                    <a:pt x="1996" y="46"/>
                  </a:lnTo>
                  <a:lnTo>
                    <a:pt x="2368" y="66"/>
                  </a:lnTo>
                  <a:lnTo>
                    <a:pt x="2790" y="108"/>
                  </a:lnTo>
                  <a:lnTo>
                    <a:pt x="2852" y="108"/>
                  </a:lnTo>
                  <a:lnTo>
                    <a:pt x="2962" y="132"/>
                  </a:lnTo>
                  <a:lnTo>
                    <a:pt x="3072" y="136"/>
                  </a:lnTo>
                  <a:lnTo>
                    <a:pt x="3194" y="176"/>
                  </a:lnTo>
                  <a:lnTo>
                    <a:pt x="3274" y="182"/>
                  </a:lnTo>
                  <a:lnTo>
                    <a:pt x="3380" y="212"/>
                  </a:lnTo>
                </a:path>
              </a:pathLst>
            </a:custGeom>
            <a:noFill/>
            <a:ln w="28575">
              <a:solidFill>
                <a:srgbClr val="0D9FDA"/>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Font typeface="Arial" panose="020B0604020202020204" pitchFamily="34" charset="0"/>
                <a:buNone/>
                <a:defRPr/>
              </a:pPr>
              <a:endParaRPr lang="en-AU" dirty="0">
                <a:solidFill>
                  <a:schemeClr val="tx2"/>
                </a:solidFill>
                <a:cs typeface="Arial" pitchFamily="34" charset="0"/>
              </a:endParaRPr>
            </a:p>
          </p:txBody>
        </p:sp>
      </p:grpSp>
      <p:sp>
        <p:nvSpPr>
          <p:cNvPr id="42" name="Rectangle 45"/>
          <p:cNvSpPr>
            <a:spLocks noChangeArrowheads="1"/>
          </p:cNvSpPr>
          <p:nvPr/>
        </p:nvSpPr>
        <p:spPr bwMode="auto">
          <a:xfrm>
            <a:off x="2722091" y="1385002"/>
            <a:ext cx="62730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p>
            <a:pPr algn="ctr">
              <a:spcBef>
                <a:spcPct val="0"/>
              </a:spcBef>
              <a:spcAft>
                <a:spcPct val="0"/>
              </a:spcAft>
              <a:buFont typeface="Arial" panose="020B0604020202020204" pitchFamily="34" charset="0"/>
              <a:buNone/>
              <a:defRPr/>
            </a:pPr>
            <a:r>
              <a:rPr lang="en-GB" altLang="en-US" b="1" u="sng" dirty="0">
                <a:cs typeface="Arial" pitchFamily="34" charset="0"/>
              </a:rPr>
              <a:t>NCDs / comorbidities shorten life in HIV+ adults</a:t>
            </a:r>
          </a:p>
        </p:txBody>
      </p:sp>
      <p:sp>
        <p:nvSpPr>
          <p:cNvPr id="173" name="Footer Placeholder 3">
            <a:extLst>
              <a:ext uri="{FF2B5EF4-FFF2-40B4-BE49-F238E27FC236}">
                <a16:creationId xmlns:a16="http://schemas.microsoft.com/office/drawing/2014/main" id="{27AEC85E-7FD3-AA42-BF8E-F720A1B02A10}"/>
              </a:ext>
            </a:extLst>
          </p:cNvPr>
          <p:cNvSpPr txBox="1">
            <a:spLocks/>
          </p:cNvSpPr>
          <p:nvPr/>
        </p:nvSpPr>
        <p:spPr>
          <a:xfrm>
            <a:off x="0" y="6403230"/>
            <a:ext cx="4673600" cy="454770"/>
          </a:xfrm>
          <a:prstGeom prst="rect">
            <a:avLst/>
          </a:prstGeom>
        </p:spPr>
        <p:txBody>
          <a:bodyPr vert="horz" lIns="91440" tIns="45720" rIns="91440" bIns="45720" rtlCol="0" anchor="b"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ja-JP" kern="0" dirty="0" err="1">
                <a:solidFill>
                  <a:schemeClr val="tx1"/>
                </a:solidFill>
              </a:rPr>
              <a:t>Carr</a:t>
            </a:r>
            <a:r>
              <a:rPr lang="en-US" altLang="ja-JP" kern="0" dirty="0">
                <a:solidFill>
                  <a:schemeClr val="tx1"/>
                </a:solidFill>
              </a:rPr>
              <a:t> WESY0703 IAS Mexico City July 21-24 2019 </a:t>
            </a:r>
          </a:p>
        </p:txBody>
      </p:sp>
    </p:spTree>
    <p:extLst>
      <p:ext uri="{BB962C8B-B14F-4D97-AF65-F5344CB8AC3E}">
        <p14:creationId xmlns:p14="http://schemas.microsoft.com/office/powerpoint/2010/main" val="324226558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C2A4-24BF-0742-B902-58CD96E3F146}"/>
              </a:ext>
            </a:extLst>
          </p:cNvPr>
          <p:cNvSpPr>
            <a:spLocks noGrp="1"/>
          </p:cNvSpPr>
          <p:nvPr>
            <p:ph type="title"/>
          </p:nvPr>
        </p:nvSpPr>
        <p:spPr>
          <a:xfrm>
            <a:off x="0" y="4945"/>
            <a:ext cx="10896600" cy="1325563"/>
          </a:xfrm>
        </p:spPr>
        <p:txBody>
          <a:bodyPr/>
          <a:lstStyle/>
          <a:p>
            <a:r>
              <a:rPr lang="en-US" dirty="0">
                <a:latin typeface="Franklin Gothic Medium" panose="020B0603020102020204" pitchFamily="34" charset="0"/>
              </a:rPr>
              <a:t>NCDs in PLH: Cardiovascular Disease</a:t>
            </a:r>
          </a:p>
        </p:txBody>
      </p:sp>
      <p:sp>
        <p:nvSpPr>
          <p:cNvPr id="3" name="Content Placeholder 2">
            <a:extLst>
              <a:ext uri="{FF2B5EF4-FFF2-40B4-BE49-F238E27FC236}">
                <a16:creationId xmlns:a16="http://schemas.microsoft.com/office/drawing/2014/main" id="{D0054E47-9ED4-F045-932F-B0EEC9D2AAB4}"/>
              </a:ext>
            </a:extLst>
          </p:cNvPr>
          <p:cNvSpPr>
            <a:spLocks noGrp="1"/>
          </p:cNvSpPr>
          <p:nvPr>
            <p:ph idx="1"/>
          </p:nvPr>
        </p:nvSpPr>
        <p:spPr>
          <a:xfrm>
            <a:off x="309401" y="1387475"/>
            <a:ext cx="5138899" cy="4668126"/>
          </a:xfrm>
        </p:spPr>
        <p:txBody>
          <a:bodyPr>
            <a:normAutofit lnSpcReduction="10000"/>
          </a:bodyPr>
          <a:lstStyle/>
          <a:p>
            <a:r>
              <a:rPr lang="en-US" dirty="0"/>
              <a:t>MI rates have been shown to be associated with ART exposure, particularly Abacavir and Darunavir, though traditional risk factors continue to drive MI risk, and are also more prevalent among PLH</a:t>
            </a:r>
          </a:p>
          <a:p>
            <a:r>
              <a:rPr lang="en-US" dirty="0"/>
              <a:t>Addition of statins, rather than changing ART regimens containing PIs, can improve lipid profiles and, in some studies, reduce carotid plaque volumes.</a:t>
            </a:r>
          </a:p>
        </p:txBody>
      </p:sp>
      <p:graphicFrame>
        <p:nvGraphicFramePr>
          <p:cNvPr id="4" name="Table 3">
            <a:extLst>
              <a:ext uri="{FF2B5EF4-FFF2-40B4-BE49-F238E27FC236}">
                <a16:creationId xmlns:a16="http://schemas.microsoft.com/office/drawing/2014/main" id="{EF3E5DAF-6BAD-BE4D-BB10-47D559A22565}"/>
              </a:ext>
            </a:extLst>
          </p:cNvPr>
          <p:cNvGraphicFramePr>
            <a:graphicFrameLocks noGrp="1"/>
          </p:cNvGraphicFramePr>
          <p:nvPr/>
        </p:nvGraphicFramePr>
        <p:xfrm>
          <a:off x="6056474" y="1387475"/>
          <a:ext cx="6135526" cy="4496472"/>
        </p:xfrm>
        <a:graphic>
          <a:graphicData uri="http://schemas.openxmlformats.org/drawingml/2006/table">
            <a:tbl>
              <a:tblPr firstRow="1" bandRow="1">
                <a:tableStyleId>{5940675A-B579-460E-94D1-54222C63F5DA}</a:tableStyleId>
              </a:tblPr>
              <a:tblGrid>
                <a:gridCol w="2122326">
                  <a:extLst>
                    <a:ext uri="{9D8B030D-6E8A-4147-A177-3AD203B41FA5}">
                      <a16:colId xmlns:a16="http://schemas.microsoft.com/office/drawing/2014/main" val="20000"/>
                    </a:ext>
                  </a:extLst>
                </a:gridCol>
                <a:gridCol w="3057423">
                  <a:extLst>
                    <a:ext uri="{9D8B030D-6E8A-4147-A177-3AD203B41FA5}">
                      <a16:colId xmlns:a16="http://schemas.microsoft.com/office/drawing/2014/main" val="20001"/>
                    </a:ext>
                  </a:extLst>
                </a:gridCol>
                <a:gridCol w="955777">
                  <a:extLst>
                    <a:ext uri="{9D8B030D-6E8A-4147-A177-3AD203B41FA5}">
                      <a16:colId xmlns:a16="http://schemas.microsoft.com/office/drawing/2014/main" val="20002"/>
                    </a:ext>
                  </a:extLst>
                </a:gridCol>
              </a:tblGrid>
              <a:tr h="415992">
                <a:tc>
                  <a:txBody>
                    <a:bodyPr/>
                    <a:lstStyle/>
                    <a:p>
                      <a:pPr>
                        <a:lnSpc>
                          <a:spcPct val="75000"/>
                        </a:lnSpc>
                      </a:pPr>
                      <a:r>
                        <a:rPr lang="en-US" sz="2200" b="1" dirty="0">
                          <a:solidFill>
                            <a:schemeClr val="tx1"/>
                          </a:solidFill>
                        </a:rPr>
                        <a:t>Framingham</a:t>
                      </a:r>
                      <a:endParaRPr lang="en-AU" sz="2200" b="1" dirty="0">
                        <a:solidFill>
                          <a:schemeClr val="tx1"/>
                        </a:solidFill>
                      </a:endParaRPr>
                    </a:p>
                  </a:txBody>
                  <a:tcPr marL="91425" marR="91425" marT="45716" marB="45716"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nSpc>
                          <a:spcPct val="75000"/>
                        </a:lnSpc>
                      </a:pPr>
                      <a:r>
                        <a:rPr lang="en-US" sz="2200" b="1" dirty="0">
                          <a:solidFill>
                            <a:schemeClr val="tx1"/>
                          </a:solidFill>
                        </a:rPr>
                        <a:t>DAD model</a:t>
                      </a:r>
                      <a:endParaRPr lang="en-AU" sz="2200" b="1" dirty="0">
                        <a:solidFill>
                          <a:schemeClr val="tx1"/>
                        </a:solidFill>
                      </a:endParaRPr>
                    </a:p>
                  </a:txBody>
                  <a:tcPr marL="91425" marR="91425" marT="45716" marB="45716"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lnSpc>
                          <a:spcPct val="75000"/>
                        </a:lnSpc>
                      </a:pPr>
                      <a:r>
                        <a:rPr lang="en-US" sz="2200" b="1" dirty="0">
                          <a:solidFill>
                            <a:schemeClr val="tx1"/>
                          </a:solidFill>
                        </a:rPr>
                        <a:t>HR for MI</a:t>
                      </a:r>
                      <a:endParaRPr lang="en-AU" sz="2200" b="1" dirty="0">
                        <a:solidFill>
                          <a:schemeClr val="tx1"/>
                        </a:solidFill>
                      </a:endParaRPr>
                    </a:p>
                  </a:txBody>
                  <a:tcPr marL="91425" marR="91425" marT="45716" marB="45716"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314101">
                <a:tc>
                  <a:txBody>
                    <a:bodyPr/>
                    <a:lstStyle/>
                    <a:p>
                      <a:pPr>
                        <a:lnSpc>
                          <a:spcPct val="75000"/>
                        </a:lnSpc>
                      </a:pPr>
                      <a:r>
                        <a:rPr lang="en-US" sz="2200" b="1" dirty="0">
                          <a:solidFill>
                            <a:schemeClr val="tx1"/>
                          </a:solidFill>
                        </a:rPr>
                        <a:t>Age</a:t>
                      </a:r>
                      <a:endParaRPr lang="en-AU" sz="2200" b="1" dirty="0">
                        <a:solidFill>
                          <a:schemeClr val="tx1"/>
                        </a:solidFill>
                      </a:endParaRPr>
                    </a:p>
                  </a:txBody>
                  <a:tcPr marL="91425" marR="91425" marT="45716" marB="45716"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75000"/>
                        </a:lnSpc>
                      </a:pPr>
                      <a:r>
                        <a:rPr lang="en-US" sz="2200" b="1" dirty="0">
                          <a:solidFill>
                            <a:schemeClr val="tx1"/>
                          </a:solidFill>
                        </a:rPr>
                        <a:t>Age </a:t>
                      </a:r>
                      <a:r>
                        <a:rPr lang="en-US" sz="1800" b="1" dirty="0">
                          <a:solidFill>
                            <a:schemeClr val="tx1"/>
                          </a:solidFill>
                        </a:rPr>
                        <a:t>(per 5 year</a:t>
                      </a:r>
                      <a:r>
                        <a:rPr lang="en-US" sz="1800" b="1" baseline="0" dirty="0">
                          <a:solidFill>
                            <a:schemeClr val="tx1"/>
                          </a:solidFill>
                        </a:rPr>
                        <a:t> </a:t>
                      </a:r>
                      <a:r>
                        <a:rPr lang="en-US" sz="1800" b="1" dirty="0">
                          <a:solidFill>
                            <a:schemeClr val="tx1"/>
                          </a:solidFill>
                        </a:rPr>
                        <a:t>↑)</a:t>
                      </a:r>
                      <a:endParaRPr lang="en-AU" sz="1800" b="1" dirty="0">
                        <a:solidFill>
                          <a:schemeClr val="tx1"/>
                        </a:solidFill>
                      </a:endParaRPr>
                    </a:p>
                  </a:txBody>
                  <a:tcPr marL="91425" marR="91425" marT="45716" marB="45716"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75000"/>
                        </a:lnSpc>
                      </a:pPr>
                      <a:r>
                        <a:rPr lang="en-US" sz="2200" b="1" dirty="0">
                          <a:solidFill>
                            <a:schemeClr val="tx1"/>
                          </a:solidFill>
                        </a:rPr>
                        <a:t>1.93</a:t>
                      </a:r>
                      <a:endParaRPr lang="en-AU" sz="2200" b="1" dirty="0">
                        <a:solidFill>
                          <a:schemeClr val="tx1"/>
                        </a:solidFill>
                      </a:endParaRPr>
                    </a:p>
                  </a:txBody>
                  <a:tcPr marL="91425" marR="91425" marT="45716" marB="45716"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3169">
                <a:tc>
                  <a:txBody>
                    <a:bodyPr/>
                    <a:lstStyle/>
                    <a:p>
                      <a:pPr>
                        <a:lnSpc>
                          <a:spcPct val="75000"/>
                        </a:lnSpc>
                      </a:pPr>
                      <a:r>
                        <a:rPr lang="en-US" sz="2200" b="1" dirty="0">
                          <a:solidFill>
                            <a:schemeClr val="tx1"/>
                          </a:solidFill>
                        </a:rPr>
                        <a:t>Sex</a:t>
                      </a:r>
                      <a:endParaRPr lang="en-AU" sz="2200" b="1" dirty="0">
                        <a:solidFill>
                          <a:schemeClr val="tx1"/>
                        </a:solidFill>
                      </a:endParaRPr>
                    </a:p>
                  </a:txBody>
                  <a:tcPr marL="91425" marR="91425" marT="45716" marB="4571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75000"/>
                        </a:lnSpc>
                      </a:pPr>
                      <a:r>
                        <a:rPr lang="en-US" sz="2200" b="1" dirty="0">
                          <a:solidFill>
                            <a:schemeClr val="tx1"/>
                          </a:solidFill>
                        </a:rPr>
                        <a:t>Male sex</a:t>
                      </a:r>
                      <a:endParaRPr lang="en-AU" sz="2200" b="1" dirty="0">
                        <a:solidFill>
                          <a:schemeClr val="tx1"/>
                        </a:solidFill>
                      </a:endParaRPr>
                    </a:p>
                  </a:txBody>
                  <a:tcPr marL="91425" marR="91425" marT="45716" marB="4571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75000"/>
                        </a:lnSpc>
                      </a:pPr>
                      <a:r>
                        <a:rPr lang="en-US" sz="2200" b="1" dirty="0">
                          <a:solidFill>
                            <a:schemeClr val="tx1"/>
                          </a:solidFill>
                        </a:rPr>
                        <a:t>1.34</a:t>
                      </a:r>
                      <a:endParaRPr lang="en-AU" sz="2200" b="1" dirty="0">
                        <a:solidFill>
                          <a:schemeClr val="tx1"/>
                        </a:solidFill>
                      </a:endParaRPr>
                    </a:p>
                  </a:txBody>
                  <a:tcPr marL="91425" marR="91425" marT="45716" marB="45716"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43169">
                <a:tc>
                  <a:txBody>
                    <a:bodyPr/>
                    <a:lstStyle/>
                    <a:p>
                      <a:pPr>
                        <a:lnSpc>
                          <a:spcPct val="75000"/>
                        </a:lnSpc>
                      </a:pPr>
                      <a:r>
                        <a:rPr lang="en-US" sz="2200" b="1" dirty="0">
                          <a:solidFill>
                            <a:schemeClr val="tx1"/>
                          </a:solidFill>
                        </a:rPr>
                        <a:t>Current smoking</a:t>
                      </a:r>
                      <a:endParaRPr lang="en-AU" sz="2200" b="1" dirty="0">
                        <a:solidFill>
                          <a:schemeClr val="tx1"/>
                        </a:solidFill>
                      </a:endParaRPr>
                    </a:p>
                  </a:txBody>
                  <a:tcPr marL="91425" marR="91425" marT="45716" marB="4571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75000"/>
                        </a:lnSpc>
                        <a:spcBef>
                          <a:spcPts val="0"/>
                        </a:spcBef>
                        <a:spcAft>
                          <a:spcPts val="0"/>
                        </a:spcAft>
                        <a:buClrTx/>
                        <a:buSzTx/>
                        <a:buFontTx/>
                        <a:buNone/>
                        <a:tabLst/>
                        <a:defRPr/>
                      </a:pPr>
                      <a:r>
                        <a:rPr lang="en-US" sz="2200" b="1" dirty="0">
                          <a:solidFill>
                            <a:schemeClr val="tx1"/>
                          </a:solidFill>
                        </a:rPr>
                        <a:t>Current smoking</a:t>
                      </a:r>
                      <a:endParaRPr lang="en-AU" sz="2200" b="1" dirty="0">
                        <a:solidFill>
                          <a:schemeClr val="tx1"/>
                        </a:solidFill>
                      </a:endParaRPr>
                    </a:p>
                  </a:txBody>
                  <a:tcPr marL="91425" marR="91425" marT="45716" marB="4571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75000"/>
                        </a:lnSpc>
                      </a:pPr>
                      <a:r>
                        <a:rPr lang="en-US" sz="2200" b="1" dirty="0">
                          <a:solidFill>
                            <a:schemeClr val="tx1"/>
                          </a:solidFill>
                        </a:rPr>
                        <a:t>4.02</a:t>
                      </a:r>
                      <a:endParaRPr lang="en-AU" sz="2200" b="1" dirty="0">
                        <a:solidFill>
                          <a:schemeClr val="tx1"/>
                        </a:solidFill>
                      </a:endParaRPr>
                    </a:p>
                  </a:txBody>
                  <a:tcPr marL="91425" marR="91425" marT="45716" marB="45716"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43169">
                <a:tc>
                  <a:txBody>
                    <a:bodyPr/>
                    <a:lstStyle/>
                    <a:p>
                      <a:pPr>
                        <a:lnSpc>
                          <a:spcPct val="75000"/>
                        </a:lnSpc>
                      </a:pPr>
                      <a:r>
                        <a:rPr lang="en-US" sz="2200" b="1" dirty="0">
                          <a:solidFill>
                            <a:schemeClr val="tx1"/>
                          </a:solidFill>
                        </a:rPr>
                        <a:t>..</a:t>
                      </a:r>
                      <a:endParaRPr lang="en-AU" sz="2200" b="1" dirty="0">
                        <a:solidFill>
                          <a:schemeClr val="tx1"/>
                        </a:solidFill>
                      </a:endParaRPr>
                    </a:p>
                  </a:txBody>
                  <a:tcPr marL="91425" marR="91425" marT="45716" marB="4571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E08E"/>
                    </a:solidFill>
                  </a:tcPr>
                </a:tc>
                <a:tc>
                  <a:txBody>
                    <a:bodyPr/>
                    <a:lstStyle/>
                    <a:p>
                      <a:pPr marL="0" marR="0" indent="0" algn="l" defTabSz="914400" rtl="0" eaLnBrk="1" fontAlgn="auto" latinLnBrk="0" hangingPunct="1">
                        <a:lnSpc>
                          <a:spcPct val="75000"/>
                        </a:lnSpc>
                        <a:spcBef>
                          <a:spcPts val="0"/>
                        </a:spcBef>
                        <a:spcAft>
                          <a:spcPts val="0"/>
                        </a:spcAft>
                        <a:buClrTx/>
                        <a:buSzTx/>
                        <a:buFontTx/>
                        <a:buNone/>
                        <a:tabLst/>
                        <a:defRPr/>
                      </a:pPr>
                      <a:r>
                        <a:rPr lang="en-US" sz="2200" b="1" dirty="0">
                          <a:solidFill>
                            <a:schemeClr val="tx1"/>
                          </a:solidFill>
                        </a:rPr>
                        <a:t>Ex-smoking</a:t>
                      </a:r>
                      <a:endParaRPr lang="en-AU" sz="2200" b="1" dirty="0">
                        <a:solidFill>
                          <a:schemeClr val="tx1"/>
                        </a:solidFill>
                      </a:endParaRPr>
                    </a:p>
                  </a:txBody>
                  <a:tcPr marL="91425" marR="91425" marT="45716" marB="4571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E08E"/>
                    </a:solidFill>
                  </a:tcPr>
                </a:tc>
                <a:tc>
                  <a:txBody>
                    <a:bodyPr/>
                    <a:lstStyle/>
                    <a:p>
                      <a:pPr algn="ctr">
                        <a:lnSpc>
                          <a:spcPct val="75000"/>
                        </a:lnSpc>
                      </a:pPr>
                      <a:r>
                        <a:rPr lang="en-US" sz="2200" b="1" dirty="0">
                          <a:solidFill>
                            <a:schemeClr val="tx1"/>
                          </a:solidFill>
                        </a:rPr>
                        <a:t>2.01</a:t>
                      </a:r>
                      <a:endParaRPr lang="en-AU" sz="2200" b="1" dirty="0">
                        <a:solidFill>
                          <a:schemeClr val="tx1"/>
                        </a:solidFill>
                      </a:endParaRPr>
                    </a:p>
                  </a:txBody>
                  <a:tcPr marL="91425" marR="91425" marT="45716" marB="4571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E08E"/>
                    </a:solidFill>
                  </a:tcPr>
                </a:tc>
                <a:extLst>
                  <a:ext uri="{0D108BD9-81ED-4DB2-BD59-A6C34878D82A}">
                    <a16:rowId xmlns:a16="http://schemas.microsoft.com/office/drawing/2014/main" val="10005"/>
                  </a:ext>
                </a:extLst>
              </a:tr>
              <a:tr h="243169">
                <a:tc>
                  <a:txBody>
                    <a:bodyPr/>
                    <a:lstStyle/>
                    <a:p>
                      <a:pPr>
                        <a:lnSpc>
                          <a:spcPct val="75000"/>
                        </a:lnSpc>
                      </a:pPr>
                      <a:r>
                        <a:rPr lang="en-US" sz="2200" b="1" dirty="0">
                          <a:solidFill>
                            <a:schemeClr val="tx1"/>
                          </a:solidFill>
                        </a:rPr>
                        <a:t>..</a:t>
                      </a:r>
                      <a:endParaRPr lang="en-AU" sz="2200" b="1" dirty="0">
                        <a:solidFill>
                          <a:schemeClr val="tx1"/>
                        </a:solidFill>
                      </a:endParaRPr>
                    </a:p>
                  </a:txBody>
                  <a:tcPr marL="91425" marR="91425" marT="45716" marB="45716"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8E08E"/>
                    </a:solidFill>
                  </a:tcPr>
                </a:tc>
                <a:tc>
                  <a:txBody>
                    <a:bodyPr/>
                    <a:lstStyle/>
                    <a:p>
                      <a:pPr marL="0" marR="0" indent="0" algn="l" defTabSz="914400" rtl="0" eaLnBrk="1" fontAlgn="auto" latinLnBrk="0" hangingPunct="1">
                        <a:lnSpc>
                          <a:spcPct val="75000"/>
                        </a:lnSpc>
                        <a:spcBef>
                          <a:spcPts val="0"/>
                        </a:spcBef>
                        <a:spcAft>
                          <a:spcPts val="0"/>
                        </a:spcAft>
                        <a:buClrTx/>
                        <a:buSzTx/>
                        <a:buFontTx/>
                        <a:buNone/>
                        <a:tabLst/>
                        <a:defRPr/>
                      </a:pPr>
                      <a:r>
                        <a:rPr lang="en-US" sz="2200" b="1" dirty="0">
                          <a:solidFill>
                            <a:schemeClr val="tx1"/>
                          </a:solidFill>
                        </a:rPr>
                        <a:t>Diabetes</a:t>
                      </a:r>
                      <a:endParaRPr lang="en-AU" sz="2200" b="1" dirty="0">
                        <a:solidFill>
                          <a:schemeClr val="tx1"/>
                        </a:solidFill>
                      </a:endParaRPr>
                    </a:p>
                  </a:txBody>
                  <a:tcPr marL="91425" marR="91425" marT="45716" marB="45716"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8E08E"/>
                    </a:solidFill>
                  </a:tcPr>
                </a:tc>
                <a:tc>
                  <a:txBody>
                    <a:bodyPr/>
                    <a:lstStyle/>
                    <a:p>
                      <a:pPr algn="ctr">
                        <a:lnSpc>
                          <a:spcPct val="75000"/>
                        </a:lnSpc>
                      </a:pPr>
                      <a:r>
                        <a:rPr lang="en-US" sz="2200" b="1" dirty="0">
                          <a:solidFill>
                            <a:schemeClr val="tx1"/>
                          </a:solidFill>
                        </a:rPr>
                        <a:t>2.28</a:t>
                      </a:r>
                      <a:endParaRPr lang="en-AU" sz="2200" b="1" dirty="0">
                        <a:solidFill>
                          <a:schemeClr val="tx1"/>
                        </a:solidFill>
                      </a:endParaRPr>
                    </a:p>
                  </a:txBody>
                  <a:tcPr marL="91425" marR="91425" marT="45716" marB="45716"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8E08E"/>
                    </a:solidFill>
                  </a:tcPr>
                </a:tc>
                <a:extLst>
                  <a:ext uri="{0D108BD9-81ED-4DB2-BD59-A6C34878D82A}">
                    <a16:rowId xmlns:a16="http://schemas.microsoft.com/office/drawing/2014/main" val="10006"/>
                  </a:ext>
                </a:extLst>
              </a:tr>
              <a:tr h="243169">
                <a:tc>
                  <a:txBody>
                    <a:bodyPr/>
                    <a:lstStyle/>
                    <a:p>
                      <a:pPr>
                        <a:lnSpc>
                          <a:spcPct val="75000"/>
                        </a:lnSpc>
                      </a:pPr>
                      <a:r>
                        <a:rPr lang="en-US" sz="2200" b="1" dirty="0">
                          <a:solidFill>
                            <a:schemeClr val="tx1"/>
                          </a:solidFill>
                        </a:rPr>
                        <a:t>Total cholesterol</a:t>
                      </a:r>
                      <a:endParaRPr lang="en-AU" sz="2200" b="1" dirty="0">
                        <a:solidFill>
                          <a:schemeClr val="tx1"/>
                        </a:solidFill>
                      </a:endParaRPr>
                    </a:p>
                  </a:txBody>
                  <a:tcPr marL="91425" marR="91425" marT="45716" marB="4571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75000"/>
                        </a:lnSpc>
                      </a:pPr>
                      <a:r>
                        <a:rPr lang="en-US" sz="2200" b="1" dirty="0">
                          <a:solidFill>
                            <a:schemeClr val="tx1"/>
                          </a:solidFill>
                        </a:rPr>
                        <a:t>Total </a:t>
                      </a:r>
                      <a:r>
                        <a:rPr lang="en-US" sz="2200" b="1" dirty="0" err="1">
                          <a:solidFill>
                            <a:schemeClr val="tx1"/>
                          </a:solidFill>
                        </a:rPr>
                        <a:t>chol</a:t>
                      </a:r>
                      <a:r>
                        <a:rPr lang="en-US" sz="2200" b="1" baseline="0" dirty="0">
                          <a:solidFill>
                            <a:schemeClr val="tx1"/>
                          </a:solidFill>
                        </a:rPr>
                        <a:t> </a:t>
                      </a:r>
                      <a:r>
                        <a:rPr lang="en-US" sz="1800" b="1" dirty="0">
                          <a:solidFill>
                            <a:schemeClr val="tx1"/>
                          </a:solidFill>
                        </a:rPr>
                        <a:t>(per 1 </a:t>
                      </a:r>
                      <a:r>
                        <a:rPr lang="en-US" sz="1800" b="1" dirty="0" err="1">
                          <a:solidFill>
                            <a:schemeClr val="tx1"/>
                          </a:solidFill>
                        </a:rPr>
                        <a:t>mmol</a:t>
                      </a:r>
                      <a:r>
                        <a:rPr lang="en-US" sz="1800" b="1" dirty="0">
                          <a:solidFill>
                            <a:schemeClr val="tx1"/>
                          </a:solidFill>
                        </a:rPr>
                        <a:t>/l ↑)</a:t>
                      </a:r>
                      <a:endParaRPr lang="en-AU" sz="1800" b="1" dirty="0">
                        <a:solidFill>
                          <a:schemeClr val="tx1"/>
                        </a:solidFill>
                      </a:endParaRPr>
                    </a:p>
                  </a:txBody>
                  <a:tcPr marL="91425" marR="91425" marT="45716" marB="4571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75000"/>
                        </a:lnSpc>
                      </a:pPr>
                      <a:r>
                        <a:rPr lang="en-US" sz="2200" b="1" dirty="0">
                          <a:solidFill>
                            <a:schemeClr val="tx1"/>
                          </a:solidFill>
                        </a:rPr>
                        <a:t>1.28</a:t>
                      </a:r>
                      <a:endParaRPr lang="en-AU" sz="2200" b="1" dirty="0">
                        <a:solidFill>
                          <a:schemeClr val="tx1"/>
                        </a:solidFill>
                      </a:endParaRPr>
                    </a:p>
                  </a:txBody>
                  <a:tcPr marL="91425" marR="91425" marT="45716" marB="45716"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43169">
                <a:tc>
                  <a:txBody>
                    <a:bodyPr/>
                    <a:lstStyle/>
                    <a:p>
                      <a:pPr>
                        <a:lnSpc>
                          <a:spcPct val="75000"/>
                        </a:lnSpc>
                      </a:pPr>
                      <a:r>
                        <a:rPr lang="en-US" sz="2200" b="1" dirty="0">
                          <a:solidFill>
                            <a:schemeClr val="tx1"/>
                          </a:solidFill>
                        </a:rPr>
                        <a:t>HDL cholesterol</a:t>
                      </a:r>
                      <a:endParaRPr lang="en-AU" sz="2200" b="1" dirty="0">
                        <a:solidFill>
                          <a:schemeClr val="tx1"/>
                        </a:solidFill>
                      </a:endParaRPr>
                    </a:p>
                  </a:txBody>
                  <a:tcPr marL="91425" marR="91425" marT="45716" marB="4571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75000"/>
                        </a:lnSpc>
                      </a:pPr>
                      <a:r>
                        <a:rPr lang="en-US" sz="2200" b="1" dirty="0">
                          <a:solidFill>
                            <a:schemeClr val="tx1"/>
                          </a:solidFill>
                        </a:rPr>
                        <a:t>HDL chol </a:t>
                      </a:r>
                      <a:r>
                        <a:rPr lang="en-US" sz="1800" b="1" dirty="0">
                          <a:solidFill>
                            <a:schemeClr val="tx1"/>
                          </a:solidFill>
                        </a:rPr>
                        <a:t>(per 1 </a:t>
                      </a:r>
                      <a:r>
                        <a:rPr lang="en-US" sz="1800" b="1" dirty="0" err="1">
                          <a:solidFill>
                            <a:schemeClr val="tx1"/>
                          </a:solidFill>
                        </a:rPr>
                        <a:t>mmol</a:t>
                      </a:r>
                      <a:r>
                        <a:rPr lang="en-US" sz="1800" b="1" dirty="0">
                          <a:solidFill>
                            <a:schemeClr val="tx1"/>
                          </a:solidFill>
                        </a:rPr>
                        <a:t>/l ↑)</a:t>
                      </a:r>
                      <a:endParaRPr lang="en-AU" sz="1800" b="1" dirty="0">
                        <a:solidFill>
                          <a:schemeClr val="tx1"/>
                        </a:solidFill>
                      </a:endParaRPr>
                    </a:p>
                  </a:txBody>
                  <a:tcPr marL="91425" marR="91425" marT="45716" marB="4571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75000"/>
                        </a:lnSpc>
                      </a:pPr>
                      <a:r>
                        <a:rPr lang="en-US" sz="2200" b="1" dirty="0">
                          <a:solidFill>
                            <a:schemeClr val="tx1"/>
                          </a:solidFill>
                        </a:rPr>
                        <a:t>0.66</a:t>
                      </a:r>
                      <a:endParaRPr lang="en-AU" sz="2200" b="1" dirty="0">
                        <a:solidFill>
                          <a:schemeClr val="tx1"/>
                        </a:solidFill>
                      </a:endParaRPr>
                    </a:p>
                  </a:txBody>
                  <a:tcPr marL="91425" marR="91425" marT="45716" marB="4571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43169">
                <a:tc>
                  <a:txBody>
                    <a:bodyPr/>
                    <a:lstStyle/>
                    <a:p>
                      <a:pPr>
                        <a:lnSpc>
                          <a:spcPct val="75000"/>
                        </a:lnSpc>
                      </a:pPr>
                      <a:r>
                        <a:rPr lang="en-US" sz="2200" b="1" dirty="0">
                          <a:solidFill>
                            <a:schemeClr val="tx1"/>
                          </a:solidFill>
                        </a:rPr>
                        <a:t>Systolic BP</a:t>
                      </a:r>
                      <a:endParaRPr lang="en-AU" sz="2200" b="1" dirty="0">
                        <a:solidFill>
                          <a:schemeClr val="tx1"/>
                        </a:solidFill>
                      </a:endParaRPr>
                    </a:p>
                  </a:txBody>
                  <a:tcPr marL="91425" marR="91425" marT="45716" marB="45716"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75000"/>
                        </a:lnSpc>
                        <a:spcBef>
                          <a:spcPts val="0"/>
                        </a:spcBef>
                        <a:spcAft>
                          <a:spcPts val="0"/>
                        </a:spcAft>
                        <a:buClrTx/>
                        <a:buSzTx/>
                        <a:buFontTx/>
                        <a:buNone/>
                        <a:tabLst/>
                        <a:defRPr/>
                      </a:pPr>
                      <a:r>
                        <a:rPr lang="en-US" sz="2200" b="1" dirty="0">
                          <a:solidFill>
                            <a:schemeClr val="tx1"/>
                          </a:solidFill>
                        </a:rPr>
                        <a:t>Systolic BP </a:t>
                      </a:r>
                      <a:r>
                        <a:rPr lang="en-AU" sz="1800" b="1" baseline="0" dirty="0">
                          <a:solidFill>
                            <a:schemeClr val="tx1"/>
                          </a:solidFill>
                        </a:rPr>
                        <a:t>(per 1 mmHg </a:t>
                      </a:r>
                      <a:r>
                        <a:rPr lang="en-US" sz="1800" b="1" dirty="0">
                          <a:solidFill>
                            <a:schemeClr val="tx1"/>
                          </a:solidFill>
                        </a:rPr>
                        <a:t>↑</a:t>
                      </a:r>
                      <a:r>
                        <a:rPr lang="en-AU" sz="1800" b="1" baseline="0" dirty="0">
                          <a:solidFill>
                            <a:schemeClr val="tx1"/>
                          </a:solidFill>
                        </a:rPr>
                        <a:t>)</a:t>
                      </a:r>
                      <a:endParaRPr lang="en-AU" sz="1800" b="1" dirty="0">
                        <a:solidFill>
                          <a:schemeClr val="tx1"/>
                        </a:solidFill>
                      </a:endParaRPr>
                    </a:p>
                  </a:txBody>
                  <a:tcPr marL="91425" marR="91425" marT="45716" marB="45716"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75000"/>
                        </a:lnSpc>
                      </a:pPr>
                      <a:r>
                        <a:rPr lang="en-US" sz="2200" b="1" dirty="0">
                          <a:solidFill>
                            <a:schemeClr val="tx1"/>
                          </a:solidFill>
                        </a:rPr>
                        <a:t>1.04</a:t>
                      </a:r>
                      <a:endParaRPr lang="en-AU" sz="2200" b="1" dirty="0">
                        <a:solidFill>
                          <a:schemeClr val="tx1"/>
                        </a:solidFill>
                      </a:endParaRPr>
                    </a:p>
                  </a:txBody>
                  <a:tcPr marL="91425" marR="91425" marT="45716" marB="45716"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43169">
                <a:tc>
                  <a:txBody>
                    <a:bodyPr/>
                    <a:lstStyle/>
                    <a:p>
                      <a:pPr>
                        <a:lnSpc>
                          <a:spcPct val="75000"/>
                        </a:lnSpc>
                      </a:pPr>
                      <a:r>
                        <a:rPr lang="en-US" sz="2200" b="1" dirty="0">
                          <a:solidFill>
                            <a:schemeClr val="tx1">
                              <a:lumMod val="65000"/>
                              <a:lumOff val="35000"/>
                            </a:schemeClr>
                          </a:solidFill>
                        </a:rPr>
                        <a:t>..</a:t>
                      </a:r>
                      <a:endParaRPr lang="en-AU" sz="2200" b="1" dirty="0">
                        <a:solidFill>
                          <a:schemeClr val="tx1">
                            <a:lumMod val="65000"/>
                            <a:lumOff val="35000"/>
                          </a:schemeClr>
                        </a:solidFill>
                      </a:endParaRPr>
                    </a:p>
                  </a:txBody>
                  <a:tcPr marL="91425" marR="91425" marT="45716" marB="45716"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8E08E"/>
                    </a:solidFill>
                  </a:tcPr>
                </a:tc>
                <a:tc>
                  <a:txBody>
                    <a:bodyPr/>
                    <a:lstStyle/>
                    <a:p>
                      <a:pPr>
                        <a:lnSpc>
                          <a:spcPct val="75000"/>
                        </a:lnSpc>
                      </a:pPr>
                      <a:r>
                        <a:rPr lang="en-US" sz="2200" b="1" dirty="0">
                          <a:solidFill>
                            <a:schemeClr val="tx1">
                              <a:lumMod val="65000"/>
                              <a:lumOff val="35000"/>
                            </a:schemeClr>
                          </a:solidFill>
                        </a:rPr>
                        <a:t>Indinavir </a:t>
                      </a:r>
                      <a:r>
                        <a:rPr lang="en-US" sz="1800" b="1" dirty="0">
                          <a:solidFill>
                            <a:schemeClr val="tx1">
                              <a:lumMod val="65000"/>
                              <a:lumOff val="35000"/>
                            </a:schemeClr>
                          </a:solidFill>
                        </a:rPr>
                        <a:t>(per year exposed)</a:t>
                      </a:r>
                      <a:endParaRPr lang="en-AU" sz="1800" b="1" dirty="0">
                        <a:solidFill>
                          <a:schemeClr val="tx1">
                            <a:lumMod val="65000"/>
                            <a:lumOff val="35000"/>
                          </a:schemeClr>
                        </a:solidFill>
                      </a:endParaRPr>
                    </a:p>
                  </a:txBody>
                  <a:tcPr marL="91425" marR="91425" marT="45716" marB="45716"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8E08E"/>
                    </a:solidFill>
                  </a:tcPr>
                </a:tc>
                <a:tc>
                  <a:txBody>
                    <a:bodyPr/>
                    <a:lstStyle/>
                    <a:p>
                      <a:pPr algn="ctr">
                        <a:lnSpc>
                          <a:spcPct val="75000"/>
                        </a:lnSpc>
                      </a:pPr>
                      <a:r>
                        <a:rPr lang="en-US" sz="2200" b="1" dirty="0">
                          <a:solidFill>
                            <a:schemeClr val="tx1">
                              <a:lumMod val="65000"/>
                              <a:lumOff val="35000"/>
                            </a:schemeClr>
                          </a:solidFill>
                        </a:rPr>
                        <a:t>1.07</a:t>
                      </a:r>
                      <a:endParaRPr lang="en-AU" sz="2200" b="1" dirty="0">
                        <a:solidFill>
                          <a:schemeClr val="tx1">
                            <a:lumMod val="65000"/>
                            <a:lumOff val="35000"/>
                          </a:schemeClr>
                        </a:solidFill>
                      </a:endParaRPr>
                    </a:p>
                  </a:txBody>
                  <a:tcPr marL="91425" marR="91425" marT="45716" marB="45716"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8E08E"/>
                    </a:solidFill>
                  </a:tcPr>
                </a:tc>
                <a:extLst>
                  <a:ext uri="{0D108BD9-81ED-4DB2-BD59-A6C34878D82A}">
                    <a16:rowId xmlns:a16="http://schemas.microsoft.com/office/drawing/2014/main" val="10010"/>
                  </a:ext>
                </a:extLst>
              </a:tr>
              <a:tr h="243169">
                <a:tc>
                  <a:txBody>
                    <a:bodyPr/>
                    <a:lstStyle/>
                    <a:p>
                      <a:pPr>
                        <a:lnSpc>
                          <a:spcPct val="75000"/>
                        </a:lnSpc>
                      </a:pPr>
                      <a:r>
                        <a:rPr lang="en-US" sz="2200" b="1" dirty="0">
                          <a:solidFill>
                            <a:schemeClr val="tx1"/>
                          </a:solidFill>
                        </a:rPr>
                        <a:t>..</a:t>
                      </a:r>
                      <a:endParaRPr lang="en-AU" sz="2200" b="1" dirty="0">
                        <a:solidFill>
                          <a:schemeClr val="tx1"/>
                        </a:solidFill>
                      </a:endParaRPr>
                    </a:p>
                  </a:txBody>
                  <a:tcPr marL="91425" marR="91425" marT="45716" marB="4571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8E08E"/>
                    </a:solidFill>
                  </a:tcPr>
                </a:tc>
                <a:tc>
                  <a:txBody>
                    <a:bodyPr/>
                    <a:lstStyle/>
                    <a:p>
                      <a:pPr>
                        <a:lnSpc>
                          <a:spcPct val="75000"/>
                        </a:lnSpc>
                      </a:pPr>
                      <a:r>
                        <a:rPr lang="en-US" sz="2200" b="1" dirty="0">
                          <a:solidFill>
                            <a:schemeClr val="tx1"/>
                          </a:solidFill>
                        </a:rPr>
                        <a:t>LPV/r </a:t>
                      </a:r>
                      <a:r>
                        <a:rPr lang="en-US" sz="1800" b="1" dirty="0">
                          <a:solidFill>
                            <a:schemeClr val="tx1"/>
                          </a:solidFill>
                        </a:rPr>
                        <a:t>(per year exposed)</a:t>
                      </a:r>
                      <a:endParaRPr lang="en-AU" sz="1800" b="1" dirty="0">
                        <a:solidFill>
                          <a:schemeClr val="tx1"/>
                        </a:solidFill>
                      </a:endParaRPr>
                    </a:p>
                  </a:txBody>
                  <a:tcPr marL="91425" marR="91425" marT="45716" marB="4571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8E08E"/>
                    </a:solidFill>
                  </a:tcPr>
                </a:tc>
                <a:tc>
                  <a:txBody>
                    <a:bodyPr/>
                    <a:lstStyle/>
                    <a:p>
                      <a:pPr algn="ctr">
                        <a:lnSpc>
                          <a:spcPct val="75000"/>
                        </a:lnSpc>
                      </a:pPr>
                      <a:r>
                        <a:rPr lang="en-US" sz="2200" b="1" dirty="0">
                          <a:solidFill>
                            <a:schemeClr val="tx1"/>
                          </a:solidFill>
                        </a:rPr>
                        <a:t>1.12</a:t>
                      </a:r>
                      <a:endParaRPr lang="en-AU" sz="2200" b="1" dirty="0">
                        <a:solidFill>
                          <a:schemeClr val="tx1"/>
                        </a:solidFill>
                      </a:endParaRPr>
                    </a:p>
                  </a:txBody>
                  <a:tcPr marL="91425" marR="91425" marT="45716" marB="4571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8E08E"/>
                    </a:solidFill>
                  </a:tcPr>
                </a:tc>
                <a:extLst>
                  <a:ext uri="{0D108BD9-81ED-4DB2-BD59-A6C34878D82A}">
                    <a16:rowId xmlns:a16="http://schemas.microsoft.com/office/drawing/2014/main" val="10011"/>
                  </a:ext>
                </a:extLst>
              </a:tr>
              <a:tr h="243169">
                <a:tc>
                  <a:txBody>
                    <a:bodyPr/>
                    <a:lstStyle/>
                    <a:p>
                      <a:pPr>
                        <a:lnSpc>
                          <a:spcPct val="75000"/>
                        </a:lnSpc>
                      </a:pPr>
                      <a:r>
                        <a:rPr lang="en-US" sz="2200" b="1" dirty="0">
                          <a:solidFill>
                            <a:schemeClr val="tx1"/>
                          </a:solidFill>
                        </a:rPr>
                        <a:t>..</a:t>
                      </a:r>
                      <a:endParaRPr lang="en-AU" sz="2200" b="1" dirty="0">
                        <a:solidFill>
                          <a:schemeClr val="tx1"/>
                        </a:solidFill>
                      </a:endParaRPr>
                    </a:p>
                  </a:txBody>
                  <a:tcPr marL="91425" marR="91425" marT="45716" marB="45716"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E08E"/>
                    </a:solidFill>
                  </a:tcPr>
                </a:tc>
                <a:tc>
                  <a:txBody>
                    <a:bodyPr/>
                    <a:lstStyle/>
                    <a:p>
                      <a:pPr>
                        <a:lnSpc>
                          <a:spcPct val="75000"/>
                        </a:lnSpc>
                      </a:pPr>
                      <a:r>
                        <a:rPr lang="en-US" sz="2200" b="1" dirty="0">
                          <a:solidFill>
                            <a:schemeClr val="tx1"/>
                          </a:solidFill>
                        </a:rPr>
                        <a:t>Abacavir </a:t>
                      </a:r>
                      <a:r>
                        <a:rPr lang="en-US" sz="1800" b="1" dirty="0">
                          <a:solidFill>
                            <a:schemeClr val="tx1"/>
                          </a:solidFill>
                        </a:rPr>
                        <a:t>(current)</a:t>
                      </a:r>
                      <a:endParaRPr lang="en-AU" sz="2000" b="1" dirty="0">
                        <a:solidFill>
                          <a:schemeClr val="tx1"/>
                        </a:solidFill>
                      </a:endParaRPr>
                    </a:p>
                  </a:txBody>
                  <a:tcPr marL="91425" marR="91425" marT="45716" marB="45716"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E08E"/>
                    </a:solidFill>
                  </a:tcPr>
                </a:tc>
                <a:tc>
                  <a:txBody>
                    <a:bodyPr/>
                    <a:lstStyle/>
                    <a:p>
                      <a:pPr algn="ctr">
                        <a:lnSpc>
                          <a:spcPct val="75000"/>
                        </a:lnSpc>
                      </a:pPr>
                      <a:r>
                        <a:rPr lang="en-US" sz="2200" b="1" dirty="0">
                          <a:solidFill>
                            <a:schemeClr val="tx1"/>
                          </a:solidFill>
                        </a:rPr>
                        <a:t>2.04</a:t>
                      </a:r>
                      <a:endParaRPr lang="en-AU" sz="2200" b="1" dirty="0">
                        <a:solidFill>
                          <a:schemeClr val="tx1"/>
                        </a:solidFill>
                      </a:endParaRPr>
                    </a:p>
                  </a:txBody>
                  <a:tcPr marL="91425" marR="91425" marT="45716" marB="45716"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E08E"/>
                    </a:solidFill>
                  </a:tcPr>
                </a:tc>
                <a:extLst>
                  <a:ext uri="{0D108BD9-81ED-4DB2-BD59-A6C34878D82A}">
                    <a16:rowId xmlns:a16="http://schemas.microsoft.com/office/drawing/2014/main" val="10012"/>
                  </a:ext>
                </a:extLst>
              </a:tr>
            </a:tbl>
          </a:graphicData>
        </a:graphic>
      </p:graphicFrame>
      <p:sp>
        <p:nvSpPr>
          <p:cNvPr id="5" name="Rectangle 4">
            <a:extLst>
              <a:ext uri="{FF2B5EF4-FFF2-40B4-BE49-F238E27FC236}">
                <a16:creationId xmlns:a16="http://schemas.microsoft.com/office/drawing/2014/main" id="{E3D398C1-F1D1-E945-999C-ACFF3BA9CB3F}"/>
              </a:ext>
            </a:extLst>
          </p:cNvPr>
          <p:cNvSpPr/>
          <p:nvPr/>
        </p:nvSpPr>
        <p:spPr>
          <a:xfrm>
            <a:off x="11299825" y="2282341"/>
            <a:ext cx="812800" cy="106066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a:p>
        </p:txBody>
      </p:sp>
      <p:sp>
        <p:nvSpPr>
          <p:cNvPr id="6" name="Rectangle 5">
            <a:extLst>
              <a:ext uri="{FF2B5EF4-FFF2-40B4-BE49-F238E27FC236}">
                <a16:creationId xmlns:a16="http://schemas.microsoft.com/office/drawing/2014/main" id="{974A8600-3ABD-EB49-A5CA-8722F35E6C3A}"/>
              </a:ext>
            </a:extLst>
          </p:cNvPr>
          <p:cNvSpPr/>
          <p:nvPr/>
        </p:nvSpPr>
        <p:spPr>
          <a:xfrm>
            <a:off x="11299825" y="5461712"/>
            <a:ext cx="812800" cy="42223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a:p>
        </p:txBody>
      </p:sp>
      <p:sp>
        <p:nvSpPr>
          <p:cNvPr id="7" name="Rectangle 6">
            <a:extLst>
              <a:ext uri="{FF2B5EF4-FFF2-40B4-BE49-F238E27FC236}">
                <a16:creationId xmlns:a16="http://schemas.microsoft.com/office/drawing/2014/main" id="{7E08978A-B51C-214B-88A9-F1F635B72A28}"/>
              </a:ext>
            </a:extLst>
          </p:cNvPr>
          <p:cNvSpPr/>
          <p:nvPr/>
        </p:nvSpPr>
        <p:spPr>
          <a:xfrm>
            <a:off x="7162800" y="6200735"/>
            <a:ext cx="5029200" cy="646331"/>
          </a:xfrm>
          <a:prstGeom prst="rect">
            <a:avLst/>
          </a:prstGeom>
        </p:spPr>
        <p:txBody>
          <a:bodyPr wrap="square">
            <a:spAutoFit/>
          </a:bodyPr>
          <a:lstStyle/>
          <a:p>
            <a:pPr algn="r"/>
            <a:r>
              <a:rPr lang="en-AU" sz="1200" b="1" dirty="0">
                <a:solidFill>
                  <a:srgbClr val="002060"/>
                </a:solidFill>
              </a:rPr>
              <a:t>Friis-Møller et al, Eur J Cardiovasc Prev Rehabil 2009</a:t>
            </a:r>
          </a:p>
          <a:p>
            <a:pPr algn="r"/>
            <a:r>
              <a:rPr lang="en-AU" sz="1200" b="1" dirty="0">
                <a:solidFill>
                  <a:srgbClr val="002060"/>
                </a:solidFill>
                <a:hlinkClick r:id="rId2"/>
              </a:rPr>
              <a:t>https://www.chip.dk/Tools-Standards/Clinical-risk-scores</a:t>
            </a:r>
            <a:endParaRPr lang="en-AU" sz="1200" b="1" dirty="0">
              <a:solidFill>
                <a:srgbClr val="002060"/>
              </a:solidFill>
            </a:endParaRPr>
          </a:p>
          <a:p>
            <a:pPr algn="r"/>
            <a:r>
              <a:rPr lang="en-AU" sz="1200" b="1" dirty="0">
                <a:solidFill>
                  <a:srgbClr val="002060"/>
                </a:solidFill>
                <a:hlinkClick r:id="rId3"/>
              </a:rPr>
              <a:t>http://tools.acc.org/ASCVD-Risk-Estimator-Plus/#!/calculate/estimate</a:t>
            </a:r>
            <a:r>
              <a:rPr lang="en-AU" sz="1200" b="1" dirty="0">
                <a:solidFill>
                  <a:srgbClr val="002060"/>
                </a:solidFill>
              </a:rPr>
              <a:t>  </a:t>
            </a:r>
          </a:p>
        </p:txBody>
      </p:sp>
      <p:sp>
        <p:nvSpPr>
          <p:cNvPr id="8" name="Rectangle 7">
            <a:extLst>
              <a:ext uri="{FF2B5EF4-FFF2-40B4-BE49-F238E27FC236}">
                <a16:creationId xmlns:a16="http://schemas.microsoft.com/office/drawing/2014/main" id="{E5C07BB5-82E1-1B48-BAC5-18767C93F036}"/>
              </a:ext>
            </a:extLst>
          </p:cNvPr>
          <p:cNvSpPr/>
          <p:nvPr/>
        </p:nvSpPr>
        <p:spPr>
          <a:xfrm>
            <a:off x="0" y="6477734"/>
            <a:ext cx="3203121" cy="276999"/>
          </a:xfrm>
          <a:prstGeom prst="rect">
            <a:avLst/>
          </a:prstGeom>
        </p:spPr>
        <p:txBody>
          <a:bodyPr wrap="none">
            <a:spAutoFit/>
          </a:bodyPr>
          <a:lstStyle/>
          <a:p>
            <a:r>
              <a:rPr lang="en-US" altLang="ja-JP" sz="1200" kern="0" dirty="0" err="1">
                <a:solidFill>
                  <a:schemeClr val="tx1"/>
                </a:solidFill>
              </a:rPr>
              <a:t>Carr</a:t>
            </a:r>
            <a:r>
              <a:rPr lang="en-US" altLang="ja-JP" sz="1200" kern="0" dirty="0">
                <a:solidFill>
                  <a:schemeClr val="tx1"/>
                </a:solidFill>
              </a:rPr>
              <a:t> WESY0703 IAS Mexico City July 21-24 2019 </a:t>
            </a:r>
          </a:p>
        </p:txBody>
      </p:sp>
      <p:sp>
        <p:nvSpPr>
          <p:cNvPr id="9" name="TextBox 8">
            <a:extLst>
              <a:ext uri="{FF2B5EF4-FFF2-40B4-BE49-F238E27FC236}">
                <a16:creationId xmlns:a16="http://schemas.microsoft.com/office/drawing/2014/main" id="{5E9ABCA4-B524-8149-B102-89DB32826539}"/>
              </a:ext>
            </a:extLst>
          </p:cNvPr>
          <p:cNvSpPr txBox="1"/>
          <p:nvPr/>
        </p:nvSpPr>
        <p:spPr>
          <a:xfrm>
            <a:off x="0" y="6257702"/>
            <a:ext cx="4216400" cy="276999"/>
          </a:xfrm>
          <a:prstGeom prst="rect">
            <a:avLst/>
          </a:prstGeom>
          <a:noFill/>
        </p:spPr>
        <p:txBody>
          <a:bodyPr wrap="square" rtlCol="0">
            <a:spAutoFit/>
          </a:bodyPr>
          <a:lstStyle/>
          <a:p>
            <a:r>
              <a:rPr lang="en-AU" sz="1200" dirty="0"/>
              <a:t>Lo et al, Lancet HIV 2015, Lee et al, HIV Med 2016</a:t>
            </a:r>
          </a:p>
        </p:txBody>
      </p:sp>
    </p:spTree>
    <p:extLst>
      <p:ext uri="{BB962C8B-B14F-4D97-AF65-F5344CB8AC3E}">
        <p14:creationId xmlns:p14="http://schemas.microsoft.com/office/powerpoint/2010/main" val="31651757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A9C06-6C90-1C48-9739-55852F3DDCF0}"/>
              </a:ext>
            </a:extLst>
          </p:cNvPr>
          <p:cNvSpPr>
            <a:spLocks noGrp="1"/>
          </p:cNvSpPr>
          <p:nvPr>
            <p:ph type="title"/>
          </p:nvPr>
        </p:nvSpPr>
        <p:spPr>
          <a:xfrm>
            <a:off x="0" y="-39757"/>
            <a:ext cx="10515600" cy="1325563"/>
          </a:xfrm>
        </p:spPr>
        <p:txBody>
          <a:bodyPr/>
          <a:lstStyle/>
          <a:p>
            <a:r>
              <a:rPr lang="en-US" dirty="0">
                <a:latin typeface="Franklin Gothic Medium" panose="020B0603020102020204" pitchFamily="34" charset="0"/>
              </a:rPr>
              <a:t>Statin Therapy for CVD in PLH </a:t>
            </a:r>
          </a:p>
        </p:txBody>
      </p:sp>
      <p:sp>
        <p:nvSpPr>
          <p:cNvPr id="3" name="Content Placeholder 2">
            <a:extLst>
              <a:ext uri="{FF2B5EF4-FFF2-40B4-BE49-F238E27FC236}">
                <a16:creationId xmlns:a16="http://schemas.microsoft.com/office/drawing/2014/main" id="{523F4622-A15F-434B-A5BF-FF4B81A1A4A4}"/>
              </a:ext>
            </a:extLst>
          </p:cNvPr>
          <p:cNvSpPr>
            <a:spLocks noGrp="1"/>
          </p:cNvSpPr>
          <p:nvPr>
            <p:ph idx="1"/>
          </p:nvPr>
        </p:nvSpPr>
        <p:spPr>
          <a:xfrm>
            <a:off x="660842" y="1049715"/>
            <a:ext cx="10965069" cy="4351338"/>
          </a:xfrm>
        </p:spPr>
        <p:txBody>
          <a:bodyPr>
            <a:normAutofit/>
          </a:bodyPr>
          <a:lstStyle/>
          <a:p>
            <a:pPr algn="just"/>
            <a:r>
              <a:rPr lang="en-US" sz="2400" dirty="0"/>
              <a:t>The REPRIEVE trial is ongoing, assessing the role of statins in controlling inflammation in PLH.</a:t>
            </a:r>
          </a:p>
          <a:p>
            <a:pPr algn="just"/>
            <a:r>
              <a:rPr lang="en-US" sz="2400" dirty="0"/>
              <a:t>In a randomized trial of rosuvastatin on progression of atherosclerotic disease in PLH at moderate cardiovascular risk  (Framingham 10-15%), rosuvastatin recipients had lower LDL and total cholesterol levels, but no difference in common carotid artery IMT progression compared to placebo. </a:t>
            </a:r>
          </a:p>
        </p:txBody>
      </p:sp>
      <p:pic>
        <p:nvPicPr>
          <p:cNvPr id="6" name="Content Placeholder 9">
            <a:extLst>
              <a:ext uri="{FF2B5EF4-FFF2-40B4-BE49-F238E27FC236}">
                <a16:creationId xmlns:a16="http://schemas.microsoft.com/office/drawing/2014/main" id="{955E1CEE-8744-3442-9BB1-92DFC1695F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7929" y="3653225"/>
            <a:ext cx="4315448" cy="2684515"/>
          </a:xfrm>
          <a:prstGeom prst="rect">
            <a:avLst/>
          </a:prstGeom>
        </p:spPr>
      </p:pic>
      <p:sp>
        <p:nvSpPr>
          <p:cNvPr id="8" name="TextBox 7">
            <a:extLst>
              <a:ext uri="{FF2B5EF4-FFF2-40B4-BE49-F238E27FC236}">
                <a16:creationId xmlns:a16="http://schemas.microsoft.com/office/drawing/2014/main" id="{7129AD38-C943-E24A-BDE0-51FF68D8521F}"/>
              </a:ext>
            </a:extLst>
          </p:cNvPr>
          <p:cNvSpPr txBox="1"/>
          <p:nvPr/>
        </p:nvSpPr>
        <p:spPr>
          <a:xfrm>
            <a:off x="3461006" y="6390414"/>
            <a:ext cx="1601687" cy="369332"/>
          </a:xfrm>
          <a:prstGeom prst="rect">
            <a:avLst/>
          </a:prstGeom>
          <a:noFill/>
        </p:spPr>
        <p:txBody>
          <a:bodyPr wrap="square" rtlCol="0">
            <a:spAutoFit/>
          </a:bodyPr>
          <a:lstStyle/>
          <a:p>
            <a:r>
              <a:rPr lang="en-AU" dirty="0"/>
              <a:t>ITT population</a:t>
            </a:r>
            <a:endParaRPr lang="en-US" dirty="0"/>
          </a:p>
        </p:txBody>
      </p:sp>
      <p:sp>
        <p:nvSpPr>
          <p:cNvPr id="9" name="TextBox 8">
            <a:extLst>
              <a:ext uri="{FF2B5EF4-FFF2-40B4-BE49-F238E27FC236}">
                <a16:creationId xmlns:a16="http://schemas.microsoft.com/office/drawing/2014/main" id="{980E366D-BE35-B94E-9430-84AAD9036F22}"/>
              </a:ext>
            </a:extLst>
          </p:cNvPr>
          <p:cNvSpPr txBox="1"/>
          <p:nvPr/>
        </p:nvSpPr>
        <p:spPr>
          <a:xfrm>
            <a:off x="1967948" y="3320664"/>
            <a:ext cx="4175429" cy="369332"/>
          </a:xfrm>
          <a:prstGeom prst="rect">
            <a:avLst/>
          </a:prstGeom>
          <a:noFill/>
        </p:spPr>
        <p:txBody>
          <a:bodyPr wrap="square" rtlCol="0">
            <a:spAutoFit/>
          </a:bodyPr>
          <a:lstStyle/>
          <a:p>
            <a:pPr algn="ctr"/>
            <a:r>
              <a:rPr lang="en-AU" b="1" dirty="0"/>
              <a:t>Change in </a:t>
            </a:r>
            <a:r>
              <a:rPr lang="en-AU" b="1" dirty="0" err="1"/>
              <a:t>cIMT</a:t>
            </a:r>
            <a:r>
              <a:rPr lang="en-AU" b="1" dirty="0"/>
              <a:t> between each time point</a:t>
            </a:r>
            <a:endParaRPr lang="en-US" b="1" dirty="0"/>
          </a:p>
        </p:txBody>
      </p:sp>
      <p:pic>
        <p:nvPicPr>
          <p:cNvPr id="10" name="Picture 9">
            <a:extLst>
              <a:ext uri="{FF2B5EF4-FFF2-40B4-BE49-F238E27FC236}">
                <a16:creationId xmlns:a16="http://schemas.microsoft.com/office/drawing/2014/main" id="{6DCEA81F-58BB-944E-A956-6DD295BF71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3377" y="3357435"/>
            <a:ext cx="4325208" cy="3297893"/>
          </a:xfrm>
          <a:prstGeom prst="rect">
            <a:avLst/>
          </a:prstGeom>
        </p:spPr>
      </p:pic>
      <p:sp>
        <p:nvSpPr>
          <p:cNvPr id="7" name="TextBox 6">
            <a:extLst>
              <a:ext uri="{FF2B5EF4-FFF2-40B4-BE49-F238E27FC236}">
                <a16:creationId xmlns:a16="http://schemas.microsoft.com/office/drawing/2014/main" id="{41330218-ADFF-BB4D-BA53-1A0C5645CE82}"/>
              </a:ext>
            </a:extLst>
          </p:cNvPr>
          <p:cNvSpPr txBox="1"/>
          <p:nvPr/>
        </p:nvSpPr>
        <p:spPr>
          <a:xfrm>
            <a:off x="10458825" y="4627939"/>
            <a:ext cx="1619439" cy="584775"/>
          </a:xfrm>
          <a:prstGeom prst="rect">
            <a:avLst/>
          </a:prstGeom>
          <a:noFill/>
        </p:spPr>
        <p:txBody>
          <a:bodyPr wrap="square" rtlCol="0">
            <a:spAutoFit/>
          </a:bodyPr>
          <a:lstStyle/>
          <a:p>
            <a:r>
              <a:rPr lang="en-AU" sz="1600" dirty="0">
                <a:solidFill>
                  <a:srgbClr val="0000FF"/>
                </a:solidFill>
              </a:rPr>
              <a:t>● </a:t>
            </a:r>
            <a:r>
              <a:rPr lang="en-AU" sz="1600" b="1" dirty="0">
                <a:solidFill>
                  <a:srgbClr val="0000FF"/>
                </a:solidFill>
              </a:rPr>
              <a:t>Placebo</a:t>
            </a:r>
          </a:p>
          <a:p>
            <a:r>
              <a:rPr lang="en-AU" sz="1600" b="1" dirty="0">
                <a:solidFill>
                  <a:srgbClr val="FF0000"/>
                </a:solidFill>
              </a:rPr>
              <a:t>● Rosuvastatin</a:t>
            </a:r>
          </a:p>
        </p:txBody>
      </p:sp>
      <p:sp>
        <p:nvSpPr>
          <p:cNvPr id="5" name="Footer Placeholder 3">
            <a:extLst>
              <a:ext uri="{FF2B5EF4-FFF2-40B4-BE49-F238E27FC236}">
                <a16:creationId xmlns:a16="http://schemas.microsoft.com/office/drawing/2014/main" id="{881674B3-7AC5-4F45-8583-590AFD6539BD}"/>
              </a:ext>
            </a:extLst>
          </p:cNvPr>
          <p:cNvSpPr txBox="1">
            <a:spLocks/>
          </p:cNvSpPr>
          <p:nvPr/>
        </p:nvSpPr>
        <p:spPr>
          <a:xfrm>
            <a:off x="8602133" y="6494462"/>
            <a:ext cx="4673600" cy="321733"/>
          </a:xfrm>
          <a:prstGeom prst="rect">
            <a:avLst/>
          </a:prstGeom>
        </p:spPr>
        <p:txBody>
          <a:bodyPr vert="horz" lIns="91440" tIns="45720" rIns="91440" bIns="45720" rtlCol="0" anchor="b"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ja-JP" kern="0" dirty="0" err="1">
                <a:solidFill>
                  <a:schemeClr val="tx1"/>
                </a:solidFill>
              </a:rPr>
              <a:t>Trevillyan</a:t>
            </a:r>
            <a:r>
              <a:rPr lang="en-US" altLang="ja-JP" kern="0" dirty="0">
                <a:solidFill>
                  <a:schemeClr val="tx1"/>
                </a:solidFill>
              </a:rPr>
              <a:t> MOAB0201 IAS Mexico City July 21-24 2019 </a:t>
            </a:r>
          </a:p>
        </p:txBody>
      </p:sp>
      <p:sp>
        <p:nvSpPr>
          <p:cNvPr id="11" name="Footer Placeholder 3">
            <a:extLst>
              <a:ext uri="{FF2B5EF4-FFF2-40B4-BE49-F238E27FC236}">
                <a16:creationId xmlns:a16="http://schemas.microsoft.com/office/drawing/2014/main" id="{AF74E4FC-053C-0F47-8545-59EAD5922FBE}"/>
              </a:ext>
            </a:extLst>
          </p:cNvPr>
          <p:cNvSpPr>
            <a:spLocks noGrp="1"/>
          </p:cNvSpPr>
          <p:nvPr>
            <p:ph type="ftr" sz="quarter" idx="11"/>
          </p:nvPr>
        </p:nvSpPr>
        <p:spPr>
          <a:xfrm>
            <a:off x="8122025" y="1415484"/>
            <a:ext cx="4673600" cy="321733"/>
          </a:xfrm>
          <a:prstGeom prst="rect">
            <a:avLst/>
          </a:prstGeom>
        </p:spPr>
        <p:txBody>
          <a:bodyPr anchor="b" anchorCtr="0"/>
          <a:lstStyle/>
          <a:p>
            <a:pPr algn="l" defTabSz="914400"/>
            <a:r>
              <a:rPr lang="en-US" altLang="ja-JP" kern="0" dirty="0">
                <a:solidFill>
                  <a:schemeClr val="tx1"/>
                </a:solidFill>
              </a:rPr>
              <a:t>Martinez, Esteban WEPL0102 IAS Mexico City July 21-24 2019 </a:t>
            </a:r>
          </a:p>
        </p:txBody>
      </p:sp>
    </p:spTree>
    <p:extLst>
      <p:ext uri="{BB962C8B-B14F-4D97-AF65-F5344CB8AC3E}">
        <p14:creationId xmlns:p14="http://schemas.microsoft.com/office/powerpoint/2010/main" val="6828209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44DE-0ADF-B144-9361-26FADFFE5751}"/>
              </a:ext>
            </a:extLst>
          </p:cNvPr>
          <p:cNvSpPr>
            <a:spLocks noGrp="1"/>
          </p:cNvSpPr>
          <p:nvPr>
            <p:ph type="title"/>
          </p:nvPr>
        </p:nvSpPr>
        <p:spPr>
          <a:xfrm>
            <a:off x="0" y="-10428"/>
            <a:ext cx="10515600" cy="1325563"/>
          </a:xfrm>
        </p:spPr>
        <p:txBody>
          <a:bodyPr/>
          <a:lstStyle/>
          <a:p>
            <a:r>
              <a:rPr lang="en-US" dirty="0">
                <a:latin typeface="Franklin Gothic Medium" panose="020B0603020102020204" pitchFamily="34" charset="0"/>
              </a:rPr>
              <a:t>NCDs in PLH: Diabetes</a:t>
            </a:r>
          </a:p>
        </p:txBody>
      </p:sp>
      <p:sp>
        <p:nvSpPr>
          <p:cNvPr id="3" name="Content Placeholder 2">
            <a:extLst>
              <a:ext uri="{FF2B5EF4-FFF2-40B4-BE49-F238E27FC236}">
                <a16:creationId xmlns:a16="http://schemas.microsoft.com/office/drawing/2014/main" id="{099DE57C-3523-B144-B1E9-CECCAC73F07C}"/>
              </a:ext>
            </a:extLst>
          </p:cNvPr>
          <p:cNvSpPr>
            <a:spLocks noGrp="1"/>
          </p:cNvSpPr>
          <p:nvPr>
            <p:ph idx="1"/>
          </p:nvPr>
        </p:nvSpPr>
        <p:spPr>
          <a:xfrm>
            <a:off x="659296" y="1156758"/>
            <a:ext cx="11068878" cy="4598682"/>
          </a:xfrm>
        </p:spPr>
        <p:txBody>
          <a:bodyPr>
            <a:normAutofit/>
          </a:bodyPr>
          <a:lstStyle/>
          <a:p>
            <a:r>
              <a:rPr lang="en-US" dirty="0"/>
              <a:t>Incidence of DM in PLH ~ 13.7 – 17.4/1000 person years (lower in Asia)</a:t>
            </a:r>
          </a:p>
          <a:p>
            <a:r>
              <a:rPr lang="en-US" dirty="0"/>
              <a:t>Compared with the general population, DM prevalence is higher among PLH (11.8% in the MMP cohort compared to 8.0% in the NHANES cohort)</a:t>
            </a:r>
          </a:p>
        </p:txBody>
      </p:sp>
      <p:sp>
        <p:nvSpPr>
          <p:cNvPr id="4" name="Rectangle 3">
            <a:extLst>
              <a:ext uri="{FF2B5EF4-FFF2-40B4-BE49-F238E27FC236}">
                <a16:creationId xmlns:a16="http://schemas.microsoft.com/office/drawing/2014/main" id="{9ECFD4FD-20D5-2149-9714-CA29212E5966}"/>
              </a:ext>
            </a:extLst>
          </p:cNvPr>
          <p:cNvSpPr/>
          <p:nvPr/>
        </p:nvSpPr>
        <p:spPr>
          <a:xfrm>
            <a:off x="0" y="6586438"/>
            <a:ext cx="3515706" cy="276999"/>
          </a:xfrm>
          <a:prstGeom prst="rect">
            <a:avLst/>
          </a:prstGeom>
        </p:spPr>
        <p:txBody>
          <a:bodyPr wrap="none">
            <a:spAutoFit/>
          </a:bodyPr>
          <a:lstStyle/>
          <a:p>
            <a:r>
              <a:rPr lang="en-US" altLang="ja-JP" sz="1200" kern="0" dirty="0" err="1">
                <a:solidFill>
                  <a:schemeClr val="tx1"/>
                </a:solidFill>
              </a:rPr>
              <a:t>Colasanti</a:t>
            </a:r>
            <a:r>
              <a:rPr lang="en-US" altLang="ja-JP" sz="1200" kern="0" dirty="0">
                <a:solidFill>
                  <a:schemeClr val="tx1"/>
                </a:solidFill>
              </a:rPr>
              <a:t> WESY0704 IAS Mexico City July 21-24 2019 </a:t>
            </a:r>
          </a:p>
        </p:txBody>
      </p:sp>
      <p:sp>
        <p:nvSpPr>
          <p:cNvPr id="7" name="Rectangle 6">
            <a:extLst>
              <a:ext uri="{FF2B5EF4-FFF2-40B4-BE49-F238E27FC236}">
                <a16:creationId xmlns:a16="http://schemas.microsoft.com/office/drawing/2014/main" id="{99A7DE67-94FD-C048-8EE3-3EF390F95EE3}"/>
              </a:ext>
            </a:extLst>
          </p:cNvPr>
          <p:cNvSpPr/>
          <p:nvPr/>
        </p:nvSpPr>
        <p:spPr>
          <a:xfrm>
            <a:off x="0" y="6339094"/>
            <a:ext cx="2022477" cy="276999"/>
          </a:xfrm>
          <a:prstGeom prst="rect">
            <a:avLst/>
          </a:prstGeom>
        </p:spPr>
        <p:txBody>
          <a:bodyPr wrap="none">
            <a:spAutoFit/>
          </a:bodyPr>
          <a:lstStyle/>
          <a:p>
            <a:r>
              <a:rPr lang="en-US" sz="1200" dirty="0"/>
              <a:t>Kubiak R </a:t>
            </a:r>
            <a:r>
              <a:rPr lang="en-US" sz="1200" i="1" dirty="0"/>
              <a:t>IAS 2019</a:t>
            </a:r>
            <a:r>
              <a:rPr lang="en-US" sz="1200" dirty="0"/>
              <a:t>  TUPEB210</a:t>
            </a:r>
          </a:p>
        </p:txBody>
      </p:sp>
      <p:sp>
        <p:nvSpPr>
          <p:cNvPr id="8" name="Rectangle 7">
            <a:extLst>
              <a:ext uri="{FF2B5EF4-FFF2-40B4-BE49-F238E27FC236}">
                <a16:creationId xmlns:a16="http://schemas.microsoft.com/office/drawing/2014/main" id="{8B305AB8-585C-C04C-A2B0-4B0105BFECEF}"/>
              </a:ext>
            </a:extLst>
          </p:cNvPr>
          <p:cNvSpPr/>
          <p:nvPr/>
        </p:nvSpPr>
        <p:spPr>
          <a:xfrm>
            <a:off x="0" y="6091750"/>
            <a:ext cx="2532425" cy="276999"/>
          </a:xfrm>
          <a:prstGeom prst="rect">
            <a:avLst/>
          </a:prstGeom>
        </p:spPr>
        <p:txBody>
          <a:bodyPr wrap="none">
            <a:spAutoFit/>
          </a:bodyPr>
          <a:lstStyle/>
          <a:p>
            <a:r>
              <a:rPr lang="en-US" sz="1200" dirty="0">
                <a:latin typeface="Franklin Gothic Book" panose="020B0503020102020204" pitchFamily="34" charset="0"/>
              </a:rPr>
              <a:t>Butterfield TR. </a:t>
            </a:r>
            <a:r>
              <a:rPr lang="en-US" sz="1200" i="1" dirty="0">
                <a:latin typeface="Franklin Gothic Book" panose="020B0503020102020204" pitchFamily="34" charset="0"/>
              </a:rPr>
              <a:t>IAS 2019</a:t>
            </a:r>
            <a:r>
              <a:rPr lang="en-US" sz="1200" dirty="0">
                <a:latin typeface="Franklin Gothic Book" panose="020B0503020102020204" pitchFamily="34" charset="0"/>
              </a:rPr>
              <a:t>  TUPEB212</a:t>
            </a:r>
          </a:p>
        </p:txBody>
      </p:sp>
      <p:sp>
        <p:nvSpPr>
          <p:cNvPr id="9" name="TextBox 8">
            <a:extLst>
              <a:ext uri="{FF2B5EF4-FFF2-40B4-BE49-F238E27FC236}">
                <a16:creationId xmlns:a16="http://schemas.microsoft.com/office/drawing/2014/main" id="{F0D3D634-3756-C042-B70E-A3FCCA53D4D9}"/>
              </a:ext>
            </a:extLst>
          </p:cNvPr>
          <p:cNvSpPr txBox="1"/>
          <p:nvPr/>
        </p:nvSpPr>
        <p:spPr>
          <a:xfrm>
            <a:off x="4844134" y="6586437"/>
            <a:ext cx="7347866" cy="461665"/>
          </a:xfrm>
          <a:prstGeom prst="rect">
            <a:avLst/>
          </a:prstGeom>
          <a:noFill/>
        </p:spPr>
        <p:txBody>
          <a:bodyPr wrap="square" rtlCol="0">
            <a:spAutoFit/>
          </a:bodyPr>
          <a:lstStyle/>
          <a:p>
            <a:r>
              <a:rPr lang="en-US" sz="1200" dirty="0">
                <a:latin typeface="Franklin Gothic Book" panose="020B0503020102020204" pitchFamily="34" charset="0"/>
              </a:rPr>
              <a:t>Duncan. et al. Diabetic Medicine 2019, Richie </a:t>
            </a:r>
            <a:r>
              <a:rPr lang="en-US" sz="1200" dirty="0" err="1">
                <a:latin typeface="Franklin Gothic Book" panose="020B0503020102020204" pitchFamily="34" charset="0"/>
              </a:rPr>
              <a:t>Nansseu</a:t>
            </a:r>
            <a:r>
              <a:rPr lang="en-US" sz="1200" dirty="0">
                <a:latin typeface="Franklin Gothic Book" panose="020B0503020102020204" pitchFamily="34" charset="0"/>
              </a:rPr>
              <a:t> J et al JAIDS 2018 </a:t>
            </a:r>
            <a:r>
              <a:rPr lang="en-US" sz="1200" dirty="0" err="1">
                <a:latin typeface="Franklin Gothic Book" panose="020B0503020102020204" pitchFamily="34" charset="0"/>
              </a:rPr>
              <a:t>Prioreschi</a:t>
            </a:r>
            <a:r>
              <a:rPr lang="en-US" sz="1200" dirty="0">
                <a:latin typeface="Franklin Gothic Book" panose="020B0503020102020204" pitchFamily="34" charset="0"/>
              </a:rPr>
              <a:t> A et al. BMJ Open 2016</a:t>
            </a:r>
          </a:p>
          <a:p>
            <a:r>
              <a:rPr lang="en-US" sz="1200" dirty="0">
                <a:latin typeface="Franklin Gothic Book" panose="020B0503020102020204" pitchFamily="34" charset="0"/>
              </a:rPr>
              <a:t> </a:t>
            </a:r>
          </a:p>
        </p:txBody>
      </p:sp>
      <p:pic>
        <p:nvPicPr>
          <p:cNvPr id="10" name="Picture 9">
            <a:extLst>
              <a:ext uri="{FF2B5EF4-FFF2-40B4-BE49-F238E27FC236}">
                <a16:creationId xmlns:a16="http://schemas.microsoft.com/office/drawing/2014/main" id="{D83463C9-E09A-A94D-A6A2-A506CCA4C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43134" y="3033001"/>
            <a:ext cx="3820361" cy="3553436"/>
          </a:xfrm>
          <a:prstGeom prst="rect">
            <a:avLst/>
          </a:prstGeom>
        </p:spPr>
      </p:pic>
      <p:pic>
        <p:nvPicPr>
          <p:cNvPr id="11" name="Picture 10">
            <a:extLst>
              <a:ext uri="{FF2B5EF4-FFF2-40B4-BE49-F238E27FC236}">
                <a16:creationId xmlns:a16="http://schemas.microsoft.com/office/drawing/2014/main" id="{DD3B98E2-E8B2-CA43-8998-62EA37EFB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5179" y="3042779"/>
            <a:ext cx="3570357" cy="3553436"/>
          </a:xfrm>
          <a:prstGeom prst="rect">
            <a:avLst/>
          </a:prstGeom>
        </p:spPr>
      </p:pic>
      <p:sp>
        <p:nvSpPr>
          <p:cNvPr id="12" name="TextBox 11">
            <a:extLst>
              <a:ext uri="{FF2B5EF4-FFF2-40B4-BE49-F238E27FC236}">
                <a16:creationId xmlns:a16="http://schemas.microsoft.com/office/drawing/2014/main" id="{74125109-6F93-0A4E-A709-F05A9361B278}"/>
              </a:ext>
            </a:extLst>
          </p:cNvPr>
          <p:cNvSpPr txBox="1"/>
          <p:nvPr/>
        </p:nvSpPr>
        <p:spPr>
          <a:xfrm>
            <a:off x="9549764" y="2686751"/>
            <a:ext cx="2332127" cy="461665"/>
          </a:xfrm>
          <a:prstGeom prst="rect">
            <a:avLst/>
          </a:prstGeom>
          <a:noFill/>
        </p:spPr>
        <p:txBody>
          <a:bodyPr wrap="square" rtlCol="0">
            <a:spAutoFit/>
          </a:bodyPr>
          <a:lstStyle/>
          <a:p>
            <a:r>
              <a:rPr lang="en-US" sz="2400" b="1" dirty="0">
                <a:solidFill>
                  <a:srgbClr val="ED1C24"/>
                </a:solidFill>
              </a:rPr>
              <a:t>Inflammation</a:t>
            </a:r>
          </a:p>
        </p:txBody>
      </p:sp>
      <p:sp>
        <p:nvSpPr>
          <p:cNvPr id="13" name="TextBox 12">
            <a:extLst>
              <a:ext uri="{FF2B5EF4-FFF2-40B4-BE49-F238E27FC236}">
                <a16:creationId xmlns:a16="http://schemas.microsoft.com/office/drawing/2014/main" id="{7FB5008E-9D30-844E-B20E-FDD319B9D31E}"/>
              </a:ext>
            </a:extLst>
          </p:cNvPr>
          <p:cNvSpPr txBox="1"/>
          <p:nvPr/>
        </p:nvSpPr>
        <p:spPr>
          <a:xfrm>
            <a:off x="5325983" y="2686752"/>
            <a:ext cx="3550598" cy="461664"/>
          </a:xfrm>
          <a:prstGeom prst="rect">
            <a:avLst/>
          </a:prstGeom>
          <a:noFill/>
        </p:spPr>
        <p:txBody>
          <a:bodyPr wrap="square" rtlCol="0">
            <a:spAutoFit/>
          </a:bodyPr>
          <a:lstStyle/>
          <a:p>
            <a:pPr algn="ctr"/>
            <a:r>
              <a:rPr lang="en-US" sz="2400" b="1" dirty="0">
                <a:solidFill>
                  <a:srgbClr val="ED1C24"/>
                </a:solidFill>
              </a:rPr>
              <a:t>Endothelial Dysfunction</a:t>
            </a:r>
          </a:p>
        </p:txBody>
      </p:sp>
      <p:sp>
        <p:nvSpPr>
          <p:cNvPr id="14" name="Content Placeholder 2">
            <a:extLst>
              <a:ext uri="{FF2B5EF4-FFF2-40B4-BE49-F238E27FC236}">
                <a16:creationId xmlns:a16="http://schemas.microsoft.com/office/drawing/2014/main" id="{563F98C7-E37A-A844-9600-6DC2BACB975B}"/>
              </a:ext>
            </a:extLst>
          </p:cNvPr>
          <p:cNvSpPr txBox="1">
            <a:spLocks/>
          </p:cNvSpPr>
          <p:nvPr/>
        </p:nvSpPr>
        <p:spPr>
          <a:xfrm>
            <a:off x="598760" y="3033001"/>
            <a:ext cx="4218814" cy="45986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Diabetes increases endothelial dysfunction and inflammatory markers in PLH with well-controlled HIV.</a:t>
            </a:r>
          </a:p>
        </p:txBody>
      </p:sp>
    </p:spTree>
    <p:extLst>
      <p:ext uri="{BB962C8B-B14F-4D97-AF65-F5344CB8AC3E}">
        <p14:creationId xmlns:p14="http://schemas.microsoft.com/office/powerpoint/2010/main" val="12335032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44DE-0ADF-B144-9361-26FADFFE5751}"/>
              </a:ext>
            </a:extLst>
          </p:cNvPr>
          <p:cNvSpPr>
            <a:spLocks noGrp="1"/>
          </p:cNvSpPr>
          <p:nvPr>
            <p:ph type="title"/>
          </p:nvPr>
        </p:nvSpPr>
        <p:spPr>
          <a:xfrm>
            <a:off x="0" y="4850"/>
            <a:ext cx="10515600" cy="1325563"/>
          </a:xfrm>
        </p:spPr>
        <p:txBody>
          <a:bodyPr/>
          <a:lstStyle/>
          <a:p>
            <a:r>
              <a:rPr lang="en-US" dirty="0">
                <a:latin typeface="Franklin Gothic Medium" panose="020B0603020102020204" pitchFamily="34" charset="0"/>
              </a:rPr>
              <a:t>NCDs in PLH: Diabetes Prevention </a:t>
            </a:r>
          </a:p>
        </p:txBody>
      </p:sp>
      <p:sp>
        <p:nvSpPr>
          <p:cNvPr id="3" name="Content Placeholder 2">
            <a:extLst>
              <a:ext uri="{FF2B5EF4-FFF2-40B4-BE49-F238E27FC236}">
                <a16:creationId xmlns:a16="http://schemas.microsoft.com/office/drawing/2014/main" id="{099DE57C-3523-B144-B1E9-CECCAC73F07C}"/>
              </a:ext>
            </a:extLst>
          </p:cNvPr>
          <p:cNvSpPr>
            <a:spLocks noGrp="1"/>
          </p:cNvSpPr>
          <p:nvPr>
            <p:ph idx="1"/>
          </p:nvPr>
        </p:nvSpPr>
        <p:spPr>
          <a:xfrm>
            <a:off x="838200" y="1314940"/>
            <a:ext cx="10515600" cy="4351338"/>
          </a:xfrm>
        </p:spPr>
        <p:txBody>
          <a:bodyPr>
            <a:normAutofit/>
          </a:bodyPr>
          <a:lstStyle/>
          <a:p>
            <a:r>
              <a:rPr lang="en-US" dirty="0"/>
              <a:t>Lifestyle modifications are important for prevention of DM, there is a paucity of data among PLH. Results of a small single-arm study suggest traditional interventions on diet, exercise effective in PLH.</a:t>
            </a:r>
          </a:p>
          <a:p>
            <a:endParaRPr lang="en-US" dirty="0"/>
          </a:p>
        </p:txBody>
      </p:sp>
      <p:sp>
        <p:nvSpPr>
          <p:cNvPr id="4" name="Rectangle 3">
            <a:extLst>
              <a:ext uri="{FF2B5EF4-FFF2-40B4-BE49-F238E27FC236}">
                <a16:creationId xmlns:a16="http://schemas.microsoft.com/office/drawing/2014/main" id="{9ECFD4FD-20D5-2149-9714-CA29212E5966}"/>
              </a:ext>
            </a:extLst>
          </p:cNvPr>
          <p:cNvSpPr/>
          <p:nvPr/>
        </p:nvSpPr>
        <p:spPr>
          <a:xfrm>
            <a:off x="0" y="6586438"/>
            <a:ext cx="3515706" cy="276999"/>
          </a:xfrm>
          <a:prstGeom prst="rect">
            <a:avLst/>
          </a:prstGeom>
        </p:spPr>
        <p:txBody>
          <a:bodyPr wrap="none">
            <a:spAutoFit/>
          </a:bodyPr>
          <a:lstStyle/>
          <a:p>
            <a:r>
              <a:rPr lang="en-US" altLang="ja-JP" sz="1200" kern="0" dirty="0" err="1">
                <a:solidFill>
                  <a:schemeClr val="tx1"/>
                </a:solidFill>
              </a:rPr>
              <a:t>Colasanti</a:t>
            </a:r>
            <a:r>
              <a:rPr lang="en-US" altLang="ja-JP" sz="1200" kern="0" dirty="0">
                <a:solidFill>
                  <a:schemeClr val="tx1"/>
                </a:solidFill>
              </a:rPr>
              <a:t> WESY0704 IAS Mexico City July 21-24 2019 </a:t>
            </a:r>
          </a:p>
        </p:txBody>
      </p:sp>
      <p:sp>
        <p:nvSpPr>
          <p:cNvPr id="5" name="TextBox 4">
            <a:extLst>
              <a:ext uri="{FF2B5EF4-FFF2-40B4-BE49-F238E27FC236}">
                <a16:creationId xmlns:a16="http://schemas.microsoft.com/office/drawing/2014/main" id="{C77E3EB8-CD5C-A341-A730-D17B9A2B92B8}"/>
              </a:ext>
            </a:extLst>
          </p:cNvPr>
          <p:cNvSpPr txBox="1"/>
          <p:nvPr/>
        </p:nvSpPr>
        <p:spPr>
          <a:xfrm>
            <a:off x="2523067" y="6468533"/>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3AF001EE-B5CF-8B4B-9C57-73E761D7E0F9}"/>
              </a:ext>
            </a:extLst>
          </p:cNvPr>
          <p:cNvSpPr txBox="1"/>
          <p:nvPr/>
        </p:nvSpPr>
        <p:spPr>
          <a:xfrm>
            <a:off x="0" y="6313586"/>
            <a:ext cx="4250724" cy="276999"/>
          </a:xfrm>
          <a:prstGeom prst="rect">
            <a:avLst/>
          </a:prstGeom>
          <a:noFill/>
        </p:spPr>
        <p:txBody>
          <a:bodyPr wrap="square" rtlCol="0">
            <a:spAutoFit/>
          </a:bodyPr>
          <a:lstStyle/>
          <a:p>
            <a:r>
              <a:rPr lang="en-US" sz="1200" dirty="0">
                <a:latin typeface="Franklin Gothic Book" panose="020B0503020102020204" pitchFamily="34" charset="0"/>
              </a:rPr>
              <a:t>Duncan. et al. Diabetic Medicine 2019</a:t>
            </a:r>
          </a:p>
        </p:txBody>
      </p:sp>
      <p:graphicFrame>
        <p:nvGraphicFramePr>
          <p:cNvPr id="10" name="Table 9">
            <a:extLst>
              <a:ext uri="{FF2B5EF4-FFF2-40B4-BE49-F238E27FC236}">
                <a16:creationId xmlns:a16="http://schemas.microsoft.com/office/drawing/2014/main" id="{08617747-CD56-1745-80F3-33EF6632964B}"/>
              </a:ext>
            </a:extLst>
          </p:cNvPr>
          <p:cNvGraphicFramePr>
            <a:graphicFrameLocks noGrp="1"/>
          </p:cNvGraphicFramePr>
          <p:nvPr/>
        </p:nvGraphicFramePr>
        <p:xfrm>
          <a:off x="1114048" y="2850422"/>
          <a:ext cx="9963904" cy="2377440"/>
        </p:xfrm>
        <a:graphic>
          <a:graphicData uri="http://schemas.openxmlformats.org/drawingml/2006/table">
            <a:tbl>
              <a:tblPr firstRow="1" bandRow="1">
                <a:tableStyleId>{5C22544A-7EE6-4342-B048-85BDC9FD1C3A}</a:tableStyleId>
              </a:tblPr>
              <a:tblGrid>
                <a:gridCol w="2746752">
                  <a:extLst>
                    <a:ext uri="{9D8B030D-6E8A-4147-A177-3AD203B41FA5}">
                      <a16:colId xmlns:a16="http://schemas.microsoft.com/office/drawing/2014/main" val="3620936124"/>
                    </a:ext>
                  </a:extLst>
                </a:gridCol>
                <a:gridCol w="1538617">
                  <a:extLst>
                    <a:ext uri="{9D8B030D-6E8A-4147-A177-3AD203B41FA5}">
                      <a16:colId xmlns:a16="http://schemas.microsoft.com/office/drawing/2014/main" val="4034416628"/>
                    </a:ext>
                  </a:extLst>
                </a:gridCol>
                <a:gridCol w="1692973">
                  <a:extLst>
                    <a:ext uri="{9D8B030D-6E8A-4147-A177-3AD203B41FA5}">
                      <a16:colId xmlns:a16="http://schemas.microsoft.com/office/drawing/2014/main" val="3188483491"/>
                    </a:ext>
                  </a:extLst>
                </a:gridCol>
                <a:gridCol w="2244633">
                  <a:extLst>
                    <a:ext uri="{9D8B030D-6E8A-4147-A177-3AD203B41FA5}">
                      <a16:colId xmlns:a16="http://schemas.microsoft.com/office/drawing/2014/main" val="4082746428"/>
                    </a:ext>
                  </a:extLst>
                </a:gridCol>
                <a:gridCol w="1740929">
                  <a:extLst>
                    <a:ext uri="{9D8B030D-6E8A-4147-A177-3AD203B41FA5}">
                      <a16:colId xmlns:a16="http://schemas.microsoft.com/office/drawing/2014/main" val="2431215329"/>
                    </a:ext>
                  </a:extLst>
                </a:gridCol>
              </a:tblGrid>
              <a:tr h="370840">
                <a:tc>
                  <a:txBody>
                    <a:bodyPr/>
                    <a:lstStyle/>
                    <a:p>
                      <a:r>
                        <a:rPr lang="en-US" sz="2000" dirty="0"/>
                        <a:t>Measure </a:t>
                      </a:r>
                    </a:p>
                  </a:txBody>
                  <a:tcPr/>
                </a:tc>
                <a:tc>
                  <a:txBody>
                    <a:bodyPr/>
                    <a:lstStyle/>
                    <a:p>
                      <a:r>
                        <a:rPr lang="en-US" sz="2000" dirty="0"/>
                        <a:t>Pre</a:t>
                      </a:r>
                    </a:p>
                  </a:txBody>
                  <a:tcPr/>
                </a:tc>
                <a:tc>
                  <a:txBody>
                    <a:bodyPr/>
                    <a:lstStyle/>
                    <a:p>
                      <a:r>
                        <a:rPr lang="en-US" sz="2000" dirty="0"/>
                        <a:t>Post</a:t>
                      </a:r>
                    </a:p>
                  </a:txBody>
                  <a:tcPr/>
                </a:tc>
                <a:tc>
                  <a:txBody>
                    <a:bodyPr/>
                    <a:lstStyle/>
                    <a:p>
                      <a:r>
                        <a:rPr lang="en-US" sz="2000" dirty="0"/>
                        <a:t>Change (%)</a:t>
                      </a:r>
                    </a:p>
                  </a:txBody>
                  <a:tcPr/>
                </a:tc>
                <a:tc>
                  <a:txBody>
                    <a:bodyPr/>
                    <a:lstStyle/>
                    <a:p>
                      <a:r>
                        <a:rPr lang="en-US" sz="2000" dirty="0"/>
                        <a:t>P value</a:t>
                      </a:r>
                    </a:p>
                  </a:txBody>
                  <a:tcPr/>
                </a:tc>
                <a:extLst>
                  <a:ext uri="{0D108BD9-81ED-4DB2-BD59-A6C34878D82A}">
                    <a16:rowId xmlns:a16="http://schemas.microsoft.com/office/drawing/2014/main" val="2529342083"/>
                  </a:ext>
                </a:extLst>
              </a:tr>
              <a:tr h="370840">
                <a:tc>
                  <a:txBody>
                    <a:bodyPr/>
                    <a:lstStyle/>
                    <a:p>
                      <a:r>
                        <a:rPr lang="en-US" sz="2000" dirty="0"/>
                        <a:t>Fasting Glucose mmol/l</a:t>
                      </a:r>
                    </a:p>
                  </a:txBody>
                  <a:tcPr/>
                </a:tc>
                <a:tc>
                  <a:txBody>
                    <a:bodyPr/>
                    <a:lstStyle/>
                    <a:p>
                      <a:r>
                        <a:rPr lang="en-US" sz="2000" b="0" i="0" u="none" strike="noStrike" kern="1200" dirty="0">
                          <a:solidFill>
                            <a:schemeClr val="dk1"/>
                          </a:solidFill>
                          <a:effectLst/>
                          <a:latin typeface="+mn-lt"/>
                          <a:ea typeface="+mn-ea"/>
                          <a:cs typeface="+mn-cs"/>
                        </a:rPr>
                        <a:t>6.3 ± 0.4</a:t>
                      </a:r>
                      <a:endParaRPr lang="en-US" sz="2000" dirty="0"/>
                    </a:p>
                  </a:txBody>
                  <a:tcPr/>
                </a:tc>
                <a:tc>
                  <a:txBody>
                    <a:bodyPr/>
                    <a:lstStyle/>
                    <a:p>
                      <a:r>
                        <a:rPr lang="en-US" sz="2000" b="0" i="0" u="none" strike="noStrike" kern="1200" dirty="0">
                          <a:solidFill>
                            <a:schemeClr val="dk1"/>
                          </a:solidFill>
                          <a:effectLst/>
                          <a:latin typeface="+mn-lt"/>
                          <a:ea typeface="+mn-ea"/>
                          <a:cs typeface="+mn-cs"/>
                        </a:rPr>
                        <a:t>5.8 ± 0.7</a:t>
                      </a:r>
                      <a:endParaRPr lang="en-US" sz="2000" dirty="0"/>
                    </a:p>
                  </a:txBody>
                  <a:tcPr/>
                </a:tc>
                <a:tc>
                  <a:txBody>
                    <a:bodyPr/>
                    <a:lstStyle/>
                    <a:p>
                      <a:r>
                        <a:rPr lang="en-US" sz="2000" dirty="0"/>
                        <a:t>-7.9</a:t>
                      </a:r>
                    </a:p>
                  </a:txBody>
                  <a:tcPr/>
                </a:tc>
                <a:tc>
                  <a:txBody>
                    <a:bodyPr/>
                    <a:lstStyle/>
                    <a:p>
                      <a:r>
                        <a:rPr lang="en-US" sz="2000" dirty="0"/>
                        <a:t>0.003</a:t>
                      </a:r>
                    </a:p>
                  </a:txBody>
                  <a:tcPr/>
                </a:tc>
                <a:extLst>
                  <a:ext uri="{0D108BD9-81ED-4DB2-BD59-A6C34878D82A}">
                    <a16:rowId xmlns:a16="http://schemas.microsoft.com/office/drawing/2014/main" val="3785785287"/>
                  </a:ext>
                </a:extLst>
              </a:tr>
              <a:tr h="370840">
                <a:tc>
                  <a:txBody>
                    <a:bodyPr/>
                    <a:lstStyle/>
                    <a:p>
                      <a:r>
                        <a:rPr lang="en-US" sz="2000" dirty="0"/>
                        <a:t>Fasting Insulin </a:t>
                      </a:r>
                      <a:r>
                        <a:rPr lang="en-US" sz="2000" dirty="0" err="1"/>
                        <a:t>pmol</a:t>
                      </a:r>
                      <a:r>
                        <a:rPr lang="en-US" sz="2000" dirty="0"/>
                        <a:t>/l</a:t>
                      </a:r>
                    </a:p>
                  </a:txBody>
                  <a:tcPr/>
                </a:tc>
                <a:tc>
                  <a:txBody>
                    <a:bodyPr/>
                    <a:lstStyle/>
                    <a:p>
                      <a:r>
                        <a:rPr lang="en-US" sz="2000" b="0" i="0" u="none" strike="noStrike" kern="1200" dirty="0">
                          <a:solidFill>
                            <a:schemeClr val="dk1"/>
                          </a:solidFill>
                          <a:effectLst/>
                          <a:latin typeface="+mn-lt"/>
                          <a:ea typeface="+mn-ea"/>
                          <a:cs typeface="+mn-cs"/>
                        </a:rPr>
                        <a:t>100.1 ± 70.1</a:t>
                      </a:r>
                      <a:endParaRPr lang="en-US" sz="2000" dirty="0"/>
                    </a:p>
                  </a:txBody>
                  <a:tcPr/>
                </a:tc>
                <a:tc>
                  <a:txBody>
                    <a:bodyPr/>
                    <a:lstStyle/>
                    <a:p>
                      <a:r>
                        <a:rPr lang="en-US" sz="2000" b="0" i="0" u="none" strike="noStrike" kern="1200" dirty="0">
                          <a:solidFill>
                            <a:schemeClr val="dk1"/>
                          </a:solidFill>
                          <a:effectLst/>
                          <a:latin typeface="+mn-lt"/>
                          <a:ea typeface="+mn-ea"/>
                          <a:cs typeface="+mn-cs"/>
                        </a:rPr>
                        <a:t>77.1 ± 61.7</a:t>
                      </a:r>
                      <a:endParaRPr lang="en-US" sz="2000" dirty="0"/>
                    </a:p>
                  </a:txBody>
                  <a:tcPr/>
                </a:tc>
                <a:tc>
                  <a:txBody>
                    <a:bodyPr/>
                    <a:lstStyle/>
                    <a:p>
                      <a:r>
                        <a:rPr lang="en-US" sz="2000" dirty="0"/>
                        <a:t>-22.7</a:t>
                      </a:r>
                    </a:p>
                  </a:txBody>
                  <a:tcPr/>
                </a:tc>
                <a:tc>
                  <a:txBody>
                    <a:bodyPr/>
                    <a:lstStyle/>
                    <a:p>
                      <a:r>
                        <a:rPr lang="en-US" sz="2000" dirty="0"/>
                        <a:t>0.021</a:t>
                      </a:r>
                    </a:p>
                  </a:txBody>
                  <a:tcPr/>
                </a:tc>
                <a:extLst>
                  <a:ext uri="{0D108BD9-81ED-4DB2-BD59-A6C34878D82A}">
                    <a16:rowId xmlns:a16="http://schemas.microsoft.com/office/drawing/2014/main" val="2696941285"/>
                  </a:ext>
                </a:extLst>
              </a:tr>
              <a:tr h="370840">
                <a:tc>
                  <a:txBody>
                    <a:bodyPr/>
                    <a:lstStyle/>
                    <a:p>
                      <a:r>
                        <a:rPr lang="en-US" sz="2000" dirty="0"/>
                        <a:t>Weight, kg</a:t>
                      </a:r>
                    </a:p>
                  </a:txBody>
                  <a:tcPr/>
                </a:tc>
                <a:tc>
                  <a:txBody>
                    <a:bodyPr/>
                    <a:lstStyle/>
                    <a:p>
                      <a:r>
                        <a:rPr lang="en-US" sz="2000" b="0" i="0" u="none" strike="noStrike" kern="1200" dirty="0">
                          <a:solidFill>
                            <a:schemeClr val="dk1"/>
                          </a:solidFill>
                          <a:effectLst/>
                          <a:latin typeface="+mn-lt"/>
                          <a:ea typeface="+mn-ea"/>
                          <a:cs typeface="+mn-cs"/>
                        </a:rPr>
                        <a:t>88.8 ± 15.8</a:t>
                      </a:r>
                      <a:endParaRPr lang="en-US" sz="2000" dirty="0"/>
                    </a:p>
                  </a:txBody>
                  <a:tcPr/>
                </a:tc>
                <a:tc>
                  <a:txBody>
                    <a:bodyPr/>
                    <a:lstStyle/>
                    <a:p>
                      <a:r>
                        <a:rPr lang="en-US" sz="2000" b="0" i="0" u="none" strike="noStrike" kern="1200" dirty="0">
                          <a:solidFill>
                            <a:schemeClr val="dk1"/>
                          </a:solidFill>
                          <a:effectLst/>
                          <a:latin typeface="+mn-lt"/>
                          <a:ea typeface="+mn-ea"/>
                          <a:cs typeface="+mn-cs"/>
                        </a:rPr>
                        <a:t>84.7 ± 15.6</a:t>
                      </a:r>
                      <a:endParaRPr lang="en-US" sz="2000" dirty="0"/>
                    </a:p>
                  </a:txBody>
                  <a:tcPr/>
                </a:tc>
                <a:tc>
                  <a:txBody>
                    <a:bodyPr/>
                    <a:lstStyle/>
                    <a:p>
                      <a:r>
                        <a:rPr lang="en-US" sz="2000" dirty="0"/>
                        <a:t>-4.6 </a:t>
                      </a:r>
                    </a:p>
                  </a:txBody>
                  <a:tcPr/>
                </a:tc>
                <a:tc>
                  <a:txBody>
                    <a:bodyPr/>
                    <a:lstStyle/>
                    <a:p>
                      <a:r>
                        <a:rPr lang="en-US" sz="2000" dirty="0"/>
                        <a:t>&lt;0.001</a:t>
                      </a:r>
                    </a:p>
                  </a:txBody>
                  <a:tcPr/>
                </a:tc>
                <a:extLst>
                  <a:ext uri="{0D108BD9-81ED-4DB2-BD59-A6C34878D82A}">
                    <a16:rowId xmlns:a16="http://schemas.microsoft.com/office/drawing/2014/main" val="2933560632"/>
                  </a:ext>
                </a:extLst>
              </a:tr>
              <a:tr h="370840">
                <a:tc>
                  <a:txBody>
                    <a:bodyPr/>
                    <a:lstStyle/>
                    <a:p>
                      <a:r>
                        <a:rPr lang="en-US" sz="2000" dirty="0"/>
                        <a:t>SBP</a:t>
                      </a:r>
                    </a:p>
                  </a:txBody>
                  <a:tcPr/>
                </a:tc>
                <a:tc>
                  <a:txBody>
                    <a:bodyPr/>
                    <a:lstStyle/>
                    <a:p>
                      <a:r>
                        <a:rPr lang="en-US" sz="2000" b="0" i="0" u="none" strike="noStrike" kern="1200" dirty="0">
                          <a:solidFill>
                            <a:schemeClr val="dk1"/>
                          </a:solidFill>
                          <a:effectLst/>
                          <a:latin typeface="+mn-lt"/>
                          <a:ea typeface="+mn-ea"/>
                          <a:cs typeface="+mn-cs"/>
                        </a:rPr>
                        <a:t>135 ± 13</a:t>
                      </a:r>
                      <a:endParaRPr lang="en-US" sz="2000" dirty="0"/>
                    </a:p>
                  </a:txBody>
                  <a:tcPr/>
                </a:tc>
                <a:tc>
                  <a:txBody>
                    <a:bodyPr/>
                    <a:lstStyle/>
                    <a:p>
                      <a:r>
                        <a:rPr lang="en-US" sz="2000" b="0" i="0" u="none" strike="noStrike" kern="1200" dirty="0">
                          <a:solidFill>
                            <a:schemeClr val="dk1"/>
                          </a:solidFill>
                          <a:effectLst/>
                          <a:latin typeface="+mn-lt"/>
                          <a:ea typeface="+mn-ea"/>
                          <a:cs typeface="+mn-cs"/>
                        </a:rPr>
                        <a:t>125 ± 20</a:t>
                      </a:r>
                      <a:endParaRPr lang="en-US" sz="2000" dirty="0"/>
                    </a:p>
                  </a:txBody>
                  <a:tcPr/>
                </a:tc>
                <a:tc>
                  <a:txBody>
                    <a:bodyPr/>
                    <a:lstStyle/>
                    <a:p>
                      <a:r>
                        <a:rPr lang="en-US" sz="2000" dirty="0"/>
                        <a:t>-7.4</a:t>
                      </a:r>
                    </a:p>
                  </a:txBody>
                  <a:tcPr/>
                </a:tc>
                <a:tc>
                  <a:txBody>
                    <a:bodyPr/>
                    <a:lstStyle/>
                    <a:p>
                      <a:r>
                        <a:rPr lang="en-US" sz="2000" dirty="0"/>
                        <a:t>0.006</a:t>
                      </a:r>
                    </a:p>
                  </a:txBody>
                  <a:tcPr/>
                </a:tc>
                <a:extLst>
                  <a:ext uri="{0D108BD9-81ED-4DB2-BD59-A6C34878D82A}">
                    <a16:rowId xmlns:a16="http://schemas.microsoft.com/office/drawing/2014/main" val="2607620779"/>
                  </a:ext>
                </a:extLst>
              </a:tr>
              <a:tr h="370840">
                <a:tc>
                  <a:txBody>
                    <a:bodyPr/>
                    <a:lstStyle/>
                    <a:p>
                      <a:r>
                        <a:rPr lang="en-US" sz="2000" dirty="0"/>
                        <a:t>DBP</a:t>
                      </a:r>
                    </a:p>
                  </a:txBody>
                  <a:tcPr/>
                </a:tc>
                <a:tc>
                  <a:txBody>
                    <a:bodyPr/>
                    <a:lstStyle/>
                    <a:p>
                      <a:r>
                        <a:rPr lang="en-US" sz="2000" b="0" i="0" u="none" strike="noStrike" kern="1200" dirty="0">
                          <a:solidFill>
                            <a:schemeClr val="dk1"/>
                          </a:solidFill>
                          <a:effectLst/>
                          <a:latin typeface="+mn-lt"/>
                          <a:ea typeface="+mn-ea"/>
                          <a:cs typeface="+mn-cs"/>
                        </a:rPr>
                        <a:t>81 ± 11</a:t>
                      </a:r>
                      <a:endParaRPr lang="en-US" sz="2000" dirty="0"/>
                    </a:p>
                  </a:txBody>
                  <a:tcPr/>
                </a:tc>
                <a:tc>
                  <a:txBody>
                    <a:bodyPr/>
                    <a:lstStyle/>
                    <a:p>
                      <a:r>
                        <a:rPr lang="en-US" sz="2000" b="0" i="0" u="none" strike="noStrike" kern="1200" dirty="0">
                          <a:solidFill>
                            <a:schemeClr val="dk1"/>
                          </a:solidFill>
                          <a:effectLst/>
                          <a:latin typeface="+mn-lt"/>
                          <a:ea typeface="+mn-ea"/>
                          <a:cs typeface="+mn-cs"/>
                        </a:rPr>
                        <a:t>74 ± 10</a:t>
                      </a:r>
                      <a:endParaRPr lang="en-US" sz="2000" dirty="0"/>
                    </a:p>
                  </a:txBody>
                  <a:tcPr/>
                </a:tc>
                <a:tc>
                  <a:txBody>
                    <a:bodyPr/>
                    <a:lstStyle/>
                    <a:p>
                      <a:r>
                        <a:rPr lang="en-US" sz="2000" dirty="0"/>
                        <a:t>-8.6</a:t>
                      </a:r>
                    </a:p>
                  </a:txBody>
                  <a:tcPr/>
                </a:tc>
                <a:tc>
                  <a:txBody>
                    <a:bodyPr/>
                    <a:lstStyle/>
                    <a:p>
                      <a:r>
                        <a:rPr lang="en-US" sz="2000" dirty="0"/>
                        <a:t>0.006</a:t>
                      </a:r>
                    </a:p>
                  </a:txBody>
                  <a:tcPr/>
                </a:tc>
                <a:extLst>
                  <a:ext uri="{0D108BD9-81ED-4DB2-BD59-A6C34878D82A}">
                    <a16:rowId xmlns:a16="http://schemas.microsoft.com/office/drawing/2014/main" val="357283501"/>
                  </a:ext>
                </a:extLst>
              </a:tr>
            </a:tbl>
          </a:graphicData>
        </a:graphic>
      </p:graphicFrame>
    </p:spTree>
    <p:extLst>
      <p:ext uri="{BB962C8B-B14F-4D97-AF65-F5344CB8AC3E}">
        <p14:creationId xmlns:p14="http://schemas.microsoft.com/office/powerpoint/2010/main" val="867146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9629D-840C-024A-AC9A-6C2C2D87AB2C}"/>
              </a:ext>
            </a:extLst>
          </p:cNvPr>
          <p:cNvSpPr>
            <a:spLocks noGrp="1"/>
          </p:cNvSpPr>
          <p:nvPr>
            <p:ph type="title"/>
          </p:nvPr>
        </p:nvSpPr>
        <p:spPr>
          <a:xfrm>
            <a:off x="0" y="9547"/>
            <a:ext cx="10515600" cy="1325563"/>
          </a:xfrm>
        </p:spPr>
        <p:txBody>
          <a:bodyPr/>
          <a:lstStyle/>
          <a:p>
            <a:r>
              <a:rPr lang="en-US" dirty="0">
                <a:latin typeface="Franklin Gothic Medium" panose="020B0603020102020204" pitchFamily="34" charset="0"/>
              </a:rPr>
              <a:t>Mucosal Inflammation</a:t>
            </a:r>
          </a:p>
        </p:txBody>
      </p:sp>
      <p:sp>
        <p:nvSpPr>
          <p:cNvPr id="7" name="TextBox 6">
            <a:extLst>
              <a:ext uri="{FF2B5EF4-FFF2-40B4-BE49-F238E27FC236}">
                <a16:creationId xmlns:a16="http://schemas.microsoft.com/office/drawing/2014/main" id="{7EDECF17-357D-2641-AAB7-39C0DE6E712C}"/>
              </a:ext>
            </a:extLst>
          </p:cNvPr>
          <p:cNvSpPr txBox="1"/>
          <p:nvPr/>
        </p:nvSpPr>
        <p:spPr>
          <a:xfrm>
            <a:off x="8055931" y="2180244"/>
            <a:ext cx="4136069" cy="307777"/>
          </a:xfrm>
          <a:prstGeom prst="rect">
            <a:avLst/>
          </a:prstGeom>
          <a:noFill/>
        </p:spPr>
        <p:txBody>
          <a:bodyPr wrap="none" rtlCol="0">
            <a:spAutoFit/>
          </a:bodyPr>
          <a:lstStyle/>
          <a:p>
            <a:r>
              <a:rPr lang="en-US" altLang="ja-JP" sz="1400" kern="0" dirty="0"/>
              <a:t>French, A TUPDA0106 IAS </a:t>
            </a:r>
            <a:r>
              <a:rPr lang="en-US" altLang="ja-JP" sz="1400" kern="0" dirty="0">
                <a:solidFill>
                  <a:schemeClr val="tx1"/>
                </a:solidFill>
              </a:rPr>
              <a:t>Mexico City July 21-24 2019</a:t>
            </a:r>
            <a:endParaRPr lang="en-US" sz="1400" dirty="0"/>
          </a:p>
        </p:txBody>
      </p:sp>
      <p:sp>
        <p:nvSpPr>
          <p:cNvPr id="10" name="Content Placeholder 2">
            <a:extLst>
              <a:ext uri="{FF2B5EF4-FFF2-40B4-BE49-F238E27FC236}">
                <a16:creationId xmlns:a16="http://schemas.microsoft.com/office/drawing/2014/main" id="{1E75F6F6-6CA9-1748-B341-06AAC771B5E3}"/>
              </a:ext>
            </a:extLst>
          </p:cNvPr>
          <p:cNvSpPr txBox="1">
            <a:spLocks/>
          </p:cNvSpPr>
          <p:nvPr/>
        </p:nvSpPr>
        <p:spPr>
          <a:xfrm>
            <a:off x="500269" y="1162458"/>
            <a:ext cx="11428891" cy="55435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400" dirty="0"/>
              <a:t>HCV therapy in a cohort of HIV/HCV women (WHIS) resulted in reduction in markers of microbial translocation as well as macrophage activation, suggesting a mechanism for improvement in non-AIDS morbidity through HCV cure. </a:t>
            </a:r>
          </a:p>
          <a:p>
            <a:pPr>
              <a:spcAft>
                <a:spcPts val="1800"/>
              </a:spcAft>
            </a:pPr>
            <a:r>
              <a:rPr lang="en-US" sz="2400" dirty="0"/>
              <a:t>Different glycosylation profiles in the GI tract in ART-treated PLH is associated with markers of inflammation, microbial translocation and HIV-DNA levels. </a:t>
            </a:r>
          </a:p>
          <a:p>
            <a:pPr>
              <a:spcAft>
                <a:spcPts val="1800"/>
              </a:spcAft>
            </a:pPr>
            <a:r>
              <a:rPr lang="en-US" sz="2400" dirty="0"/>
              <a:t>In addressing the role of hormonal contraception in HIV risk, results from CAPRISA and ECHO participants was inconsistent with respect to the association of DMPA with mucosal inflammation and alterations of the female genital tract microbiome. More investigation is needed to better understand the relationship between hormonal contraception, mucosal inflammation, and HIV risk.</a:t>
            </a:r>
          </a:p>
          <a:p>
            <a:endParaRPr lang="en-US" sz="2400" dirty="0"/>
          </a:p>
        </p:txBody>
      </p:sp>
      <p:sp>
        <p:nvSpPr>
          <p:cNvPr id="11" name="TextBox 10">
            <a:extLst>
              <a:ext uri="{FF2B5EF4-FFF2-40B4-BE49-F238E27FC236}">
                <a16:creationId xmlns:a16="http://schemas.microsoft.com/office/drawing/2014/main" id="{D514C8CB-FBA4-1D40-A5C7-FF6673F165E3}"/>
              </a:ext>
            </a:extLst>
          </p:cNvPr>
          <p:cNvSpPr txBox="1"/>
          <p:nvPr/>
        </p:nvSpPr>
        <p:spPr>
          <a:xfrm>
            <a:off x="8717972" y="3142902"/>
            <a:ext cx="3474028" cy="276999"/>
          </a:xfrm>
          <a:prstGeom prst="rect">
            <a:avLst/>
          </a:prstGeom>
          <a:noFill/>
        </p:spPr>
        <p:txBody>
          <a:bodyPr wrap="none" rtlCol="0">
            <a:spAutoFit/>
          </a:bodyPr>
          <a:lstStyle/>
          <a:p>
            <a:r>
              <a:rPr lang="en-US" altLang="ja-JP" sz="1200" kern="0" dirty="0" err="1">
                <a:solidFill>
                  <a:schemeClr val="tx1"/>
                </a:solidFill>
              </a:rPr>
              <a:t>Giron</a:t>
            </a:r>
            <a:r>
              <a:rPr lang="en-US" altLang="ja-JP" sz="1200" kern="0" dirty="0">
                <a:solidFill>
                  <a:schemeClr val="tx1"/>
                </a:solidFill>
              </a:rPr>
              <a:t>, L </a:t>
            </a:r>
            <a:r>
              <a:rPr lang="en-US" altLang="ja-JP" sz="1200" kern="0" dirty="0"/>
              <a:t>TUPDA0102 IAS </a:t>
            </a:r>
            <a:r>
              <a:rPr lang="en-US" altLang="ja-JP" sz="1200" kern="0" dirty="0">
                <a:solidFill>
                  <a:schemeClr val="tx1"/>
                </a:solidFill>
              </a:rPr>
              <a:t>Mexico City July 21-24 2019</a:t>
            </a:r>
            <a:endParaRPr lang="en-US" sz="1200" dirty="0"/>
          </a:p>
        </p:txBody>
      </p:sp>
      <p:sp>
        <p:nvSpPr>
          <p:cNvPr id="12" name="TextBox 11">
            <a:extLst>
              <a:ext uri="{FF2B5EF4-FFF2-40B4-BE49-F238E27FC236}">
                <a16:creationId xmlns:a16="http://schemas.microsoft.com/office/drawing/2014/main" id="{439ED7FE-0FA2-3B42-A82E-7C7A5EFCB644}"/>
              </a:ext>
            </a:extLst>
          </p:cNvPr>
          <p:cNvSpPr txBox="1"/>
          <p:nvPr/>
        </p:nvSpPr>
        <p:spPr>
          <a:xfrm>
            <a:off x="5257800" y="5134966"/>
            <a:ext cx="6984604" cy="276999"/>
          </a:xfrm>
          <a:prstGeom prst="rect">
            <a:avLst/>
          </a:prstGeom>
          <a:noFill/>
        </p:spPr>
        <p:txBody>
          <a:bodyPr wrap="none" rtlCol="0">
            <a:spAutoFit/>
          </a:bodyPr>
          <a:lstStyle/>
          <a:p>
            <a:r>
              <a:rPr lang="en-US" altLang="ja-JP" sz="1200" kern="0" dirty="0" err="1"/>
              <a:t>Jaspan</a:t>
            </a:r>
            <a:r>
              <a:rPr lang="en-US" altLang="ja-JP" sz="1200" kern="0" dirty="0"/>
              <a:t>, H TUPDA0107LB, </a:t>
            </a:r>
            <a:r>
              <a:rPr lang="en-US" altLang="ja-JP" sz="1200" kern="0" dirty="0" err="1"/>
              <a:t>Molathegi</a:t>
            </a:r>
            <a:r>
              <a:rPr lang="en-US" altLang="ja-JP" sz="1200" kern="0" dirty="0"/>
              <a:t>, RP TUPDA0105, </a:t>
            </a:r>
            <a:r>
              <a:rPr lang="en-US" altLang="ja-JP" sz="1200" kern="0" dirty="0" err="1"/>
              <a:t>Romas</a:t>
            </a:r>
            <a:r>
              <a:rPr lang="en-US" altLang="ja-JP" sz="1200" kern="0" dirty="0"/>
              <a:t>, LN TUPDA0104 IAS </a:t>
            </a:r>
            <a:r>
              <a:rPr lang="en-US" altLang="ja-JP" sz="1200" kern="0" dirty="0">
                <a:solidFill>
                  <a:schemeClr val="tx1"/>
                </a:solidFill>
              </a:rPr>
              <a:t>Mexico City July 21-24 2019</a:t>
            </a:r>
            <a:endParaRPr lang="en-US" sz="1200" dirty="0"/>
          </a:p>
        </p:txBody>
      </p:sp>
    </p:spTree>
    <p:extLst>
      <p:ext uri="{BB962C8B-B14F-4D97-AF65-F5344CB8AC3E}">
        <p14:creationId xmlns:p14="http://schemas.microsoft.com/office/powerpoint/2010/main" val="32255481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66FD1-E435-7546-8926-FF56830D1670}"/>
              </a:ext>
            </a:extLst>
          </p:cNvPr>
          <p:cNvSpPr>
            <a:spLocks noGrp="1"/>
          </p:cNvSpPr>
          <p:nvPr>
            <p:ph type="title"/>
          </p:nvPr>
        </p:nvSpPr>
        <p:spPr>
          <a:xfrm>
            <a:off x="0" y="26204"/>
            <a:ext cx="10515600" cy="1325563"/>
          </a:xfrm>
        </p:spPr>
        <p:txBody>
          <a:bodyPr/>
          <a:lstStyle/>
          <a:p>
            <a:r>
              <a:rPr lang="en-US" dirty="0">
                <a:latin typeface="Franklin Gothic Medium" panose="020B0603020102020204" pitchFamily="34" charset="0"/>
              </a:rPr>
              <a:t>NCDs in PLH: Weight</a:t>
            </a:r>
          </a:p>
        </p:txBody>
      </p:sp>
      <p:sp>
        <p:nvSpPr>
          <p:cNvPr id="3" name="Content Placeholder 2">
            <a:extLst>
              <a:ext uri="{FF2B5EF4-FFF2-40B4-BE49-F238E27FC236}">
                <a16:creationId xmlns:a16="http://schemas.microsoft.com/office/drawing/2014/main" id="{568C651D-07E4-AC48-8713-731AE4DA1F42}"/>
              </a:ext>
            </a:extLst>
          </p:cNvPr>
          <p:cNvSpPr>
            <a:spLocks noGrp="1"/>
          </p:cNvSpPr>
          <p:nvPr>
            <p:ph idx="1"/>
          </p:nvPr>
        </p:nvSpPr>
        <p:spPr>
          <a:xfrm>
            <a:off x="5871848" y="1654176"/>
            <a:ext cx="6093262" cy="4760813"/>
          </a:xfrm>
        </p:spPr>
        <p:txBody>
          <a:bodyPr>
            <a:normAutofit/>
          </a:bodyPr>
          <a:lstStyle/>
          <a:p>
            <a:r>
              <a:rPr lang="en-US" dirty="0"/>
              <a:t>Weight gain has been observed with ART including NNRTIs, PIs, and most recently INSTIs. </a:t>
            </a:r>
          </a:p>
          <a:p>
            <a:pPr lvl="1"/>
            <a:r>
              <a:rPr lang="en-US" dirty="0"/>
              <a:t>Most studies do not demonstrate statistical significance for weight changes</a:t>
            </a:r>
          </a:p>
        </p:txBody>
      </p:sp>
      <p:grpSp>
        <p:nvGrpSpPr>
          <p:cNvPr id="4" name="Group 3">
            <a:extLst>
              <a:ext uri="{FF2B5EF4-FFF2-40B4-BE49-F238E27FC236}">
                <a16:creationId xmlns:a16="http://schemas.microsoft.com/office/drawing/2014/main" id="{E0B1094E-E77B-2C4E-9814-8DA95236CCE0}"/>
              </a:ext>
            </a:extLst>
          </p:cNvPr>
          <p:cNvGrpSpPr/>
          <p:nvPr/>
        </p:nvGrpSpPr>
        <p:grpSpPr>
          <a:xfrm>
            <a:off x="226889" y="1654176"/>
            <a:ext cx="5644959" cy="4392350"/>
            <a:chOff x="828675" y="1838325"/>
            <a:chExt cx="5445125" cy="4058164"/>
          </a:xfrm>
        </p:grpSpPr>
        <p:grpSp>
          <p:nvGrpSpPr>
            <p:cNvPr id="5" name="Group 17">
              <a:extLst>
                <a:ext uri="{FF2B5EF4-FFF2-40B4-BE49-F238E27FC236}">
                  <a16:creationId xmlns:a16="http://schemas.microsoft.com/office/drawing/2014/main" id="{F4D495C8-6258-BE4C-82D8-4B4485B48B82}"/>
                </a:ext>
              </a:extLst>
            </p:cNvPr>
            <p:cNvGrpSpPr>
              <a:grpSpLocks/>
            </p:cNvGrpSpPr>
            <p:nvPr/>
          </p:nvGrpSpPr>
          <p:grpSpPr bwMode="auto">
            <a:xfrm>
              <a:off x="828675" y="1838325"/>
              <a:ext cx="4352925" cy="4058164"/>
              <a:chOff x="4714875" y="1908810"/>
              <a:chExt cx="4352925" cy="4058668"/>
            </a:xfrm>
          </p:grpSpPr>
          <p:pic>
            <p:nvPicPr>
              <p:cNvPr id="9" name="Picture 2">
                <a:extLst>
                  <a:ext uri="{FF2B5EF4-FFF2-40B4-BE49-F238E27FC236}">
                    <a16:creationId xmlns:a16="http://schemas.microsoft.com/office/drawing/2014/main" id="{89651F46-EEC5-7548-A718-6F87C25D2D0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14875" y="1908810"/>
                <a:ext cx="4352925"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DA8F1FA7-973B-B64D-BD64-9B0EA3E3F77C}"/>
                  </a:ext>
                </a:extLst>
              </p:cNvPr>
              <p:cNvSpPr/>
              <p:nvPr/>
            </p:nvSpPr>
            <p:spPr>
              <a:xfrm>
                <a:off x="4778375" y="2502609"/>
                <a:ext cx="307975" cy="2305337"/>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dirty="0">
                  <a:solidFill>
                    <a:prstClr val="white"/>
                  </a:solidFill>
                </a:endParaRPr>
              </a:p>
            </p:txBody>
          </p:sp>
          <p:sp>
            <p:nvSpPr>
              <p:cNvPr id="11" name="TextBox 10">
                <a:extLst>
                  <a:ext uri="{FF2B5EF4-FFF2-40B4-BE49-F238E27FC236}">
                    <a16:creationId xmlns:a16="http://schemas.microsoft.com/office/drawing/2014/main" id="{B9588B7F-77FD-C242-B23F-A513E752A752}"/>
                  </a:ext>
                </a:extLst>
              </p:cNvPr>
              <p:cNvSpPr txBox="1"/>
              <p:nvPr/>
            </p:nvSpPr>
            <p:spPr>
              <a:xfrm>
                <a:off x="4738463" y="2737590"/>
                <a:ext cx="193899" cy="1835374"/>
              </a:xfrm>
              <a:prstGeom prst="rect">
                <a:avLst/>
              </a:prstGeom>
              <a:noFill/>
            </p:spPr>
            <p:txBody>
              <a:bodyPr vert="vert270" wrap="none" lIns="0" tIns="0" rIns="0" bIns="0">
                <a:spAutoFit/>
              </a:bodyPr>
              <a:lstStyle/>
              <a:p>
                <a:pPr fontAlgn="auto">
                  <a:lnSpc>
                    <a:spcPct val="90000"/>
                  </a:lnSpc>
                  <a:spcBef>
                    <a:spcPts val="0"/>
                  </a:spcBef>
                  <a:spcAft>
                    <a:spcPts val="0"/>
                  </a:spcAft>
                  <a:defRPr/>
                </a:pPr>
                <a:r>
                  <a:rPr lang="en-US" sz="1400" b="1" dirty="0">
                    <a:solidFill>
                      <a:prstClr val="black"/>
                    </a:solidFill>
                    <a:latin typeface="Arial"/>
                    <a:cs typeface="Arial" charset="0"/>
                  </a:rPr>
                  <a:t>Predicted Weight (kg)</a:t>
                </a:r>
              </a:p>
            </p:txBody>
          </p:sp>
          <p:sp>
            <p:nvSpPr>
              <p:cNvPr id="12" name="TextBox 11">
                <a:extLst>
                  <a:ext uri="{FF2B5EF4-FFF2-40B4-BE49-F238E27FC236}">
                    <a16:creationId xmlns:a16="http://schemas.microsoft.com/office/drawing/2014/main" id="{214D8A1C-A163-534A-81E3-2AC6D4EE575B}"/>
                  </a:ext>
                </a:extLst>
              </p:cNvPr>
              <p:cNvSpPr txBox="1">
                <a:spLocks noChangeArrowheads="1"/>
              </p:cNvSpPr>
              <p:nvPr/>
            </p:nvSpPr>
            <p:spPr bwMode="auto">
              <a:xfrm>
                <a:off x="5287964" y="5804129"/>
                <a:ext cx="3118092" cy="1633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en-US" altLang="en-US" sz="1400" b="1" dirty="0">
                    <a:solidFill>
                      <a:srgbClr val="000000"/>
                    </a:solidFill>
                  </a:rPr>
                  <a:t>Years Since ART Initiation</a:t>
                </a:r>
              </a:p>
            </p:txBody>
          </p:sp>
          <p:sp>
            <p:nvSpPr>
              <p:cNvPr id="13" name="TextBox 12">
                <a:extLst>
                  <a:ext uri="{FF2B5EF4-FFF2-40B4-BE49-F238E27FC236}">
                    <a16:creationId xmlns:a16="http://schemas.microsoft.com/office/drawing/2014/main" id="{BA6E37E9-9F26-0443-A16B-02F184272AC9}"/>
                  </a:ext>
                </a:extLst>
              </p:cNvPr>
              <p:cNvSpPr txBox="1"/>
              <p:nvPr/>
            </p:nvSpPr>
            <p:spPr>
              <a:xfrm>
                <a:off x="5089525" y="2172368"/>
                <a:ext cx="198438" cy="2915013"/>
              </a:xfrm>
              <a:prstGeom prst="rect">
                <a:avLst/>
              </a:prstGeom>
              <a:solidFill>
                <a:schemeClr val="bg1"/>
              </a:solidFill>
            </p:spPr>
            <p:txBody>
              <a:bodyPr wrap="none" lIns="0" tIns="0" rIns="0" bIns="0">
                <a:spAutoFit/>
              </a:bodyPr>
              <a:lstStyle/>
              <a:p>
                <a:pPr fontAlgn="auto">
                  <a:lnSpc>
                    <a:spcPct val="90000"/>
                  </a:lnSpc>
                  <a:spcBef>
                    <a:spcPts val="0"/>
                  </a:spcBef>
                  <a:spcAft>
                    <a:spcPts val="0"/>
                  </a:spcAft>
                  <a:defRPr/>
                </a:pPr>
                <a:r>
                  <a:rPr lang="en-US" sz="1400" b="1" dirty="0">
                    <a:solidFill>
                      <a:prstClr val="black"/>
                    </a:solidFill>
                    <a:latin typeface="Arial"/>
                    <a:cs typeface="Arial" charset="0"/>
                  </a:rPr>
                  <a:t>86</a:t>
                </a:r>
              </a:p>
              <a:p>
                <a:pPr fontAlgn="auto">
                  <a:lnSpc>
                    <a:spcPct val="90000"/>
                  </a:lnSpc>
                  <a:spcBef>
                    <a:spcPts val="0"/>
                  </a:spcBef>
                  <a:spcAft>
                    <a:spcPts val="0"/>
                  </a:spcAft>
                  <a:defRPr/>
                </a:pPr>
                <a:endParaRPr lang="en-US" sz="1400" b="1" dirty="0">
                  <a:solidFill>
                    <a:prstClr val="black"/>
                  </a:solidFill>
                  <a:latin typeface="Arial"/>
                  <a:cs typeface="Arial" charset="0"/>
                </a:endParaRPr>
              </a:p>
              <a:p>
                <a:pPr fontAlgn="auto">
                  <a:lnSpc>
                    <a:spcPct val="90000"/>
                  </a:lnSpc>
                  <a:spcBef>
                    <a:spcPts val="0"/>
                  </a:spcBef>
                  <a:spcAft>
                    <a:spcPts val="0"/>
                  </a:spcAft>
                  <a:defRPr/>
                </a:pPr>
                <a:endParaRPr lang="en-US" sz="800" b="1" dirty="0">
                  <a:solidFill>
                    <a:prstClr val="black"/>
                  </a:solidFill>
                  <a:latin typeface="Arial"/>
                  <a:cs typeface="Arial" charset="0"/>
                </a:endParaRPr>
              </a:p>
              <a:p>
                <a:pPr fontAlgn="auto">
                  <a:lnSpc>
                    <a:spcPct val="90000"/>
                  </a:lnSpc>
                  <a:spcBef>
                    <a:spcPts val="0"/>
                  </a:spcBef>
                  <a:spcAft>
                    <a:spcPts val="0"/>
                  </a:spcAft>
                  <a:defRPr/>
                </a:pPr>
                <a:endParaRPr lang="en-US" sz="1050" b="1" dirty="0">
                  <a:solidFill>
                    <a:prstClr val="black"/>
                  </a:solidFill>
                  <a:latin typeface="Arial"/>
                  <a:cs typeface="Arial" charset="0"/>
                </a:endParaRPr>
              </a:p>
              <a:p>
                <a:pPr fontAlgn="auto">
                  <a:lnSpc>
                    <a:spcPct val="90000"/>
                  </a:lnSpc>
                  <a:spcBef>
                    <a:spcPts val="0"/>
                  </a:spcBef>
                  <a:spcAft>
                    <a:spcPts val="0"/>
                  </a:spcAft>
                  <a:defRPr/>
                </a:pPr>
                <a:endParaRPr lang="en-US" sz="1400" b="1" dirty="0">
                  <a:solidFill>
                    <a:prstClr val="black"/>
                  </a:solidFill>
                  <a:latin typeface="Arial"/>
                  <a:cs typeface="Arial" charset="0"/>
                </a:endParaRPr>
              </a:p>
              <a:p>
                <a:pPr fontAlgn="auto">
                  <a:lnSpc>
                    <a:spcPct val="90000"/>
                  </a:lnSpc>
                  <a:spcBef>
                    <a:spcPts val="0"/>
                  </a:spcBef>
                  <a:spcAft>
                    <a:spcPts val="0"/>
                  </a:spcAft>
                  <a:defRPr/>
                </a:pPr>
                <a:r>
                  <a:rPr lang="en-US" sz="1400" b="1" dirty="0">
                    <a:solidFill>
                      <a:prstClr val="black"/>
                    </a:solidFill>
                    <a:latin typeface="Arial"/>
                    <a:cs typeface="Arial" charset="0"/>
                  </a:rPr>
                  <a:t>84</a:t>
                </a:r>
              </a:p>
              <a:p>
                <a:pPr fontAlgn="auto">
                  <a:lnSpc>
                    <a:spcPct val="90000"/>
                  </a:lnSpc>
                  <a:spcBef>
                    <a:spcPts val="0"/>
                  </a:spcBef>
                  <a:spcAft>
                    <a:spcPts val="0"/>
                  </a:spcAft>
                  <a:defRPr/>
                </a:pPr>
                <a:endParaRPr lang="en-US" sz="1400" b="1" dirty="0">
                  <a:solidFill>
                    <a:prstClr val="black"/>
                  </a:solidFill>
                  <a:latin typeface="Arial"/>
                  <a:cs typeface="Arial" charset="0"/>
                </a:endParaRPr>
              </a:p>
              <a:p>
                <a:pPr fontAlgn="auto">
                  <a:lnSpc>
                    <a:spcPct val="90000"/>
                  </a:lnSpc>
                  <a:spcBef>
                    <a:spcPts val="0"/>
                  </a:spcBef>
                  <a:spcAft>
                    <a:spcPts val="0"/>
                  </a:spcAft>
                  <a:defRPr/>
                </a:pPr>
                <a:endParaRPr lang="en-US" sz="2400" b="1" dirty="0">
                  <a:solidFill>
                    <a:prstClr val="black"/>
                  </a:solidFill>
                  <a:latin typeface="Arial"/>
                  <a:cs typeface="Arial" charset="0"/>
                </a:endParaRPr>
              </a:p>
              <a:p>
                <a:pPr fontAlgn="auto">
                  <a:lnSpc>
                    <a:spcPct val="90000"/>
                  </a:lnSpc>
                  <a:spcBef>
                    <a:spcPts val="0"/>
                  </a:spcBef>
                  <a:spcAft>
                    <a:spcPts val="0"/>
                  </a:spcAft>
                  <a:defRPr/>
                </a:pPr>
                <a:endParaRPr lang="en-US" sz="1400" b="1" dirty="0">
                  <a:solidFill>
                    <a:prstClr val="black"/>
                  </a:solidFill>
                  <a:latin typeface="Arial"/>
                  <a:cs typeface="Arial" charset="0"/>
                </a:endParaRPr>
              </a:p>
              <a:p>
                <a:pPr fontAlgn="auto">
                  <a:lnSpc>
                    <a:spcPct val="90000"/>
                  </a:lnSpc>
                  <a:spcBef>
                    <a:spcPts val="0"/>
                  </a:spcBef>
                  <a:spcAft>
                    <a:spcPts val="0"/>
                  </a:spcAft>
                  <a:defRPr/>
                </a:pPr>
                <a:r>
                  <a:rPr lang="en-US" sz="1400" b="1" dirty="0">
                    <a:solidFill>
                      <a:prstClr val="black"/>
                    </a:solidFill>
                    <a:latin typeface="Arial"/>
                    <a:cs typeface="Arial" charset="0"/>
                  </a:rPr>
                  <a:t>82</a:t>
                </a:r>
              </a:p>
              <a:p>
                <a:pPr fontAlgn="auto">
                  <a:lnSpc>
                    <a:spcPct val="90000"/>
                  </a:lnSpc>
                  <a:spcBef>
                    <a:spcPts val="0"/>
                  </a:spcBef>
                  <a:spcAft>
                    <a:spcPts val="0"/>
                  </a:spcAft>
                  <a:defRPr/>
                </a:pPr>
                <a:endParaRPr lang="en-US" sz="1400" b="1" dirty="0">
                  <a:solidFill>
                    <a:prstClr val="black"/>
                  </a:solidFill>
                  <a:latin typeface="Arial"/>
                  <a:cs typeface="Arial" charset="0"/>
                </a:endParaRPr>
              </a:p>
              <a:p>
                <a:pPr fontAlgn="auto">
                  <a:lnSpc>
                    <a:spcPct val="90000"/>
                  </a:lnSpc>
                  <a:spcBef>
                    <a:spcPts val="0"/>
                  </a:spcBef>
                  <a:spcAft>
                    <a:spcPts val="0"/>
                  </a:spcAft>
                  <a:defRPr/>
                </a:pPr>
                <a:endParaRPr lang="en-US" sz="1400" b="1" dirty="0">
                  <a:solidFill>
                    <a:prstClr val="black"/>
                  </a:solidFill>
                  <a:latin typeface="Arial"/>
                  <a:cs typeface="Arial" charset="0"/>
                </a:endParaRPr>
              </a:p>
              <a:p>
                <a:pPr fontAlgn="auto">
                  <a:lnSpc>
                    <a:spcPct val="90000"/>
                  </a:lnSpc>
                  <a:spcBef>
                    <a:spcPts val="0"/>
                  </a:spcBef>
                  <a:spcAft>
                    <a:spcPts val="0"/>
                  </a:spcAft>
                  <a:defRPr/>
                </a:pPr>
                <a:endParaRPr lang="en-US" sz="1200" b="1" dirty="0">
                  <a:solidFill>
                    <a:prstClr val="black"/>
                  </a:solidFill>
                  <a:latin typeface="Arial"/>
                  <a:cs typeface="Arial" charset="0"/>
                </a:endParaRPr>
              </a:p>
              <a:p>
                <a:pPr fontAlgn="auto">
                  <a:lnSpc>
                    <a:spcPct val="90000"/>
                  </a:lnSpc>
                  <a:spcBef>
                    <a:spcPts val="0"/>
                  </a:spcBef>
                  <a:spcAft>
                    <a:spcPts val="0"/>
                  </a:spcAft>
                  <a:defRPr/>
                </a:pPr>
                <a:endParaRPr lang="en-US" sz="1000" b="1" dirty="0">
                  <a:solidFill>
                    <a:prstClr val="black"/>
                  </a:solidFill>
                  <a:latin typeface="Arial"/>
                  <a:cs typeface="Arial" charset="0"/>
                </a:endParaRPr>
              </a:p>
              <a:p>
                <a:pPr fontAlgn="auto">
                  <a:lnSpc>
                    <a:spcPct val="90000"/>
                  </a:lnSpc>
                  <a:spcBef>
                    <a:spcPts val="0"/>
                  </a:spcBef>
                  <a:spcAft>
                    <a:spcPts val="0"/>
                  </a:spcAft>
                  <a:defRPr/>
                </a:pPr>
                <a:r>
                  <a:rPr lang="en-US" sz="1400" b="1" dirty="0">
                    <a:solidFill>
                      <a:prstClr val="black"/>
                    </a:solidFill>
                    <a:latin typeface="Arial"/>
                    <a:cs typeface="Arial" charset="0"/>
                  </a:rPr>
                  <a:t>80</a:t>
                </a:r>
              </a:p>
            </p:txBody>
          </p:sp>
          <p:sp>
            <p:nvSpPr>
              <p:cNvPr id="14" name="TextBox 13">
                <a:extLst>
                  <a:ext uri="{FF2B5EF4-FFF2-40B4-BE49-F238E27FC236}">
                    <a16:creationId xmlns:a16="http://schemas.microsoft.com/office/drawing/2014/main" id="{63894FC7-BD7A-234C-A62F-774CCDDAD217}"/>
                  </a:ext>
                </a:extLst>
              </p:cNvPr>
              <p:cNvSpPr txBox="1">
                <a:spLocks noChangeArrowheads="1"/>
              </p:cNvSpPr>
              <p:nvPr/>
            </p:nvSpPr>
            <p:spPr bwMode="auto">
              <a:xfrm>
                <a:off x="5424470" y="5567621"/>
                <a:ext cx="2981585" cy="1938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altLang="en-US" sz="1400" b="1" dirty="0">
                    <a:solidFill>
                      <a:srgbClr val="000000"/>
                    </a:solidFill>
                  </a:rPr>
                  <a:t>0           1         2         3          4         5</a:t>
                </a:r>
              </a:p>
            </p:txBody>
          </p:sp>
        </p:grpSp>
        <p:sp>
          <p:nvSpPr>
            <p:cNvPr id="6" name="Rectangle 5">
              <a:extLst>
                <a:ext uri="{FF2B5EF4-FFF2-40B4-BE49-F238E27FC236}">
                  <a16:creationId xmlns:a16="http://schemas.microsoft.com/office/drawing/2014/main" id="{6C12D457-FBEB-CD4E-889D-9F672A099D50}"/>
                </a:ext>
              </a:extLst>
            </p:cNvPr>
            <p:cNvSpPr/>
            <p:nvPr/>
          </p:nvSpPr>
          <p:spPr>
            <a:xfrm>
              <a:off x="4737099" y="2423892"/>
              <a:ext cx="1485901" cy="338554"/>
            </a:xfrm>
            <a:prstGeom prst="rect">
              <a:avLst/>
            </a:prstGeom>
          </p:spPr>
          <p:txBody>
            <a:bodyPr wrap="square">
              <a:spAutoFit/>
            </a:bodyPr>
            <a:lstStyle/>
            <a:p>
              <a:pPr marL="171450" lvl="1" algn="ctr">
                <a:spcBef>
                  <a:spcPct val="0"/>
                </a:spcBef>
                <a:spcAft>
                  <a:spcPts val="225"/>
                </a:spcAft>
                <a:defRPr/>
              </a:pPr>
              <a:r>
                <a:rPr lang="en-US" altLang="en-US" sz="1600" b="1" dirty="0">
                  <a:solidFill>
                    <a:srgbClr val="D9443D"/>
                  </a:solidFill>
                </a:rPr>
                <a:t>n=4,093</a:t>
              </a:r>
            </a:p>
          </p:txBody>
        </p:sp>
        <p:sp>
          <p:nvSpPr>
            <p:cNvPr id="7" name="Rectangle 6">
              <a:extLst>
                <a:ext uri="{FF2B5EF4-FFF2-40B4-BE49-F238E27FC236}">
                  <a16:creationId xmlns:a16="http://schemas.microsoft.com/office/drawing/2014/main" id="{714E4B2C-D62C-B147-8E0A-C6FC24AF719B}"/>
                </a:ext>
              </a:extLst>
            </p:cNvPr>
            <p:cNvSpPr/>
            <p:nvPr/>
          </p:nvSpPr>
          <p:spPr>
            <a:xfrm>
              <a:off x="4737100" y="2807291"/>
              <a:ext cx="1485901" cy="338554"/>
            </a:xfrm>
            <a:prstGeom prst="rect">
              <a:avLst/>
            </a:prstGeom>
          </p:spPr>
          <p:txBody>
            <a:bodyPr wrap="square">
              <a:spAutoFit/>
            </a:bodyPr>
            <a:lstStyle/>
            <a:p>
              <a:pPr marL="171450" lvl="1" algn="ctr">
                <a:spcBef>
                  <a:spcPct val="0"/>
                </a:spcBef>
                <a:spcAft>
                  <a:spcPts val="225"/>
                </a:spcAft>
                <a:defRPr/>
              </a:pPr>
              <a:r>
                <a:rPr lang="en-US" altLang="en-US" sz="1600" b="1" dirty="0">
                  <a:solidFill>
                    <a:srgbClr val="0070C0"/>
                  </a:solidFill>
                </a:rPr>
                <a:t>n=7,063</a:t>
              </a:r>
            </a:p>
          </p:txBody>
        </p:sp>
        <p:sp>
          <p:nvSpPr>
            <p:cNvPr id="8" name="Rectangle 7">
              <a:extLst>
                <a:ext uri="{FF2B5EF4-FFF2-40B4-BE49-F238E27FC236}">
                  <a16:creationId xmlns:a16="http://schemas.microsoft.com/office/drawing/2014/main" id="{2C730CED-ACC9-A84C-9183-35C2D4AFC567}"/>
                </a:ext>
              </a:extLst>
            </p:cNvPr>
            <p:cNvSpPr/>
            <p:nvPr/>
          </p:nvSpPr>
          <p:spPr>
            <a:xfrm>
              <a:off x="4787899" y="3198037"/>
              <a:ext cx="1485901" cy="338554"/>
            </a:xfrm>
            <a:prstGeom prst="rect">
              <a:avLst/>
            </a:prstGeom>
          </p:spPr>
          <p:txBody>
            <a:bodyPr wrap="square">
              <a:spAutoFit/>
            </a:bodyPr>
            <a:lstStyle/>
            <a:p>
              <a:pPr marL="171450" lvl="1" algn="ctr">
                <a:spcBef>
                  <a:spcPct val="0"/>
                </a:spcBef>
                <a:spcAft>
                  <a:spcPts val="225"/>
                </a:spcAft>
                <a:defRPr/>
              </a:pPr>
              <a:r>
                <a:rPr lang="en-US" altLang="en-US" sz="1600" b="1" dirty="0">
                  <a:solidFill>
                    <a:srgbClr val="00B050"/>
                  </a:solidFill>
                </a:rPr>
                <a:t>n=10,711</a:t>
              </a:r>
            </a:p>
          </p:txBody>
        </p:sp>
      </p:grpSp>
      <p:graphicFrame>
        <p:nvGraphicFramePr>
          <p:cNvPr id="15" name="Table 14">
            <a:extLst>
              <a:ext uri="{FF2B5EF4-FFF2-40B4-BE49-F238E27FC236}">
                <a16:creationId xmlns:a16="http://schemas.microsoft.com/office/drawing/2014/main" id="{DD70624B-646B-6542-921B-D9F4F408E0B1}"/>
              </a:ext>
            </a:extLst>
          </p:cNvPr>
          <p:cNvGraphicFramePr>
            <a:graphicFrameLocks noGrp="1"/>
          </p:cNvGraphicFramePr>
          <p:nvPr/>
        </p:nvGraphicFramePr>
        <p:xfrm>
          <a:off x="2270671" y="4003005"/>
          <a:ext cx="3305672" cy="1463040"/>
        </p:xfrm>
        <a:graphic>
          <a:graphicData uri="http://schemas.openxmlformats.org/drawingml/2006/table">
            <a:tbl>
              <a:tblPr firstRow="1" bandRow="1">
                <a:tableStyleId>{2D5ABB26-0587-4C30-8999-92F81FD0307C}</a:tableStyleId>
              </a:tblPr>
              <a:tblGrid>
                <a:gridCol w="826418">
                  <a:extLst>
                    <a:ext uri="{9D8B030D-6E8A-4147-A177-3AD203B41FA5}">
                      <a16:colId xmlns:a16="http://schemas.microsoft.com/office/drawing/2014/main" val="20000"/>
                    </a:ext>
                  </a:extLst>
                </a:gridCol>
                <a:gridCol w="826418">
                  <a:extLst>
                    <a:ext uri="{9D8B030D-6E8A-4147-A177-3AD203B41FA5}">
                      <a16:colId xmlns:a16="http://schemas.microsoft.com/office/drawing/2014/main" val="20001"/>
                    </a:ext>
                  </a:extLst>
                </a:gridCol>
                <a:gridCol w="826418">
                  <a:extLst>
                    <a:ext uri="{9D8B030D-6E8A-4147-A177-3AD203B41FA5}">
                      <a16:colId xmlns:a16="http://schemas.microsoft.com/office/drawing/2014/main" val="20002"/>
                    </a:ext>
                  </a:extLst>
                </a:gridCol>
                <a:gridCol w="826418">
                  <a:extLst>
                    <a:ext uri="{9D8B030D-6E8A-4147-A177-3AD203B41FA5}">
                      <a16:colId xmlns:a16="http://schemas.microsoft.com/office/drawing/2014/main" val="20003"/>
                    </a:ext>
                  </a:extLst>
                </a:gridCol>
              </a:tblGrid>
              <a:tr h="361254">
                <a:tc gridSpan="4">
                  <a:txBody>
                    <a:bodyPr/>
                    <a:lstStyle/>
                    <a:p>
                      <a:pPr algn="ctr"/>
                      <a:r>
                        <a:rPr lang="en-US" sz="1800" b="1" dirty="0"/>
                        <a:t>Predicted</a:t>
                      </a:r>
                      <a:r>
                        <a:rPr lang="en-US" sz="1800" b="1" baseline="0" dirty="0"/>
                        <a:t> </a:t>
                      </a:r>
                      <a:r>
                        <a:rPr lang="en-US" sz="1800" b="1" dirty="0"/>
                        <a:t>Weight Change (kg)</a:t>
                      </a:r>
                      <a:endParaRPr lang="en-US" sz="1800" b="1" dirty="0">
                        <a:solidFill>
                          <a:schemeClr val="tx1">
                            <a:lumMod val="85000"/>
                            <a:lumOff val="15000"/>
                          </a:schemeClr>
                        </a:solidFill>
                      </a:endParaRPr>
                    </a:p>
                  </a:txBody>
                  <a:tcPr/>
                </a:tc>
                <a:tc hMerge="1">
                  <a:txBody>
                    <a:bodyPr/>
                    <a:lstStyle/>
                    <a:p>
                      <a:pPr algn="ctr"/>
                      <a:endParaRPr lang="en-US" dirty="0"/>
                    </a:p>
                  </a:txBody>
                  <a:tcPr>
                    <a:solidFill>
                      <a:schemeClr val="tx2"/>
                    </a:solidFill>
                  </a:tcPr>
                </a:tc>
                <a:tc hMerge="1">
                  <a:txBody>
                    <a:bodyPr/>
                    <a:lstStyle/>
                    <a:p>
                      <a:pPr algn="ctr"/>
                      <a:endParaRPr lang="en-US" dirty="0"/>
                    </a:p>
                  </a:txBody>
                  <a:tcPr>
                    <a:solidFill>
                      <a:schemeClr val="tx2"/>
                    </a:solidFill>
                  </a:tcPr>
                </a:tc>
                <a:tc hMerge="1">
                  <a:txBody>
                    <a:bodyPr/>
                    <a:lstStyle/>
                    <a:p>
                      <a:pPr algn="ctr"/>
                      <a:endParaRPr lang="en-US" dirty="0"/>
                    </a:p>
                  </a:txBody>
                  <a:tcPr>
                    <a:solidFill>
                      <a:schemeClr val="tx2"/>
                    </a:solidFill>
                  </a:tcPr>
                </a:tc>
                <a:extLst>
                  <a:ext uri="{0D108BD9-81ED-4DB2-BD59-A6C34878D82A}">
                    <a16:rowId xmlns:a16="http://schemas.microsoft.com/office/drawing/2014/main" val="10000"/>
                  </a:ext>
                </a:extLst>
              </a:tr>
              <a:tr h="361254">
                <a:tc>
                  <a:txBody>
                    <a:bodyPr/>
                    <a:lstStyle/>
                    <a:p>
                      <a:pPr algn="ctr"/>
                      <a:endParaRPr lang="en-US" sz="1800" b="1" dirty="0">
                        <a:solidFill>
                          <a:schemeClr val="tx1">
                            <a:lumMod val="85000"/>
                            <a:lumOff val="15000"/>
                          </a:schemeClr>
                        </a:solidFill>
                      </a:endParaRPr>
                    </a:p>
                  </a:txBody>
                  <a:tcPr/>
                </a:tc>
                <a:tc>
                  <a:txBody>
                    <a:bodyPr/>
                    <a:lstStyle/>
                    <a:p>
                      <a:pPr algn="ctr"/>
                      <a:r>
                        <a:rPr lang="en-US" sz="1800" b="1" dirty="0"/>
                        <a:t>NNRTI</a:t>
                      </a:r>
                      <a:endParaRPr lang="en-US" sz="1800" b="1" dirty="0">
                        <a:solidFill>
                          <a:schemeClr val="tx1">
                            <a:lumMod val="85000"/>
                            <a:lumOff val="15000"/>
                          </a:schemeClr>
                        </a:solidFill>
                      </a:endParaRPr>
                    </a:p>
                  </a:txBody>
                  <a:tcPr>
                    <a:solidFill>
                      <a:schemeClr val="accent3">
                        <a:lumMod val="60000"/>
                        <a:lumOff val="40000"/>
                      </a:schemeClr>
                    </a:solidFill>
                  </a:tcPr>
                </a:tc>
                <a:tc>
                  <a:txBody>
                    <a:bodyPr/>
                    <a:lstStyle/>
                    <a:p>
                      <a:pPr algn="ctr"/>
                      <a:r>
                        <a:rPr lang="en-US" sz="1800" b="1" dirty="0"/>
                        <a:t>PI</a:t>
                      </a:r>
                      <a:endParaRPr lang="en-US" sz="1800" b="1" dirty="0">
                        <a:solidFill>
                          <a:schemeClr val="tx1">
                            <a:lumMod val="85000"/>
                            <a:lumOff val="15000"/>
                          </a:schemeClr>
                        </a:solidFill>
                      </a:endParaRPr>
                    </a:p>
                  </a:txBody>
                  <a:tcPr>
                    <a:solidFill>
                      <a:schemeClr val="tx2">
                        <a:lumMod val="40000"/>
                        <a:lumOff val="60000"/>
                      </a:schemeClr>
                    </a:solidFill>
                  </a:tcPr>
                </a:tc>
                <a:tc>
                  <a:txBody>
                    <a:bodyPr/>
                    <a:lstStyle/>
                    <a:p>
                      <a:pPr algn="ctr"/>
                      <a:r>
                        <a:rPr lang="en-US" sz="1800" b="1" dirty="0"/>
                        <a:t>INSTI</a:t>
                      </a:r>
                      <a:endParaRPr lang="en-US" sz="1800" b="1" dirty="0">
                        <a:solidFill>
                          <a:schemeClr val="tx1">
                            <a:lumMod val="85000"/>
                            <a:lumOff val="15000"/>
                          </a:schemeClr>
                        </a:solidFill>
                      </a:endParaRPr>
                    </a:p>
                  </a:txBody>
                  <a:tcPr>
                    <a:solidFill>
                      <a:srgbClr val="FFC000"/>
                    </a:solidFill>
                  </a:tcPr>
                </a:tc>
                <a:extLst>
                  <a:ext uri="{0D108BD9-81ED-4DB2-BD59-A6C34878D82A}">
                    <a16:rowId xmlns:a16="http://schemas.microsoft.com/office/drawing/2014/main" val="10001"/>
                  </a:ext>
                </a:extLst>
              </a:tr>
              <a:tr h="361254">
                <a:tc>
                  <a:txBody>
                    <a:bodyPr/>
                    <a:lstStyle/>
                    <a:p>
                      <a:r>
                        <a:rPr lang="en-US" sz="1800" b="1" dirty="0"/>
                        <a:t>Year 2</a:t>
                      </a:r>
                      <a:endParaRPr lang="en-US" sz="1800" b="1" dirty="0">
                        <a:solidFill>
                          <a:schemeClr val="tx1">
                            <a:lumMod val="85000"/>
                            <a:lumOff val="15000"/>
                          </a:schemeClr>
                        </a:solidFill>
                      </a:endParaRPr>
                    </a:p>
                  </a:txBody>
                  <a:tcPr/>
                </a:tc>
                <a:tc>
                  <a:txBody>
                    <a:bodyPr/>
                    <a:lstStyle/>
                    <a:p>
                      <a:pPr algn="ctr"/>
                      <a:r>
                        <a:rPr lang="en-US" sz="1800" b="1" dirty="0"/>
                        <a:t>3.3</a:t>
                      </a:r>
                      <a:endParaRPr lang="en-US" sz="1800" b="1" dirty="0">
                        <a:solidFill>
                          <a:schemeClr val="tx1">
                            <a:lumMod val="85000"/>
                            <a:lumOff val="15000"/>
                          </a:schemeClr>
                        </a:solidFill>
                      </a:endParaRPr>
                    </a:p>
                  </a:txBody>
                  <a:tcPr>
                    <a:solidFill>
                      <a:schemeClr val="accent3">
                        <a:lumMod val="60000"/>
                        <a:lumOff val="40000"/>
                      </a:schemeClr>
                    </a:solidFill>
                  </a:tcPr>
                </a:tc>
                <a:tc>
                  <a:txBody>
                    <a:bodyPr/>
                    <a:lstStyle/>
                    <a:p>
                      <a:pPr algn="ctr"/>
                      <a:r>
                        <a:rPr lang="en-US" sz="1800" b="1" dirty="0"/>
                        <a:t>4.3</a:t>
                      </a:r>
                      <a:endParaRPr lang="en-US" sz="1800" b="1" dirty="0">
                        <a:solidFill>
                          <a:schemeClr val="tx1">
                            <a:lumMod val="85000"/>
                            <a:lumOff val="15000"/>
                          </a:schemeClr>
                        </a:solidFill>
                      </a:endParaRPr>
                    </a:p>
                  </a:txBody>
                  <a:tcPr>
                    <a:solidFill>
                      <a:schemeClr val="tx2">
                        <a:lumMod val="40000"/>
                        <a:lumOff val="60000"/>
                      </a:schemeClr>
                    </a:solidFill>
                  </a:tcPr>
                </a:tc>
                <a:tc>
                  <a:txBody>
                    <a:bodyPr/>
                    <a:lstStyle/>
                    <a:p>
                      <a:pPr algn="ctr"/>
                      <a:r>
                        <a:rPr lang="en-US" sz="1800" b="1" dirty="0"/>
                        <a:t>4.4</a:t>
                      </a:r>
                      <a:endParaRPr lang="en-US" sz="1800" b="1" dirty="0">
                        <a:solidFill>
                          <a:schemeClr val="tx1">
                            <a:lumMod val="85000"/>
                            <a:lumOff val="15000"/>
                          </a:schemeClr>
                        </a:solidFill>
                      </a:endParaRPr>
                    </a:p>
                  </a:txBody>
                  <a:tcPr>
                    <a:solidFill>
                      <a:srgbClr val="FFC000"/>
                    </a:solidFill>
                  </a:tcPr>
                </a:tc>
                <a:extLst>
                  <a:ext uri="{0D108BD9-81ED-4DB2-BD59-A6C34878D82A}">
                    <a16:rowId xmlns:a16="http://schemas.microsoft.com/office/drawing/2014/main" val="10002"/>
                  </a:ext>
                </a:extLst>
              </a:tr>
              <a:tr h="361254">
                <a:tc>
                  <a:txBody>
                    <a:bodyPr/>
                    <a:lstStyle/>
                    <a:p>
                      <a:r>
                        <a:rPr lang="en-US" sz="1800" b="1" dirty="0"/>
                        <a:t>Year 5</a:t>
                      </a:r>
                      <a:endParaRPr lang="en-US" sz="1800" b="1" dirty="0">
                        <a:solidFill>
                          <a:schemeClr val="tx1">
                            <a:lumMod val="85000"/>
                            <a:lumOff val="15000"/>
                          </a:schemeClr>
                        </a:solidFill>
                      </a:endParaRPr>
                    </a:p>
                  </a:txBody>
                  <a:tcPr/>
                </a:tc>
                <a:tc>
                  <a:txBody>
                    <a:bodyPr/>
                    <a:lstStyle/>
                    <a:p>
                      <a:pPr algn="ctr"/>
                      <a:r>
                        <a:rPr lang="en-US" sz="1800" b="1" dirty="0"/>
                        <a:t>4.1</a:t>
                      </a:r>
                      <a:endParaRPr lang="en-US" sz="1800" b="1" dirty="0">
                        <a:solidFill>
                          <a:schemeClr val="tx1">
                            <a:lumMod val="85000"/>
                            <a:lumOff val="15000"/>
                          </a:schemeClr>
                        </a:solidFill>
                      </a:endParaRPr>
                    </a:p>
                  </a:txBody>
                  <a:tcPr>
                    <a:solidFill>
                      <a:schemeClr val="accent3">
                        <a:lumMod val="60000"/>
                        <a:lumOff val="40000"/>
                      </a:schemeClr>
                    </a:solidFill>
                  </a:tcPr>
                </a:tc>
                <a:tc>
                  <a:txBody>
                    <a:bodyPr/>
                    <a:lstStyle/>
                    <a:p>
                      <a:pPr algn="ctr"/>
                      <a:r>
                        <a:rPr lang="en-US" sz="1800" b="1" dirty="0"/>
                        <a:t>5.0</a:t>
                      </a:r>
                      <a:endParaRPr lang="en-US" sz="1800" b="1" dirty="0">
                        <a:solidFill>
                          <a:schemeClr val="tx1">
                            <a:lumMod val="85000"/>
                            <a:lumOff val="15000"/>
                          </a:schemeClr>
                        </a:solidFill>
                      </a:endParaRPr>
                    </a:p>
                  </a:txBody>
                  <a:tcPr>
                    <a:solidFill>
                      <a:schemeClr val="tx2">
                        <a:lumMod val="40000"/>
                        <a:lumOff val="60000"/>
                      </a:schemeClr>
                    </a:solidFill>
                  </a:tcPr>
                </a:tc>
                <a:tc>
                  <a:txBody>
                    <a:bodyPr/>
                    <a:lstStyle/>
                    <a:p>
                      <a:pPr algn="ctr"/>
                      <a:r>
                        <a:rPr lang="en-US" sz="1800" b="1" dirty="0"/>
                        <a:t>5.8</a:t>
                      </a:r>
                      <a:endParaRPr lang="en-US" sz="1800" b="1" dirty="0">
                        <a:solidFill>
                          <a:schemeClr val="tx1">
                            <a:lumMod val="85000"/>
                            <a:lumOff val="15000"/>
                          </a:schemeClr>
                        </a:solidFill>
                      </a:endParaRPr>
                    </a:p>
                  </a:txBody>
                  <a:tcPr>
                    <a:solidFill>
                      <a:srgbClr val="FFC000"/>
                    </a:solidFill>
                  </a:tcPr>
                </a:tc>
                <a:extLst>
                  <a:ext uri="{0D108BD9-81ED-4DB2-BD59-A6C34878D82A}">
                    <a16:rowId xmlns:a16="http://schemas.microsoft.com/office/drawing/2014/main" val="10003"/>
                  </a:ext>
                </a:extLst>
              </a:tr>
            </a:tbl>
          </a:graphicData>
        </a:graphic>
      </p:graphicFrame>
      <p:sp>
        <p:nvSpPr>
          <p:cNvPr id="16" name="Rectangle 15">
            <a:extLst>
              <a:ext uri="{FF2B5EF4-FFF2-40B4-BE49-F238E27FC236}">
                <a16:creationId xmlns:a16="http://schemas.microsoft.com/office/drawing/2014/main" id="{470F1307-8B7E-0A4B-92C8-16067215BF44}"/>
              </a:ext>
            </a:extLst>
          </p:cNvPr>
          <p:cNvSpPr/>
          <p:nvPr/>
        </p:nvSpPr>
        <p:spPr>
          <a:xfrm>
            <a:off x="0" y="6586438"/>
            <a:ext cx="3203121" cy="276999"/>
          </a:xfrm>
          <a:prstGeom prst="rect">
            <a:avLst/>
          </a:prstGeom>
        </p:spPr>
        <p:txBody>
          <a:bodyPr wrap="none">
            <a:spAutoFit/>
          </a:bodyPr>
          <a:lstStyle/>
          <a:p>
            <a:r>
              <a:rPr lang="en-US" altLang="ja-JP" sz="1200" kern="0" dirty="0" err="1">
                <a:solidFill>
                  <a:schemeClr val="tx1"/>
                </a:solidFill>
              </a:rPr>
              <a:t>Carr</a:t>
            </a:r>
            <a:r>
              <a:rPr lang="en-US" altLang="ja-JP" sz="1200" kern="0" dirty="0">
                <a:solidFill>
                  <a:schemeClr val="tx1"/>
                </a:solidFill>
              </a:rPr>
              <a:t> WESY0703 IAS Mexico City July 21-24 2019 </a:t>
            </a:r>
          </a:p>
        </p:txBody>
      </p:sp>
      <p:sp>
        <p:nvSpPr>
          <p:cNvPr id="17" name="Text Placeholder 3">
            <a:extLst>
              <a:ext uri="{FF2B5EF4-FFF2-40B4-BE49-F238E27FC236}">
                <a16:creationId xmlns:a16="http://schemas.microsoft.com/office/drawing/2014/main" id="{347F2695-A469-254E-82AE-F4C1DAB0828F}"/>
              </a:ext>
            </a:extLst>
          </p:cNvPr>
          <p:cNvSpPr txBox="1">
            <a:spLocks/>
          </p:cNvSpPr>
          <p:nvPr/>
        </p:nvSpPr>
        <p:spPr>
          <a:xfrm>
            <a:off x="4566293" y="6587715"/>
            <a:ext cx="7625707" cy="270285"/>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AU" sz="1200" dirty="0" err="1">
                <a:solidFill>
                  <a:schemeClr val="tx1"/>
                </a:solidFill>
                <a:latin typeface="+mj-lt"/>
              </a:rPr>
              <a:t>Stellbrink</a:t>
            </a:r>
            <a:r>
              <a:rPr lang="en-AU" sz="1200" dirty="0">
                <a:solidFill>
                  <a:schemeClr val="tx1"/>
                </a:solidFill>
                <a:latin typeface="+mj-lt"/>
              </a:rPr>
              <a:t> et al, Lancet HIV 2019; Wohl et al, Lancet HIV 2019</a:t>
            </a:r>
            <a:endParaRPr lang="en-US" sz="1200" dirty="0">
              <a:solidFill>
                <a:schemeClr val="tx1"/>
              </a:solidFill>
              <a:latin typeface="+mj-lt"/>
            </a:endParaRPr>
          </a:p>
        </p:txBody>
      </p:sp>
      <p:sp>
        <p:nvSpPr>
          <p:cNvPr id="18" name="TextBox 17">
            <a:extLst>
              <a:ext uri="{FF2B5EF4-FFF2-40B4-BE49-F238E27FC236}">
                <a16:creationId xmlns:a16="http://schemas.microsoft.com/office/drawing/2014/main" id="{D6AF1008-41F8-FC44-955D-37CA355D07B6}"/>
              </a:ext>
            </a:extLst>
          </p:cNvPr>
          <p:cNvSpPr txBox="1"/>
          <p:nvPr/>
        </p:nvSpPr>
        <p:spPr>
          <a:xfrm>
            <a:off x="10849388" y="6374078"/>
            <a:ext cx="1342612" cy="276999"/>
          </a:xfrm>
          <a:prstGeom prst="rect">
            <a:avLst/>
          </a:prstGeom>
          <a:noFill/>
        </p:spPr>
        <p:txBody>
          <a:bodyPr wrap="none" rtlCol="0">
            <a:spAutoFit/>
          </a:bodyPr>
          <a:lstStyle/>
          <a:p>
            <a:pPr algn="r"/>
            <a:r>
              <a:rPr lang="en-AU" sz="1200" dirty="0"/>
              <a:t>Hill et al, IAS 2019</a:t>
            </a:r>
          </a:p>
        </p:txBody>
      </p:sp>
    </p:spTree>
    <p:extLst>
      <p:ext uri="{BB962C8B-B14F-4D97-AF65-F5344CB8AC3E}">
        <p14:creationId xmlns:p14="http://schemas.microsoft.com/office/powerpoint/2010/main" val="21627040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CD60-BEB9-2047-A7A3-AA02F34F0A19}"/>
              </a:ext>
            </a:extLst>
          </p:cNvPr>
          <p:cNvSpPr>
            <a:spLocks noGrp="1"/>
          </p:cNvSpPr>
          <p:nvPr>
            <p:ph type="title"/>
          </p:nvPr>
        </p:nvSpPr>
        <p:spPr>
          <a:xfrm>
            <a:off x="0" y="15027"/>
            <a:ext cx="10515600" cy="1325563"/>
          </a:xfrm>
        </p:spPr>
        <p:txBody>
          <a:bodyPr/>
          <a:lstStyle/>
          <a:p>
            <a:r>
              <a:rPr lang="en-US" dirty="0">
                <a:latin typeface="Franklin Gothic Medium" panose="020B0603020102020204" pitchFamily="34" charset="0"/>
              </a:rPr>
              <a:t>NCDs in PLH: Weight</a:t>
            </a:r>
          </a:p>
        </p:txBody>
      </p:sp>
      <p:sp>
        <p:nvSpPr>
          <p:cNvPr id="3" name="Content Placeholder 2">
            <a:extLst>
              <a:ext uri="{FF2B5EF4-FFF2-40B4-BE49-F238E27FC236}">
                <a16:creationId xmlns:a16="http://schemas.microsoft.com/office/drawing/2014/main" id="{0587E2F9-1219-8940-A888-385999BF5E54}"/>
              </a:ext>
            </a:extLst>
          </p:cNvPr>
          <p:cNvSpPr>
            <a:spLocks noGrp="1"/>
          </p:cNvSpPr>
          <p:nvPr>
            <p:ph idx="1"/>
          </p:nvPr>
        </p:nvSpPr>
        <p:spPr>
          <a:xfrm>
            <a:off x="639417" y="1258586"/>
            <a:ext cx="10515600" cy="4351338"/>
          </a:xfrm>
        </p:spPr>
        <p:txBody>
          <a:bodyPr>
            <a:normAutofit/>
          </a:bodyPr>
          <a:lstStyle/>
          <a:p>
            <a:pPr marL="0" indent="0">
              <a:buNone/>
            </a:pPr>
            <a:r>
              <a:rPr lang="en-US" sz="2400" dirty="0"/>
              <a:t>The ADVANCE trial demonstrated weight gain, particularly in women, on INSTI-based regimens, which continued out to 96w of follow-up</a:t>
            </a:r>
          </a:p>
          <a:p>
            <a:endParaRPr lang="en-US" sz="2400" dirty="0"/>
          </a:p>
        </p:txBody>
      </p:sp>
      <p:pic>
        <p:nvPicPr>
          <p:cNvPr id="4" name="Picture 3" descr="A close up of a map&#10;&#10;Description automatically generated">
            <a:extLst>
              <a:ext uri="{FF2B5EF4-FFF2-40B4-BE49-F238E27FC236}">
                <a16:creationId xmlns:a16="http://schemas.microsoft.com/office/drawing/2014/main" id="{ACFDE396-4F78-C941-A0E1-2AAE052D4F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191" y="2316054"/>
            <a:ext cx="8560729" cy="4546710"/>
          </a:xfrm>
          <a:prstGeom prst="rect">
            <a:avLst/>
          </a:prstGeom>
        </p:spPr>
      </p:pic>
      <p:sp>
        <p:nvSpPr>
          <p:cNvPr id="5" name="Content Placeholder 2">
            <a:extLst>
              <a:ext uri="{FF2B5EF4-FFF2-40B4-BE49-F238E27FC236}">
                <a16:creationId xmlns:a16="http://schemas.microsoft.com/office/drawing/2014/main" id="{F7513B18-9B00-C945-9FAC-B3EDEEA54C7B}"/>
              </a:ext>
            </a:extLst>
          </p:cNvPr>
          <p:cNvSpPr txBox="1">
            <a:spLocks/>
          </p:cNvSpPr>
          <p:nvPr/>
        </p:nvSpPr>
        <p:spPr>
          <a:xfrm>
            <a:off x="7748959" y="2626465"/>
            <a:ext cx="404093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TAF vs TDF was also associated with more weight gain</a:t>
            </a:r>
          </a:p>
          <a:p>
            <a:r>
              <a:rPr lang="en-US" sz="2000" dirty="0"/>
              <a:t>Participants did not report concern regarding weight gain</a:t>
            </a:r>
          </a:p>
          <a:p>
            <a:r>
              <a:rPr lang="en-US" sz="2000" dirty="0"/>
              <a:t>No changes in BP, lipids, glucose, renal, bone or HbA1c noted</a:t>
            </a:r>
          </a:p>
          <a:p>
            <a:r>
              <a:rPr lang="en-US" sz="2000" dirty="0"/>
              <a:t>Weight change did not correlate with sleep, contraception use, mental illness or adherence</a:t>
            </a:r>
          </a:p>
          <a:p>
            <a:endParaRPr lang="en-US" sz="2000" dirty="0"/>
          </a:p>
        </p:txBody>
      </p:sp>
      <p:sp>
        <p:nvSpPr>
          <p:cNvPr id="7" name="Title 1">
            <a:extLst>
              <a:ext uri="{FF2B5EF4-FFF2-40B4-BE49-F238E27FC236}">
                <a16:creationId xmlns:a16="http://schemas.microsoft.com/office/drawing/2014/main" id="{8E63215F-6FA8-AF4A-B519-2552B55EC75E}"/>
              </a:ext>
            </a:extLst>
          </p:cNvPr>
          <p:cNvSpPr txBox="1">
            <a:spLocks/>
          </p:cNvSpPr>
          <p:nvPr/>
        </p:nvSpPr>
        <p:spPr>
          <a:xfrm>
            <a:off x="1210710" y="1963540"/>
            <a:ext cx="4928382" cy="6206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latin typeface="+mn-lt"/>
              </a:rPr>
              <a:t>Mean change in weight (kg) to Week 96: women</a:t>
            </a:r>
          </a:p>
        </p:txBody>
      </p:sp>
      <p:sp>
        <p:nvSpPr>
          <p:cNvPr id="9" name="Rectangle 8">
            <a:extLst>
              <a:ext uri="{FF2B5EF4-FFF2-40B4-BE49-F238E27FC236}">
                <a16:creationId xmlns:a16="http://schemas.microsoft.com/office/drawing/2014/main" id="{B7BC5629-4139-1F47-84E5-6B178902E75B}"/>
              </a:ext>
            </a:extLst>
          </p:cNvPr>
          <p:cNvSpPr/>
          <p:nvPr/>
        </p:nvSpPr>
        <p:spPr>
          <a:xfrm>
            <a:off x="7689715" y="6596520"/>
            <a:ext cx="4620176" cy="276999"/>
          </a:xfrm>
          <a:prstGeom prst="rect">
            <a:avLst/>
          </a:prstGeom>
        </p:spPr>
        <p:txBody>
          <a:bodyPr wrap="none">
            <a:spAutoFit/>
          </a:bodyPr>
          <a:lstStyle/>
          <a:p>
            <a:r>
              <a:rPr lang="en-US" altLang="ja-JP" sz="1200" kern="0" dirty="0">
                <a:solidFill>
                  <a:schemeClr val="tx1"/>
                </a:solidFill>
              </a:rPr>
              <a:t>Venter WEAB0405LB, &amp; MOAX0102LB IAS Mexico City July 21-24 2019 </a:t>
            </a:r>
          </a:p>
        </p:txBody>
      </p:sp>
    </p:spTree>
    <p:extLst>
      <p:ext uri="{BB962C8B-B14F-4D97-AF65-F5344CB8AC3E}">
        <p14:creationId xmlns:p14="http://schemas.microsoft.com/office/powerpoint/2010/main" val="65555201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B8C12-A11A-A746-8D01-86873B5D8DFA}"/>
              </a:ext>
            </a:extLst>
          </p:cNvPr>
          <p:cNvSpPr>
            <a:spLocks noGrp="1"/>
          </p:cNvSpPr>
          <p:nvPr>
            <p:ph type="title"/>
          </p:nvPr>
        </p:nvSpPr>
        <p:spPr>
          <a:xfrm>
            <a:off x="0" y="8512"/>
            <a:ext cx="10515600" cy="1325563"/>
          </a:xfrm>
        </p:spPr>
        <p:txBody>
          <a:bodyPr/>
          <a:lstStyle/>
          <a:p>
            <a:r>
              <a:rPr lang="en-US" dirty="0">
                <a:latin typeface="Franklin Gothic Medium" panose="020B0603020102020204" pitchFamily="34" charset="0"/>
              </a:rPr>
              <a:t>NCDs in PLH: Weight</a:t>
            </a:r>
          </a:p>
        </p:txBody>
      </p:sp>
      <p:sp>
        <p:nvSpPr>
          <p:cNvPr id="3" name="Content Placeholder 2">
            <a:extLst>
              <a:ext uri="{FF2B5EF4-FFF2-40B4-BE49-F238E27FC236}">
                <a16:creationId xmlns:a16="http://schemas.microsoft.com/office/drawing/2014/main" id="{8223C393-5CA0-054B-9F1A-3349ADC304F6}"/>
              </a:ext>
            </a:extLst>
          </p:cNvPr>
          <p:cNvSpPr>
            <a:spLocks noGrp="1"/>
          </p:cNvSpPr>
          <p:nvPr>
            <p:ph idx="1"/>
          </p:nvPr>
        </p:nvSpPr>
        <p:spPr/>
        <p:txBody>
          <a:bodyPr/>
          <a:lstStyle/>
          <a:p>
            <a:r>
              <a:rPr lang="en-US" dirty="0"/>
              <a:t>Weight gain was not observed when witching from TDF to </a:t>
            </a:r>
            <a:r>
              <a:rPr lang="en-US" dirty="0" err="1"/>
              <a:t>Raltegravir</a:t>
            </a:r>
            <a:r>
              <a:rPr lang="en-US" dirty="0"/>
              <a:t> in the TROP study</a:t>
            </a:r>
          </a:p>
          <a:p>
            <a:endParaRPr lang="en-US" dirty="0"/>
          </a:p>
          <a:p>
            <a:r>
              <a:rPr lang="en-US" dirty="0"/>
              <a:t>From </a:t>
            </a:r>
            <a:r>
              <a:rPr lang="en-US" dirty="0" err="1"/>
              <a:t>Tsepamo</a:t>
            </a:r>
            <a:r>
              <a:rPr lang="en-US" dirty="0"/>
              <a:t>, HIV negative women gained more weight than HIV+ women during pregnancy.</a:t>
            </a:r>
          </a:p>
          <a:p>
            <a:pPr lvl="1"/>
            <a:r>
              <a:rPr lang="en-US" dirty="0"/>
              <a:t>Women initiating DTG gained more weight than those initiating EFV.</a:t>
            </a:r>
          </a:p>
        </p:txBody>
      </p:sp>
      <p:sp>
        <p:nvSpPr>
          <p:cNvPr id="4" name="Rectangle 3">
            <a:extLst>
              <a:ext uri="{FF2B5EF4-FFF2-40B4-BE49-F238E27FC236}">
                <a16:creationId xmlns:a16="http://schemas.microsoft.com/office/drawing/2014/main" id="{3A3B2641-6FC5-4245-8C34-EEE00A3F4BD3}"/>
              </a:ext>
            </a:extLst>
          </p:cNvPr>
          <p:cNvSpPr/>
          <p:nvPr/>
        </p:nvSpPr>
        <p:spPr>
          <a:xfrm>
            <a:off x="8925260" y="2438507"/>
            <a:ext cx="3180679" cy="276999"/>
          </a:xfrm>
          <a:prstGeom prst="rect">
            <a:avLst/>
          </a:prstGeom>
        </p:spPr>
        <p:txBody>
          <a:bodyPr wrap="none">
            <a:spAutoFit/>
          </a:bodyPr>
          <a:lstStyle/>
          <a:p>
            <a:r>
              <a:rPr lang="en-US" altLang="ja-JP" sz="1200" kern="0" dirty="0" err="1">
                <a:solidFill>
                  <a:schemeClr val="tx1"/>
                </a:solidFill>
              </a:rPr>
              <a:t>Carr</a:t>
            </a:r>
            <a:r>
              <a:rPr lang="en-US" altLang="ja-JP" sz="1200" kern="0" dirty="0">
                <a:solidFill>
                  <a:schemeClr val="tx1"/>
                </a:solidFill>
              </a:rPr>
              <a:t> TUPEB211 IAS Mexico City July 21-24 2019 </a:t>
            </a:r>
          </a:p>
        </p:txBody>
      </p:sp>
      <p:sp>
        <p:nvSpPr>
          <p:cNvPr id="5" name="Rectangle 4">
            <a:extLst>
              <a:ext uri="{FF2B5EF4-FFF2-40B4-BE49-F238E27FC236}">
                <a16:creationId xmlns:a16="http://schemas.microsoft.com/office/drawing/2014/main" id="{1EB45F20-61B8-0140-8962-C605CD79F315}"/>
              </a:ext>
            </a:extLst>
          </p:cNvPr>
          <p:cNvSpPr/>
          <p:nvPr/>
        </p:nvSpPr>
        <p:spPr>
          <a:xfrm>
            <a:off x="9320701" y="4384368"/>
            <a:ext cx="2871299" cy="276999"/>
          </a:xfrm>
          <a:prstGeom prst="rect">
            <a:avLst/>
          </a:prstGeom>
        </p:spPr>
        <p:txBody>
          <a:bodyPr wrap="none">
            <a:spAutoFit/>
          </a:bodyPr>
          <a:lstStyle/>
          <a:p>
            <a:r>
              <a:rPr lang="en-US" altLang="ja-JP" sz="1200" kern="0" dirty="0" err="1">
                <a:solidFill>
                  <a:schemeClr val="tx1"/>
                </a:solidFill>
              </a:rPr>
              <a:t>Caniglia</a:t>
            </a:r>
            <a:r>
              <a:rPr lang="en-US" altLang="ja-JP" sz="1200" kern="0" dirty="0">
                <a:solidFill>
                  <a:schemeClr val="tx1"/>
                </a:solidFill>
              </a:rPr>
              <a:t>, E IAS Mexico City July 21-24 2019 </a:t>
            </a:r>
          </a:p>
        </p:txBody>
      </p:sp>
    </p:spTree>
    <p:extLst>
      <p:ext uri="{BB962C8B-B14F-4D97-AF65-F5344CB8AC3E}">
        <p14:creationId xmlns:p14="http://schemas.microsoft.com/office/powerpoint/2010/main" val="32282645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76D5F-6201-434C-97C5-3677309A17CA}"/>
              </a:ext>
            </a:extLst>
          </p:cNvPr>
          <p:cNvSpPr>
            <a:spLocks noGrp="1"/>
          </p:cNvSpPr>
          <p:nvPr>
            <p:ph type="title"/>
          </p:nvPr>
        </p:nvSpPr>
        <p:spPr>
          <a:xfrm>
            <a:off x="0" y="50260"/>
            <a:ext cx="10515600" cy="1325563"/>
          </a:xfrm>
        </p:spPr>
        <p:txBody>
          <a:bodyPr/>
          <a:lstStyle/>
          <a:p>
            <a:r>
              <a:rPr lang="en-US" dirty="0">
                <a:latin typeface="Franklin Gothic Medium" panose="020B0603020102020204" pitchFamily="34" charset="0"/>
              </a:rPr>
              <a:t>NCDs in PLH: Risk Assessment</a:t>
            </a:r>
          </a:p>
        </p:txBody>
      </p:sp>
      <p:sp>
        <p:nvSpPr>
          <p:cNvPr id="3" name="Content Placeholder 2">
            <a:extLst>
              <a:ext uri="{FF2B5EF4-FFF2-40B4-BE49-F238E27FC236}">
                <a16:creationId xmlns:a16="http://schemas.microsoft.com/office/drawing/2014/main" id="{48C88B39-47A7-1D41-9FEF-FB557D76F65F}"/>
              </a:ext>
            </a:extLst>
          </p:cNvPr>
          <p:cNvSpPr>
            <a:spLocks noGrp="1"/>
          </p:cNvSpPr>
          <p:nvPr>
            <p:ph idx="1"/>
          </p:nvPr>
        </p:nvSpPr>
        <p:spPr>
          <a:xfrm>
            <a:off x="778566" y="1375823"/>
            <a:ext cx="10515600" cy="4351338"/>
          </a:xfrm>
        </p:spPr>
        <p:txBody>
          <a:bodyPr/>
          <a:lstStyle/>
          <a:p>
            <a:r>
              <a:rPr lang="en-US" dirty="0"/>
              <a:t>Framingham, EURO, and </a:t>
            </a:r>
            <a:r>
              <a:rPr lang="en-US" dirty="0" err="1"/>
              <a:t>asCVD</a:t>
            </a:r>
            <a:r>
              <a:rPr lang="en-US" dirty="0"/>
              <a:t> risk assessment scores are poorer predictors of CVD in PLH as compared to the general population, underestimating CVD risk in this population.</a:t>
            </a:r>
          </a:p>
          <a:p>
            <a:endParaRPr lang="en-US" dirty="0"/>
          </a:p>
          <a:p>
            <a:r>
              <a:rPr lang="en-US" dirty="0"/>
              <a:t>Diabetes risk scores for non-HIV+ population are less sensitive and specific among PLH. </a:t>
            </a:r>
          </a:p>
          <a:p>
            <a:pPr lvl="1"/>
            <a:r>
              <a:rPr lang="en-US" dirty="0"/>
              <a:t>HbA1c underestimates glycemia in PLH</a:t>
            </a:r>
          </a:p>
          <a:p>
            <a:endParaRPr lang="en-US" dirty="0"/>
          </a:p>
        </p:txBody>
      </p:sp>
      <p:sp>
        <p:nvSpPr>
          <p:cNvPr id="4" name="Rectangle 3">
            <a:extLst>
              <a:ext uri="{FF2B5EF4-FFF2-40B4-BE49-F238E27FC236}">
                <a16:creationId xmlns:a16="http://schemas.microsoft.com/office/drawing/2014/main" id="{AA262E87-165C-A545-9E84-6632DF9D6320}"/>
              </a:ext>
            </a:extLst>
          </p:cNvPr>
          <p:cNvSpPr/>
          <p:nvPr/>
        </p:nvSpPr>
        <p:spPr>
          <a:xfrm>
            <a:off x="8512177" y="2562886"/>
            <a:ext cx="3312125" cy="276999"/>
          </a:xfrm>
          <a:prstGeom prst="rect">
            <a:avLst/>
          </a:prstGeom>
        </p:spPr>
        <p:txBody>
          <a:bodyPr wrap="none">
            <a:spAutoFit/>
          </a:bodyPr>
          <a:lstStyle/>
          <a:p>
            <a:r>
              <a:rPr lang="en-US" altLang="ja-JP" sz="1200" kern="0" dirty="0">
                <a:solidFill>
                  <a:schemeClr val="tx1"/>
                </a:solidFill>
              </a:rPr>
              <a:t>Schulz TUPEB202 IAS Mexico City July 21-24 2019 </a:t>
            </a:r>
          </a:p>
        </p:txBody>
      </p:sp>
      <p:sp>
        <p:nvSpPr>
          <p:cNvPr id="5" name="Rectangle 4">
            <a:extLst>
              <a:ext uri="{FF2B5EF4-FFF2-40B4-BE49-F238E27FC236}">
                <a16:creationId xmlns:a16="http://schemas.microsoft.com/office/drawing/2014/main" id="{9D17E5CD-AF34-D448-8766-A0B2CE915133}"/>
              </a:ext>
            </a:extLst>
          </p:cNvPr>
          <p:cNvSpPr/>
          <p:nvPr/>
        </p:nvSpPr>
        <p:spPr>
          <a:xfrm>
            <a:off x="9291877" y="4561123"/>
            <a:ext cx="2532425" cy="276999"/>
          </a:xfrm>
          <a:prstGeom prst="rect">
            <a:avLst/>
          </a:prstGeom>
        </p:spPr>
        <p:txBody>
          <a:bodyPr wrap="none">
            <a:spAutoFit/>
          </a:bodyPr>
          <a:lstStyle/>
          <a:p>
            <a:r>
              <a:rPr lang="en-US" sz="1200" dirty="0">
                <a:latin typeface="Franklin Gothic Book" panose="020B0503020102020204" pitchFamily="34" charset="0"/>
              </a:rPr>
              <a:t>Butterfield TR. </a:t>
            </a:r>
            <a:r>
              <a:rPr lang="en-US" sz="1200" i="1" dirty="0">
                <a:latin typeface="Franklin Gothic Book" panose="020B0503020102020204" pitchFamily="34" charset="0"/>
              </a:rPr>
              <a:t>IAS 2019</a:t>
            </a:r>
            <a:r>
              <a:rPr lang="en-US" sz="1200" dirty="0">
                <a:latin typeface="Franklin Gothic Book" panose="020B0503020102020204" pitchFamily="34" charset="0"/>
              </a:rPr>
              <a:t>  TUPEB212</a:t>
            </a:r>
          </a:p>
        </p:txBody>
      </p:sp>
    </p:spTree>
    <p:extLst>
      <p:ext uri="{BB962C8B-B14F-4D97-AF65-F5344CB8AC3E}">
        <p14:creationId xmlns:p14="http://schemas.microsoft.com/office/powerpoint/2010/main" val="294801472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207D-017A-9D4B-9C86-F214934F9B72}"/>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Renal Disease</a:t>
            </a:r>
          </a:p>
        </p:txBody>
      </p:sp>
      <p:sp>
        <p:nvSpPr>
          <p:cNvPr id="3" name="Content Placeholder 2">
            <a:extLst>
              <a:ext uri="{FF2B5EF4-FFF2-40B4-BE49-F238E27FC236}">
                <a16:creationId xmlns:a16="http://schemas.microsoft.com/office/drawing/2014/main" id="{718EB70C-6C84-544A-AC75-8A76BC808B02}"/>
              </a:ext>
            </a:extLst>
          </p:cNvPr>
          <p:cNvSpPr>
            <a:spLocks noGrp="1"/>
          </p:cNvSpPr>
          <p:nvPr>
            <p:ph idx="1"/>
          </p:nvPr>
        </p:nvSpPr>
        <p:spPr/>
        <p:txBody>
          <a:bodyPr/>
          <a:lstStyle/>
          <a:p>
            <a:r>
              <a:rPr lang="en-US" dirty="0"/>
              <a:t>TDF-related renal injury can be reversed with early switching to alternate regimens</a:t>
            </a:r>
          </a:p>
          <a:p>
            <a:endParaRPr lang="en-US" dirty="0"/>
          </a:p>
          <a:p>
            <a:endParaRPr lang="en-US" dirty="0"/>
          </a:p>
        </p:txBody>
      </p:sp>
      <p:sp>
        <p:nvSpPr>
          <p:cNvPr id="4" name="Rectangle 3">
            <a:extLst>
              <a:ext uri="{FF2B5EF4-FFF2-40B4-BE49-F238E27FC236}">
                <a16:creationId xmlns:a16="http://schemas.microsoft.com/office/drawing/2014/main" id="{F0503C4B-4C52-EE4E-8612-0A2CC25D2EC6}"/>
              </a:ext>
            </a:extLst>
          </p:cNvPr>
          <p:cNvSpPr/>
          <p:nvPr/>
        </p:nvSpPr>
        <p:spPr>
          <a:xfrm>
            <a:off x="3942491" y="2293346"/>
            <a:ext cx="3148619" cy="276999"/>
          </a:xfrm>
          <a:prstGeom prst="rect">
            <a:avLst/>
          </a:prstGeom>
        </p:spPr>
        <p:txBody>
          <a:bodyPr wrap="none">
            <a:spAutoFit/>
          </a:bodyPr>
          <a:lstStyle/>
          <a:p>
            <a:r>
              <a:rPr lang="en-US" altLang="ja-JP" sz="1200" kern="0" dirty="0" err="1">
                <a:solidFill>
                  <a:schemeClr val="tx1"/>
                </a:solidFill>
              </a:rPr>
              <a:t>Petamatamkul</a:t>
            </a:r>
            <a:r>
              <a:rPr lang="en-US" altLang="ja-JP" sz="1200" kern="0" dirty="0">
                <a:solidFill>
                  <a:schemeClr val="tx1"/>
                </a:solidFill>
              </a:rPr>
              <a:t> IAS Mexico City July 21-24 2019 </a:t>
            </a:r>
          </a:p>
        </p:txBody>
      </p:sp>
    </p:spTree>
    <p:extLst>
      <p:ext uri="{BB962C8B-B14F-4D97-AF65-F5344CB8AC3E}">
        <p14:creationId xmlns:p14="http://schemas.microsoft.com/office/powerpoint/2010/main" val="214669466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C8412-018E-1348-9840-0DBE363363D6}"/>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Renal Impairment</a:t>
            </a:r>
          </a:p>
        </p:txBody>
      </p:sp>
      <p:sp>
        <p:nvSpPr>
          <p:cNvPr id="3" name="Content Placeholder 2">
            <a:extLst>
              <a:ext uri="{FF2B5EF4-FFF2-40B4-BE49-F238E27FC236}">
                <a16:creationId xmlns:a16="http://schemas.microsoft.com/office/drawing/2014/main" id="{7B1CD25F-F938-4749-A9E2-DF2929B3E9F2}"/>
              </a:ext>
            </a:extLst>
          </p:cNvPr>
          <p:cNvSpPr>
            <a:spLocks noGrp="1"/>
          </p:cNvSpPr>
          <p:nvPr>
            <p:ph idx="1"/>
          </p:nvPr>
        </p:nvSpPr>
        <p:spPr>
          <a:xfrm>
            <a:off x="659295" y="1167644"/>
            <a:ext cx="10515600" cy="4351338"/>
          </a:xfrm>
        </p:spPr>
        <p:txBody>
          <a:bodyPr>
            <a:normAutofit/>
          </a:bodyPr>
          <a:lstStyle/>
          <a:p>
            <a:pPr marL="0" indent="0">
              <a:buNone/>
            </a:pPr>
            <a:r>
              <a:rPr lang="en-US" sz="2400" dirty="0"/>
              <a:t>In a Swiss cohort (n=3520) and a Spanish cohort (VACH) PLH who had mild or greater renal impairment (eGFR &lt;90) demonstrated improved eGFR when changed from TDF to TAF. </a:t>
            </a:r>
          </a:p>
        </p:txBody>
      </p:sp>
      <p:sp>
        <p:nvSpPr>
          <p:cNvPr id="4" name="Rectangle 3">
            <a:extLst>
              <a:ext uri="{FF2B5EF4-FFF2-40B4-BE49-F238E27FC236}">
                <a16:creationId xmlns:a16="http://schemas.microsoft.com/office/drawing/2014/main" id="{C69DE71A-8185-564A-95C3-C0C2747E377E}"/>
              </a:ext>
            </a:extLst>
          </p:cNvPr>
          <p:cNvSpPr/>
          <p:nvPr/>
        </p:nvSpPr>
        <p:spPr>
          <a:xfrm>
            <a:off x="7649996" y="-17343"/>
            <a:ext cx="4604146" cy="276999"/>
          </a:xfrm>
          <a:prstGeom prst="rect">
            <a:avLst/>
          </a:prstGeom>
        </p:spPr>
        <p:txBody>
          <a:bodyPr wrap="none">
            <a:spAutoFit/>
          </a:bodyPr>
          <a:lstStyle/>
          <a:p>
            <a:r>
              <a:rPr lang="en-US" altLang="ja-JP" sz="1200" kern="0" dirty="0" err="1"/>
              <a:t>Surial</a:t>
            </a:r>
            <a:r>
              <a:rPr lang="en-US" altLang="ja-JP" sz="1200" kern="0" dirty="0"/>
              <a:t>, B  MOAB0205</a:t>
            </a:r>
            <a:r>
              <a:rPr lang="en-US" altLang="ja-JP" sz="1200" kern="0" dirty="0">
                <a:solidFill>
                  <a:schemeClr val="tx1"/>
                </a:solidFill>
              </a:rPr>
              <a:t>, </a:t>
            </a:r>
            <a:r>
              <a:rPr lang="en-US" altLang="ja-JP" sz="1200" kern="0" dirty="0" err="1">
                <a:solidFill>
                  <a:schemeClr val="tx1"/>
                </a:solidFill>
              </a:rPr>
              <a:t>Teira</a:t>
            </a:r>
            <a:r>
              <a:rPr lang="en-US" altLang="ja-JP" sz="1200" kern="0" dirty="0">
                <a:solidFill>
                  <a:schemeClr val="tx1"/>
                </a:solidFill>
              </a:rPr>
              <a:t> TUBEP209 IAS Mexico City July 21-24 2019 </a:t>
            </a:r>
          </a:p>
        </p:txBody>
      </p:sp>
      <p:sp>
        <p:nvSpPr>
          <p:cNvPr id="5" name="Textfeld 2">
            <a:extLst>
              <a:ext uri="{FF2B5EF4-FFF2-40B4-BE49-F238E27FC236}">
                <a16:creationId xmlns:a16="http://schemas.microsoft.com/office/drawing/2014/main" id="{0B5E4C40-380A-444F-A76B-9B0DB4022718}"/>
              </a:ext>
            </a:extLst>
          </p:cNvPr>
          <p:cNvSpPr txBox="1"/>
          <p:nvPr/>
        </p:nvSpPr>
        <p:spPr>
          <a:xfrm>
            <a:off x="2707517" y="6348010"/>
            <a:ext cx="7244552" cy="523220"/>
          </a:xfrm>
          <a:prstGeom prst="rect">
            <a:avLst/>
          </a:prstGeom>
          <a:noFill/>
        </p:spPr>
        <p:txBody>
          <a:bodyPr wrap="square" rtlCol="0">
            <a:spAutoFit/>
          </a:bodyPr>
          <a:lstStyle/>
          <a:p>
            <a:pPr algn="ctr"/>
            <a:r>
              <a:rPr lang="de-CH" sz="1400" dirty="0" err="1">
                <a:latin typeface="Franklin Gothic Book" panose="020B0503020102020204" pitchFamily="34" charset="0"/>
              </a:rPr>
              <a:t>Adjusted</a:t>
            </a:r>
            <a:r>
              <a:rPr lang="de-CH" sz="1400" dirty="0">
                <a:latin typeface="Franklin Gothic Book" panose="020B0503020102020204" pitchFamily="34" charset="0"/>
              </a:rPr>
              <a:t> </a:t>
            </a:r>
            <a:r>
              <a:rPr lang="de-CH" sz="1400" dirty="0" err="1">
                <a:latin typeface="Franklin Gothic Book" panose="020B0503020102020204" pitchFamily="34" charset="0"/>
              </a:rPr>
              <a:t>for</a:t>
            </a:r>
            <a:r>
              <a:rPr lang="de-CH" sz="1400" dirty="0">
                <a:latin typeface="Franklin Gothic Book" panose="020B0503020102020204" pitchFamily="34" charset="0"/>
              </a:rPr>
              <a:t> </a:t>
            </a:r>
            <a:r>
              <a:rPr lang="de-CH" sz="1400" dirty="0" err="1">
                <a:latin typeface="Franklin Gothic Book" panose="020B0503020102020204" pitchFamily="34" charset="0"/>
              </a:rPr>
              <a:t>age</a:t>
            </a:r>
            <a:r>
              <a:rPr lang="de-CH" sz="1400" dirty="0">
                <a:latin typeface="Franklin Gothic Book" panose="020B0503020102020204" pitchFamily="34" charset="0"/>
              </a:rPr>
              <a:t>, </a:t>
            </a:r>
            <a:r>
              <a:rPr lang="de-CH" sz="1400" dirty="0" err="1">
                <a:latin typeface="Franklin Gothic Book" panose="020B0503020102020204" pitchFamily="34" charset="0"/>
              </a:rPr>
              <a:t>sex</a:t>
            </a:r>
            <a:r>
              <a:rPr lang="de-CH" sz="1400" dirty="0">
                <a:latin typeface="Franklin Gothic Book" panose="020B0503020102020204" pitchFamily="34" charset="0"/>
              </a:rPr>
              <a:t>, </a:t>
            </a:r>
            <a:r>
              <a:rPr lang="de-CH" sz="1400" dirty="0" err="1">
                <a:latin typeface="Franklin Gothic Book" panose="020B0503020102020204" pitchFamily="34" charset="0"/>
              </a:rPr>
              <a:t>ethnicity</a:t>
            </a:r>
            <a:r>
              <a:rPr lang="de-CH" sz="1400" dirty="0">
                <a:latin typeface="Franklin Gothic Book" panose="020B0503020102020204" pitchFamily="34" charset="0"/>
              </a:rPr>
              <a:t>, </a:t>
            </a:r>
            <a:r>
              <a:rPr lang="de-CH" sz="1400" dirty="0" err="1">
                <a:latin typeface="Franklin Gothic Book" panose="020B0503020102020204" pitchFamily="34" charset="0"/>
              </a:rPr>
              <a:t>diabetes</a:t>
            </a:r>
            <a:r>
              <a:rPr lang="de-CH" sz="1400" dirty="0">
                <a:latin typeface="Franklin Gothic Book" panose="020B0503020102020204" pitchFamily="34" charset="0"/>
              </a:rPr>
              <a:t>, </a:t>
            </a:r>
            <a:r>
              <a:rPr lang="de-CH" sz="1400" dirty="0" err="1">
                <a:latin typeface="Franklin Gothic Book" panose="020B0503020102020204" pitchFamily="34" charset="0"/>
              </a:rPr>
              <a:t>arterial</a:t>
            </a:r>
            <a:r>
              <a:rPr lang="de-CH" sz="1400" dirty="0">
                <a:latin typeface="Franklin Gothic Book" panose="020B0503020102020204" pitchFamily="34" charset="0"/>
              </a:rPr>
              <a:t> </a:t>
            </a:r>
            <a:r>
              <a:rPr lang="de-CH" sz="1400" dirty="0" err="1">
                <a:latin typeface="Franklin Gothic Book" panose="020B0503020102020204" pitchFamily="34" charset="0"/>
              </a:rPr>
              <a:t>hypertension</a:t>
            </a:r>
            <a:r>
              <a:rPr lang="de-CH" sz="1400" dirty="0">
                <a:latin typeface="Franklin Gothic Book" panose="020B0503020102020204" pitchFamily="34" charset="0"/>
              </a:rPr>
              <a:t>, </a:t>
            </a:r>
            <a:r>
              <a:rPr lang="de-CH" sz="1400" dirty="0" err="1">
                <a:latin typeface="Franklin Gothic Book" panose="020B0503020102020204" pitchFamily="34" charset="0"/>
              </a:rPr>
              <a:t>cardiovascular</a:t>
            </a:r>
            <a:r>
              <a:rPr lang="de-CH" sz="1400" dirty="0">
                <a:latin typeface="Franklin Gothic Book" panose="020B0503020102020204" pitchFamily="34" charset="0"/>
              </a:rPr>
              <a:t> </a:t>
            </a:r>
            <a:r>
              <a:rPr lang="de-CH" sz="1400" dirty="0" err="1">
                <a:latin typeface="Franklin Gothic Book" panose="020B0503020102020204" pitchFamily="34" charset="0"/>
              </a:rPr>
              <a:t>disease</a:t>
            </a:r>
            <a:r>
              <a:rPr lang="de-CH" sz="1400" dirty="0">
                <a:latin typeface="Franklin Gothic Book" panose="020B0503020102020204" pitchFamily="34" charset="0"/>
              </a:rPr>
              <a:t>, HCV </a:t>
            </a:r>
            <a:r>
              <a:rPr lang="de-CH" sz="1400" dirty="0" err="1">
                <a:latin typeface="Franklin Gothic Book" panose="020B0503020102020204" pitchFamily="34" charset="0"/>
              </a:rPr>
              <a:t>and</a:t>
            </a:r>
            <a:r>
              <a:rPr lang="de-CH" sz="1400" dirty="0">
                <a:latin typeface="Franklin Gothic Book" panose="020B0503020102020204" pitchFamily="34" charset="0"/>
              </a:rPr>
              <a:t> HBV </a:t>
            </a:r>
            <a:r>
              <a:rPr lang="de-CH" sz="1400" dirty="0" err="1">
                <a:latin typeface="Franklin Gothic Book" panose="020B0503020102020204" pitchFamily="34" charset="0"/>
              </a:rPr>
              <a:t>infection</a:t>
            </a:r>
            <a:r>
              <a:rPr lang="de-CH" sz="1400" dirty="0">
                <a:latin typeface="Franklin Gothic Book" panose="020B0503020102020204" pitchFamily="34" charset="0"/>
              </a:rPr>
              <a:t>, </a:t>
            </a:r>
            <a:r>
              <a:rPr lang="de-CH" sz="1400" dirty="0" err="1">
                <a:latin typeface="Franklin Gothic Book" panose="020B0503020102020204" pitchFamily="34" charset="0"/>
              </a:rPr>
              <a:t>use</a:t>
            </a:r>
            <a:r>
              <a:rPr lang="de-CH" sz="1400" dirty="0">
                <a:latin typeface="Franklin Gothic Book" panose="020B0503020102020204" pitchFamily="34" charset="0"/>
              </a:rPr>
              <a:t> </a:t>
            </a:r>
            <a:r>
              <a:rPr lang="de-CH" sz="1400" dirty="0" err="1">
                <a:latin typeface="Franklin Gothic Book" panose="020B0503020102020204" pitchFamily="34" charset="0"/>
              </a:rPr>
              <a:t>of</a:t>
            </a:r>
            <a:r>
              <a:rPr lang="de-CH" sz="1400" dirty="0">
                <a:latin typeface="Franklin Gothic Book" panose="020B0503020102020204" pitchFamily="34" charset="0"/>
              </a:rPr>
              <a:t> </a:t>
            </a:r>
            <a:r>
              <a:rPr lang="de-CH" sz="1400" dirty="0" err="1">
                <a:latin typeface="Franklin Gothic Book" panose="020B0503020102020204" pitchFamily="34" charset="0"/>
              </a:rPr>
              <a:t>ritonavir</a:t>
            </a:r>
            <a:r>
              <a:rPr lang="de-CH" sz="1400" dirty="0">
                <a:latin typeface="Franklin Gothic Book" panose="020B0503020102020204" pitchFamily="34" charset="0"/>
              </a:rPr>
              <a:t>, </a:t>
            </a:r>
            <a:r>
              <a:rPr lang="de-CH" sz="1400" dirty="0" err="1">
                <a:latin typeface="Franklin Gothic Book" panose="020B0503020102020204" pitchFamily="34" charset="0"/>
              </a:rPr>
              <a:t>cobicistat</a:t>
            </a:r>
            <a:r>
              <a:rPr lang="de-CH" sz="1400" dirty="0">
                <a:latin typeface="Franklin Gothic Book" panose="020B0503020102020204" pitchFamily="34" charset="0"/>
              </a:rPr>
              <a:t>, </a:t>
            </a:r>
            <a:r>
              <a:rPr lang="de-CH" sz="1400" dirty="0" err="1">
                <a:latin typeface="Franklin Gothic Book" panose="020B0503020102020204" pitchFamily="34" charset="0"/>
              </a:rPr>
              <a:t>dolutegravir</a:t>
            </a:r>
            <a:r>
              <a:rPr lang="de-CH" sz="1400" dirty="0">
                <a:latin typeface="Franklin Gothic Book" panose="020B0503020102020204" pitchFamily="34" charset="0"/>
              </a:rPr>
              <a:t> </a:t>
            </a:r>
            <a:r>
              <a:rPr lang="de-CH" sz="1400" dirty="0" err="1">
                <a:latin typeface="Franklin Gothic Book" panose="020B0503020102020204" pitchFamily="34" charset="0"/>
              </a:rPr>
              <a:t>and</a:t>
            </a:r>
            <a:r>
              <a:rPr lang="de-CH" sz="1400" dirty="0">
                <a:latin typeface="Franklin Gothic Book" panose="020B0503020102020204" pitchFamily="34" charset="0"/>
              </a:rPr>
              <a:t> </a:t>
            </a:r>
            <a:r>
              <a:rPr lang="de-CH" sz="1400" dirty="0" err="1">
                <a:latin typeface="Franklin Gothic Book" panose="020B0503020102020204" pitchFamily="34" charset="0"/>
              </a:rPr>
              <a:t>cotrimoxazole</a:t>
            </a:r>
            <a:r>
              <a:rPr lang="de-CH" sz="1400" dirty="0">
                <a:latin typeface="Franklin Gothic Book" panose="020B0503020102020204" pitchFamily="34" charset="0"/>
              </a:rPr>
              <a:t> </a:t>
            </a:r>
          </a:p>
        </p:txBody>
      </p:sp>
      <p:pic>
        <p:nvPicPr>
          <p:cNvPr id="6" name="Grafik 11">
            <a:extLst>
              <a:ext uri="{FF2B5EF4-FFF2-40B4-BE49-F238E27FC236}">
                <a16:creationId xmlns:a16="http://schemas.microsoft.com/office/drawing/2014/main" id="{5E7AFFAB-F8DC-9041-8A0C-37903190D3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1796" y="2983619"/>
            <a:ext cx="8862787" cy="3432123"/>
          </a:xfrm>
          <a:prstGeom prst="rect">
            <a:avLst/>
          </a:prstGeom>
        </p:spPr>
      </p:pic>
      <p:sp>
        <p:nvSpPr>
          <p:cNvPr id="8" name="TextBox 7">
            <a:extLst>
              <a:ext uri="{FF2B5EF4-FFF2-40B4-BE49-F238E27FC236}">
                <a16:creationId xmlns:a16="http://schemas.microsoft.com/office/drawing/2014/main" id="{554BC0E3-A90D-5D42-8DA4-4C56F923CBF3}"/>
              </a:ext>
            </a:extLst>
          </p:cNvPr>
          <p:cNvSpPr txBox="1"/>
          <p:nvPr/>
        </p:nvSpPr>
        <p:spPr>
          <a:xfrm>
            <a:off x="2703756" y="2583521"/>
            <a:ext cx="6971396" cy="369332"/>
          </a:xfrm>
          <a:prstGeom prst="rect">
            <a:avLst/>
          </a:prstGeom>
          <a:noFill/>
        </p:spPr>
        <p:txBody>
          <a:bodyPr wrap="none" rtlCol="0">
            <a:spAutoFit/>
          </a:bodyPr>
          <a:lstStyle/>
          <a:p>
            <a:r>
              <a:rPr lang="en-US" b="1" dirty="0"/>
              <a:t>eGFR change after switch to TAF vs maintenance of TDF in Swiss Cohort</a:t>
            </a:r>
          </a:p>
        </p:txBody>
      </p:sp>
    </p:spTree>
    <p:extLst>
      <p:ext uri="{BB962C8B-B14F-4D97-AF65-F5344CB8AC3E}">
        <p14:creationId xmlns:p14="http://schemas.microsoft.com/office/powerpoint/2010/main" val="40572971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F5544-DFAB-7B4D-BB92-2638047CCCE3}"/>
              </a:ext>
            </a:extLst>
          </p:cNvPr>
          <p:cNvSpPr>
            <a:spLocks noGrp="1"/>
          </p:cNvSpPr>
          <p:nvPr>
            <p:ph type="title"/>
          </p:nvPr>
        </p:nvSpPr>
        <p:spPr>
          <a:xfrm>
            <a:off x="0" y="-20129"/>
            <a:ext cx="10515600" cy="1325563"/>
          </a:xfrm>
        </p:spPr>
        <p:txBody>
          <a:bodyPr/>
          <a:lstStyle/>
          <a:p>
            <a:r>
              <a:rPr lang="en-US" dirty="0">
                <a:latin typeface="Franklin Gothic Medium" panose="020B0603020102020204" pitchFamily="34" charset="0"/>
              </a:rPr>
              <a:t>Liver Disease</a:t>
            </a:r>
          </a:p>
        </p:txBody>
      </p:sp>
      <p:sp>
        <p:nvSpPr>
          <p:cNvPr id="3" name="Content Placeholder 2">
            <a:extLst>
              <a:ext uri="{FF2B5EF4-FFF2-40B4-BE49-F238E27FC236}">
                <a16:creationId xmlns:a16="http://schemas.microsoft.com/office/drawing/2014/main" id="{87BEDF7C-F484-D94F-943B-6FCE70875DC8}"/>
              </a:ext>
            </a:extLst>
          </p:cNvPr>
          <p:cNvSpPr>
            <a:spLocks noGrp="1"/>
          </p:cNvSpPr>
          <p:nvPr>
            <p:ph idx="1"/>
          </p:nvPr>
        </p:nvSpPr>
        <p:spPr>
          <a:xfrm>
            <a:off x="669187" y="1046901"/>
            <a:ext cx="10999352" cy="4351338"/>
          </a:xfrm>
        </p:spPr>
        <p:txBody>
          <a:bodyPr>
            <a:normAutofit/>
          </a:bodyPr>
          <a:lstStyle/>
          <a:p>
            <a:r>
              <a:rPr lang="en-US" sz="2400" dirty="0"/>
              <a:t>PLH have a 2-fold higher odds of NAFLD than an uninfected population.</a:t>
            </a:r>
          </a:p>
          <a:p>
            <a:r>
              <a:rPr lang="en-US" sz="2400" dirty="0"/>
              <a:t>Serologic markers of fibrosis were assessed in the PROSPEC-HIV cohort* and showed good accuracy in detection of fibrosis and high specificity &amp; NPV for severe fibrosis, suggesting a potential role in assessment of NAFLD in PLH</a:t>
            </a:r>
          </a:p>
        </p:txBody>
      </p:sp>
      <p:sp>
        <p:nvSpPr>
          <p:cNvPr id="4" name="Rectangle 3">
            <a:extLst>
              <a:ext uri="{FF2B5EF4-FFF2-40B4-BE49-F238E27FC236}">
                <a16:creationId xmlns:a16="http://schemas.microsoft.com/office/drawing/2014/main" id="{590C0D9B-5407-2A4A-8A16-2E50268FD45C}"/>
              </a:ext>
            </a:extLst>
          </p:cNvPr>
          <p:cNvSpPr/>
          <p:nvPr/>
        </p:nvSpPr>
        <p:spPr>
          <a:xfrm>
            <a:off x="0" y="6581001"/>
            <a:ext cx="3664786" cy="276999"/>
          </a:xfrm>
          <a:prstGeom prst="rect">
            <a:avLst/>
          </a:prstGeom>
        </p:spPr>
        <p:txBody>
          <a:bodyPr wrap="none">
            <a:spAutoFit/>
          </a:bodyPr>
          <a:lstStyle/>
          <a:p>
            <a:r>
              <a:rPr lang="en-US" altLang="ja-JP" sz="1200" kern="0" dirty="0" err="1"/>
              <a:t>Yanavich</a:t>
            </a:r>
            <a:r>
              <a:rPr lang="en-US" altLang="ja-JP" sz="1200" kern="0" dirty="0"/>
              <a:t>, C MOAB0203 </a:t>
            </a:r>
            <a:r>
              <a:rPr lang="en-US" altLang="ja-JP" sz="1200" kern="0" dirty="0">
                <a:solidFill>
                  <a:schemeClr val="tx1"/>
                </a:solidFill>
              </a:rPr>
              <a:t>IAS Mexico City July 21-24 2019 </a:t>
            </a:r>
          </a:p>
        </p:txBody>
      </p:sp>
      <p:sp>
        <p:nvSpPr>
          <p:cNvPr id="5" name="CaixaDeTexto 20">
            <a:extLst>
              <a:ext uri="{FF2B5EF4-FFF2-40B4-BE49-F238E27FC236}">
                <a16:creationId xmlns:a16="http://schemas.microsoft.com/office/drawing/2014/main" id="{B90DFD24-08F0-0443-BB2C-E2A69AD7A791}"/>
              </a:ext>
            </a:extLst>
          </p:cNvPr>
          <p:cNvSpPr txBox="1"/>
          <p:nvPr/>
        </p:nvSpPr>
        <p:spPr>
          <a:xfrm>
            <a:off x="0" y="6338195"/>
            <a:ext cx="4248472" cy="276999"/>
          </a:xfrm>
          <a:prstGeom prst="rect">
            <a:avLst/>
          </a:prstGeom>
          <a:noFill/>
        </p:spPr>
        <p:txBody>
          <a:bodyPr wrap="square" rtlCol="0">
            <a:spAutoFit/>
          </a:bodyPr>
          <a:lstStyle/>
          <a:p>
            <a:r>
              <a:rPr lang="fr-FR" altLang="fr-FR" sz="1200" dirty="0"/>
              <a:t>Pacheco, </a:t>
            </a:r>
            <a:r>
              <a:rPr lang="fr-FR" altLang="fr-FR" sz="1200" dirty="0" err="1"/>
              <a:t>Perazzo</a:t>
            </a:r>
            <a:r>
              <a:rPr lang="fr-FR" altLang="fr-FR" sz="1200" dirty="0"/>
              <a:t>, Cardoso et al AIDS </a:t>
            </a:r>
            <a:r>
              <a:rPr lang="fr-FR" altLang="fr-FR" sz="1200" dirty="0" err="1"/>
              <a:t>conference</a:t>
            </a:r>
            <a:r>
              <a:rPr lang="fr-FR" altLang="fr-FR" sz="1200" dirty="0"/>
              <a:t> 2018</a:t>
            </a:r>
            <a:endParaRPr lang="fr-FR" altLang="fr-FR" sz="1100" dirty="0"/>
          </a:p>
        </p:txBody>
      </p:sp>
      <p:pic>
        <p:nvPicPr>
          <p:cNvPr id="6" name="Picture 2">
            <a:extLst>
              <a:ext uri="{FF2B5EF4-FFF2-40B4-BE49-F238E27FC236}">
                <a16:creationId xmlns:a16="http://schemas.microsoft.com/office/drawing/2014/main" id="{04E1E745-93C7-3E41-9EA6-9425F76DE95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98219" y="2721154"/>
            <a:ext cx="4891459" cy="358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BF6B2BDB-1252-8C47-80D2-5C5DD46FACF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11890" y="2721154"/>
            <a:ext cx="4865841" cy="3562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3303FEB4-B7ED-EE4B-8461-4C046819C782}"/>
              </a:ext>
            </a:extLst>
          </p:cNvPr>
          <p:cNvSpPr txBox="1"/>
          <p:nvPr/>
        </p:nvSpPr>
        <p:spPr>
          <a:xfrm>
            <a:off x="6998122" y="6519446"/>
            <a:ext cx="5619720" cy="338554"/>
          </a:xfrm>
          <a:prstGeom prst="rect">
            <a:avLst/>
          </a:prstGeom>
          <a:noFill/>
        </p:spPr>
        <p:txBody>
          <a:bodyPr wrap="square" rtlCol="0">
            <a:spAutoFit/>
          </a:bodyPr>
          <a:lstStyle/>
          <a:p>
            <a:r>
              <a:rPr lang="en-US" sz="1600" dirty="0"/>
              <a:t>*HIV-</a:t>
            </a:r>
            <a:r>
              <a:rPr lang="en-US" sz="1600" dirty="0" err="1"/>
              <a:t>monoinfected</a:t>
            </a:r>
            <a:r>
              <a:rPr lang="en-US" sz="1600" dirty="0"/>
              <a:t> patients with no history of alcohol abuse</a:t>
            </a:r>
          </a:p>
        </p:txBody>
      </p:sp>
    </p:spTree>
    <p:extLst>
      <p:ext uri="{BB962C8B-B14F-4D97-AF65-F5344CB8AC3E}">
        <p14:creationId xmlns:p14="http://schemas.microsoft.com/office/powerpoint/2010/main" val="79199432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954A9-A4CC-4848-A16F-85DBFC3AF4D8}"/>
              </a:ext>
            </a:extLst>
          </p:cNvPr>
          <p:cNvSpPr>
            <a:spLocks noGrp="1"/>
          </p:cNvSpPr>
          <p:nvPr>
            <p:ph type="title"/>
          </p:nvPr>
        </p:nvSpPr>
        <p:spPr>
          <a:xfrm>
            <a:off x="-26819" y="-16180"/>
            <a:ext cx="10515600" cy="1325563"/>
          </a:xfrm>
        </p:spPr>
        <p:txBody>
          <a:bodyPr>
            <a:normAutofit/>
          </a:bodyPr>
          <a:lstStyle/>
          <a:p>
            <a:r>
              <a:rPr lang="en-US" sz="4000" dirty="0">
                <a:latin typeface="Franklin Gothic Medium" panose="020B0603020102020204" pitchFamily="34" charset="0"/>
              </a:rPr>
              <a:t>DDIs: Anticoagulants &amp; Boosted agents</a:t>
            </a:r>
          </a:p>
        </p:txBody>
      </p:sp>
      <p:sp>
        <p:nvSpPr>
          <p:cNvPr id="69" name="Content Placeholder 68">
            <a:extLst>
              <a:ext uri="{FF2B5EF4-FFF2-40B4-BE49-F238E27FC236}">
                <a16:creationId xmlns:a16="http://schemas.microsoft.com/office/drawing/2014/main" id="{2F8A3842-67FF-BA40-B081-D98D21271575}"/>
              </a:ext>
            </a:extLst>
          </p:cNvPr>
          <p:cNvSpPr>
            <a:spLocks noGrp="1"/>
          </p:cNvSpPr>
          <p:nvPr>
            <p:ph idx="1"/>
          </p:nvPr>
        </p:nvSpPr>
        <p:spPr>
          <a:xfrm>
            <a:off x="6106149" y="1376199"/>
            <a:ext cx="5880569" cy="4351338"/>
          </a:xfrm>
        </p:spPr>
        <p:txBody>
          <a:bodyPr>
            <a:normAutofit/>
          </a:bodyPr>
          <a:lstStyle/>
          <a:p>
            <a:r>
              <a:rPr lang="en-US" sz="2400" dirty="0"/>
              <a:t>Avoid DOAC agents with boosted regimens</a:t>
            </a:r>
          </a:p>
          <a:p>
            <a:pPr lvl="1"/>
            <a:r>
              <a:rPr lang="en-US" sz="2000" dirty="0"/>
              <a:t>Can consider dabigatran with PI/r</a:t>
            </a:r>
          </a:p>
          <a:p>
            <a:r>
              <a:rPr lang="en-US" sz="2400" dirty="0"/>
              <a:t>Use heparin derivatives or vitamin K antagonists instead and monitor INR.</a:t>
            </a:r>
          </a:p>
          <a:p>
            <a:pPr lvl="1"/>
            <a:r>
              <a:rPr lang="en-US" sz="2000" dirty="0"/>
              <a:t>DRV/c less inhibitory of warfarin than ATV/r: allows for warfarin dose reduction  </a:t>
            </a:r>
          </a:p>
        </p:txBody>
      </p:sp>
      <p:pic>
        <p:nvPicPr>
          <p:cNvPr id="4" name="Picture 3">
            <a:extLst>
              <a:ext uri="{FF2B5EF4-FFF2-40B4-BE49-F238E27FC236}">
                <a16:creationId xmlns:a16="http://schemas.microsoft.com/office/drawing/2014/main" id="{88D38A17-2E2E-AE42-A206-633801210B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886" y="3974885"/>
            <a:ext cx="5416414" cy="2127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9F6CBFE9-EDE2-D347-A170-90465E0A0FF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9710" y="2085505"/>
            <a:ext cx="5280616" cy="2112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7">
            <a:extLst>
              <a:ext uri="{FF2B5EF4-FFF2-40B4-BE49-F238E27FC236}">
                <a16:creationId xmlns:a16="http://schemas.microsoft.com/office/drawing/2014/main" id="{C054E743-F464-A847-8EAE-30967CD74E48}"/>
              </a:ext>
            </a:extLst>
          </p:cNvPr>
          <p:cNvSpPr txBox="1"/>
          <p:nvPr/>
        </p:nvSpPr>
        <p:spPr>
          <a:xfrm>
            <a:off x="1337691" y="1644874"/>
            <a:ext cx="4124655" cy="369332"/>
          </a:xfrm>
          <a:prstGeom prst="rect">
            <a:avLst/>
          </a:prstGeom>
          <a:noFill/>
        </p:spPr>
        <p:txBody>
          <a:bodyPr wrap="none" rtlCol="0">
            <a:spAutoFit/>
          </a:bodyPr>
          <a:lstStyle/>
          <a:p>
            <a:r>
              <a:rPr lang="de-CH" b="1" dirty="0">
                <a:cs typeface="Arial" panose="020B0604020202020204" pitchFamily="34" charset="0"/>
              </a:rPr>
              <a:t>PK/PD </a:t>
            </a:r>
            <a:r>
              <a:rPr lang="de-CH" b="1" dirty="0" err="1">
                <a:cs typeface="Arial" panose="020B0604020202020204" pitchFamily="34" charset="0"/>
              </a:rPr>
              <a:t>study</a:t>
            </a:r>
            <a:r>
              <a:rPr lang="de-CH" b="1" dirty="0">
                <a:cs typeface="Arial" panose="020B0604020202020204" pitchFamily="34" charset="0"/>
              </a:rPr>
              <a:t> </a:t>
            </a:r>
            <a:r>
              <a:rPr lang="de-CH" b="1" dirty="0" err="1">
                <a:cs typeface="Arial" panose="020B0604020202020204" pitchFamily="34" charset="0"/>
              </a:rPr>
              <a:t>for</a:t>
            </a:r>
            <a:r>
              <a:rPr lang="de-CH" b="1" dirty="0">
                <a:cs typeface="Arial" panose="020B0604020202020204" pitchFamily="34" charset="0"/>
              </a:rPr>
              <a:t> </a:t>
            </a:r>
            <a:r>
              <a:rPr lang="de-CH" b="1" dirty="0" err="1">
                <a:cs typeface="Arial" panose="020B0604020202020204" pitchFamily="34" charset="0"/>
              </a:rPr>
              <a:t>dabigatran</a:t>
            </a:r>
            <a:r>
              <a:rPr lang="de-CH" b="1" dirty="0">
                <a:cs typeface="Arial" panose="020B0604020202020204" pitchFamily="34" charset="0"/>
              </a:rPr>
              <a:t> + RTV </a:t>
            </a:r>
            <a:r>
              <a:rPr lang="de-CH" b="1" dirty="0" err="1">
                <a:cs typeface="Arial" panose="020B0604020202020204" pitchFamily="34" charset="0"/>
              </a:rPr>
              <a:t>or</a:t>
            </a:r>
            <a:r>
              <a:rPr lang="de-CH" b="1" dirty="0">
                <a:cs typeface="Arial" panose="020B0604020202020204" pitchFamily="34" charset="0"/>
              </a:rPr>
              <a:t> </a:t>
            </a:r>
            <a:r>
              <a:rPr lang="de-CH" b="1" dirty="0" err="1">
                <a:cs typeface="Arial" panose="020B0604020202020204" pitchFamily="34" charset="0"/>
              </a:rPr>
              <a:t>Cobi</a:t>
            </a:r>
            <a:endParaRPr lang="de-CH" b="1" dirty="0">
              <a:cs typeface="Arial" panose="020B0604020202020204" pitchFamily="34" charset="0"/>
            </a:endParaRPr>
          </a:p>
        </p:txBody>
      </p:sp>
      <p:sp>
        <p:nvSpPr>
          <p:cNvPr id="7" name="Rechteck 8">
            <a:extLst>
              <a:ext uri="{FF2B5EF4-FFF2-40B4-BE49-F238E27FC236}">
                <a16:creationId xmlns:a16="http://schemas.microsoft.com/office/drawing/2014/main" id="{F63CB76D-E1CF-524F-8857-EFBBF9A25EF1}"/>
              </a:ext>
            </a:extLst>
          </p:cNvPr>
          <p:cNvSpPr/>
          <p:nvPr/>
        </p:nvSpPr>
        <p:spPr>
          <a:xfrm>
            <a:off x="1921251" y="2911876"/>
            <a:ext cx="1512168" cy="352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echteck 9">
            <a:extLst>
              <a:ext uri="{FF2B5EF4-FFF2-40B4-BE49-F238E27FC236}">
                <a16:creationId xmlns:a16="http://schemas.microsoft.com/office/drawing/2014/main" id="{5DD2F9EB-50F6-714A-A83C-C3A31FC31565}"/>
              </a:ext>
            </a:extLst>
          </p:cNvPr>
          <p:cNvSpPr/>
          <p:nvPr/>
        </p:nvSpPr>
        <p:spPr>
          <a:xfrm>
            <a:off x="4562302" y="2854190"/>
            <a:ext cx="1440160" cy="3275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13">
            <a:extLst>
              <a:ext uri="{FF2B5EF4-FFF2-40B4-BE49-F238E27FC236}">
                <a16:creationId xmlns:a16="http://schemas.microsoft.com/office/drawing/2014/main" id="{E04C1BA8-E024-3340-9B1D-53187A19D6B9}"/>
              </a:ext>
            </a:extLst>
          </p:cNvPr>
          <p:cNvSpPr/>
          <p:nvPr/>
        </p:nvSpPr>
        <p:spPr>
          <a:xfrm>
            <a:off x="3482019" y="2102972"/>
            <a:ext cx="244095" cy="174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Rechteck 18">
            <a:extLst>
              <a:ext uri="{FF2B5EF4-FFF2-40B4-BE49-F238E27FC236}">
                <a16:creationId xmlns:a16="http://schemas.microsoft.com/office/drawing/2014/main" id="{BBA0CD7D-3E71-0448-B448-97582F5BA1A0}"/>
              </a:ext>
            </a:extLst>
          </p:cNvPr>
          <p:cNvSpPr/>
          <p:nvPr/>
        </p:nvSpPr>
        <p:spPr>
          <a:xfrm flipH="1" flipV="1">
            <a:off x="876153" y="2102972"/>
            <a:ext cx="163432" cy="2083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hteck 19">
            <a:extLst>
              <a:ext uri="{FF2B5EF4-FFF2-40B4-BE49-F238E27FC236}">
                <a16:creationId xmlns:a16="http://schemas.microsoft.com/office/drawing/2014/main" id="{3051EC4E-B3EB-CD49-8708-93531DC443E9}"/>
              </a:ext>
            </a:extLst>
          </p:cNvPr>
          <p:cNvSpPr/>
          <p:nvPr/>
        </p:nvSpPr>
        <p:spPr>
          <a:xfrm>
            <a:off x="876153" y="4017562"/>
            <a:ext cx="216024" cy="177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Rechteck 20">
            <a:extLst>
              <a:ext uri="{FF2B5EF4-FFF2-40B4-BE49-F238E27FC236}">
                <a16:creationId xmlns:a16="http://schemas.microsoft.com/office/drawing/2014/main" id="{3EFE8B25-E83E-1148-A2B7-154C68D29C6C}"/>
              </a:ext>
            </a:extLst>
          </p:cNvPr>
          <p:cNvSpPr/>
          <p:nvPr/>
        </p:nvSpPr>
        <p:spPr>
          <a:xfrm>
            <a:off x="3502688" y="3958426"/>
            <a:ext cx="186081" cy="239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Textfeld 16">
            <a:extLst>
              <a:ext uri="{FF2B5EF4-FFF2-40B4-BE49-F238E27FC236}">
                <a16:creationId xmlns:a16="http://schemas.microsoft.com/office/drawing/2014/main" id="{54F311C7-DFCD-D749-AF9D-64F206A25DF3}"/>
              </a:ext>
            </a:extLst>
          </p:cNvPr>
          <p:cNvSpPr txBox="1"/>
          <p:nvPr/>
        </p:nvSpPr>
        <p:spPr>
          <a:xfrm>
            <a:off x="470274" y="2179048"/>
            <a:ext cx="405880" cy="338554"/>
          </a:xfrm>
          <a:prstGeom prst="rect">
            <a:avLst/>
          </a:prstGeom>
          <a:noFill/>
        </p:spPr>
        <p:txBody>
          <a:bodyPr wrap="none" rtlCol="0">
            <a:spAutoFit/>
          </a:bodyPr>
          <a:lstStyle/>
          <a:p>
            <a:r>
              <a:rPr lang="de-CH" sz="1600" b="1" dirty="0"/>
              <a:t>PK</a:t>
            </a:r>
          </a:p>
        </p:txBody>
      </p:sp>
      <p:sp>
        <p:nvSpPr>
          <p:cNvPr id="14" name="Textfeld 22">
            <a:extLst>
              <a:ext uri="{FF2B5EF4-FFF2-40B4-BE49-F238E27FC236}">
                <a16:creationId xmlns:a16="http://schemas.microsoft.com/office/drawing/2014/main" id="{4843A5F2-6050-5E4F-9785-5A1DDC6D92A8}"/>
              </a:ext>
            </a:extLst>
          </p:cNvPr>
          <p:cNvSpPr txBox="1"/>
          <p:nvPr/>
        </p:nvSpPr>
        <p:spPr>
          <a:xfrm>
            <a:off x="482129" y="3996300"/>
            <a:ext cx="423514" cy="338554"/>
          </a:xfrm>
          <a:prstGeom prst="rect">
            <a:avLst/>
          </a:prstGeom>
          <a:noFill/>
        </p:spPr>
        <p:txBody>
          <a:bodyPr wrap="none" rtlCol="0">
            <a:spAutoFit/>
          </a:bodyPr>
          <a:lstStyle/>
          <a:p>
            <a:r>
              <a:rPr lang="de-CH" sz="1600" b="1" dirty="0"/>
              <a:t>PD</a:t>
            </a:r>
          </a:p>
        </p:txBody>
      </p:sp>
      <p:sp>
        <p:nvSpPr>
          <p:cNvPr id="15" name="Textfeld 17">
            <a:extLst>
              <a:ext uri="{FF2B5EF4-FFF2-40B4-BE49-F238E27FC236}">
                <a16:creationId xmlns:a16="http://schemas.microsoft.com/office/drawing/2014/main" id="{B6E94EE2-16D4-8445-9F97-51EF85F22F6C}"/>
              </a:ext>
            </a:extLst>
          </p:cNvPr>
          <p:cNvSpPr txBox="1"/>
          <p:nvPr/>
        </p:nvSpPr>
        <p:spPr>
          <a:xfrm>
            <a:off x="713304" y="6059542"/>
            <a:ext cx="3201591" cy="461665"/>
          </a:xfrm>
          <a:prstGeom prst="rect">
            <a:avLst/>
          </a:prstGeom>
          <a:noFill/>
        </p:spPr>
        <p:txBody>
          <a:bodyPr wrap="square" rtlCol="0">
            <a:spAutoFit/>
          </a:bodyPr>
          <a:lstStyle/>
          <a:p>
            <a:pPr algn="ctr"/>
            <a:r>
              <a:rPr lang="de-CH" sz="1200" b="1" dirty="0">
                <a:cs typeface="Arial" panose="020B0604020202020204" pitchFamily="34" charset="0"/>
              </a:rPr>
              <a:t>RTV </a:t>
            </a:r>
            <a:r>
              <a:rPr lang="de-CH" sz="1200" b="1" dirty="0" err="1">
                <a:cs typeface="Arial" panose="020B0604020202020204" pitchFamily="34" charset="0"/>
              </a:rPr>
              <a:t>effect</a:t>
            </a:r>
            <a:r>
              <a:rPr lang="de-CH" sz="1200" b="1" dirty="0">
                <a:cs typeface="Arial" panose="020B0604020202020204" pitchFamily="34" charset="0"/>
              </a:rPr>
              <a:t> on P-</a:t>
            </a:r>
            <a:r>
              <a:rPr lang="de-CH" sz="1200" b="1" dirty="0" err="1">
                <a:cs typeface="Arial" panose="020B0604020202020204" pitchFamily="34" charset="0"/>
              </a:rPr>
              <a:t>gp</a:t>
            </a:r>
            <a:r>
              <a:rPr lang="de-CH" sz="1200" b="1" dirty="0">
                <a:cs typeface="Arial" panose="020B0604020202020204" pitchFamily="34" charset="0"/>
              </a:rPr>
              <a:t> </a:t>
            </a:r>
          </a:p>
          <a:p>
            <a:pPr algn="ctr"/>
            <a:r>
              <a:rPr lang="de-CH" sz="1200" b="1" dirty="0">
                <a:cs typeface="Arial" panose="020B0604020202020204" pitchFamily="34" charset="0"/>
              </a:rPr>
              <a:t>(</a:t>
            </a:r>
            <a:r>
              <a:rPr lang="de-CH" sz="1200" b="1" dirty="0" err="1">
                <a:cs typeface="Arial" panose="020B0604020202020204" pitchFamily="34" charset="0"/>
              </a:rPr>
              <a:t>mixed</a:t>
            </a:r>
            <a:r>
              <a:rPr lang="de-CH" sz="1200" b="1" dirty="0">
                <a:cs typeface="Arial" panose="020B0604020202020204" pitchFamily="34" charset="0"/>
              </a:rPr>
              <a:t> </a:t>
            </a:r>
            <a:r>
              <a:rPr lang="de-CH" sz="1200" b="1" dirty="0" err="1">
                <a:cs typeface="Arial" panose="020B0604020202020204" pitchFamily="34" charset="0"/>
              </a:rPr>
              <a:t>inhibitory</a:t>
            </a:r>
            <a:r>
              <a:rPr lang="de-CH" sz="1200" b="1" dirty="0">
                <a:cs typeface="Arial" panose="020B0604020202020204" pitchFamily="34" charset="0"/>
              </a:rPr>
              <a:t>/</a:t>
            </a:r>
            <a:r>
              <a:rPr lang="de-CH" sz="1200" b="1" dirty="0" err="1">
                <a:cs typeface="Arial" panose="020B0604020202020204" pitchFamily="34" charset="0"/>
              </a:rPr>
              <a:t>inducing</a:t>
            </a:r>
            <a:r>
              <a:rPr lang="de-CH" sz="1200" b="1" dirty="0">
                <a:cs typeface="Arial" panose="020B0604020202020204" pitchFamily="34" charset="0"/>
              </a:rPr>
              <a:t>)</a:t>
            </a:r>
          </a:p>
        </p:txBody>
      </p:sp>
      <p:sp>
        <p:nvSpPr>
          <p:cNvPr id="16" name="Textfeld 24">
            <a:extLst>
              <a:ext uri="{FF2B5EF4-FFF2-40B4-BE49-F238E27FC236}">
                <a16:creationId xmlns:a16="http://schemas.microsoft.com/office/drawing/2014/main" id="{0FB9399C-77FA-4B41-9C8C-F3D762EEFFC2}"/>
              </a:ext>
            </a:extLst>
          </p:cNvPr>
          <p:cNvSpPr txBox="1"/>
          <p:nvPr/>
        </p:nvSpPr>
        <p:spPr>
          <a:xfrm>
            <a:off x="3502688" y="5987599"/>
            <a:ext cx="2634389" cy="461665"/>
          </a:xfrm>
          <a:prstGeom prst="rect">
            <a:avLst/>
          </a:prstGeom>
          <a:noFill/>
        </p:spPr>
        <p:txBody>
          <a:bodyPr wrap="square" rtlCol="0">
            <a:spAutoFit/>
          </a:bodyPr>
          <a:lstStyle/>
          <a:p>
            <a:pPr algn="ctr"/>
            <a:r>
              <a:rPr lang="de-CH" sz="1200" b="1" dirty="0" err="1">
                <a:cs typeface="Arial" panose="020B0604020202020204" pitchFamily="34" charset="0"/>
              </a:rPr>
              <a:t>Cobi</a:t>
            </a:r>
            <a:r>
              <a:rPr lang="de-CH" sz="1200" b="1" dirty="0">
                <a:cs typeface="Arial" panose="020B0604020202020204" pitchFamily="34" charset="0"/>
              </a:rPr>
              <a:t> </a:t>
            </a:r>
            <a:r>
              <a:rPr lang="de-CH" sz="1200" b="1" dirty="0" err="1">
                <a:cs typeface="Arial" panose="020B0604020202020204" pitchFamily="34" charset="0"/>
              </a:rPr>
              <a:t>effect</a:t>
            </a:r>
            <a:r>
              <a:rPr lang="de-CH" sz="1200" b="1" dirty="0">
                <a:cs typeface="Arial" panose="020B0604020202020204" pitchFamily="34" charset="0"/>
              </a:rPr>
              <a:t> on P-</a:t>
            </a:r>
            <a:r>
              <a:rPr lang="de-CH" sz="1200" b="1" dirty="0" err="1">
                <a:cs typeface="Arial" panose="020B0604020202020204" pitchFamily="34" charset="0"/>
              </a:rPr>
              <a:t>gp</a:t>
            </a:r>
            <a:r>
              <a:rPr lang="de-CH" sz="1200" b="1" dirty="0">
                <a:cs typeface="Arial" panose="020B0604020202020204" pitchFamily="34" charset="0"/>
              </a:rPr>
              <a:t> </a:t>
            </a:r>
          </a:p>
          <a:p>
            <a:pPr algn="ctr"/>
            <a:r>
              <a:rPr lang="de-CH" sz="1200" b="1" dirty="0">
                <a:cs typeface="Arial" panose="020B0604020202020204" pitchFamily="34" charset="0"/>
              </a:rPr>
              <a:t>(</a:t>
            </a:r>
            <a:r>
              <a:rPr lang="de-CH" sz="1200" b="1" dirty="0" err="1">
                <a:cs typeface="Arial" panose="020B0604020202020204" pitchFamily="34" charset="0"/>
              </a:rPr>
              <a:t>inhibitory</a:t>
            </a:r>
            <a:r>
              <a:rPr lang="de-CH" sz="1200" b="1" dirty="0">
                <a:cs typeface="Arial" panose="020B0604020202020204" pitchFamily="34" charset="0"/>
              </a:rPr>
              <a:t>)</a:t>
            </a:r>
          </a:p>
        </p:txBody>
      </p:sp>
      <p:sp>
        <p:nvSpPr>
          <p:cNvPr id="17" name="Rechteck 26">
            <a:extLst>
              <a:ext uri="{FF2B5EF4-FFF2-40B4-BE49-F238E27FC236}">
                <a16:creationId xmlns:a16="http://schemas.microsoft.com/office/drawing/2014/main" id="{C9DAFC59-EB0D-D84F-96C5-E441AD8F0F7C}"/>
              </a:ext>
            </a:extLst>
          </p:cNvPr>
          <p:cNvSpPr/>
          <p:nvPr/>
        </p:nvSpPr>
        <p:spPr>
          <a:xfrm>
            <a:off x="1326805" y="5353748"/>
            <a:ext cx="1562208" cy="373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Rechteck 28">
            <a:extLst>
              <a:ext uri="{FF2B5EF4-FFF2-40B4-BE49-F238E27FC236}">
                <a16:creationId xmlns:a16="http://schemas.microsoft.com/office/drawing/2014/main" id="{512982AD-81B0-CB4B-AB05-43BFAAE4D6AE}"/>
              </a:ext>
            </a:extLst>
          </p:cNvPr>
          <p:cNvSpPr/>
          <p:nvPr/>
        </p:nvSpPr>
        <p:spPr>
          <a:xfrm>
            <a:off x="3991230" y="5328040"/>
            <a:ext cx="1616451" cy="351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Textfeld 15">
            <a:extLst>
              <a:ext uri="{FF2B5EF4-FFF2-40B4-BE49-F238E27FC236}">
                <a16:creationId xmlns:a16="http://schemas.microsoft.com/office/drawing/2014/main" id="{E538DA0C-EAC2-1144-9D98-3202DE57ACAE}"/>
              </a:ext>
            </a:extLst>
          </p:cNvPr>
          <p:cNvSpPr txBox="1"/>
          <p:nvPr/>
        </p:nvSpPr>
        <p:spPr>
          <a:xfrm>
            <a:off x="3752056" y="2010202"/>
            <a:ext cx="2425279" cy="646331"/>
          </a:xfrm>
          <a:prstGeom prst="rect">
            <a:avLst/>
          </a:prstGeom>
          <a:noFill/>
        </p:spPr>
        <p:txBody>
          <a:bodyPr wrap="none" rtlCol="0">
            <a:spAutoFit/>
          </a:bodyPr>
          <a:lstStyle/>
          <a:p>
            <a:r>
              <a:rPr lang="de-CH" sz="1200" b="1" dirty="0" err="1">
                <a:solidFill>
                  <a:srgbClr val="0070C0"/>
                </a:solidFill>
                <a:cs typeface="Arial" panose="020B0604020202020204" pitchFamily="34" charset="0"/>
              </a:rPr>
              <a:t>dabigatran</a:t>
            </a:r>
            <a:r>
              <a:rPr lang="de-CH" sz="1200" b="1" dirty="0">
                <a:solidFill>
                  <a:srgbClr val="0070C0"/>
                </a:solidFill>
                <a:cs typeface="Arial" panose="020B0604020202020204" pitchFamily="34" charset="0"/>
              </a:rPr>
              <a:t> </a:t>
            </a:r>
            <a:r>
              <a:rPr lang="de-CH" sz="1200" b="1" dirty="0" err="1">
                <a:solidFill>
                  <a:srgbClr val="0070C0"/>
                </a:solidFill>
                <a:cs typeface="Arial" panose="020B0604020202020204" pitchFamily="34" charset="0"/>
              </a:rPr>
              <a:t>alone</a:t>
            </a:r>
            <a:endParaRPr lang="de-CH" sz="1200" b="1" dirty="0">
              <a:solidFill>
                <a:srgbClr val="0070C0"/>
              </a:solidFill>
              <a:cs typeface="Arial" panose="020B0604020202020204" pitchFamily="34" charset="0"/>
            </a:endParaRPr>
          </a:p>
          <a:p>
            <a:r>
              <a:rPr lang="de-CH" sz="1200" b="1" dirty="0" err="1">
                <a:solidFill>
                  <a:schemeClr val="accent6"/>
                </a:solidFill>
                <a:cs typeface="Arial" panose="020B0604020202020204" pitchFamily="34" charset="0"/>
              </a:rPr>
              <a:t>dabigatran</a:t>
            </a:r>
            <a:r>
              <a:rPr lang="de-CH" sz="1200" b="1" dirty="0">
                <a:solidFill>
                  <a:schemeClr val="accent6"/>
                </a:solidFill>
                <a:cs typeface="Arial" panose="020B0604020202020204" pitchFamily="34" charset="0"/>
              </a:rPr>
              <a:t>  </a:t>
            </a:r>
            <a:r>
              <a:rPr lang="de-CH" sz="1200" b="1" dirty="0" err="1">
                <a:solidFill>
                  <a:schemeClr val="accent6"/>
                </a:solidFill>
                <a:cs typeface="Arial" panose="020B0604020202020204" pitchFamily="34" charset="0"/>
              </a:rPr>
              <a:t>adm</a:t>
            </a:r>
            <a:r>
              <a:rPr lang="de-CH" sz="1200" b="1" dirty="0">
                <a:solidFill>
                  <a:schemeClr val="accent6"/>
                </a:solidFill>
                <a:cs typeface="Arial" panose="020B0604020202020204" pitchFamily="34" charset="0"/>
              </a:rPr>
              <a:t> 2 h </a:t>
            </a:r>
            <a:r>
              <a:rPr lang="de-CH" sz="1200" b="1" dirty="0" err="1">
                <a:solidFill>
                  <a:schemeClr val="accent6"/>
                </a:solidFill>
                <a:cs typeface="Arial" panose="020B0604020202020204" pitchFamily="34" charset="0"/>
              </a:rPr>
              <a:t>before</a:t>
            </a:r>
            <a:r>
              <a:rPr lang="de-CH" sz="1200" b="1" dirty="0">
                <a:solidFill>
                  <a:schemeClr val="accent6"/>
                </a:solidFill>
                <a:cs typeface="Arial" panose="020B0604020202020204" pitchFamily="34" charset="0"/>
              </a:rPr>
              <a:t> </a:t>
            </a:r>
            <a:r>
              <a:rPr lang="de-CH" sz="1200" b="1" dirty="0" err="1">
                <a:solidFill>
                  <a:schemeClr val="accent6"/>
                </a:solidFill>
                <a:cs typeface="Arial" panose="020B0604020202020204" pitchFamily="34" charset="0"/>
              </a:rPr>
              <a:t>Cobi</a:t>
            </a:r>
            <a:endParaRPr lang="de-CH" sz="1200" b="1" dirty="0">
              <a:solidFill>
                <a:schemeClr val="accent6"/>
              </a:solidFill>
              <a:cs typeface="Arial" panose="020B0604020202020204" pitchFamily="34" charset="0"/>
            </a:endParaRPr>
          </a:p>
          <a:p>
            <a:r>
              <a:rPr lang="de-CH" sz="1200" b="1" dirty="0" err="1">
                <a:solidFill>
                  <a:srgbClr val="C00000"/>
                </a:solidFill>
                <a:cs typeface="Arial" panose="020B0604020202020204" pitchFamily="34" charset="0"/>
              </a:rPr>
              <a:t>dabigatran</a:t>
            </a:r>
            <a:r>
              <a:rPr lang="de-CH" sz="1200" b="1" dirty="0">
                <a:solidFill>
                  <a:srgbClr val="C00000"/>
                </a:solidFill>
                <a:cs typeface="Arial" panose="020B0604020202020204" pitchFamily="34" charset="0"/>
              </a:rPr>
              <a:t> </a:t>
            </a:r>
            <a:r>
              <a:rPr lang="de-CH" sz="1200" b="1" dirty="0" err="1">
                <a:solidFill>
                  <a:srgbClr val="C00000"/>
                </a:solidFill>
                <a:cs typeface="Arial" panose="020B0604020202020204" pitchFamily="34" charset="0"/>
              </a:rPr>
              <a:t>adm</a:t>
            </a:r>
            <a:r>
              <a:rPr lang="de-CH" sz="1200" b="1" dirty="0">
                <a:solidFill>
                  <a:srgbClr val="C00000"/>
                </a:solidFill>
                <a:cs typeface="Arial" panose="020B0604020202020204" pitchFamily="34" charset="0"/>
              </a:rPr>
              <a:t> </a:t>
            </a:r>
            <a:r>
              <a:rPr lang="de-CH" sz="1200" b="1" dirty="0" err="1">
                <a:solidFill>
                  <a:srgbClr val="C00000"/>
                </a:solidFill>
                <a:cs typeface="Arial" panose="020B0604020202020204" pitchFamily="34" charset="0"/>
              </a:rPr>
              <a:t>together</a:t>
            </a:r>
            <a:r>
              <a:rPr lang="de-CH" sz="1200" b="1" dirty="0">
                <a:solidFill>
                  <a:srgbClr val="C00000"/>
                </a:solidFill>
                <a:cs typeface="Arial" panose="020B0604020202020204" pitchFamily="34" charset="0"/>
              </a:rPr>
              <a:t> </a:t>
            </a:r>
            <a:r>
              <a:rPr lang="de-CH" sz="1200" b="1" dirty="0" err="1">
                <a:solidFill>
                  <a:srgbClr val="C00000"/>
                </a:solidFill>
                <a:cs typeface="Arial" panose="020B0604020202020204" pitchFamily="34" charset="0"/>
              </a:rPr>
              <a:t>with</a:t>
            </a:r>
            <a:r>
              <a:rPr lang="de-CH" sz="1200" b="1" dirty="0">
                <a:solidFill>
                  <a:srgbClr val="C00000"/>
                </a:solidFill>
                <a:cs typeface="Arial" panose="020B0604020202020204" pitchFamily="34" charset="0"/>
              </a:rPr>
              <a:t> </a:t>
            </a:r>
            <a:r>
              <a:rPr lang="de-CH" sz="1200" b="1" dirty="0" err="1">
                <a:solidFill>
                  <a:srgbClr val="C00000"/>
                </a:solidFill>
                <a:cs typeface="Arial" panose="020B0604020202020204" pitchFamily="34" charset="0"/>
              </a:rPr>
              <a:t>Cobi</a:t>
            </a:r>
            <a:endParaRPr lang="de-CH" sz="1200" b="1" dirty="0">
              <a:solidFill>
                <a:srgbClr val="C00000"/>
              </a:solidFill>
              <a:cs typeface="Arial" panose="020B0604020202020204" pitchFamily="34" charset="0"/>
            </a:endParaRPr>
          </a:p>
        </p:txBody>
      </p:sp>
      <p:sp>
        <p:nvSpPr>
          <p:cNvPr id="20" name="Textfeld 12">
            <a:extLst>
              <a:ext uri="{FF2B5EF4-FFF2-40B4-BE49-F238E27FC236}">
                <a16:creationId xmlns:a16="http://schemas.microsoft.com/office/drawing/2014/main" id="{7DD11455-8430-FD42-9ED1-062E9728BB85}"/>
              </a:ext>
            </a:extLst>
          </p:cNvPr>
          <p:cNvSpPr txBox="1"/>
          <p:nvPr/>
        </p:nvSpPr>
        <p:spPr>
          <a:xfrm>
            <a:off x="1118232" y="1956913"/>
            <a:ext cx="2391745" cy="646331"/>
          </a:xfrm>
          <a:prstGeom prst="rect">
            <a:avLst/>
          </a:prstGeom>
          <a:noFill/>
        </p:spPr>
        <p:txBody>
          <a:bodyPr wrap="none" rtlCol="0">
            <a:spAutoFit/>
          </a:bodyPr>
          <a:lstStyle/>
          <a:p>
            <a:r>
              <a:rPr lang="de-CH" sz="1200" b="1" dirty="0" err="1">
                <a:solidFill>
                  <a:srgbClr val="0070C0"/>
                </a:solidFill>
                <a:cs typeface="Arial" panose="020B0604020202020204" pitchFamily="34" charset="0"/>
              </a:rPr>
              <a:t>dabigatran</a:t>
            </a:r>
            <a:r>
              <a:rPr lang="de-CH" sz="1200" b="1" dirty="0">
                <a:solidFill>
                  <a:srgbClr val="0070C0"/>
                </a:solidFill>
                <a:cs typeface="Arial" panose="020B0604020202020204" pitchFamily="34" charset="0"/>
              </a:rPr>
              <a:t> </a:t>
            </a:r>
            <a:r>
              <a:rPr lang="de-CH" sz="1200" b="1" dirty="0" err="1">
                <a:solidFill>
                  <a:srgbClr val="0070C0"/>
                </a:solidFill>
                <a:cs typeface="Arial" panose="020B0604020202020204" pitchFamily="34" charset="0"/>
              </a:rPr>
              <a:t>alone</a:t>
            </a:r>
            <a:endParaRPr lang="de-CH" sz="1200" b="1" dirty="0">
              <a:solidFill>
                <a:srgbClr val="0070C0"/>
              </a:solidFill>
              <a:cs typeface="Arial" panose="020B0604020202020204" pitchFamily="34" charset="0"/>
            </a:endParaRPr>
          </a:p>
          <a:p>
            <a:r>
              <a:rPr lang="de-CH" sz="1200" b="1" dirty="0" err="1">
                <a:solidFill>
                  <a:schemeClr val="accent6"/>
                </a:solidFill>
                <a:cs typeface="Arial" panose="020B0604020202020204" pitchFamily="34" charset="0"/>
              </a:rPr>
              <a:t>dabigatran</a:t>
            </a:r>
            <a:r>
              <a:rPr lang="de-CH" sz="1200" b="1" dirty="0">
                <a:solidFill>
                  <a:schemeClr val="accent6"/>
                </a:solidFill>
                <a:cs typeface="Arial" panose="020B0604020202020204" pitchFamily="34" charset="0"/>
              </a:rPr>
              <a:t>  </a:t>
            </a:r>
            <a:r>
              <a:rPr lang="de-CH" sz="1200" b="1" dirty="0" err="1">
                <a:solidFill>
                  <a:schemeClr val="accent6"/>
                </a:solidFill>
                <a:cs typeface="Arial" panose="020B0604020202020204" pitchFamily="34" charset="0"/>
              </a:rPr>
              <a:t>adm</a:t>
            </a:r>
            <a:r>
              <a:rPr lang="de-CH" sz="1200" b="1" dirty="0">
                <a:solidFill>
                  <a:schemeClr val="accent6"/>
                </a:solidFill>
                <a:cs typeface="Arial" panose="020B0604020202020204" pitchFamily="34" charset="0"/>
              </a:rPr>
              <a:t> 2 h </a:t>
            </a:r>
            <a:r>
              <a:rPr lang="de-CH" sz="1200" b="1" dirty="0" err="1">
                <a:solidFill>
                  <a:schemeClr val="accent6"/>
                </a:solidFill>
                <a:cs typeface="Arial" panose="020B0604020202020204" pitchFamily="34" charset="0"/>
              </a:rPr>
              <a:t>before</a:t>
            </a:r>
            <a:r>
              <a:rPr lang="de-CH" sz="1200" b="1" dirty="0">
                <a:solidFill>
                  <a:schemeClr val="accent6"/>
                </a:solidFill>
                <a:cs typeface="Arial" panose="020B0604020202020204" pitchFamily="34" charset="0"/>
              </a:rPr>
              <a:t> RTV</a:t>
            </a:r>
          </a:p>
          <a:p>
            <a:r>
              <a:rPr lang="de-CH" sz="1200" b="1" dirty="0" err="1">
                <a:solidFill>
                  <a:srgbClr val="C00000"/>
                </a:solidFill>
                <a:cs typeface="Arial" panose="020B0604020202020204" pitchFamily="34" charset="0"/>
              </a:rPr>
              <a:t>dabigatran</a:t>
            </a:r>
            <a:r>
              <a:rPr lang="de-CH" sz="1200" b="1" dirty="0">
                <a:solidFill>
                  <a:srgbClr val="C00000"/>
                </a:solidFill>
                <a:cs typeface="Arial" panose="020B0604020202020204" pitchFamily="34" charset="0"/>
              </a:rPr>
              <a:t> </a:t>
            </a:r>
            <a:r>
              <a:rPr lang="de-CH" sz="1200" b="1" dirty="0" err="1">
                <a:solidFill>
                  <a:srgbClr val="C00000"/>
                </a:solidFill>
                <a:cs typeface="Arial" panose="020B0604020202020204" pitchFamily="34" charset="0"/>
              </a:rPr>
              <a:t>adm</a:t>
            </a:r>
            <a:r>
              <a:rPr lang="de-CH" sz="1200" b="1" dirty="0">
                <a:solidFill>
                  <a:srgbClr val="C00000"/>
                </a:solidFill>
                <a:cs typeface="Arial" panose="020B0604020202020204" pitchFamily="34" charset="0"/>
              </a:rPr>
              <a:t> </a:t>
            </a:r>
            <a:r>
              <a:rPr lang="de-CH" sz="1200" b="1" dirty="0" err="1">
                <a:solidFill>
                  <a:srgbClr val="C00000"/>
                </a:solidFill>
                <a:cs typeface="Arial" panose="020B0604020202020204" pitchFamily="34" charset="0"/>
              </a:rPr>
              <a:t>together</a:t>
            </a:r>
            <a:r>
              <a:rPr lang="de-CH" sz="1200" b="1" dirty="0">
                <a:solidFill>
                  <a:srgbClr val="C00000"/>
                </a:solidFill>
                <a:cs typeface="Arial" panose="020B0604020202020204" pitchFamily="34" charset="0"/>
              </a:rPr>
              <a:t> </a:t>
            </a:r>
            <a:r>
              <a:rPr lang="de-CH" sz="1200" b="1" dirty="0" err="1">
                <a:solidFill>
                  <a:srgbClr val="C00000"/>
                </a:solidFill>
                <a:cs typeface="Arial" panose="020B0604020202020204" pitchFamily="34" charset="0"/>
              </a:rPr>
              <a:t>with</a:t>
            </a:r>
            <a:r>
              <a:rPr lang="de-CH" sz="1200" b="1" dirty="0">
                <a:solidFill>
                  <a:srgbClr val="C00000"/>
                </a:solidFill>
                <a:cs typeface="Arial" panose="020B0604020202020204" pitchFamily="34" charset="0"/>
              </a:rPr>
              <a:t> RTV</a:t>
            </a:r>
          </a:p>
        </p:txBody>
      </p:sp>
      <p:sp>
        <p:nvSpPr>
          <p:cNvPr id="67" name="Text Box 252">
            <a:extLst>
              <a:ext uri="{FF2B5EF4-FFF2-40B4-BE49-F238E27FC236}">
                <a16:creationId xmlns:a16="http://schemas.microsoft.com/office/drawing/2014/main" id="{67752709-B86A-424B-B34C-30824A1DBC20}"/>
              </a:ext>
            </a:extLst>
          </p:cNvPr>
          <p:cNvSpPr txBox="1">
            <a:spLocks noChangeArrowheads="1"/>
          </p:cNvSpPr>
          <p:nvPr/>
        </p:nvSpPr>
        <p:spPr bwMode="auto">
          <a:xfrm>
            <a:off x="9015731" y="6600111"/>
            <a:ext cx="327455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de-CH" sz="1200" dirty="0" err="1">
                <a:latin typeface="+mn-lt"/>
                <a:cs typeface="Arial" panose="020B0604020202020204" pitchFamily="34" charset="0"/>
              </a:rPr>
              <a:t>Tseng</a:t>
            </a:r>
            <a:r>
              <a:rPr lang="de-CH" sz="1200" dirty="0">
                <a:latin typeface="+mn-lt"/>
                <a:cs typeface="Arial" panose="020B0604020202020204" pitchFamily="34" charset="0"/>
              </a:rPr>
              <a:t> A et al. AIDS 2017, Kumar P et al. AAC 2017</a:t>
            </a:r>
          </a:p>
        </p:txBody>
      </p:sp>
      <p:sp>
        <p:nvSpPr>
          <p:cNvPr id="70" name="Rectangle 69">
            <a:extLst>
              <a:ext uri="{FF2B5EF4-FFF2-40B4-BE49-F238E27FC236}">
                <a16:creationId xmlns:a16="http://schemas.microsoft.com/office/drawing/2014/main" id="{AC8994FC-B64F-9542-B00B-1737B504055B}"/>
              </a:ext>
            </a:extLst>
          </p:cNvPr>
          <p:cNvSpPr/>
          <p:nvPr/>
        </p:nvSpPr>
        <p:spPr>
          <a:xfrm>
            <a:off x="9178533" y="6382707"/>
            <a:ext cx="3111749" cy="276999"/>
          </a:xfrm>
          <a:prstGeom prst="rect">
            <a:avLst/>
          </a:prstGeom>
        </p:spPr>
        <p:txBody>
          <a:bodyPr wrap="none">
            <a:spAutoFit/>
          </a:bodyPr>
          <a:lstStyle/>
          <a:p>
            <a:r>
              <a:rPr lang="en-US" altLang="ja-JP" sz="1200" kern="0" dirty="0">
                <a:solidFill>
                  <a:schemeClr val="tx1"/>
                </a:solidFill>
              </a:rPr>
              <a:t>Catia, SUSA14 IAS Mexico City July 21-24 2019 </a:t>
            </a:r>
          </a:p>
        </p:txBody>
      </p:sp>
      <p:pic>
        <p:nvPicPr>
          <p:cNvPr id="71" name="Picture 2">
            <a:extLst>
              <a:ext uri="{FF2B5EF4-FFF2-40B4-BE49-F238E27FC236}">
                <a16:creationId xmlns:a16="http://schemas.microsoft.com/office/drawing/2014/main" id="{A38FBB43-B10B-2A47-8CBC-86AD06B712E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28079" y="3866756"/>
            <a:ext cx="4450171" cy="2120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Grafik 6">
            <a:extLst>
              <a:ext uri="{FF2B5EF4-FFF2-40B4-BE49-F238E27FC236}">
                <a16:creationId xmlns:a16="http://schemas.microsoft.com/office/drawing/2014/main" id="{BF197A94-E55A-314A-8201-E9E4DE8D74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68644" y="4150079"/>
            <a:ext cx="2969040" cy="1118662"/>
          </a:xfrm>
          <a:prstGeom prst="rect">
            <a:avLst/>
          </a:prstGeom>
        </p:spPr>
      </p:pic>
    </p:spTree>
    <p:extLst>
      <p:ext uri="{BB962C8B-B14F-4D97-AF65-F5344CB8AC3E}">
        <p14:creationId xmlns:p14="http://schemas.microsoft.com/office/powerpoint/2010/main" val="16362489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954A9-A4CC-4848-A16F-85DBFC3AF4D8}"/>
              </a:ext>
            </a:extLst>
          </p:cNvPr>
          <p:cNvSpPr>
            <a:spLocks noGrp="1"/>
          </p:cNvSpPr>
          <p:nvPr>
            <p:ph type="title"/>
          </p:nvPr>
        </p:nvSpPr>
        <p:spPr>
          <a:xfrm>
            <a:off x="-48719" y="-12148"/>
            <a:ext cx="10515600" cy="1325563"/>
          </a:xfrm>
        </p:spPr>
        <p:txBody>
          <a:bodyPr>
            <a:normAutofit/>
          </a:bodyPr>
          <a:lstStyle/>
          <a:p>
            <a:r>
              <a:rPr lang="en-US" sz="4000" dirty="0">
                <a:latin typeface="Franklin Gothic Medium" panose="020B0603020102020204" pitchFamily="34" charset="0"/>
              </a:rPr>
              <a:t>Boosted Regimens &amp; Antiplatelet agents</a:t>
            </a:r>
          </a:p>
        </p:txBody>
      </p:sp>
      <p:sp>
        <p:nvSpPr>
          <p:cNvPr id="21" name="Content Placeholder 20">
            <a:extLst>
              <a:ext uri="{FF2B5EF4-FFF2-40B4-BE49-F238E27FC236}">
                <a16:creationId xmlns:a16="http://schemas.microsoft.com/office/drawing/2014/main" id="{81965C04-0C7E-984B-AD06-33D338AB363B}"/>
              </a:ext>
            </a:extLst>
          </p:cNvPr>
          <p:cNvSpPr>
            <a:spLocks noGrp="1"/>
          </p:cNvSpPr>
          <p:nvPr>
            <p:ph idx="1"/>
          </p:nvPr>
        </p:nvSpPr>
        <p:spPr>
          <a:xfrm>
            <a:off x="516836" y="1387533"/>
            <a:ext cx="5176220" cy="4789430"/>
          </a:xfrm>
        </p:spPr>
        <p:txBody>
          <a:bodyPr>
            <a:normAutofit/>
          </a:bodyPr>
          <a:lstStyle/>
          <a:p>
            <a:pPr marL="0" indent="0">
              <a:buNone/>
            </a:pPr>
            <a:r>
              <a:rPr lang="en-US" sz="2400" dirty="0"/>
              <a:t>Ritonavir significantly reduces the AUC of </a:t>
            </a:r>
            <a:r>
              <a:rPr lang="en-US" sz="2400" dirty="0" err="1"/>
              <a:t>Clopidogrel</a:t>
            </a:r>
            <a:r>
              <a:rPr lang="en-US" sz="2400" dirty="0"/>
              <a:t>, effect is less pronounced with Prasugrel. Drug activity (platelet receptor blockade) is preserved for Prasugrel + RTV, but not with </a:t>
            </a:r>
            <a:r>
              <a:rPr lang="en-US" sz="2400" dirty="0" err="1"/>
              <a:t>Clopidogrel</a:t>
            </a:r>
            <a:r>
              <a:rPr lang="en-US" sz="2400" dirty="0"/>
              <a:t>.</a:t>
            </a:r>
          </a:p>
        </p:txBody>
      </p:sp>
      <p:pic>
        <p:nvPicPr>
          <p:cNvPr id="23" name="Grafik 8">
            <a:extLst>
              <a:ext uri="{FF2B5EF4-FFF2-40B4-BE49-F238E27FC236}">
                <a16:creationId xmlns:a16="http://schemas.microsoft.com/office/drawing/2014/main" id="{281DD984-D633-DE4A-8A4B-C0A1AF8770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1343" y="1427420"/>
            <a:ext cx="5028050" cy="2114886"/>
          </a:xfrm>
          <a:prstGeom prst="rect">
            <a:avLst/>
          </a:prstGeom>
        </p:spPr>
      </p:pic>
      <p:sp>
        <p:nvSpPr>
          <p:cNvPr id="24" name="Textfeld 9">
            <a:extLst>
              <a:ext uri="{FF2B5EF4-FFF2-40B4-BE49-F238E27FC236}">
                <a16:creationId xmlns:a16="http://schemas.microsoft.com/office/drawing/2014/main" id="{34E99C21-47DB-AF43-A75C-C45EF50AF92D}"/>
              </a:ext>
            </a:extLst>
          </p:cNvPr>
          <p:cNvSpPr txBox="1"/>
          <p:nvPr/>
        </p:nvSpPr>
        <p:spPr>
          <a:xfrm>
            <a:off x="7394359" y="1005362"/>
            <a:ext cx="1272143" cy="369332"/>
          </a:xfrm>
          <a:prstGeom prst="rect">
            <a:avLst/>
          </a:prstGeom>
          <a:noFill/>
        </p:spPr>
        <p:txBody>
          <a:bodyPr wrap="none" rtlCol="0">
            <a:spAutoFit/>
          </a:bodyPr>
          <a:lstStyle/>
          <a:p>
            <a:pPr algn="ctr"/>
            <a:r>
              <a:rPr lang="de-CH" b="1" dirty="0" err="1"/>
              <a:t>Clopidogrel</a:t>
            </a:r>
            <a:endParaRPr lang="de-CH" b="1" dirty="0"/>
          </a:p>
        </p:txBody>
      </p:sp>
      <p:sp>
        <p:nvSpPr>
          <p:cNvPr id="25" name="Textfeld 13">
            <a:extLst>
              <a:ext uri="{FF2B5EF4-FFF2-40B4-BE49-F238E27FC236}">
                <a16:creationId xmlns:a16="http://schemas.microsoft.com/office/drawing/2014/main" id="{DAA0B1DB-F7B9-E646-8294-FD3038FC6C5F}"/>
              </a:ext>
            </a:extLst>
          </p:cNvPr>
          <p:cNvSpPr txBox="1"/>
          <p:nvPr/>
        </p:nvSpPr>
        <p:spPr>
          <a:xfrm>
            <a:off x="9701418" y="1028180"/>
            <a:ext cx="1126014" cy="369332"/>
          </a:xfrm>
          <a:prstGeom prst="rect">
            <a:avLst/>
          </a:prstGeom>
          <a:noFill/>
        </p:spPr>
        <p:txBody>
          <a:bodyPr wrap="none" rtlCol="0">
            <a:spAutoFit/>
          </a:bodyPr>
          <a:lstStyle/>
          <a:p>
            <a:pPr algn="ctr"/>
            <a:r>
              <a:rPr lang="de-CH" b="1" dirty="0" err="1"/>
              <a:t>Prasugrel</a:t>
            </a:r>
            <a:r>
              <a:rPr lang="de-CH" b="1" dirty="0"/>
              <a:t> </a:t>
            </a:r>
          </a:p>
        </p:txBody>
      </p:sp>
      <p:cxnSp>
        <p:nvCxnSpPr>
          <p:cNvPr id="26" name="Gerader Verbinder 12">
            <a:extLst>
              <a:ext uri="{FF2B5EF4-FFF2-40B4-BE49-F238E27FC236}">
                <a16:creationId xmlns:a16="http://schemas.microsoft.com/office/drawing/2014/main" id="{BDCA1898-D14B-8A4C-9001-442C3DC6D46D}"/>
              </a:ext>
            </a:extLst>
          </p:cNvPr>
          <p:cNvCxnSpPr/>
          <p:nvPr/>
        </p:nvCxnSpPr>
        <p:spPr>
          <a:xfrm>
            <a:off x="7416800" y="3623824"/>
            <a:ext cx="310692"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Gerader Verbinder 16">
            <a:extLst>
              <a:ext uri="{FF2B5EF4-FFF2-40B4-BE49-F238E27FC236}">
                <a16:creationId xmlns:a16="http://schemas.microsoft.com/office/drawing/2014/main" id="{B030C7BD-0CCF-A043-BF63-27C67CE4D6A2}"/>
              </a:ext>
            </a:extLst>
          </p:cNvPr>
          <p:cNvCxnSpPr/>
          <p:nvPr/>
        </p:nvCxnSpPr>
        <p:spPr>
          <a:xfrm>
            <a:off x="7439339" y="3806327"/>
            <a:ext cx="310692"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feld 14">
            <a:extLst>
              <a:ext uri="{FF2B5EF4-FFF2-40B4-BE49-F238E27FC236}">
                <a16:creationId xmlns:a16="http://schemas.microsoft.com/office/drawing/2014/main" id="{FE5307FD-6B0D-7549-BCAC-494E6C7FA244}"/>
              </a:ext>
            </a:extLst>
          </p:cNvPr>
          <p:cNvSpPr txBox="1"/>
          <p:nvPr/>
        </p:nvSpPr>
        <p:spPr>
          <a:xfrm>
            <a:off x="7753700" y="3479435"/>
            <a:ext cx="2373167" cy="307777"/>
          </a:xfrm>
          <a:prstGeom prst="rect">
            <a:avLst/>
          </a:prstGeom>
          <a:noFill/>
        </p:spPr>
        <p:txBody>
          <a:bodyPr wrap="square" rtlCol="0">
            <a:spAutoFit/>
          </a:bodyPr>
          <a:lstStyle/>
          <a:p>
            <a:r>
              <a:rPr lang="de-CH" sz="1400" dirty="0" err="1"/>
              <a:t>antiplatelet</a:t>
            </a:r>
            <a:r>
              <a:rPr lang="de-CH" sz="1400" dirty="0"/>
              <a:t> </a:t>
            </a:r>
            <a:r>
              <a:rPr lang="de-CH" sz="1400" dirty="0" err="1"/>
              <a:t>drug</a:t>
            </a:r>
            <a:r>
              <a:rPr lang="de-CH" sz="1400" dirty="0"/>
              <a:t> </a:t>
            </a:r>
            <a:r>
              <a:rPr lang="de-CH" sz="1400" dirty="0" err="1"/>
              <a:t>alone</a:t>
            </a:r>
            <a:endParaRPr lang="de-CH" sz="1400" dirty="0"/>
          </a:p>
        </p:txBody>
      </p:sp>
      <p:sp>
        <p:nvSpPr>
          <p:cNvPr id="29" name="Textfeld 18">
            <a:extLst>
              <a:ext uri="{FF2B5EF4-FFF2-40B4-BE49-F238E27FC236}">
                <a16:creationId xmlns:a16="http://schemas.microsoft.com/office/drawing/2014/main" id="{F79E91A3-4E76-1D45-9ED5-06A6A71DC959}"/>
              </a:ext>
            </a:extLst>
          </p:cNvPr>
          <p:cNvSpPr txBox="1"/>
          <p:nvPr/>
        </p:nvSpPr>
        <p:spPr>
          <a:xfrm>
            <a:off x="7753700" y="3658091"/>
            <a:ext cx="4433812" cy="307777"/>
          </a:xfrm>
          <a:prstGeom prst="rect">
            <a:avLst/>
          </a:prstGeom>
          <a:noFill/>
        </p:spPr>
        <p:txBody>
          <a:bodyPr wrap="square" rtlCol="0">
            <a:spAutoFit/>
          </a:bodyPr>
          <a:lstStyle/>
          <a:p>
            <a:r>
              <a:rPr lang="de-CH" sz="1400" dirty="0" err="1"/>
              <a:t>antiplatelet</a:t>
            </a:r>
            <a:r>
              <a:rPr lang="de-CH" sz="1400" dirty="0"/>
              <a:t> </a:t>
            </a:r>
            <a:r>
              <a:rPr lang="de-CH" sz="1400" dirty="0" err="1"/>
              <a:t>drug</a:t>
            </a:r>
            <a:r>
              <a:rPr lang="de-CH" sz="1400" dirty="0"/>
              <a:t> + RTV/</a:t>
            </a:r>
            <a:r>
              <a:rPr lang="de-CH" sz="1400" dirty="0" err="1"/>
              <a:t>Cobicistat</a:t>
            </a:r>
            <a:r>
              <a:rPr lang="de-CH" sz="1400" dirty="0"/>
              <a:t> </a:t>
            </a:r>
            <a:r>
              <a:rPr lang="de-CH" sz="1400" dirty="0" err="1"/>
              <a:t>boosted</a:t>
            </a:r>
            <a:r>
              <a:rPr lang="de-CH" sz="1400" dirty="0"/>
              <a:t> </a:t>
            </a:r>
            <a:r>
              <a:rPr lang="de-CH" sz="1400" dirty="0" err="1"/>
              <a:t>regimen</a:t>
            </a:r>
            <a:endParaRPr lang="de-CH" sz="1400" dirty="0"/>
          </a:p>
        </p:txBody>
      </p:sp>
      <p:sp>
        <p:nvSpPr>
          <p:cNvPr id="30" name="Textfeld 15">
            <a:extLst>
              <a:ext uri="{FF2B5EF4-FFF2-40B4-BE49-F238E27FC236}">
                <a16:creationId xmlns:a16="http://schemas.microsoft.com/office/drawing/2014/main" id="{43E271C9-85C5-E040-8CA9-05E7CBA2F954}"/>
              </a:ext>
            </a:extLst>
          </p:cNvPr>
          <p:cNvSpPr txBox="1"/>
          <p:nvPr/>
        </p:nvSpPr>
        <p:spPr>
          <a:xfrm>
            <a:off x="7944420" y="1859789"/>
            <a:ext cx="1250444" cy="369332"/>
          </a:xfrm>
          <a:prstGeom prst="rect">
            <a:avLst/>
          </a:prstGeom>
          <a:noFill/>
        </p:spPr>
        <p:txBody>
          <a:bodyPr wrap="square" rtlCol="0">
            <a:spAutoFit/>
          </a:bodyPr>
          <a:lstStyle/>
          <a:p>
            <a:r>
              <a:rPr lang="de-CH" b="1" dirty="0">
                <a:solidFill>
                  <a:srgbClr val="FA6A66"/>
                </a:solidFill>
              </a:rPr>
              <a:t>AUC -69%</a:t>
            </a:r>
          </a:p>
        </p:txBody>
      </p:sp>
      <p:sp>
        <p:nvSpPr>
          <p:cNvPr id="31" name="Pfeil nach unten 17">
            <a:extLst>
              <a:ext uri="{FF2B5EF4-FFF2-40B4-BE49-F238E27FC236}">
                <a16:creationId xmlns:a16="http://schemas.microsoft.com/office/drawing/2014/main" id="{C967937C-B07E-ED4C-A217-F51C305CF33C}"/>
              </a:ext>
            </a:extLst>
          </p:cNvPr>
          <p:cNvSpPr/>
          <p:nvPr/>
        </p:nvSpPr>
        <p:spPr>
          <a:xfrm>
            <a:off x="7948761" y="2505247"/>
            <a:ext cx="124037" cy="439885"/>
          </a:xfrm>
          <a:prstGeom prst="downArrow">
            <a:avLst/>
          </a:prstGeom>
          <a:solidFill>
            <a:srgbClr val="FA6A66"/>
          </a:solidFill>
          <a:ln>
            <a:solidFill>
              <a:srgbClr val="FA6A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2" name="Textfeld 21">
            <a:extLst>
              <a:ext uri="{FF2B5EF4-FFF2-40B4-BE49-F238E27FC236}">
                <a16:creationId xmlns:a16="http://schemas.microsoft.com/office/drawing/2014/main" id="{0EA37ACF-51C4-8241-A399-B45FD0ADDA34}"/>
              </a:ext>
            </a:extLst>
          </p:cNvPr>
          <p:cNvSpPr txBox="1"/>
          <p:nvPr/>
        </p:nvSpPr>
        <p:spPr>
          <a:xfrm>
            <a:off x="10136006" y="1853378"/>
            <a:ext cx="1432964" cy="369332"/>
          </a:xfrm>
          <a:prstGeom prst="rect">
            <a:avLst/>
          </a:prstGeom>
          <a:noFill/>
        </p:spPr>
        <p:txBody>
          <a:bodyPr wrap="square" rtlCol="0">
            <a:spAutoFit/>
          </a:bodyPr>
          <a:lstStyle/>
          <a:p>
            <a:r>
              <a:rPr lang="de-CH" b="1" dirty="0">
                <a:solidFill>
                  <a:srgbClr val="FA6A66"/>
                </a:solidFill>
              </a:rPr>
              <a:t>AUC -52%</a:t>
            </a:r>
          </a:p>
        </p:txBody>
      </p:sp>
      <p:sp>
        <p:nvSpPr>
          <p:cNvPr id="33" name="Pfeil nach unten 22">
            <a:extLst>
              <a:ext uri="{FF2B5EF4-FFF2-40B4-BE49-F238E27FC236}">
                <a16:creationId xmlns:a16="http://schemas.microsoft.com/office/drawing/2014/main" id="{6EBFC974-988A-3249-9309-A6BBB7DFB35C}"/>
              </a:ext>
            </a:extLst>
          </p:cNvPr>
          <p:cNvSpPr/>
          <p:nvPr/>
        </p:nvSpPr>
        <p:spPr>
          <a:xfrm>
            <a:off x="10253930" y="2392593"/>
            <a:ext cx="124037" cy="439885"/>
          </a:xfrm>
          <a:prstGeom prst="downArrow">
            <a:avLst/>
          </a:prstGeom>
          <a:solidFill>
            <a:srgbClr val="FA6A66"/>
          </a:solidFill>
          <a:ln>
            <a:solidFill>
              <a:srgbClr val="FA6A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4" name="Textfeld 19">
            <a:extLst>
              <a:ext uri="{FF2B5EF4-FFF2-40B4-BE49-F238E27FC236}">
                <a16:creationId xmlns:a16="http://schemas.microsoft.com/office/drawing/2014/main" id="{8C219A66-6386-2147-BB2A-1F5ABC54A78A}"/>
              </a:ext>
            </a:extLst>
          </p:cNvPr>
          <p:cNvSpPr txBox="1"/>
          <p:nvPr/>
        </p:nvSpPr>
        <p:spPr>
          <a:xfrm>
            <a:off x="6145971" y="1155837"/>
            <a:ext cx="1036566" cy="369332"/>
          </a:xfrm>
          <a:prstGeom prst="rect">
            <a:avLst/>
          </a:prstGeom>
          <a:noFill/>
        </p:spPr>
        <p:txBody>
          <a:bodyPr wrap="none" rtlCol="0">
            <a:spAutoFit/>
          </a:bodyPr>
          <a:lstStyle/>
          <a:p>
            <a:r>
              <a:rPr lang="de-CH" b="1" dirty="0"/>
              <a:t>PK </a:t>
            </a:r>
            <a:r>
              <a:rPr lang="de-CH" b="1" dirty="0" err="1"/>
              <a:t>effect</a:t>
            </a:r>
            <a:endParaRPr lang="de-CH" b="1" dirty="0"/>
          </a:p>
        </p:txBody>
      </p:sp>
      <p:pic>
        <p:nvPicPr>
          <p:cNvPr id="44" name="Grafik 30">
            <a:extLst>
              <a:ext uri="{FF2B5EF4-FFF2-40B4-BE49-F238E27FC236}">
                <a16:creationId xmlns:a16="http://schemas.microsoft.com/office/drawing/2014/main" id="{6FBD14CC-CE69-F444-8C5A-D6276C93A5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51343" y="4436360"/>
            <a:ext cx="4955816" cy="1901823"/>
          </a:xfrm>
          <a:prstGeom prst="rect">
            <a:avLst/>
          </a:prstGeom>
        </p:spPr>
      </p:pic>
      <p:sp>
        <p:nvSpPr>
          <p:cNvPr id="47" name="Rechteck 33">
            <a:extLst>
              <a:ext uri="{FF2B5EF4-FFF2-40B4-BE49-F238E27FC236}">
                <a16:creationId xmlns:a16="http://schemas.microsoft.com/office/drawing/2014/main" id="{A2EE4C08-EDFF-104C-A39C-A58425AB8A7B}"/>
              </a:ext>
            </a:extLst>
          </p:cNvPr>
          <p:cNvSpPr/>
          <p:nvPr/>
        </p:nvSpPr>
        <p:spPr>
          <a:xfrm>
            <a:off x="6710614" y="4436360"/>
            <a:ext cx="288032" cy="255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9" name="Rechteck 35">
            <a:extLst>
              <a:ext uri="{FF2B5EF4-FFF2-40B4-BE49-F238E27FC236}">
                <a16:creationId xmlns:a16="http://schemas.microsoft.com/office/drawing/2014/main" id="{6C7CD090-4954-BE4B-9559-A1824A3AE767}"/>
              </a:ext>
            </a:extLst>
          </p:cNvPr>
          <p:cNvSpPr/>
          <p:nvPr/>
        </p:nvSpPr>
        <p:spPr>
          <a:xfrm>
            <a:off x="9077763" y="4501041"/>
            <a:ext cx="288032" cy="255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4" name="Rechteck 40">
            <a:extLst>
              <a:ext uri="{FF2B5EF4-FFF2-40B4-BE49-F238E27FC236}">
                <a16:creationId xmlns:a16="http://schemas.microsoft.com/office/drawing/2014/main" id="{50A30736-8AB4-074B-95CF-2F4FAD7450F1}"/>
              </a:ext>
            </a:extLst>
          </p:cNvPr>
          <p:cNvSpPr/>
          <p:nvPr/>
        </p:nvSpPr>
        <p:spPr>
          <a:xfrm>
            <a:off x="10743062" y="4436360"/>
            <a:ext cx="864096" cy="399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6" name="Ellipse 42">
            <a:extLst>
              <a:ext uri="{FF2B5EF4-FFF2-40B4-BE49-F238E27FC236}">
                <a16:creationId xmlns:a16="http://schemas.microsoft.com/office/drawing/2014/main" id="{B31115F8-FBB8-1848-B31A-765F84DBFD5D}"/>
              </a:ext>
            </a:extLst>
          </p:cNvPr>
          <p:cNvSpPr/>
          <p:nvPr/>
        </p:nvSpPr>
        <p:spPr>
          <a:xfrm>
            <a:off x="8122199" y="4669219"/>
            <a:ext cx="576064" cy="493097"/>
          </a:xfrm>
          <a:prstGeom prst="ellipse">
            <a:avLst/>
          </a:prstGeom>
          <a:solidFill>
            <a:schemeClr val="accent2">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7" name="Textfeld 43">
            <a:extLst>
              <a:ext uri="{FF2B5EF4-FFF2-40B4-BE49-F238E27FC236}">
                <a16:creationId xmlns:a16="http://schemas.microsoft.com/office/drawing/2014/main" id="{EC88E82E-1DC1-0A43-85D2-E07A7EE2B318}"/>
              </a:ext>
            </a:extLst>
          </p:cNvPr>
          <p:cNvSpPr txBox="1"/>
          <p:nvPr/>
        </p:nvSpPr>
        <p:spPr>
          <a:xfrm>
            <a:off x="7182537" y="6311372"/>
            <a:ext cx="2183258" cy="523220"/>
          </a:xfrm>
          <a:prstGeom prst="rect">
            <a:avLst/>
          </a:prstGeom>
          <a:noFill/>
        </p:spPr>
        <p:txBody>
          <a:bodyPr wrap="square" rtlCol="0">
            <a:spAutoFit/>
          </a:bodyPr>
          <a:lstStyle/>
          <a:p>
            <a:pPr algn="ctr"/>
            <a:r>
              <a:rPr lang="de-CH" sz="1400" dirty="0"/>
              <a:t>44% HIV </a:t>
            </a:r>
            <a:r>
              <a:rPr lang="de-CH" sz="1400" dirty="0" err="1"/>
              <a:t>patients</a:t>
            </a:r>
            <a:r>
              <a:rPr lang="de-CH" sz="1400" dirty="0"/>
              <a:t> </a:t>
            </a:r>
            <a:r>
              <a:rPr lang="de-CH" sz="1400" dirty="0" err="1"/>
              <a:t>did</a:t>
            </a:r>
            <a:r>
              <a:rPr lang="de-CH" sz="1400" dirty="0"/>
              <a:t> not </a:t>
            </a:r>
          </a:p>
          <a:p>
            <a:pPr algn="ctr"/>
            <a:r>
              <a:rPr lang="de-CH" sz="1400" dirty="0" err="1"/>
              <a:t>achieve</a:t>
            </a:r>
            <a:r>
              <a:rPr lang="de-CH" sz="1400" dirty="0"/>
              <a:t> </a:t>
            </a:r>
            <a:r>
              <a:rPr lang="de-CH" sz="1400" dirty="0" err="1"/>
              <a:t>platelet</a:t>
            </a:r>
            <a:r>
              <a:rPr lang="de-CH" sz="1400" dirty="0"/>
              <a:t> </a:t>
            </a:r>
            <a:r>
              <a:rPr lang="de-CH" sz="1400" dirty="0" err="1"/>
              <a:t>inhibition</a:t>
            </a:r>
            <a:endParaRPr lang="de-CH" sz="1400" dirty="0"/>
          </a:p>
        </p:txBody>
      </p:sp>
      <p:sp>
        <p:nvSpPr>
          <p:cNvPr id="58" name="Textfeld 44">
            <a:extLst>
              <a:ext uri="{FF2B5EF4-FFF2-40B4-BE49-F238E27FC236}">
                <a16:creationId xmlns:a16="http://schemas.microsoft.com/office/drawing/2014/main" id="{A8246E4F-FCAF-564A-92F6-EAB020B8D074}"/>
              </a:ext>
            </a:extLst>
          </p:cNvPr>
          <p:cNvSpPr txBox="1"/>
          <p:nvPr/>
        </p:nvSpPr>
        <p:spPr>
          <a:xfrm>
            <a:off x="9198538" y="6311371"/>
            <a:ext cx="2598428" cy="523220"/>
          </a:xfrm>
          <a:prstGeom prst="rect">
            <a:avLst/>
          </a:prstGeom>
          <a:noFill/>
        </p:spPr>
        <p:txBody>
          <a:bodyPr wrap="square" rtlCol="0">
            <a:spAutoFit/>
          </a:bodyPr>
          <a:lstStyle/>
          <a:p>
            <a:pPr algn="ctr"/>
            <a:r>
              <a:rPr lang="de-CH" sz="1400" dirty="0" err="1"/>
              <a:t>platelet</a:t>
            </a:r>
            <a:r>
              <a:rPr lang="de-CH" sz="1400" dirty="0"/>
              <a:t> </a:t>
            </a:r>
            <a:r>
              <a:rPr lang="de-CH" sz="1400" dirty="0" err="1"/>
              <a:t>inhibition</a:t>
            </a:r>
            <a:r>
              <a:rPr lang="de-CH" sz="1400" dirty="0"/>
              <a:t> </a:t>
            </a:r>
            <a:r>
              <a:rPr lang="de-CH" sz="1400" dirty="0" err="1"/>
              <a:t>remains</a:t>
            </a:r>
            <a:r>
              <a:rPr lang="de-CH" sz="1400" dirty="0"/>
              <a:t> </a:t>
            </a:r>
            <a:r>
              <a:rPr lang="de-CH" sz="1400" dirty="0" err="1"/>
              <a:t>adequate</a:t>
            </a:r>
            <a:r>
              <a:rPr lang="de-CH" sz="1400" dirty="0"/>
              <a:t> in all </a:t>
            </a:r>
            <a:r>
              <a:rPr lang="de-CH" sz="1400" dirty="0" err="1"/>
              <a:t>patients</a:t>
            </a:r>
            <a:endParaRPr lang="de-CH" sz="1400" dirty="0"/>
          </a:p>
        </p:txBody>
      </p:sp>
      <p:sp>
        <p:nvSpPr>
          <p:cNvPr id="59" name="Textfeld 26">
            <a:extLst>
              <a:ext uri="{FF2B5EF4-FFF2-40B4-BE49-F238E27FC236}">
                <a16:creationId xmlns:a16="http://schemas.microsoft.com/office/drawing/2014/main" id="{4EDC63BA-A62F-0941-A657-7CED61AB860C}"/>
              </a:ext>
            </a:extLst>
          </p:cNvPr>
          <p:cNvSpPr txBox="1"/>
          <p:nvPr/>
        </p:nvSpPr>
        <p:spPr>
          <a:xfrm rot="5400000">
            <a:off x="10940543" y="5629531"/>
            <a:ext cx="1604927" cy="261610"/>
          </a:xfrm>
          <a:prstGeom prst="rect">
            <a:avLst/>
          </a:prstGeom>
          <a:noFill/>
          <a:ln>
            <a:noFill/>
          </a:ln>
        </p:spPr>
        <p:txBody>
          <a:bodyPr wrap="none" rtlCol="0">
            <a:spAutoFit/>
          </a:bodyPr>
          <a:lstStyle/>
          <a:p>
            <a:r>
              <a:rPr lang="de-CH" sz="1000" dirty="0" err="1">
                <a:solidFill>
                  <a:schemeClr val="bg1">
                    <a:lumMod val="50000"/>
                  </a:schemeClr>
                </a:solidFill>
              </a:rPr>
              <a:t>efficient</a:t>
            </a:r>
            <a:r>
              <a:rPr lang="de-CH" sz="1000" dirty="0">
                <a:solidFill>
                  <a:schemeClr val="bg1">
                    <a:lumMod val="50000"/>
                  </a:schemeClr>
                </a:solidFill>
              </a:rPr>
              <a:t> </a:t>
            </a:r>
            <a:r>
              <a:rPr lang="de-CH" sz="1100" dirty="0" err="1">
                <a:solidFill>
                  <a:schemeClr val="bg1">
                    <a:lumMod val="50000"/>
                  </a:schemeClr>
                </a:solidFill>
              </a:rPr>
              <a:t>platelet</a:t>
            </a:r>
            <a:r>
              <a:rPr lang="de-CH" sz="1000" dirty="0">
                <a:solidFill>
                  <a:schemeClr val="bg1">
                    <a:lumMod val="50000"/>
                  </a:schemeClr>
                </a:solidFill>
              </a:rPr>
              <a:t> </a:t>
            </a:r>
            <a:r>
              <a:rPr lang="de-CH" sz="1000" dirty="0" err="1">
                <a:solidFill>
                  <a:schemeClr val="bg1">
                    <a:lumMod val="50000"/>
                  </a:schemeClr>
                </a:solidFill>
              </a:rPr>
              <a:t>inhibition</a:t>
            </a:r>
            <a:endParaRPr lang="en-US" sz="1000" dirty="0">
              <a:solidFill>
                <a:schemeClr val="bg1">
                  <a:lumMod val="50000"/>
                </a:schemeClr>
              </a:solidFill>
            </a:endParaRPr>
          </a:p>
        </p:txBody>
      </p:sp>
      <p:sp>
        <p:nvSpPr>
          <p:cNvPr id="60" name="Pfeil nach unten 2047">
            <a:extLst>
              <a:ext uri="{FF2B5EF4-FFF2-40B4-BE49-F238E27FC236}">
                <a16:creationId xmlns:a16="http://schemas.microsoft.com/office/drawing/2014/main" id="{25715B9C-6995-CD44-B760-04371D5B5B62}"/>
              </a:ext>
            </a:extLst>
          </p:cNvPr>
          <p:cNvSpPr/>
          <p:nvPr/>
        </p:nvSpPr>
        <p:spPr>
          <a:xfrm>
            <a:off x="11577003" y="5040625"/>
            <a:ext cx="45719" cy="1372697"/>
          </a:xfrm>
          <a:prstGeom prst="downArrow">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Gerader Verbinder 2051">
            <a:extLst>
              <a:ext uri="{FF2B5EF4-FFF2-40B4-BE49-F238E27FC236}">
                <a16:creationId xmlns:a16="http://schemas.microsoft.com/office/drawing/2014/main" id="{B4A22C32-D065-B047-8B4B-DAE9FBA95D22}"/>
              </a:ext>
            </a:extLst>
          </p:cNvPr>
          <p:cNvCxnSpPr/>
          <p:nvPr/>
        </p:nvCxnSpPr>
        <p:spPr>
          <a:xfrm>
            <a:off x="7184044" y="5127779"/>
            <a:ext cx="1893719"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Gerader Verbinder 50">
            <a:extLst>
              <a:ext uri="{FF2B5EF4-FFF2-40B4-BE49-F238E27FC236}">
                <a16:creationId xmlns:a16="http://schemas.microsoft.com/office/drawing/2014/main" id="{70B69BA4-6941-8D4F-884B-20AD2D18D095}"/>
              </a:ext>
            </a:extLst>
          </p:cNvPr>
          <p:cNvCxnSpPr/>
          <p:nvPr/>
        </p:nvCxnSpPr>
        <p:spPr>
          <a:xfrm>
            <a:off x="9582160" y="5127779"/>
            <a:ext cx="1893719"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Flussdiagramm: Verzweigung 36">
            <a:extLst>
              <a:ext uri="{FF2B5EF4-FFF2-40B4-BE49-F238E27FC236}">
                <a16:creationId xmlns:a16="http://schemas.microsoft.com/office/drawing/2014/main" id="{8C964752-6D8F-1947-8E18-7066591A402D}"/>
              </a:ext>
            </a:extLst>
          </p:cNvPr>
          <p:cNvSpPr/>
          <p:nvPr/>
        </p:nvSpPr>
        <p:spPr>
          <a:xfrm>
            <a:off x="9919579" y="4486066"/>
            <a:ext cx="185397" cy="144016"/>
          </a:xfrm>
          <a:prstGeom prst="flowChartDecis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1" name="Textfeld 37">
            <a:extLst>
              <a:ext uri="{FF2B5EF4-FFF2-40B4-BE49-F238E27FC236}">
                <a16:creationId xmlns:a16="http://schemas.microsoft.com/office/drawing/2014/main" id="{1945E86E-637D-8F4B-BB4E-FA68F55DCA0A}"/>
              </a:ext>
            </a:extLst>
          </p:cNvPr>
          <p:cNvSpPr txBox="1"/>
          <p:nvPr/>
        </p:nvSpPr>
        <p:spPr>
          <a:xfrm>
            <a:off x="10063594" y="4366434"/>
            <a:ext cx="1543564" cy="307777"/>
          </a:xfrm>
          <a:prstGeom prst="rect">
            <a:avLst/>
          </a:prstGeom>
          <a:noFill/>
        </p:spPr>
        <p:txBody>
          <a:bodyPr wrap="none" rtlCol="0">
            <a:spAutoFit/>
          </a:bodyPr>
          <a:lstStyle/>
          <a:p>
            <a:r>
              <a:rPr lang="de-CH" sz="1400" dirty="0" err="1"/>
              <a:t>healthy</a:t>
            </a:r>
            <a:r>
              <a:rPr lang="de-CH" sz="1400" dirty="0"/>
              <a:t> </a:t>
            </a:r>
            <a:r>
              <a:rPr lang="de-CH" sz="1400" dirty="0" err="1"/>
              <a:t>volunteers</a:t>
            </a:r>
            <a:endParaRPr lang="de-CH" sz="1400" dirty="0"/>
          </a:p>
        </p:txBody>
      </p:sp>
      <p:sp>
        <p:nvSpPr>
          <p:cNvPr id="52" name="Ellipse 38">
            <a:extLst>
              <a:ext uri="{FF2B5EF4-FFF2-40B4-BE49-F238E27FC236}">
                <a16:creationId xmlns:a16="http://schemas.microsoft.com/office/drawing/2014/main" id="{0BFADFC2-026A-2D43-A457-234C570ADFC8}"/>
              </a:ext>
            </a:extLst>
          </p:cNvPr>
          <p:cNvSpPr/>
          <p:nvPr/>
        </p:nvSpPr>
        <p:spPr>
          <a:xfrm>
            <a:off x="9938902" y="4751788"/>
            <a:ext cx="144141" cy="14401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3" name="Textfeld 39">
            <a:extLst>
              <a:ext uri="{FF2B5EF4-FFF2-40B4-BE49-F238E27FC236}">
                <a16:creationId xmlns:a16="http://schemas.microsoft.com/office/drawing/2014/main" id="{FE2BCDF4-5255-A748-B743-B7AEDE6B3F92}"/>
              </a:ext>
            </a:extLst>
          </p:cNvPr>
          <p:cNvSpPr txBox="1"/>
          <p:nvPr/>
        </p:nvSpPr>
        <p:spPr>
          <a:xfrm>
            <a:off x="10155051" y="4626823"/>
            <a:ext cx="1080617" cy="307777"/>
          </a:xfrm>
          <a:prstGeom prst="rect">
            <a:avLst/>
          </a:prstGeom>
          <a:noFill/>
        </p:spPr>
        <p:txBody>
          <a:bodyPr wrap="none" rtlCol="0">
            <a:spAutoFit/>
          </a:bodyPr>
          <a:lstStyle/>
          <a:p>
            <a:r>
              <a:rPr lang="de-CH" sz="1400" dirty="0"/>
              <a:t>HIV </a:t>
            </a:r>
            <a:r>
              <a:rPr lang="de-CH" sz="1400" dirty="0" err="1"/>
              <a:t>patients</a:t>
            </a:r>
            <a:endParaRPr lang="de-CH" sz="1400" dirty="0"/>
          </a:p>
        </p:txBody>
      </p:sp>
      <p:sp>
        <p:nvSpPr>
          <p:cNvPr id="42" name="Textfeld 27">
            <a:extLst>
              <a:ext uri="{FF2B5EF4-FFF2-40B4-BE49-F238E27FC236}">
                <a16:creationId xmlns:a16="http://schemas.microsoft.com/office/drawing/2014/main" id="{1B052C82-7B49-184E-AC49-DA44DD2C6399}"/>
              </a:ext>
            </a:extLst>
          </p:cNvPr>
          <p:cNvSpPr txBox="1"/>
          <p:nvPr/>
        </p:nvSpPr>
        <p:spPr>
          <a:xfrm>
            <a:off x="6334631" y="4150990"/>
            <a:ext cx="3140027" cy="369332"/>
          </a:xfrm>
          <a:prstGeom prst="rect">
            <a:avLst/>
          </a:prstGeom>
          <a:noFill/>
        </p:spPr>
        <p:txBody>
          <a:bodyPr wrap="none" rtlCol="0">
            <a:spAutoFit/>
          </a:bodyPr>
          <a:lstStyle/>
          <a:p>
            <a:r>
              <a:rPr lang="de-CH" b="1" dirty="0"/>
              <a:t>PD </a:t>
            </a:r>
            <a:r>
              <a:rPr lang="de-CH" b="1" dirty="0" err="1"/>
              <a:t>effect</a:t>
            </a:r>
            <a:r>
              <a:rPr lang="de-CH" b="1" dirty="0"/>
              <a:t> </a:t>
            </a:r>
            <a:r>
              <a:rPr lang="de-CH" sz="1400" dirty="0"/>
              <a:t>(</a:t>
            </a:r>
            <a:r>
              <a:rPr lang="de-CH" sz="1400" dirty="0" err="1"/>
              <a:t>platelet</a:t>
            </a:r>
            <a:r>
              <a:rPr lang="de-CH" sz="1400" dirty="0"/>
              <a:t> </a:t>
            </a:r>
            <a:r>
              <a:rPr lang="de-CH" sz="1400" dirty="0" err="1"/>
              <a:t>receptor</a:t>
            </a:r>
            <a:r>
              <a:rPr lang="de-CH" sz="1400" dirty="0"/>
              <a:t> </a:t>
            </a:r>
            <a:r>
              <a:rPr lang="de-CH" sz="1400" dirty="0" err="1"/>
              <a:t>blockade</a:t>
            </a:r>
            <a:r>
              <a:rPr lang="de-CH" sz="1400" dirty="0"/>
              <a:t>)</a:t>
            </a:r>
            <a:endParaRPr lang="de-CH" sz="1400" b="1" dirty="0"/>
          </a:p>
        </p:txBody>
      </p:sp>
      <p:cxnSp>
        <p:nvCxnSpPr>
          <p:cNvPr id="63" name="Gerader Verbinder 25">
            <a:extLst>
              <a:ext uri="{FF2B5EF4-FFF2-40B4-BE49-F238E27FC236}">
                <a16:creationId xmlns:a16="http://schemas.microsoft.com/office/drawing/2014/main" id="{4E1FB145-D186-484A-A35B-F542396C4176}"/>
              </a:ext>
            </a:extLst>
          </p:cNvPr>
          <p:cNvCxnSpPr>
            <a:cxnSpLocks/>
          </p:cNvCxnSpPr>
          <p:nvPr/>
        </p:nvCxnSpPr>
        <p:spPr>
          <a:xfrm flipH="1" flipV="1">
            <a:off x="6372413" y="4049329"/>
            <a:ext cx="5443457" cy="40485"/>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8" name="Text Box 252">
            <a:extLst>
              <a:ext uri="{FF2B5EF4-FFF2-40B4-BE49-F238E27FC236}">
                <a16:creationId xmlns:a16="http://schemas.microsoft.com/office/drawing/2014/main" id="{7B1503E5-593F-354E-93F4-2BEB823CFC8F}"/>
              </a:ext>
            </a:extLst>
          </p:cNvPr>
          <p:cNvSpPr txBox="1">
            <a:spLocks noChangeArrowheads="1"/>
          </p:cNvSpPr>
          <p:nvPr/>
        </p:nvSpPr>
        <p:spPr bwMode="auto">
          <a:xfrm>
            <a:off x="0" y="6435081"/>
            <a:ext cx="42695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de-CH" sz="1200" dirty="0" err="1">
                <a:latin typeface="+mn-lt"/>
                <a:cs typeface="Arial" panose="020B0604020202020204" pitchFamily="34" charset="0"/>
              </a:rPr>
              <a:t>Marsousi</a:t>
            </a:r>
            <a:r>
              <a:rPr lang="de-CH" sz="1200" dirty="0">
                <a:latin typeface="+mn-lt"/>
                <a:cs typeface="Arial" panose="020B0604020202020204" pitchFamily="34" charset="0"/>
              </a:rPr>
              <a:t> N et al. Clin </a:t>
            </a:r>
            <a:r>
              <a:rPr lang="de-CH" sz="1200" dirty="0" err="1">
                <a:latin typeface="+mn-lt"/>
                <a:cs typeface="Arial" panose="020B0604020202020204" pitchFamily="34" charset="0"/>
              </a:rPr>
              <a:t>Pharmacokinet</a:t>
            </a:r>
            <a:r>
              <a:rPr lang="de-CH" sz="1200" dirty="0">
                <a:latin typeface="+mn-lt"/>
                <a:cs typeface="Arial" panose="020B0604020202020204" pitchFamily="34" charset="0"/>
              </a:rPr>
              <a:t> 2018; </a:t>
            </a:r>
          </a:p>
          <a:p>
            <a:r>
              <a:rPr lang="de-CH" sz="1200" dirty="0" err="1">
                <a:latin typeface="+mn-lt"/>
                <a:cs typeface="Arial" panose="020B0604020202020204" pitchFamily="34" charset="0"/>
              </a:rPr>
              <a:t>Itkonen</a:t>
            </a:r>
            <a:r>
              <a:rPr lang="de-CH" sz="1200" dirty="0">
                <a:latin typeface="+mn-lt"/>
                <a:cs typeface="Arial" panose="020B0604020202020204" pitchFamily="34" charset="0"/>
              </a:rPr>
              <a:t> MK et al. </a:t>
            </a:r>
            <a:r>
              <a:rPr lang="de-CH" sz="1200" dirty="0" err="1">
                <a:latin typeface="+mn-lt"/>
                <a:cs typeface="Arial" panose="020B0604020202020204" pitchFamily="34" charset="0"/>
              </a:rPr>
              <a:t>Clin</a:t>
            </a:r>
            <a:r>
              <a:rPr lang="de-CH" sz="1200" dirty="0">
                <a:latin typeface="+mn-lt"/>
                <a:cs typeface="Arial" panose="020B0604020202020204" pitchFamily="34" charset="0"/>
              </a:rPr>
              <a:t> </a:t>
            </a:r>
            <a:r>
              <a:rPr lang="de-CH" sz="1200" dirty="0" err="1">
                <a:latin typeface="+mn-lt"/>
                <a:cs typeface="Arial" panose="020B0604020202020204" pitchFamily="34" charset="0"/>
              </a:rPr>
              <a:t>Pharma</a:t>
            </a:r>
            <a:r>
              <a:rPr lang="de-CH" sz="1200" dirty="0">
                <a:latin typeface="+mn-lt"/>
                <a:cs typeface="Arial" panose="020B0604020202020204" pitchFamily="34" charset="0"/>
              </a:rPr>
              <a:t> </a:t>
            </a:r>
            <a:r>
              <a:rPr lang="de-CH" sz="1200" dirty="0" err="1">
                <a:latin typeface="+mn-lt"/>
                <a:cs typeface="Arial" panose="020B0604020202020204" pitchFamily="34" charset="0"/>
              </a:rPr>
              <a:t>Ther</a:t>
            </a:r>
            <a:r>
              <a:rPr lang="de-CH" sz="1200" dirty="0">
                <a:latin typeface="+mn-lt"/>
                <a:cs typeface="Arial" panose="020B0604020202020204" pitchFamily="34" charset="0"/>
              </a:rPr>
              <a:t> 2018, Bravo I et al. BJCP 2018 </a:t>
            </a:r>
          </a:p>
        </p:txBody>
      </p:sp>
      <p:sp>
        <p:nvSpPr>
          <p:cNvPr id="65" name="Rectangle 64">
            <a:extLst>
              <a:ext uri="{FF2B5EF4-FFF2-40B4-BE49-F238E27FC236}">
                <a16:creationId xmlns:a16="http://schemas.microsoft.com/office/drawing/2014/main" id="{3AC4F1D7-5269-D041-ACCF-4C934D99F725}"/>
              </a:ext>
            </a:extLst>
          </p:cNvPr>
          <p:cNvSpPr/>
          <p:nvPr/>
        </p:nvSpPr>
        <p:spPr>
          <a:xfrm>
            <a:off x="-12736" y="6232362"/>
            <a:ext cx="3111749" cy="276999"/>
          </a:xfrm>
          <a:prstGeom prst="rect">
            <a:avLst/>
          </a:prstGeom>
        </p:spPr>
        <p:txBody>
          <a:bodyPr wrap="none">
            <a:spAutoFit/>
          </a:bodyPr>
          <a:lstStyle/>
          <a:p>
            <a:r>
              <a:rPr lang="en-US" altLang="ja-JP" sz="1200" kern="0" dirty="0">
                <a:solidFill>
                  <a:schemeClr val="tx1"/>
                </a:solidFill>
              </a:rPr>
              <a:t>Catia, SUSA14 IAS Mexico City July 21-24 2019 </a:t>
            </a:r>
          </a:p>
        </p:txBody>
      </p:sp>
    </p:spTree>
    <p:extLst>
      <p:ext uri="{BB962C8B-B14F-4D97-AF65-F5344CB8AC3E}">
        <p14:creationId xmlns:p14="http://schemas.microsoft.com/office/powerpoint/2010/main" val="428930727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00E66-DC09-3A4A-8E64-457962934CC9}"/>
              </a:ext>
            </a:extLst>
          </p:cNvPr>
          <p:cNvSpPr>
            <a:spLocks noGrp="1"/>
          </p:cNvSpPr>
          <p:nvPr>
            <p:ph type="title"/>
          </p:nvPr>
        </p:nvSpPr>
        <p:spPr/>
        <p:txBody>
          <a:bodyPr>
            <a:noAutofit/>
          </a:bodyPr>
          <a:lstStyle/>
          <a:p>
            <a:r>
              <a:rPr lang="en-US" sz="3600" dirty="0"/>
              <a:t>All regimens not created equal: Interaction potential between ART &amp; treatments for common comorbidities</a:t>
            </a:r>
          </a:p>
        </p:txBody>
      </p:sp>
      <p:pic>
        <p:nvPicPr>
          <p:cNvPr id="5" name="Grafik 4">
            <a:extLst>
              <a:ext uri="{FF2B5EF4-FFF2-40B4-BE49-F238E27FC236}">
                <a16:creationId xmlns:a16="http://schemas.microsoft.com/office/drawing/2014/main" id="{C4338266-53A9-6D4E-9A28-A3B317E3B5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25625"/>
            <a:ext cx="9621848" cy="5032375"/>
          </a:xfrm>
          <a:prstGeom prst="rect">
            <a:avLst/>
          </a:prstGeom>
        </p:spPr>
      </p:pic>
      <p:sp>
        <p:nvSpPr>
          <p:cNvPr id="6" name="Rechteck 2">
            <a:extLst>
              <a:ext uri="{FF2B5EF4-FFF2-40B4-BE49-F238E27FC236}">
                <a16:creationId xmlns:a16="http://schemas.microsoft.com/office/drawing/2014/main" id="{B69826A6-CECC-9146-8916-5D17CD990EE2}"/>
              </a:ext>
            </a:extLst>
          </p:cNvPr>
          <p:cNvSpPr/>
          <p:nvPr/>
        </p:nvSpPr>
        <p:spPr>
          <a:xfrm>
            <a:off x="5157061" y="-10121"/>
            <a:ext cx="7034939" cy="307777"/>
          </a:xfrm>
          <a:prstGeom prst="rect">
            <a:avLst/>
          </a:prstGeom>
        </p:spPr>
        <p:txBody>
          <a:bodyPr wrap="none">
            <a:spAutoFit/>
          </a:bodyPr>
          <a:lstStyle/>
          <a:p>
            <a:pPr algn="r"/>
            <a:r>
              <a:rPr lang="de-CH" sz="1400" dirty="0">
                <a:latin typeface="Calibri" pitchFamily="34" charset="0"/>
                <a:cs typeface="Calibri" pitchFamily="34" charset="0"/>
              </a:rPr>
              <a:t>Gibbons S et al. 20th Workshop on Clin </a:t>
            </a:r>
            <a:r>
              <a:rPr lang="de-CH" sz="1400" dirty="0" err="1">
                <a:latin typeface="Calibri" pitchFamily="34" charset="0"/>
                <a:cs typeface="Calibri" pitchFamily="34" charset="0"/>
              </a:rPr>
              <a:t>Pharmacol</a:t>
            </a:r>
            <a:r>
              <a:rPr lang="de-CH" sz="1400" dirty="0">
                <a:latin typeface="Calibri" pitchFamily="34" charset="0"/>
                <a:cs typeface="Calibri" pitchFamily="34" charset="0"/>
              </a:rPr>
              <a:t> of HIV 2019, www.hiv-druginteractions.org </a:t>
            </a:r>
          </a:p>
        </p:txBody>
      </p:sp>
      <p:graphicFrame>
        <p:nvGraphicFramePr>
          <p:cNvPr id="8" name="Content Placeholder 7">
            <a:extLst>
              <a:ext uri="{FF2B5EF4-FFF2-40B4-BE49-F238E27FC236}">
                <a16:creationId xmlns:a16="http://schemas.microsoft.com/office/drawing/2014/main" id="{A39495CD-1562-3F4B-A66D-031E05420D35}"/>
              </a:ext>
            </a:extLst>
          </p:cNvPr>
          <p:cNvGraphicFramePr>
            <a:graphicFrameLocks noGrp="1"/>
          </p:cNvGraphicFramePr>
          <p:nvPr>
            <p:ph idx="1"/>
          </p:nvPr>
        </p:nvGraphicFramePr>
        <p:xfrm>
          <a:off x="9143219" y="2928829"/>
          <a:ext cx="2751601" cy="2085340"/>
        </p:xfrm>
        <a:graphic>
          <a:graphicData uri="http://schemas.openxmlformats.org/drawingml/2006/table">
            <a:tbl>
              <a:tblPr firstRow="1" bandRow="1">
                <a:tableStyleId>{5C22544A-7EE6-4342-B048-85BDC9FD1C3A}</a:tableStyleId>
              </a:tblPr>
              <a:tblGrid>
                <a:gridCol w="755652">
                  <a:extLst>
                    <a:ext uri="{9D8B030D-6E8A-4147-A177-3AD203B41FA5}">
                      <a16:colId xmlns:a16="http://schemas.microsoft.com/office/drawing/2014/main" val="896100784"/>
                    </a:ext>
                  </a:extLst>
                </a:gridCol>
                <a:gridCol w="1347020">
                  <a:extLst>
                    <a:ext uri="{9D8B030D-6E8A-4147-A177-3AD203B41FA5}">
                      <a16:colId xmlns:a16="http://schemas.microsoft.com/office/drawing/2014/main" val="2256075600"/>
                    </a:ext>
                  </a:extLst>
                </a:gridCol>
                <a:gridCol w="648929">
                  <a:extLst>
                    <a:ext uri="{9D8B030D-6E8A-4147-A177-3AD203B41FA5}">
                      <a16:colId xmlns:a16="http://schemas.microsoft.com/office/drawing/2014/main" val="3253389853"/>
                    </a:ext>
                  </a:extLst>
                </a:gridCol>
              </a:tblGrid>
              <a:tr h="370840">
                <a:tc>
                  <a:txBody>
                    <a:bodyPr/>
                    <a:lstStyle/>
                    <a:p>
                      <a:endParaRPr lang="en-US" sz="1050" dirty="0"/>
                    </a:p>
                  </a:txBody>
                  <a:tcPr/>
                </a:tc>
                <a:tc>
                  <a:txBody>
                    <a:bodyPr/>
                    <a:lstStyle/>
                    <a:p>
                      <a:r>
                        <a:rPr lang="en-US" sz="1050" dirty="0"/>
                        <a:t>Drug Classes</a:t>
                      </a:r>
                    </a:p>
                  </a:txBody>
                  <a:tcPr/>
                </a:tc>
                <a:tc>
                  <a:txBody>
                    <a:bodyPr/>
                    <a:lstStyle/>
                    <a:p>
                      <a:r>
                        <a:rPr lang="en-US" sz="1050" dirty="0" err="1"/>
                        <a:t>Comeds</a:t>
                      </a:r>
                      <a:endParaRPr lang="en-US" sz="1050" dirty="0"/>
                    </a:p>
                  </a:txBody>
                  <a:tcPr/>
                </a:tc>
                <a:extLst>
                  <a:ext uri="{0D108BD9-81ED-4DB2-BD59-A6C34878D82A}">
                    <a16:rowId xmlns:a16="http://schemas.microsoft.com/office/drawing/2014/main" val="2046908107"/>
                  </a:ext>
                </a:extLst>
              </a:tr>
              <a:tr h="370840">
                <a:tc>
                  <a:txBody>
                    <a:bodyPr/>
                    <a:lstStyle/>
                    <a:p>
                      <a:r>
                        <a:rPr lang="en-US" sz="1050" dirty="0"/>
                        <a:t>Mental Health</a:t>
                      </a:r>
                    </a:p>
                  </a:txBody>
                  <a:tcPr/>
                </a:tc>
                <a:tc>
                  <a:txBody>
                    <a:bodyPr/>
                    <a:lstStyle/>
                    <a:p>
                      <a:r>
                        <a:rPr lang="en-US" sz="1050" dirty="0"/>
                        <a:t>Anxiolytics</a:t>
                      </a:r>
                    </a:p>
                    <a:p>
                      <a:r>
                        <a:rPr lang="en-US" sz="1050" dirty="0"/>
                        <a:t>Hypnotics</a:t>
                      </a:r>
                    </a:p>
                    <a:p>
                      <a:r>
                        <a:rPr lang="en-US" sz="1050" dirty="0"/>
                        <a:t>Sedatives</a:t>
                      </a:r>
                    </a:p>
                    <a:p>
                      <a:r>
                        <a:rPr lang="en-US" sz="1050" dirty="0"/>
                        <a:t>Antidepressants</a:t>
                      </a:r>
                    </a:p>
                  </a:txBody>
                  <a:tcPr/>
                </a:tc>
                <a:tc>
                  <a:txBody>
                    <a:bodyPr/>
                    <a:lstStyle/>
                    <a:p>
                      <a:r>
                        <a:rPr lang="en-US" sz="1050" dirty="0"/>
                        <a:t>49</a:t>
                      </a:r>
                    </a:p>
                  </a:txBody>
                  <a:tcPr/>
                </a:tc>
                <a:extLst>
                  <a:ext uri="{0D108BD9-81ED-4DB2-BD59-A6C34878D82A}">
                    <a16:rowId xmlns:a16="http://schemas.microsoft.com/office/drawing/2014/main" val="236680779"/>
                  </a:ext>
                </a:extLst>
              </a:tr>
              <a:tr h="370840">
                <a:tc>
                  <a:txBody>
                    <a:bodyPr/>
                    <a:lstStyle/>
                    <a:p>
                      <a:r>
                        <a:rPr lang="en-US" sz="1050" dirty="0"/>
                        <a:t>CV Diseases</a:t>
                      </a:r>
                    </a:p>
                  </a:txBody>
                  <a:tcPr/>
                </a:tc>
                <a:tc>
                  <a:txBody>
                    <a:bodyPr/>
                    <a:lstStyle/>
                    <a:p>
                      <a:r>
                        <a:rPr lang="en-US" sz="1050" dirty="0"/>
                        <a:t>Beta blockers</a:t>
                      </a:r>
                    </a:p>
                    <a:p>
                      <a:r>
                        <a:rPr lang="en-US" sz="1050" dirty="0"/>
                        <a:t>CCB</a:t>
                      </a:r>
                    </a:p>
                    <a:p>
                      <a:r>
                        <a:rPr lang="en-US" sz="1050" dirty="0"/>
                        <a:t>Heart Failure agents</a:t>
                      </a:r>
                    </a:p>
                  </a:txBody>
                  <a:tcPr/>
                </a:tc>
                <a:tc>
                  <a:txBody>
                    <a:bodyPr/>
                    <a:lstStyle/>
                    <a:p>
                      <a:r>
                        <a:rPr lang="en-US" sz="1050" dirty="0"/>
                        <a:t>71</a:t>
                      </a:r>
                    </a:p>
                  </a:txBody>
                  <a:tcPr/>
                </a:tc>
                <a:extLst>
                  <a:ext uri="{0D108BD9-81ED-4DB2-BD59-A6C34878D82A}">
                    <a16:rowId xmlns:a16="http://schemas.microsoft.com/office/drawing/2014/main" val="4023066063"/>
                  </a:ext>
                </a:extLst>
              </a:tr>
              <a:tr h="370840">
                <a:tc>
                  <a:txBody>
                    <a:bodyPr/>
                    <a:lstStyle/>
                    <a:p>
                      <a:r>
                        <a:rPr lang="en-US" sz="1050" dirty="0"/>
                        <a:t>Metabolic Disorders</a:t>
                      </a:r>
                    </a:p>
                  </a:txBody>
                  <a:tcPr/>
                </a:tc>
                <a:tc>
                  <a:txBody>
                    <a:bodyPr/>
                    <a:lstStyle/>
                    <a:p>
                      <a:r>
                        <a:rPr lang="en-US" sz="1050" dirty="0"/>
                        <a:t>Antidiabetic drugs</a:t>
                      </a:r>
                    </a:p>
                    <a:p>
                      <a:r>
                        <a:rPr lang="en-US" sz="1050" dirty="0"/>
                        <a:t>Lipid lowering agents</a:t>
                      </a:r>
                    </a:p>
                  </a:txBody>
                  <a:tcPr/>
                </a:tc>
                <a:tc>
                  <a:txBody>
                    <a:bodyPr/>
                    <a:lstStyle/>
                    <a:p>
                      <a:r>
                        <a:rPr lang="en-US" sz="1050" dirty="0"/>
                        <a:t>36</a:t>
                      </a:r>
                    </a:p>
                  </a:txBody>
                  <a:tcPr/>
                </a:tc>
                <a:extLst>
                  <a:ext uri="{0D108BD9-81ED-4DB2-BD59-A6C34878D82A}">
                    <a16:rowId xmlns:a16="http://schemas.microsoft.com/office/drawing/2014/main" val="1181846607"/>
                  </a:ext>
                </a:extLst>
              </a:tr>
            </a:tbl>
          </a:graphicData>
        </a:graphic>
      </p:graphicFrame>
      <p:sp>
        <p:nvSpPr>
          <p:cNvPr id="9" name="Rectangle 8">
            <a:extLst>
              <a:ext uri="{FF2B5EF4-FFF2-40B4-BE49-F238E27FC236}">
                <a16:creationId xmlns:a16="http://schemas.microsoft.com/office/drawing/2014/main" id="{37D0D52E-1A85-AA43-95B0-39CA74E88BB4}"/>
              </a:ext>
            </a:extLst>
          </p:cNvPr>
          <p:cNvSpPr/>
          <p:nvPr/>
        </p:nvSpPr>
        <p:spPr>
          <a:xfrm>
            <a:off x="9080251" y="226625"/>
            <a:ext cx="3111749" cy="276999"/>
          </a:xfrm>
          <a:prstGeom prst="rect">
            <a:avLst/>
          </a:prstGeom>
        </p:spPr>
        <p:txBody>
          <a:bodyPr wrap="none">
            <a:spAutoFit/>
          </a:bodyPr>
          <a:lstStyle/>
          <a:p>
            <a:r>
              <a:rPr lang="en-US" altLang="ja-JP" sz="1200" kern="0" dirty="0">
                <a:solidFill>
                  <a:schemeClr val="tx1"/>
                </a:solidFill>
              </a:rPr>
              <a:t>Catia, SUSA14 IAS Mexico City July 21-24 2019 </a:t>
            </a:r>
          </a:p>
        </p:txBody>
      </p:sp>
    </p:spTree>
    <p:extLst>
      <p:ext uri="{BB962C8B-B14F-4D97-AF65-F5344CB8AC3E}">
        <p14:creationId xmlns:p14="http://schemas.microsoft.com/office/powerpoint/2010/main" val="2995011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475F9-5798-824E-90A8-E3B1B54B9F1E}"/>
              </a:ext>
            </a:extLst>
          </p:cNvPr>
          <p:cNvSpPr>
            <a:spLocks noGrp="1"/>
          </p:cNvSpPr>
          <p:nvPr>
            <p:ph type="title"/>
          </p:nvPr>
        </p:nvSpPr>
        <p:spPr/>
        <p:txBody>
          <a:bodyPr/>
          <a:lstStyle/>
          <a:p>
            <a:r>
              <a:rPr lang="en-US" dirty="0">
                <a:latin typeface="Franklin Gothic Medium" panose="020B0603020102020204" pitchFamily="34" charset="0"/>
              </a:rPr>
              <a:t>Basic Science Updates</a:t>
            </a:r>
          </a:p>
        </p:txBody>
      </p:sp>
    </p:spTree>
    <p:extLst>
      <p:ext uri="{BB962C8B-B14F-4D97-AF65-F5344CB8AC3E}">
        <p14:creationId xmlns:p14="http://schemas.microsoft.com/office/powerpoint/2010/main" val="118527039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D147D-88E1-4F49-8691-7120CF915ABB}"/>
              </a:ext>
            </a:extLst>
          </p:cNvPr>
          <p:cNvSpPr>
            <a:spLocks noGrp="1"/>
          </p:cNvSpPr>
          <p:nvPr>
            <p:ph type="title"/>
          </p:nvPr>
        </p:nvSpPr>
        <p:spPr>
          <a:xfrm>
            <a:off x="-12951" y="-32256"/>
            <a:ext cx="10515600" cy="1325563"/>
          </a:xfrm>
        </p:spPr>
        <p:txBody>
          <a:bodyPr/>
          <a:lstStyle/>
          <a:p>
            <a:r>
              <a:rPr lang="en-US" dirty="0">
                <a:latin typeface="Franklin Gothic Medium" panose="020B0603020102020204" pitchFamily="34" charset="0"/>
              </a:rPr>
              <a:t>HIV Therapy, Considerations in the Elderly</a:t>
            </a:r>
          </a:p>
        </p:txBody>
      </p:sp>
      <p:sp>
        <p:nvSpPr>
          <p:cNvPr id="3" name="Content Placeholder 2">
            <a:extLst>
              <a:ext uri="{FF2B5EF4-FFF2-40B4-BE49-F238E27FC236}">
                <a16:creationId xmlns:a16="http://schemas.microsoft.com/office/drawing/2014/main" id="{D8C7AB89-EEE4-6F46-9BD7-644DAE4866F1}"/>
              </a:ext>
            </a:extLst>
          </p:cNvPr>
          <p:cNvSpPr>
            <a:spLocks noGrp="1"/>
          </p:cNvSpPr>
          <p:nvPr>
            <p:ph idx="1"/>
          </p:nvPr>
        </p:nvSpPr>
        <p:spPr>
          <a:xfrm>
            <a:off x="836984" y="1300911"/>
            <a:ext cx="10515600" cy="5323824"/>
          </a:xfrm>
        </p:spPr>
        <p:txBody>
          <a:bodyPr>
            <a:normAutofit/>
          </a:bodyPr>
          <a:lstStyle/>
          <a:p>
            <a:pPr marL="0" indent="0">
              <a:buNone/>
            </a:pPr>
            <a:r>
              <a:rPr lang="en-US" sz="2400" dirty="0"/>
              <a:t>Advance age does not affect ritonavir exposure to a significant extent, and magnitude of DDIs appear similar to younger patients.</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pic>
        <p:nvPicPr>
          <p:cNvPr id="7" name="Picture 8">
            <a:extLst>
              <a:ext uri="{FF2B5EF4-FFF2-40B4-BE49-F238E27FC236}">
                <a16:creationId xmlns:a16="http://schemas.microsoft.com/office/drawing/2014/main" id="{3A39A682-28EB-854C-B9E8-D9AA084B8339}"/>
              </a:ext>
            </a:extLst>
          </p:cNvPr>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667615" y="2509147"/>
            <a:ext cx="2789763" cy="2789763"/>
          </a:xfrm>
          <a:prstGeom prst="rect">
            <a:avLst/>
          </a:prstGeom>
          <a:ln>
            <a:noFill/>
          </a:ln>
        </p:spPr>
      </p:pic>
      <p:sp>
        <p:nvSpPr>
          <p:cNvPr id="8" name="TextBox 13">
            <a:extLst>
              <a:ext uri="{FF2B5EF4-FFF2-40B4-BE49-F238E27FC236}">
                <a16:creationId xmlns:a16="http://schemas.microsoft.com/office/drawing/2014/main" id="{64F9A33E-8186-BB4D-A0E9-0B0F8F767426}"/>
              </a:ext>
            </a:extLst>
          </p:cNvPr>
          <p:cNvSpPr>
            <a:spLocks/>
          </p:cNvSpPr>
          <p:nvPr/>
        </p:nvSpPr>
        <p:spPr bwMode="auto">
          <a:xfrm>
            <a:off x="595607" y="2153694"/>
            <a:ext cx="3195924" cy="369332"/>
          </a:xfrm>
          <a:prstGeom prst="rect">
            <a:avLst/>
          </a:prstGeom>
          <a:noFill/>
          <a:ln>
            <a:noFill/>
          </a:ln>
        </p:spPr>
        <p:txBody>
          <a:bodyPr wrap="square" rtlCol="0">
            <a:spAutoFit/>
          </a:bodyPr>
          <a:lstStyle/>
          <a:p>
            <a:pPr>
              <a:defRPr/>
            </a:pPr>
            <a:r>
              <a:rPr lang="de-DE" b="1" dirty="0" err="1">
                <a:cs typeface="Arial"/>
              </a:rPr>
              <a:t>Adults</a:t>
            </a:r>
            <a:r>
              <a:rPr lang="de-DE" b="1" dirty="0">
                <a:cs typeface="Arial"/>
              </a:rPr>
              <a:t> </a:t>
            </a:r>
            <a:r>
              <a:rPr lang="de-DE" b="1" dirty="0" err="1">
                <a:cs typeface="Arial"/>
              </a:rPr>
              <a:t>aged</a:t>
            </a:r>
            <a:r>
              <a:rPr lang="de-DE" b="1" dirty="0">
                <a:cs typeface="Arial"/>
              </a:rPr>
              <a:t> 20-50 </a:t>
            </a:r>
            <a:r>
              <a:rPr lang="de-DE" b="1" dirty="0" err="1">
                <a:cs typeface="Arial"/>
              </a:rPr>
              <a:t>years</a:t>
            </a:r>
            <a:endParaRPr lang="de-DE" b="1" dirty="0">
              <a:cs typeface="Arial"/>
            </a:endParaRPr>
          </a:p>
        </p:txBody>
      </p:sp>
      <p:sp>
        <p:nvSpPr>
          <p:cNvPr id="9" name="TextBox 14">
            <a:extLst>
              <a:ext uri="{FF2B5EF4-FFF2-40B4-BE49-F238E27FC236}">
                <a16:creationId xmlns:a16="http://schemas.microsoft.com/office/drawing/2014/main" id="{AC3C2595-3AC6-5C4B-9EF6-EFAA03A96330}"/>
              </a:ext>
            </a:extLst>
          </p:cNvPr>
          <p:cNvSpPr>
            <a:spLocks/>
          </p:cNvSpPr>
          <p:nvPr/>
        </p:nvSpPr>
        <p:spPr bwMode="auto">
          <a:xfrm>
            <a:off x="3403919" y="2149108"/>
            <a:ext cx="3195924" cy="369332"/>
          </a:xfrm>
          <a:prstGeom prst="rect">
            <a:avLst/>
          </a:prstGeom>
          <a:noFill/>
          <a:ln>
            <a:noFill/>
          </a:ln>
        </p:spPr>
        <p:txBody>
          <a:bodyPr wrap="square" rtlCol="0">
            <a:spAutoFit/>
          </a:bodyPr>
          <a:lstStyle/>
          <a:p>
            <a:pPr>
              <a:defRPr/>
            </a:pPr>
            <a:r>
              <a:rPr lang="de-DE" b="1" dirty="0" err="1">
                <a:cs typeface="Arial"/>
              </a:rPr>
              <a:t>Adults</a:t>
            </a:r>
            <a:r>
              <a:rPr lang="de-DE" b="1" dirty="0">
                <a:cs typeface="Arial"/>
              </a:rPr>
              <a:t> </a:t>
            </a:r>
            <a:r>
              <a:rPr lang="de-DE" b="1" dirty="0" err="1">
                <a:cs typeface="Arial"/>
              </a:rPr>
              <a:t>aged</a:t>
            </a:r>
            <a:r>
              <a:rPr lang="de-DE" b="1" dirty="0">
                <a:cs typeface="Arial"/>
              </a:rPr>
              <a:t> 55-60 </a:t>
            </a:r>
            <a:r>
              <a:rPr lang="de-DE" b="1" dirty="0" err="1">
                <a:cs typeface="Arial"/>
              </a:rPr>
              <a:t>years</a:t>
            </a:r>
            <a:endParaRPr lang="de-DE" b="1" dirty="0">
              <a:cs typeface="Arial"/>
            </a:endParaRPr>
          </a:p>
        </p:txBody>
      </p:sp>
      <p:pic>
        <p:nvPicPr>
          <p:cNvPr id="10" name="Picture 11">
            <a:extLst>
              <a:ext uri="{FF2B5EF4-FFF2-40B4-BE49-F238E27FC236}">
                <a16:creationId xmlns:a16="http://schemas.microsoft.com/office/drawing/2014/main" id="{9A47FA8E-21D8-424A-AD03-35AE6B76DF60}"/>
              </a:ext>
            </a:extLst>
          </p:cNvPr>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3272239" y="2511367"/>
            <a:ext cx="2808312" cy="2808312"/>
          </a:xfrm>
          <a:prstGeom prst="rect">
            <a:avLst/>
          </a:prstGeom>
          <a:ln>
            <a:noFill/>
          </a:ln>
        </p:spPr>
      </p:pic>
      <p:pic>
        <p:nvPicPr>
          <p:cNvPr id="11" name="Picture 16">
            <a:extLst>
              <a:ext uri="{FF2B5EF4-FFF2-40B4-BE49-F238E27FC236}">
                <a16:creationId xmlns:a16="http://schemas.microsoft.com/office/drawing/2014/main" id="{DCEE86D0-7BA9-F345-8C9C-04E654696615}"/>
              </a:ext>
            </a:extLst>
          </p:cNvPr>
          <p:cNvPicPr>
            <a:picLocks noChangeAspect="1"/>
          </p:cNvPicPr>
          <p:nvPr/>
        </p:nvPicPr>
        <p:blipFill>
          <a:blip r:embed="rId5" cstate="email">
            <a:extLst>
              <a:ext uri="{28A0092B-C50C-407E-A947-70E740481C1C}">
                <a14:useLocalDpi xmlns:a14="http://schemas.microsoft.com/office/drawing/2010/main"/>
              </a:ext>
            </a:extLst>
          </a:blip>
          <a:stretch/>
        </p:blipFill>
        <p:spPr bwMode="auto">
          <a:xfrm>
            <a:off x="5852191" y="2511952"/>
            <a:ext cx="2808312" cy="2808312"/>
          </a:xfrm>
          <a:prstGeom prst="rect">
            <a:avLst/>
          </a:prstGeom>
          <a:ln>
            <a:noFill/>
          </a:ln>
        </p:spPr>
      </p:pic>
      <p:sp>
        <p:nvSpPr>
          <p:cNvPr id="12" name="TextBox 17">
            <a:extLst>
              <a:ext uri="{FF2B5EF4-FFF2-40B4-BE49-F238E27FC236}">
                <a16:creationId xmlns:a16="http://schemas.microsoft.com/office/drawing/2014/main" id="{6A0C2BB1-E34C-834C-B0B6-4B6AF4D2347E}"/>
              </a:ext>
            </a:extLst>
          </p:cNvPr>
          <p:cNvSpPr>
            <a:spLocks/>
          </p:cNvSpPr>
          <p:nvPr/>
        </p:nvSpPr>
        <p:spPr bwMode="auto">
          <a:xfrm>
            <a:off x="6140223" y="2149108"/>
            <a:ext cx="3195924" cy="369332"/>
          </a:xfrm>
          <a:prstGeom prst="rect">
            <a:avLst/>
          </a:prstGeom>
          <a:noFill/>
          <a:ln>
            <a:noFill/>
          </a:ln>
        </p:spPr>
        <p:txBody>
          <a:bodyPr wrap="square" rtlCol="0">
            <a:spAutoFit/>
          </a:bodyPr>
          <a:lstStyle/>
          <a:p>
            <a:pPr>
              <a:defRPr/>
            </a:pPr>
            <a:r>
              <a:rPr lang="de-DE" b="1" dirty="0" err="1">
                <a:cs typeface="Arial"/>
              </a:rPr>
              <a:t>Adults</a:t>
            </a:r>
            <a:r>
              <a:rPr lang="de-DE" b="1" dirty="0">
                <a:cs typeface="Arial"/>
              </a:rPr>
              <a:t> </a:t>
            </a:r>
            <a:r>
              <a:rPr lang="de-DE" b="1" dirty="0" err="1">
                <a:cs typeface="Arial"/>
              </a:rPr>
              <a:t>aged</a:t>
            </a:r>
            <a:r>
              <a:rPr lang="de-DE" b="1" dirty="0">
                <a:cs typeface="Arial"/>
              </a:rPr>
              <a:t> 65-80 </a:t>
            </a:r>
            <a:r>
              <a:rPr lang="de-DE" b="1" dirty="0" err="1">
                <a:cs typeface="Arial"/>
              </a:rPr>
              <a:t>years</a:t>
            </a:r>
            <a:endParaRPr lang="de-DE" b="1" dirty="0">
              <a:cs typeface="Arial"/>
            </a:endParaRPr>
          </a:p>
        </p:txBody>
      </p:sp>
      <p:sp>
        <p:nvSpPr>
          <p:cNvPr id="13" name="Ellipse 24">
            <a:extLst>
              <a:ext uri="{FF2B5EF4-FFF2-40B4-BE49-F238E27FC236}">
                <a16:creationId xmlns:a16="http://schemas.microsoft.com/office/drawing/2014/main" id="{BE7C2D37-2767-E445-99E6-3F4E33B98B27}"/>
              </a:ext>
            </a:extLst>
          </p:cNvPr>
          <p:cNvSpPr/>
          <p:nvPr/>
        </p:nvSpPr>
        <p:spPr bwMode="auto">
          <a:xfrm>
            <a:off x="739623" y="5352199"/>
            <a:ext cx="116258"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25">
            <a:extLst>
              <a:ext uri="{FF2B5EF4-FFF2-40B4-BE49-F238E27FC236}">
                <a16:creationId xmlns:a16="http://schemas.microsoft.com/office/drawing/2014/main" id="{BC803F47-6B32-E941-84C2-8DA75A34EAE5}"/>
              </a:ext>
            </a:extLst>
          </p:cNvPr>
          <p:cNvCxnSpPr/>
          <p:nvPr/>
        </p:nvCxnSpPr>
        <p:spPr bwMode="auto">
          <a:xfrm>
            <a:off x="2500285" y="5426484"/>
            <a:ext cx="21793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26">
            <a:extLst>
              <a:ext uri="{FF2B5EF4-FFF2-40B4-BE49-F238E27FC236}">
                <a16:creationId xmlns:a16="http://schemas.microsoft.com/office/drawing/2014/main" id="{E4A8FE3F-263E-9F47-B6EB-94B7517CAD6F}"/>
              </a:ext>
            </a:extLst>
          </p:cNvPr>
          <p:cNvCxnSpPr/>
          <p:nvPr/>
        </p:nvCxnSpPr>
        <p:spPr bwMode="auto">
          <a:xfrm>
            <a:off x="4525424" y="5417089"/>
            <a:ext cx="217935"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Rechteck 27">
            <a:extLst>
              <a:ext uri="{FF2B5EF4-FFF2-40B4-BE49-F238E27FC236}">
                <a16:creationId xmlns:a16="http://schemas.microsoft.com/office/drawing/2014/main" id="{9942E36B-E267-0A4C-A8B5-031463599B68}"/>
              </a:ext>
            </a:extLst>
          </p:cNvPr>
          <p:cNvSpPr/>
          <p:nvPr/>
        </p:nvSpPr>
        <p:spPr bwMode="auto">
          <a:xfrm>
            <a:off x="6750400" y="5351102"/>
            <a:ext cx="217935" cy="17060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feld 28">
            <a:extLst>
              <a:ext uri="{FF2B5EF4-FFF2-40B4-BE49-F238E27FC236}">
                <a16:creationId xmlns:a16="http://schemas.microsoft.com/office/drawing/2014/main" id="{76C4EDE7-D672-864E-84C9-96FFBAC97FD1}"/>
              </a:ext>
            </a:extLst>
          </p:cNvPr>
          <p:cNvSpPr txBox="1"/>
          <p:nvPr/>
        </p:nvSpPr>
        <p:spPr bwMode="auto">
          <a:xfrm>
            <a:off x="841151" y="5274866"/>
            <a:ext cx="1554656" cy="276999"/>
          </a:xfrm>
          <a:prstGeom prst="rect">
            <a:avLst/>
          </a:prstGeom>
          <a:noFill/>
        </p:spPr>
        <p:txBody>
          <a:bodyPr wrap="none" rtlCol="0">
            <a:spAutoFit/>
          </a:bodyPr>
          <a:lstStyle/>
          <a:p>
            <a:r>
              <a:rPr lang="de-CH" sz="1200" dirty="0" err="1"/>
              <a:t>Observed</a:t>
            </a:r>
            <a:r>
              <a:rPr lang="de-CH" sz="1200" dirty="0"/>
              <a:t> </a:t>
            </a:r>
            <a:r>
              <a:rPr lang="de-CH" sz="1200" dirty="0" err="1"/>
              <a:t>clinical</a:t>
            </a:r>
            <a:r>
              <a:rPr lang="de-CH" sz="1200" dirty="0"/>
              <a:t> </a:t>
            </a:r>
            <a:r>
              <a:rPr lang="de-CH" sz="1200" dirty="0" err="1"/>
              <a:t>data</a:t>
            </a:r>
            <a:endParaRPr lang="en-US" sz="1200" dirty="0"/>
          </a:p>
        </p:txBody>
      </p:sp>
      <p:sp>
        <p:nvSpPr>
          <p:cNvPr id="18" name="Textfeld 29">
            <a:extLst>
              <a:ext uri="{FF2B5EF4-FFF2-40B4-BE49-F238E27FC236}">
                <a16:creationId xmlns:a16="http://schemas.microsoft.com/office/drawing/2014/main" id="{D8892607-2828-0A4C-AF5F-47DB0F7FCE4E}"/>
              </a:ext>
            </a:extLst>
          </p:cNvPr>
          <p:cNvSpPr txBox="1"/>
          <p:nvPr/>
        </p:nvSpPr>
        <p:spPr bwMode="auto">
          <a:xfrm>
            <a:off x="2788317" y="5274866"/>
            <a:ext cx="1623714" cy="276999"/>
          </a:xfrm>
          <a:prstGeom prst="rect">
            <a:avLst/>
          </a:prstGeom>
          <a:noFill/>
        </p:spPr>
        <p:txBody>
          <a:bodyPr wrap="none" rtlCol="0">
            <a:spAutoFit/>
          </a:bodyPr>
          <a:lstStyle/>
          <a:p>
            <a:r>
              <a:rPr lang="de-CH" sz="1200" dirty="0" err="1"/>
              <a:t>Mean</a:t>
            </a:r>
            <a:r>
              <a:rPr lang="de-CH" sz="1200" dirty="0"/>
              <a:t> of all </a:t>
            </a:r>
            <a:r>
              <a:rPr lang="de-CH" sz="1200" dirty="0" err="1"/>
              <a:t>predictions</a:t>
            </a:r>
            <a:endParaRPr lang="en-US" sz="1200" dirty="0"/>
          </a:p>
        </p:txBody>
      </p:sp>
      <p:sp>
        <p:nvSpPr>
          <p:cNvPr id="19" name="Textfeld 30">
            <a:extLst>
              <a:ext uri="{FF2B5EF4-FFF2-40B4-BE49-F238E27FC236}">
                <a16:creationId xmlns:a16="http://schemas.microsoft.com/office/drawing/2014/main" id="{2BAF6A93-5B91-EF47-A820-2FA1F55B9672}"/>
              </a:ext>
            </a:extLst>
          </p:cNvPr>
          <p:cNvSpPr txBox="1"/>
          <p:nvPr/>
        </p:nvSpPr>
        <p:spPr bwMode="auto">
          <a:xfrm>
            <a:off x="4813456" y="5274866"/>
            <a:ext cx="1758815" cy="276999"/>
          </a:xfrm>
          <a:prstGeom prst="rect">
            <a:avLst/>
          </a:prstGeom>
          <a:noFill/>
        </p:spPr>
        <p:txBody>
          <a:bodyPr wrap="none" rtlCol="0">
            <a:spAutoFit/>
          </a:bodyPr>
          <a:lstStyle/>
          <a:p>
            <a:r>
              <a:rPr lang="de-CH" sz="1200" dirty="0" err="1"/>
              <a:t>Mean</a:t>
            </a:r>
            <a:r>
              <a:rPr lang="de-CH" sz="1200" dirty="0"/>
              <a:t> of </a:t>
            </a:r>
            <a:r>
              <a:rPr lang="de-CH" sz="1200" dirty="0" err="1"/>
              <a:t>each</a:t>
            </a:r>
            <a:r>
              <a:rPr lang="de-CH" sz="1200" dirty="0"/>
              <a:t> </a:t>
            </a:r>
            <a:r>
              <a:rPr lang="de-CH" sz="1200" dirty="0" err="1"/>
              <a:t>virtual</a:t>
            </a:r>
            <a:r>
              <a:rPr lang="de-CH" sz="1200" dirty="0"/>
              <a:t> </a:t>
            </a:r>
            <a:r>
              <a:rPr lang="de-CH" sz="1200" dirty="0" err="1"/>
              <a:t>trial</a:t>
            </a:r>
            <a:endParaRPr lang="en-US" sz="1200" dirty="0"/>
          </a:p>
        </p:txBody>
      </p:sp>
      <p:sp>
        <p:nvSpPr>
          <p:cNvPr id="20" name="Textfeld 31">
            <a:extLst>
              <a:ext uri="{FF2B5EF4-FFF2-40B4-BE49-F238E27FC236}">
                <a16:creationId xmlns:a16="http://schemas.microsoft.com/office/drawing/2014/main" id="{1646AF8C-A02D-8041-BBF4-243ED837C652}"/>
              </a:ext>
            </a:extLst>
          </p:cNvPr>
          <p:cNvSpPr txBox="1"/>
          <p:nvPr/>
        </p:nvSpPr>
        <p:spPr bwMode="auto">
          <a:xfrm>
            <a:off x="7083403" y="5274866"/>
            <a:ext cx="1505092" cy="276999"/>
          </a:xfrm>
          <a:prstGeom prst="rect">
            <a:avLst/>
          </a:prstGeom>
          <a:noFill/>
        </p:spPr>
        <p:txBody>
          <a:bodyPr wrap="none" rtlCol="0">
            <a:spAutoFit/>
          </a:bodyPr>
          <a:lstStyle/>
          <a:p>
            <a:r>
              <a:rPr lang="de-CH" sz="1200" dirty="0"/>
              <a:t>95% CI of </a:t>
            </a:r>
            <a:r>
              <a:rPr lang="de-CH" sz="1200" dirty="0" err="1"/>
              <a:t>predictions</a:t>
            </a:r>
            <a:endParaRPr lang="en-US" sz="1200" dirty="0"/>
          </a:p>
        </p:txBody>
      </p:sp>
      <p:sp>
        <p:nvSpPr>
          <p:cNvPr id="21" name="Rechteck 3">
            <a:extLst>
              <a:ext uri="{FF2B5EF4-FFF2-40B4-BE49-F238E27FC236}">
                <a16:creationId xmlns:a16="http://schemas.microsoft.com/office/drawing/2014/main" id="{16AF56CE-1493-C746-9139-40A933239202}"/>
              </a:ext>
            </a:extLst>
          </p:cNvPr>
          <p:cNvSpPr/>
          <p:nvPr/>
        </p:nvSpPr>
        <p:spPr bwMode="auto">
          <a:xfrm>
            <a:off x="1819743" y="2797180"/>
            <a:ext cx="1409330" cy="1019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hteck 32">
            <a:extLst>
              <a:ext uri="{FF2B5EF4-FFF2-40B4-BE49-F238E27FC236}">
                <a16:creationId xmlns:a16="http://schemas.microsoft.com/office/drawing/2014/main" id="{FA186ABC-D91C-8B43-ABE0-1D6D1D636CC9}"/>
              </a:ext>
            </a:extLst>
          </p:cNvPr>
          <p:cNvSpPr/>
          <p:nvPr/>
        </p:nvSpPr>
        <p:spPr bwMode="auto">
          <a:xfrm>
            <a:off x="4412031" y="2814070"/>
            <a:ext cx="1393303" cy="105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fik 2">
            <a:extLst>
              <a:ext uri="{FF2B5EF4-FFF2-40B4-BE49-F238E27FC236}">
                <a16:creationId xmlns:a16="http://schemas.microsoft.com/office/drawing/2014/main" id="{DB18A54C-FDAC-8D4E-ABAD-978BC9F933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bwMode="auto">
          <a:xfrm>
            <a:off x="792335" y="5627333"/>
            <a:ext cx="7622213" cy="929403"/>
          </a:xfrm>
          <a:prstGeom prst="rect">
            <a:avLst/>
          </a:prstGeom>
        </p:spPr>
      </p:pic>
      <p:sp>
        <p:nvSpPr>
          <p:cNvPr id="24" name="Text Box 252">
            <a:extLst>
              <a:ext uri="{FF2B5EF4-FFF2-40B4-BE49-F238E27FC236}">
                <a16:creationId xmlns:a16="http://schemas.microsoft.com/office/drawing/2014/main" id="{79A430D6-D573-124D-BEAC-8FFB3F842675}"/>
              </a:ext>
            </a:extLst>
          </p:cNvPr>
          <p:cNvSpPr txBox="1">
            <a:spLocks noChangeArrowheads="1"/>
          </p:cNvSpPr>
          <p:nvPr/>
        </p:nvSpPr>
        <p:spPr bwMode="auto">
          <a:xfrm>
            <a:off x="-21538" y="6554601"/>
            <a:ext cx="98369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de-CH" sz="1400" dirty="0" err="1">
                <a:latin typeface="+mn-lt"/>
                <a:cs typeface="Arial" panose="020B0604020202020204" pitchFamily="34" charset="0"/>
              </a:rPr>
              <a:t>Dumond</a:t>
            </a:r>
            <a:r>
              <a:rPr lang="de-CH" sz="1400" dirty="0">
                <a:latin typeface="+mn-lt"/>
                <a:cs typeface="Arial" panose="020B0604020202020204" pitchFamily="34" charset="0"/>
              </a:rPr>
              <a:t> J et al. HIV Medicine 2013; Stader F et al. International Workshop Clin </a:t>
            </a:r>
            <a:r>
              <a:rPr lang="de-CH" sz="1400" dirty="0" err="1">
                <a:latin typeface="+mn-lt"/>
                <a:cs typeface="Arial" panose="020B0604020202020204" pitchFamily="34" charset="0"/>
              </a:rPr>
              <a:t>Pharmacol</a:t>
            </a:r>
            <a:r>
              <a:rPr lang="de-CH" sz="1400" dirty="0">
                <a:latin typeface="+mn-lt"/>
                <a:cs typeface="Arial" panose="020B0604020202020204" pitchFamily="34" charset="0"/>
              </a:rPr>
              <a:t> </a:t>
            </a:r>
            <a:r>
              <a:rPr lang="de-CH" sz="1400" dirty="0" err="1">
                <a:latin typeface="+mn-lt"/>
                <a:cs typeface="Arial" panose="020B0604020202020204" pitchFamily="34" charset="0"/>
              </a:rPr>
              <a:t>Antivir</a:t>
            </a:r>
            <a:r>
              <a:rPr lang="de-CH" sz="1400" dirty="0">
                <a:latin typeface="+mn-lt"/>
                <a:cs typeface="Arial" panose="020B0604020202020204" pitchFamily="34" charset="0"/>
              </a:rPr>
              <a:t> </a:t>
            </a:r>
            <a:r>
              <a:rPr lang="de-CH" sz="1400" dirty="0" err="1">
                <a:latin typeface="+mn-lt"/>
                <a:cs typeface="Arial" panose="020B0604020202020204" pitchFamily="34" charset="0"/>
              </a:rPr>
              <a:t>Ther</a:t>
            </a:r>
            <a:r>
              <a:rPr lang="de-CH" sz="1400" dirty="0">
                <a:latin typeface="+mn-lt"/>
                <a:cs typeface="Arial" panose="020B0604020202020204" pitchFamily="34" charset="0"/>
              </a:rPr>
              <a:t> 2019; Stader F et al. CROI 2019</a:t>
            </a:r>
          </a:p>
        </p:txBody>
      </p:sp>
      <p:grpSp>
        <p:nvGrpSpPr>
          <p:cNvPr id="26" name="Gruppieren 34">
            <a:extLst>
              <a:ext uri="{FF2B5EF4-FFF2-40B4-BE49-F238E27FC236}">
                <a16:creationId xmlns:a16="http://schemas.microsoft.com/office/drawing/2014/main" id="{2670F917-0A1A-5242-AA86-8E9F0BB34595}"/>
              </a:ext>
            </a:extLst>
          </p:cNvPr>
          <p:cNvGrpSpPr/>
          <p:nvPr/>
        </p:nvGrpSpPr>
        <p:grpSpPr>
          <a:xfrm>
            <a:off x="8866488" y="2797180"/>
            <a:ext cx="3188673" cy="2682868"/>
            <a:chOff x="7827652" y="2642831"/>
            <a:chExt cx="3773406" cy="2990888"/>
          </a:xfrm>
        </p:grpSpPr>
        <p:pic>
          <p:nvPicPr>
            <p:cNvPr id="27" name="Picture 26">
              <a:extLst>
                <a:ext uri="{FF2B5EF4-FFF2-40B4-BE49-F238E27FC236}">
                  <a16:creationId xmlns:a16="http://schemas.microsoft.com/office/drawing/2014/main" id="{33CDC67B-0DBB-F14E-A882-7D14452E0B7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26642" y="2642831"/>
              <a:ext cx="3674416" cy="2990888"/>
            </a:xfrm>
            <a:prstGeom prst="rect">
              <a:avLst/>
            </a:prstGeom>
          </p:spPr>
        </p:pic>
        <p:sp>
          <p:nvSpPr>
            <p:cNvPr id="28" name="Textfeld 36">
              <a:extLst>
                <a:ext uri="{FF2B5EF4-FFF2-40B4-BE49-F238E27FC236}">
                  <a16:creationId xmlns:a16="http://schemas.microsoft.com/office/drawing/2014/main" id="{BEE12AC9-B77A-294F-81EA-06826E30F23C}"/>
                </a:ext>
              </a:extLst>
            </p:cNvPr>
            <p:cNvSpPr txBox="1"/>
            <p:nvPr/>
          </p:nvSpPr>
          <p:spPr>
            <a:xfrm>
              <a:off x="8544272" y="2809511"/>
              <a:ext cx="558166" cy="338554"/>
            </a:xfrm>
            <a:prstGeom prst="rect">
              <a:avLst/>
            </a:prstGeom>
            <a:noFill/>
          </p:spPr>
          <p:txBody>
            <a:bodyPr wrap="none" rtlCol="0">
              <a:spAutoFit/>
            </a:bodyPr>
            <a:lstStyle/>
            <a:p>
              <a:r>
                <a:rPr lang="de-CH" sz="1600" dirty="0" err="1">
                  <a:solidFill>
                    <a:schemeClr val="accent5"/>
                  </a:solidFill>
                </a:rPr>
                <a:t>men</a:t>
              </a:r>
              <a:endParaRPr lang="en-US" sz="1600" dirty="0">
                <a:solidFill>
                  <a:schemeClr val="accent5"/>
                </a:solidFill>
              </a:endParaRPr>
            </a:p>
          </p:txBody>
        </p:sp>
        <p:sp>
          <p:nvSpPr>
            <p:cNvPr id="29" name="Textfeld 37">
              <a:extLst>
                <a:ext uri="{FF2B5EF4-FFF2-40B4-BE49-F238E27FC236}">
                  <a16:creationId xmlns:a16="http://schemas.microsoft.com/office/drawing/2014/main" id="{EF34C1C4-B00E-1347-9AB2-6C0BBFFDEB9E}"/>
                </a:ext>
              </a:extLst>
            </p:cNvPr>
            <p:cNvSpPr txBox="1"/>
            <p:nvPr/>
          </p:nvSpPr>
          <p:spPr>
            <a:xfrm>
              <a:off x="8544272" y="2996952"/>
              <a:ext cx="812723" cy="338554"/>
            </a:xfrm>
            <a:prstGeom prst="rect">
              <a:avLst/>
            </a:prstGeom>
            <a:noFill/>
          </p:spPr>
          <p:txBody>
            <a:bodyPr wrap="none" rtlCol="0">
              <a:spAutoFit/>
            </a:bodyPr>
            <a:lstStyle/>
            <a:p>
              <a:r>
                <a:rPr lang="de-CH" sz="1600" dirty="0" err="1">
                  <a:solidFill>
                    <a:srgbClr val="FF0000"/>
                  </a:solidFill>
                </a:rPr>
                <a:t>women</a:t>
              </a:r>
              <a:endParaRPr lang="en-US" sz="1600" dirty="0">
                <a:solidFill>
                  <a:srgbClr val="FF0000"/>
                </a:solidFill>
              </a:endParaRPr>
            </a:p>
          </p:txBody>
        </p:sp>
        <p:sp>
          <p:nvSpPr>
            <p:cNvPr id="30" name="Rechteck 39">
              <a:extLst>
                <a:ext uri="{FF2B5EF4-FFF2-40B4-BE49-F238E27FC236}">
                  <a16:creationId xmlns:a16="http://schemas.microsoft.com/office/drawing/2014/main" id="{E1B7A1F5-169D-0847-A7ED-490AE41F3132}"/>
                </a:ext>
              </a:extLst>
            </p:cNvPr>
            <p:cNvSpPr/>
            <p:nvPr/>
          </p:nvSpPr>
          <p:spPr>
            <a:xfrm>
              <a:off x="7827652" y="3579123"/>
              <a:ext cx="384433"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17">
            <a:extLst>
              <a:ext uri="{FF2B5EF4-FFF2-40B4-BE49-F238E27FC236}">
                <a16:creationId xmlns:a16="http://schemas.microsoft.com/office/drawing/2014/main" id="{59CFC7D1-AD41-4F49-9FD1-A0C1DA197209}"/>
              </a:ext>
            </a:extLst>
          </p:cNvPr>
          <p:cNvSpPr>
            <a:spLocks/>
          </p:cNvSpPr>
          <p:nvPr/>
        </p:nvSpPr>
        <p:spPr bwMode="auto">
          <a:xfrm>
            <a:off x="8844422" y="2533648"/>
            <a:ext cx="3249833" cy="369332"/>
          </a:xfrm>
          <a:prstGeom prst="rect">
            <a:avLst/>
          </a:prstGeom>
          <a:noFill/>
          <a:ln>
            <a:noFill/>
          </a:ln>
        </p:spPr>
        <p:txBody>
          <a:bodyPr wrap="square" rtlCol="0">
            <a:spAutoFit/>
          </a:bodyPr>
          <a:lstStyle/>
          <a:p>
            <a:pPr>
              <a:defRPr/>
            </a:pPr>
            <a:r>
              <a:rPr lang="de-DE" b="1" dirty="0">
                <a:cs typeface="Arial"/>
              </a:rPr>
              <a:t>Impact of </a:t>
            </a:r>
            <a:r>
              <a:rPr lang="de-DE" b="1" dirty="0" err="1">
                <a:cs typeface="Arial"/>
              </a:rPr>
              <a:t>age</a:t>
            </a:r>
            <a:r>
              <a:rPr lang="de-DE" b="1" dirty="0">
                <a:cs typeface="Arial"/>
              </a:rPr>
              <a:t> on DDI </a:t>
            </a:r>
            <a:r>
              <a:rPr lang="de-DE" b="1" dirty="0" err="1">
                <a:cs typeface="Arial"/>
              </a:rPr>
              <a:t>magnitude</a:t>
            </a:r>
            <a:endParaRPr lang="de-DE" b="1" dirty="0">
              <a:cs typeface="Arial"/>
            </a:endParaRPr>
          </a:p>
        </p:txBody>
      </p:sp>
      <p:sp>
        <p:nvSpPr>
          <p:cNvPr id="32" name="Textfeld 41">
            <a:extLst>
              <a:ext uri="{FF2B5EF4-FFF2-40B4-BE49-F238E27FC236}">
                <a16:creationId xmlns:a16="http://schemas.microsoft.com/office/drawing/2014/main" id="{D4473589-5BDC-E646-BECF-C5E6AC0EB869}"/>
              </a:ext>
            </a:extLst>
          </p:cNvPr>
          <p:cNvSpPr txBox="1"/>
          <p:nvPr/>
        </p:nvSpPr>
        <p:spPr bwMode="auto">
          <a:xfrm rot="16200000">
            <a:off x="7955716" y="3731064"/>
            <a:ext cx="1763047" cy="461665"/>
          </a:xfrm>
          <a:prstGeom prst="rect">
            <a:avLst/>
          </a:prstGeom>
          <a:noFill/>
        </p:spPr>
        <p:txBody>
          <a:bodyPr wrap="none" rtlCol="0">
            <a:spAutoFit/>
          </a:bodyPr>
          <a:lstStyle/>
          <a:p>
            <a:r>
              <a:rPr lang="de-CH" sz="1200" u="sng" dirty="0"/>
              <a:t>AUC </a:t>
            </a:r>
            <a:r>
              <a:rPr lang="de-CH" sz="1200" u="sng" dirty="0" err="1"/>
              <a:t>Rivaroxaban</a:t>
            </a:r>
            <a:r>
              <a:rPr lang="de-CH" sz="1200" u="sng" dirty="0"/>
              <a:t> + DRV/r</a:t>
            </a:r>
          </a:p>
          <a:p>
            <a:r>
              <a:rPr lang="de-CH" sz="1200" dirty="0"/>
              <a:t>AUC </a:t>
            </a:r>
            <a:r>
              <a:rPr lang="de-CH" sz="1200" dirty="0" err="1"/>
              <a:t>Rivaroxaban</a:t>
            </a:r>
            <a:r>
              <a:rPr lang="de-CH" sz="1200" dirty="0"/>
              <a:t> </a:t>
            </a:r>
            <a:r>
              <a:rPr lang="de-CH" sz="1200" dirty="0" err="1"/>
              <a:t>alone</a:t>
            </a:r>
            <a:endParaRPr lang="en-US" sz="1200" dirty="0"/>
          </a:p>
        </p:txBody>
      </p:sp>
      <p:sp>
        <p:nvSpPr>
          <p:cNvPr id="33" name="Rectangle 32">
            <a:extLst>
              <a:ext uri="{FF2B5EF4-FFF2-40B4-BE49-F238E27FC236}">
                <a16:creationId xmlns:a16="http://schemas.microsoft.com/office/drawing/2014/main" id="{FCDA05EC-0A7B-FA4F-BB22-C088F126CD2F}"/>
              </a:ext>
            </a:extLst>
          </p:cNvPr>
          <p:cNvSpPr/>
          <p:nvPr/>
        </p:nvSpPr>
        <p:spPr>
          <a:xfrm>
            <a:off x="9191349" y="15479"/>
            <a:ext cx="3111749" cy="276999"/>
          </a:xfrm>
          <a:prstGeom prst="rect">
            <a:avLst/>
          </a:prstGeom>
        </p:spPr>
        <p:txBody>
          <a:bodyPr wrap="none">
            <a:spAutoFit/>
          </a:bodyPr>
          <a:lstStyle/>
          <a:p>
            <a:r>
              <a:rPr lang="en-US" altLang="ja-JP" sz="1200" kern="0" dirty="0">
                <a:solidFill>
                  <a:schemeClr val="tx1"/>
                </a:solidFill>
              </a:rPr>
              <a:t>Catia, SUSA14 IAS Mexico City July 21-24 2019 </a:t>
            </a:r>
          </a:p>
        </p:txBody>
      </p:sp>
    </p:spTree>
    <p:extLst>
      <p:ext uri="{BB962C8B-B14F-4D97-AF65-F5344CB8AC3E}">
        <p14:creationId xmlns:p14="http://schemas.microsoft.com/office/powerpoint/2010/main" val="199406238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1631-48B6-6F44-B8DE-212936043DF8}"/>
              </a:ext>
            </a:extLst>
          </p:cNvPr>
          <p:cNvSpPr>
            <a:spLocks noGrp="1"/>
          </p:cNvSpPr>
          <p:nvPr>
            <p:ph type="title"/>
          </p:nvPr>
        </p:nvSpPr>
        <p:spPr>
          <a:xfrm>
            <a:off x="-4352" y="-12900"/>
            <a:ext cx="10515600" cy="1325563"/>
          </a:xfrm>
        </p:spPr>
        <p:txBody>
          <a:bodyPr/>
          <a:lstStyle/>
          <a:p>
            <a:r>
              <a:rPr lang="en-US" dirty="0">
                <a:latin typeface="Franklin Gothic Medium" panose="020B0603020102020204" pitchFamily="34" charset="0"/>
              </a:rPr>
              <a:t>DDIs in the Elderly: Risk of harm</a:t>
            </a:r>
          </a:p>
        </p:txBody>
      </p:sp>
      <p:sp>
        <p:nvSpPr>
          <p:cNvPr id="3" name="Content Placeholder 2">
            <a:extLst>
              <a:ext uri="{FF2B5EF4-FFF2-40B4-BE49-F238E27FC236}">
                <a16:creationId xmlns:a16="http://schemas.microsoft.com/office/drawing/2014/main" id="{3E4B553D-02CA-C54C-8E4A-364C7775558C}"/>
              </a:ext>
            </a:extLst>
          </p:cNvPr>
          <p:cNvSpPr>
            <a:spLocks noGrp="1"/>
          </p:cNvSpPr>
          <p:nvPr>
            <p:ph idx="1"/>
          </p:nvPr>
        </p:nvSpPr>
        <p:spPr>
          <a:xfrm>
            <a:off x="579219" y="1088933"/>
            <a:ext cx="10515600" cy="4351338"/>
          </a:xfrm>
        </p:spPr>
        <p:txBody>
          <a:bodyPr/>
          <a:lstStyle/>
          <a:p>
            <a:pPr marL="0" indent="0">
              <a:buNone/>
            </a:pPr>
            <a:r>
              <a:rPr lang="en-US" dirty="0"/>
              <a:t>PIs associated with increased odds of DDI (OR 4.12), </a:t>
            </a:r>
            <a:r>
              <a:rPr lang="en-US" dirty="0" err="1"/>
              <a:t>unboosted</a:t>
            </a:r>
            <a:r>
              <a:rPr lang="en-US" dirty="0"/>
              <a:t> INSTI with reduced odds of DDI (OR 0.02)</a:t>
            </a:r>
          </a:p>
        </p:txBody>
      </p:sp>
      <p:sp>
        <p:nvSpPr>
          <p:cNvPr id="4" name="Text Box 4">
            <a:extLst>
              <a:ext uri="{FF2B5EF4-FFF2-40B4-BE49-F238E27FC236}">
                <a16:creationId xmlns:a16="http://schemas.microsoft.com/office/drawing/2014/main" id="{44A9C39E-A3FD-6A49-84E9-56FBA7207E02}"/>
              </a:ext>
            </a:extLst>
          </p:cNvPr>
          <p:cNvSpPr txBox="1">
            <a:spLocks noChangeArrowheads="1"/>
          </p:cNvSpPr>
          <p:nvPr/>
        </p:nvSpPr>
        <p:spPr bwMode="auto">
          <a:xfrm>
            <a:off x="0" y="6284942"/>
            <a:ext cx="120253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dirty="0" err="1">
                <a:latin typeface="+mn-lt"/>
                <a:cs typeface="Arial" panose="020B0604020202020204" pitchFamily="34" charset="0"/>
              </a:rPr>
              <a:t>Desmessine</a:t>
            </a:r>
            <a:r>
              <a:rPr lang="en-GB" sz="1400" dirty="0">
                <a:latin typeface="+mn-lt"/>
                <a:cs typeface="Arial" panose="020B0604020202020204" pitchFamily="34" charset="0"/>
              </a:rPr>
              <a:t> L et al. Open Forum Infect Dis 2019</a:t>
            </a:r>
            <a:endParaRPr lang="da-DK" sz="1400" dirty="0">
              <a:latin typeface="+mn-lt"/>
              <a:cs typeface="Arial" panose="020B0604020202020204" pitchFamily="34" charset="0"/>
            </a:endParaRPr>
          </a:p>
        </p:txBody>
      </p:sp>
      <p:pic>
        <p:nvPicPr>
          <p:cNvPr id="5" name="Grafik 2">
            <a:extLst>
              <a:ext uri="{FF2B5EF4-FFF2-40B4-BE49-F238E27FC236}">
                <a16:creationId xmlns:a16="http://schemas.microsoft.com/office/drawing/2014/main" id="{BA025BC2-06B4-7948-B2A3-839AF40780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1384" y="2558899"/>
            <a:ext cx="5472608" cy="3661435"/>
          </a:xfrm>
          <a:prstGeom prst="rect">
            <a:avLst/>
          </a:prstGeom>
        </p:spPr>
      </p:pic>
      <p:sp>
        <p:nvSpPr>
          <p:cNvPr id="6" name="Textfeld 3">
            <a:extLst>
              <a:ext uri="{FF2B5EF4-FFF2-40B4-BE49-F238E27FC236}">
                <a16:creationId xmlns:a16="http://schemas.microsoft.com/office/drawing/2014/main" id="{4FCB58FB-106C-6E4C-AB38-62711EE21CAB}"/>
              </a:ext>
            </a:extLst>
          </p:cNvPr>
          <p:cNvSpPr txBox="1"/>
          <p:nvPr/>
        </p:nvSpPr>
        <p:spPr>
          <a:xfrm>
            <a:off x="1343472" y="2189567"/>
            <a:ext cx="3785460" cy="369332"/>
          </a:xfrm>
          <a:prstGeom prst="rect">
            <a:avLst/>
          </a:prstGeom>
          <a:noFill/>
        </p:spPr>
        <p:txBody>
          <a:bodyPr wrap="none" rtlCol="0">
            <a:spAutoFit/>
          </a:bodyPr>
          <a:lstStyle/>
          <a:p>
            <a:r>
              <a:rPr lang="de-CH" b="1" dirty="0" err="1"/>
              <a:t>Incidence</a:t>
            </a:r>
            <a:r>
              <a:rPr lang="de-CH" b="1" dirty="0"/>
              <a:t> of DDI per 100 </a:t>
            </a:r>
            <a:r>
              <a:rPr lang="de-CH" b="1" dirty="0" err="1"/>
              <a:t>person-years</a:t>
            </a:r>
            <a:endParaRPr lang="en-US" b="1" dirty="0"/>
          </a:p>
        </p:txBody>
      </p:sp>
      <p:sp>
        <p:nvSpPr>
          <p:cNvPr id="7" name="Textfeld 8">
            <a:extLst>
              <a:ext uri="{FF2B5EF4-FFF2-40B4-BE49-F238E27FC236}">
                <a16:creationId xmlns:a16="http://schemas.microsoft.com/office/drawing/2014/main" id="{BE397AFC-CDD6-FE47-86C1-9EFA58209A08}"/>
              </a:ext>
            </a:extLst>
          </p:cNvPr>
          <p:cNvSpPr txBox="1"/>
          <p:nvPr/>
        </p:nvSpPr>
        <p:spPr>
          <a:xfrm>
            <a:off x="6816080" y="2189567"/>
            <a:ext cx="3599190" cy="369332"/>
          </a:xfrm>
          <a:prstGeom prst="rect">
            <a:avLst/>
          </a:prstGeom>
          <a:noFill/>
        </p:spPr>
        <p:txBody>
          <a:bodyPr wrap="none" rtlCol="0">
            <a:spAutoFit/>
          </a:bodyPr>
          <a:lstStyle/>
          <a:p>
            <a:r>
              <a:rPr lang="de-CH" b="1" dirty="0"/>
              <a:t>10 </a:t>
            </a:r>
            <a:r>
              <a:rPr lang="de-CH" b="1" dirty="0" err="1"/>
              <a:t>most</a:t>
            </a:r>
            <a:r>
              <a:rPr lang="de-CH" b="1" dirty="0"/>
              <a:t> </a:t>
            </a:r>
            <a:r>
              <a:rPr lang="de-CH" b="1" dirty="0" err="1"/>
              <a:t>frequent</a:t>
            </a:r>
            <a:r>
              <a:rPr lang="de-CH" b="1" dirty="0"/>
              <a:t> </a:t>
            </a:r>
            <a:r>
              <a:rPr lang="de-CH" b="1" dirty="0" err="1"/>
              <a:t>encountered</a:t>
            </a:r>
            <a:r>
              <a:rPr lang="de-CH" b="1" dirty="0"/>
              <a:t> DDIs</a:t>
            </a:r>
            <a:endParaRPr lang="en-US" b="1" dirty="0"/>
          </a:p>
        </p:txBody>
      </p:sp>
      <p:pic>
        <p:nvPicPr>
          <p:cNvPr id="8" name="Grafik 4">
            <a:extLst>
              <a:ext uri="{FF2B5EF4-FFF2-40B4-BE49-F238E27FC236}">
                <a16:creationId xmlns:a16="http://schemas.microsoft.com/office/drawing/2014/main" id="{1FD03C50-EC23-0941-BEDD-FCCBB38B70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88088" y="2512422"/>
            <a:ext cx="3240359" cy="3662398"/>
          </a:xfrm>
          <a:prstGeom prst="rect">
            <a:avLst/>
          </a:prstGeom>
        </p:spPr>
      </p:pic>
      <p:sp>
        <p:nvSpPr>
          <p:cNvPr id="16" name="Textfeld 10">
            <a:extLst>
              <a:ext uri="{FF2B5EF4-FFF2-40B4-BE49-F238E27FC236}">
                <a16:creationId xmlns:a16="http://schemas.microsoft.com/office/drawing/2014/main" id="{B65DEE71-810C-7F47-814B-7060A83EE25E}"/>
              </a:ext>
            </a:extLst>
          </p:cNvPr>
          <p:cNvSpPr txBox="1"/>
          <p:nvPr/>
        </p:nvSpPr>
        <p:spPr>
          <a:xfrm>
            <a:off x="911424" y="5789447"/>
            <a:ext cx="534121" cy="430887"/>
          </a:xfrm>
          <a:prstGeom prst="rect">
            <a:avLst/>
          </a:prstGeom>
          <a:solidFill>
            <a:schemeClr val="bg1"/>
          </a:solidFill>
        </p:spPr>
        <p:txBody>
          <a:bodyPr wrap="none" rtlCol="0">
            <a:spAutoFit/>
          </a:bodyPr>
          <a:lstStyle/>
          <a:p>
            <a:r>
              <a:rPr lang="en-US" sz="1100" b="1" dirty="0"/>
              <a:t>ATV</a:t>
            </a:r>
          </a:p>
          <a:p>
            <a:r>
              <a:rPr lang="de-CH" sz="1100" b="1" dirty="0"/>
              <a:t>ATV/r</a:t>
            </a:r>
          </a:p>
        </p:txBody>
      </p:sp>
      <p:sp>
        <p:nvSpPr>
          <p:cNvPr id="17" name="Textfeld 17">
            <a:extLst>
              <a:ext uri="{FF2B5EF4-FFF2-40B4-BE49-F238E27FC236}">
                <a16:creationId xmlns:a16="http://schemas.microsoft.com/office/drawing/2014/main" id="{FF897CCA-508E-CE49-A6C0-A53C38AE36A8}"/>
              </a:ext>
            </a:extLst>
          </p:cNvPr>
          <p:cNvSpPr txBox="1"/>
          <p:nvPr/>
        </p:nvSpPr>
        <p:spPr>
          <a:xfrm>
            <a:off x="1431118" y="5789447"/>
            <a:ext cx="546945" cy="261610"/>
          </a:xfrm>
          <a:prstGeom prst="rect">
            <a:avLst/>
          </a:prstGeom>
          <a:solidFill>
            <a:schemeClr val="bg1"/>
          </a:solidFill>
        </p:spPr>
        <p:txBody>
          <a:bodyPr wrap="none" rtlCol="0">
            <a:spAutoFit/>
          </a:bodyPr>
          <a:lstStyle/>
          <a:p>
            <a:r>
              <a:rPr lang="de-CH" sz="1100" b="1" dirty="0"/>
              <a:t>DRV/r</a:t>
            </a:r>
          </a:p>
        </p:txBody>
      </p:sp>
      <p:sp>
        <p:nvSpPr>
          <p:cNvPr id="18" name="Textfeld 18">
            <a:extLst>
              <a:ext uri="{FF2B5EF4-FFF2-40B4-BE49-F238E27FC236}">
                <a16:creationId xmlns:a16="http://schemas.microsoft.com/office/drawing/2014/main" id="{B42C78CF-555A-124C-A8E5-448A79FA5FB4}"/>
              </a:ext>
            </a:extLst>
          </p:cNvPr>
          <p:cNvSpPr txBox="1"/>
          <p:nvPr/>
        </p:nvSpPr>
        <p:spPr>
          <a:xfrm>
            <a:off x="1950812" y="5789447"/>
            <a:ext cx="513282" cy="261610"/>
          </a:xfrm>
          <a:prstGeom prst="rect">
            <a:avLst/>
          </a:prstGeom>
          <a:solidFill>
            <a:schemeClr val="bg1"/>
          </a:solidFill>
        </p:spPr>
        <p:txBody>
          <a:bodyPr wrap="none" rtlCol="0">
            <a:spAutoFit/>
          </a:bodyPr>
          <a:lstStyle/>
          <a:p>
            <a:r>
              <a:rPr lang="de-CH" sz="1100" b="1" dirty="0"/>
              <a:t>LPV/r</a:t>
            </a:r>
          </a:p>
        </p:txBody>
      </p:sp>
      <p:sp>
        <p:nvSpPr>
          <p:cNvPr id="19" name="Textfeld 21">
            <a:extLst>
              <a:ext uri="{FF2B5EF4-FFF2-40B4-BE49-F238E27FC236}">
                <a16:creationId xmlns:a16="http://schemas.microsoft.com/office/drawing/2014/main" id="{01CEEE68-4959-CB43-AA1A-7739F41DAC5F}"/>
              </a:ext>
            </a:extLst>
          </p:cNvPr>
          <p:cNvSpPr txBox="1"/>
          <p:nvPr/>
        </p:nvSpPr>
        <p:spPr>
          <a:xfrm>
            <a:off x="2446297" y="5789447"/>
            <a:ext cx="423514" cy="261610"/>
          </a:xfrm>
          <a:prstGeom prst="rect">
            <a:avLst/>
          </a:prstGeom>
          <a:solidFill>
            <a:schemeClr val="bg1"/>
          </a:solidFill>
        </p:spPr>
        <p:txBody>
          <a:bodyPr wrap="none" rtlCol="0">
            <a:spAutoFit/>
          </a:bodyPr>
          <a:lstStyle/>
          <a:p>
            <a:r>
              <a:rPr lang="de-CH" sz="1100" b="1" dirty="0"/>
              <a:t>RPV</a:t>
            </a:r>
          </a:p>
        </p:txBody>
      </p:sp>
      <p:sp>
        <p:nvSpPr>
          <p:cNvPr id="20" name="Textfeld 22">
            <a:extLst>
              <a:ext uri="{FF2B5EF4-FFF2-40B4-BE49-F238E27FC236}">
                <a16:creationId xmlns:a16="http://schemas.microsoft.com/office/drawing/2014/main" id="{77A50582-2EED-BE41-A12E-E61128F54F41}"/>
              </a:ext>
            </a:extLst>
          </p:cNvPr>
          <p:cNvSpPr txBox="1"/>
          <p:nvPr/>
        </p:nvSpPr>
        <p:spPr>
          <a:xfrm>
            <a:off x="2945349" y="5789090"/>
            <a:ext cx="407484" cy="261610"/>
          </a:xfrm>
          <a:prstGeom prst="rect">
            <a:avLst/>
          </a:prstGeom>
          <a:solidFill>
            <a:schemeClr val="bg1"/>
          </a:solidFill>
        </p:spPr>
        <p:txBody>
          <a:bodyPr wrap="none" rtlCol="0">
            <a:spAutoFit/>
          </a:bodyPr>
          <a:lstStyle/>
          <a:p>
            <a:r>
              <a:rPr lang="de-CH" sz="1100" b="1" dirty="0"/>
              <a:t>ETV</a:t>
            </a:r>
          </a:p>
        </p:txBody>
      </p:sp>
      <p:sp>
        <p:nvSpPr>
          <p:cNvPr id="21" name="Textfeld 23">
            <a:extLst>
              <a:ext uri="{FF2B5EF4-FFF2-40B4-BE49-F238E27FC236}">
                <a16:creationId xmlns:a16="http://schemas.microsoft.com/office/drawing/2014/main" id="{A68CC574-1D8B-BA4E-BD2B-5301B0B9DBE0}"/>
              </a:ext>
            </a:extLst>
          </p:cNvPr>
          <p:cNvSpPr txBox="1"/>
          <p:nvPr/>
        </p:nvSpPr>
        <p:spPr>
          <a:xfrm>
            <a:off x="3482913" y="5789090"/>
            <a:ext cx="436338" cy="261610"/>
          </a:xfrm>
          <a:prstGeom prst="rect">
            <a:avLst/>
          </a:prstGeom>
          <a:solidFill>
            <a:schemeClr val="bg1"/>
          </a:solidFill>
        </p:spPr>
        <p:txBody>
          <a:bodyPr wrap="none" rtlCol="0">
            <a:spAutoFit/>
          </a:bodyPr>
          <a:lstStyle/>
          <a:p>
            <a:r>
              <a:rPr lang="de-CH" sz="1100" b="1" dirty="0"/>
              <a:t>NVP</a:t>
            </a:r>
          </a:p>
        </p:txBody>
      </p:sp>
      <p:sp>
        <p:nvSpPr>
          <p:cNvPr id="22" name="Textfeld 24">
            <a:extLst>
              <a:ext uri="{FF2B5EF4-FFF2-40B4-BE49-F238E27FC236}">
                <a16:creationId xmlns:a16="http://schemas.microsoft.com/office/drawing/2014/main" id="{F065AAFD-72E0-4B4D-A655-58FC08F3B6FC}"/>
              </a:ext>
            </a:extLst>
          </p:cNvPr>
          <p:cNvSpPr txBox="1"/>
          <p:nvPr/>
        </p:nvSpPr>
        <p:spPr>
          <a:xfrm>
            <a:off x="3936699" y="5781308"/>
            <a:ext cx="483022" cy="261610"/>
          </a:xfrm>
          <a:prstGeom prst="rect">
            <a:avLst/>
          </a:prstGeom>
          <a:solidFill>
            <a:schemeClr val="bg1"/>
          </a:solidFill>
        </p:spPr>
        <p:txBody>
          <a:bodyPr wrap="square" rtlCol="0">
            <a:spAutoFit/>
          </a:bodyPr>
          <a:lstStyle/>
          <a:p>
            <a:r>
              <a:rPr lang="de-CH" sz="1100" b="1" dirty="0"/>
              <a:t>EFV</a:t>
            </a:r>
          </a:p>
        </p:txBody>
      </p:sp>
      <p:sp>
        <p:nvSpPr>
          <p:cNvPr id="23" name="Textfeld 25">
            <a:extLst>
              <a:ext uri="{FF2B5EF4-FFF2-40B4-BE49-F238E27FC236}">
                <a16:creationId xmlns:a16="http://schemas.microsoft.com/office/drawing/2014/main" id="{D57355DB-6FE7-C346-BA81-1CDEA16FB571}"/>
              </a:ext>
            </a:extLst>
          </p:cNvPr>
          <p:cNvSpPr txBox="1"/>
          <p:nvPr/>
        </p:nvSpPr>
        <p:spPr>
          <a:xfrm>
            <a:off x="4419721" y="5781308"/>
            <a:ext cx="609011" cy="261610"/>
          </a:xfrm>
          <a:prstGeom prst="rect">
            <a:avLst/>
          </a:prstGeom>
          <a:solidFill>
            <a:schemeClr val="bg1"/>
          </a:solidFill>
        </p:spPr>
        <p:txBody>
          <a:bodyPr wrap="square" rtlCol="0">
            <a:spAutoFit/>
          </a:bodyPr>
          <a:lstStyle/>
          <a:p>
            <a:r>
              <a:rPr lang="de-CH" sz="1100" b="1" dirty="0"/>
              <a:t>EVG/c</a:t>
            </a:r>
          </a:p>
        </p:txBody>
      </p:sp>
      <p:sp>
        <p:nvSpPr>
          <p:cNvPr id="24" name="Textfeld 26">
            <a:extLst>
              <a:ext uri="{FF2B5EF4-FFF2-40B4-BE49-F238E27FC236}">
                <a16:creationId xmlns:a16="http://schemas.microsoft.com/office/drawing/2014/main" id="{8A42E9EF-7050-BC46-938A-3AB107500FE5}"/>
              </a:ext>
            </a:extLst>
          </p:cNvPr>
          <p:cNvSpPr txBox="1"/>
          <p:nvPr/>
        </p:nvSpPr>
        <p:spPr>
          <a:xfrm>
            <a:off x="3936699" y="5781308"/>
            <a:ext cx="401072" cy="261610"/>
          </a:xfrm>
          <a:prstGeom prst="rect">
            <a:avLst/>
          </a:prstGeom>
          <a:solidFill>
            <a:schemeClr val="bg1"/>
          </a:solidFill>
        </p:spPr>
        <p:txBody>
          <a:bodyPr wrap="none" rtlCol="0">
            <a:spAutoFit/>
          </a:bodyPr>
          <a:lstStyle/>
          <a:p>
            <a:r>
              <a:rPr lang="de-CH" sz="1100" b="1" dirty="0"/>
              <a:t>EFV</a:t>
            </a:r>
          </a:p>
        </p:txBody>
      </p:sp>
      <p:sp>
        <p:nvSpPr>
          <p:cNvPr id="25" name="Textfeld 27">
            <a:extLst>
              <a:ext uri="{FF2B5EF4-FFF2-40B4-BE49-F238E27FC236}">
                <a16:creationId xmlns:a16="http://schemas.microsoft.com/office/drawing/2014/main" id="{CC6096E5-A666-D941-9523-232DA85AFD87}"/>
              </a:ext>
            </a:extLst>
          </p:cNvPr>
          <p:cNvSpPr txBox="1"/>
          <p:nvPr/>
        </p:nvSpPr>
        <p:spPr>
          <a:xfrm>
            <a:off x="4997834" y="5775236"/>
            <a:ext cx="609011" cy="261610"/>
          </a:xfrm>
          <a:prstGeom prst="rect">
            <a:avLst/>
          </a:prstGeom>
          <a:solidFill>
            <a:schemeClr val="bg1"/>
          </a:solidFill>
        </p:spPr>
        <p:txBody>
          <a:bodyPr wrap="square" rtlCol="0">
            <a:spAutoFit/>
          </a:bodyPr>
          <a:lstStyle/>
          <a:p>
            <a:r>
              <a:rPr lang="de-CH" sz="1100" b="1" dirty="0"/>
              <a:t>DTG</a:t>
            </a:r>
          </a:p>
        </p:txBody>
      </p:sp>
      <p:sp>
        <p:nvSpPr>
          <p:cNvPr id="26" name="Textfeld 28">
            <a:extLst>
              <a:ext uri="{FF2B5EF4-FFF2-40B4-BE49-F238E27FC236}">
                <a16:creationId xmlns:a16="http://schemas.microsoft.com/office/drawing/2014/main" id="{049D8D0A-E5D8-A24D-9820-9452B011DDD1}"/>
              </a:ext>
            </a:extLst>
          </p:cNvPr>
          <p:cNvSpPr txBox="1"/>
          <p:nvPr/>
        </p:nvSpPr>
        <p:spPr>
          <a:xfrm>
            <a:off x="5537721" y="5775236"/>
            <a:ext cx="609011" cy="261610"/>
          </a:xfrm>
          <a:prstGeom prst="rect">
            <a:avLst/>
          </a:prstGeom>
          <a:solidFill>
            <a:schemeClr val="bg1"/>
          </a:solidFill>
        </p:spPr>
        <p:txBody>
          <a:bodyPr wrap="square" rtlCol="0">
            <a:spAutoFit/>
          </a:bodyPr>
          <a:lstStyle/>
          <a:p>
            <a:r>
              <a:rPr lang="de-CH" sz="1100" b="1" dirty="0"/>
              <a:t>RAL</a:t>
            </a:r>
          </a:p>
        </p:txBody>
      </p:sp>
      <p:sp>
        <p:nvSpPr>
          <p:cNvPr id="27" name="Textfeld 15">
            <a:extLst>
              <a:ext uri="{FF2B5EF4-FFF2-40B4-BE49-F238E27FC236}">
                <a16:creationId xmlns:a16="http://schemas.microsoft.com/office/drawing/2014/main" id="{D9A7A4DA-F291-9943-81D7-26A72D8CB84E}"/>
              </a:ext>
            </a:extLst>
          </p:cNvPr>
          <p:cNvSpPr txBox="1"/>
          <p:nvPr/>
        </p:nvSpPr>
        <p:spPr>
          <a:xfrm rot="16200000">
            <a:off x="-904847" y="3926679"/>
            <a:ext cx="2941896" cy="338554"/>
          </a:xfrm>
          <a:prstGeom prst="rect">
            <a:avLst/>
          </a:prstGeom>
          <a:solidFill>
            <a:schemeClr val="bg1"/>
          </a:solidFill>
        </p:spPr>
        <p:txBody>
          <a:bodyPr wrap="none" rtlCol="0">
            <a:spAutoFit/>
          </a:bodyPr>
          <a:lstStyle/>
          <a:p>
            <a:r>
              <a:rPr lang="de-CH" sz="1600" dirty="0" err="1"/>
              <a:t>Incidence</a:t>
            </a:r>
            <a:r>
              <a:rPr lang="de-CH" sz="1600" dirty="0"/>
              <a:t> DDI (100 </a:t>
            </a:r>
            <a:r>
              <a:rPr lang="de-CH" sz="1600" dirty="0" err="1"/>
              <a:t>person-years</a:t>
            </a:r>
            <a:r>
              <a:rPr lang="de-CH" sz="1600" dirty="0"/>
              <a:t>)</a:t>
            </a:r>
            <a:endParaRPr lang="en-US" sz="1600" dirty="0"/>
          </a:p>
        </p:txBody>
      </p:sp>
      <p:sp>
        <p:nvSpPr>
          <p:cNvPr id="28" name="Textfeld 16">
            <a:extLst>
              <a:ext uri="{FF2B5EF4-FFF2-40B4-BE49-F238E27FC236}">
                <a16:creationId xmlns:a16="http://schemas.microsoft.com/office/drawing/2014/main" id="{F5A2E4FD-E389-624F-BE47-4F4A33ADCA15}"/>
              </a:ext>
            </a:extLst>
          </p:cNvPr>
          <p:cNvSpPr txBox="1"/>
          <p:nvPr/>
        </p:nvSpPr>
        <p:spPr>
          <a:xfrm>
            <a:off x="3135286" y="3347700"/>
            <a:ext cx="722890" cy="338554"/>
          </a:xfrm>
          <a:prstGeom prst="rect">
            <a:avLst/>
          </a:prstGeom>
          <a:noFill/>
        </p:spPr>
        <p:txBody>
          <a:bodyPr wrap="none" rtlCol="0">
            <a:spAutoFit/>
          </a:bodyPr>
          <a:lstStyle/>
          <a:p>
            <a:r>
              <a:rPr lang="de-CH" sz="1600" b="1" dirty="0">
                <a:solidFill>
                  <a:srgbClr val="92D050"/>
                </a:solidFill>
              </a:rPr>
              <a:t>NNRTI</a:t>
            </a:r>
            <a:endParaRPr lang="en-US" sz="1600" b="1" dirty="0">
              <a:solidFill>
                <a:srgbClr val="92D050"/>
              </a:solidFill>
            </a:endParaRPr>
          </a:p>
        </p:txBody>
      </p:sp>
      <p:sp>
        <p:nvSpPr>
          <p:cNvPr id="29" name="Textfeld 31">
            <a:extLst>
              <a:ext uri="{FF2B5EF4-FFF2-40B4-BE49-F238E27FC236}">
                <a16:creationId xmlns:a16="http://schemas.microsoft.com/office/drawing/2014/main" id="{ACB15A04-ABCF-F244-B000-5E43772E2954}"/>
              </a:ext>
            </a:extLst>
          </p:cNvPr>
          <p:cNvSpPr txBox="1"/>
          <p:nvPr/>
        </p:nvSpPr>
        <p:spPr>
          <a:xfrm>
            <a:off x="4940894" y="3757402"/>
            <a:ext cx="625108" cy="338554"/>
          </a:xfrm>
          <a:prstGeom prst="rect">
            <a:avLst/>
          </a:prstGeom>
          <a:noFill/>
        </p:spPr>
        <p:txBody>
          <a:bodyPr wrap="none" rtlCol="0">
            <a:spAutoFit/>
          </a:bodyPr>
          <a:lstStyle/>
          <a:p>
            <a:r>
              <a:rPr lang="de-CH" sz="1600" b="1" dirty="0">
                <a:solidFill>
                  <a:srgbClr val="FF0000"/>
                </a:solidFill>
              </a:rPr>
              <a:t>INSTI</a:t>
            </a:r>
            <a:endParaRPr lang="en-US" sz="1600" b="1" dirty="0">
              <a:solidFill>
                <a:srgbClr val="FF0000"/>
              </a:solidFill>
            </a:endParaRPr>
          </a:p>
        </p:txBody>
      </p:sp>
      <p:sp>
        <p:nvSpPr>
          <p:cNvPr id="30" name="Textfeld 32">
            <a:extLst>
              <a:ext uri="{FF2B5EF4-FFF2-40B4-BE49-F238E27FC236}">
                <a16:creationId xmlns:a16="http://schemas.microsoft.com/office/drawing/2014/main" id="{96CC40C0-6D65-6F4E-A2F9-A2A1855B1A21}"/>
              </a:ext>
            </a:extLst>
          </p:cNvPr>
          <p:cNvSpPr txBox="1"/>
          <p:nvPr/>
        </p:nvSpPr>
        <p:spPr>
          <a:xfrm>
            <a:off x="1431118" y="2494291"/>
            <a:ext cx="348172" cy="338554"/>
          </a:xfrm>
          <a:prstGeom prst="rect">
            <a:avLst/>
          </a:prstGeom>
          <a:noFill/>
        </p:spPr>
        <p:txBody>
          <a:bodyPr wrap="none" rtlCol="0">
            <a:spAutoFit/>
          </a:bodyPr>
          <a:lstStyle/>
          <a:p>
            <a:r>
              <a:rPr lang="de-CH" sz="1600" b="1" dirty="0">
                <a:solidFill>
                  <a:schemeClr val="accent1">
                    <a:lumMod val="75000"/>
                  </a:schemeClr>
                </a:solidFill>
              </a:rPr>
              <a:t>PI</a:t>
            </a:r>
            <a:endParaRPr lang="en-US" sz="1600" b="1" dirty="0">
              <a:solidFill>
                <a:schemeClr val="accent1">
                  <a:lumMod val="75000"/>
                </a:schemeClr>
              </a:solidFill>
            </a:endParaRPr>
          </a:p>
        </p:txBody>
      </p:sp>
      <p:sp>
        <p:nvSpPr>
          <p:cNvPr id="31" name="Rechteck 29">
            <a:extLst>
              <a:ext uri="{FF2B5EF4-FFF2-40B4-BE49-F238E27FC236}">
                <a16:creationId xmlns:a16="http://schemas.microsoft.com/office/drawing/2014/main" id="{EDDCF892-854A-6B4F-95B1-485DCD1BD6F4}"/>
              </a:ext>
            </a:extLst>
          </p:cNvPr>
          <p:cNvSpPr/>
          <p:nvPr/>
        </p:nvSpPr>
        <p:spPr>
          <a:xfrm>
            <a:off x="3352833" y="4095206"/>
            <a:ext cx="654935" cy="166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hteck 34">
            <a:extLst>
              <a:ext uri="{FF2B5EF4-FFF2-40B4-BE49-F238E27FC236}">
                <a16:creationId xmlns:a16="http://schemas.microsoft.com/office/drawing/2014/main" id="{AD3DDD89-8750-E14E-9228-2CBFDD3ACD9A}"/>
              </a:ext>
            </a:extLst>
          </p:cNvPr>
          <p:cNvSpPr/>
          <p:nvPr/>
        </p:nvSpPr>
        <p:spPr>
          <a:xfrm>
            <a:off x="5182282" y="4571595"/>
            <a:ext cx="654935" cy="166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hteck 35">
            <a:extLst>
              <a:ext uri="{FF2B5EF4-FFF2-40B4-BE49-F238E27FC236}">
                <a16:creationId xmlns:a16="http://schemas.microsoft.com/office/drawing/2014/main" id="{A21C14FB-D369-9D40-8571-272E7F115FA2}"/>
              </a:ext>
            </a:extLst>
          </p:cNvPr>
          <p:cNvSpPr/>
          <p:nvPr/>
        </p:nvSpPr>
        <p:spPr>
          <a:xfrm>
            <a:off x="1599474" y="2963190"/>
            <a:ext cx="654935" cy="166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feld 30">
            <a:extLst>
              <a:ext uri="{FF2B5EF4-FFF2-40B4-BE49-F238E27FC236}">
                <a16:creationId xmlns:a16="http://schemas.microsoft.com/office/drawing/2014/main" id="{123321D9-59F1-8348-B74A-65B8D66EA0A0}"/>
              </a:ext>
            </a:extLst>
          </p:cNvPr>
          <p:cNvSpPr txBox="1"/>
          <p:nvPr/>
        </p:nvSpPr>
        <p:spPr>
          <a:xfrm>
            <a:off x="2983247" y="5225939"/>
            <a:ext cx="380232" cy="276999"/>
          </a:xfrm>
          <a:prstGeom prst="rect">
            <a:avLst/>
          </a:prstGeom>
          <a:solidFill>
            <a:schemeClr val="bg1"/>
          </a:solidFill>
        </p:spPr>
        <p:txBody>
          <a:bodyPr wrap="none" rtlCol="0">
            <a:spAutoFit/>
          </a:bodyPr>
          <a:lstStyle/>
          <a:p>
            <a:r>
              <a:rPr lang="de-CH" sz="1200" dirty="0"/>
              <a:t>6.5</a:t>
            </a:r>
            <a:endParaRPr lang="en-US" sz="1200" dirty="0"/>
          </a:p>
        </p:txBody>
      </p:sp>
      <p:sp>
        <p:nvSpPr>
          <p:cNvPr id="35" name="Textfeld 37">
            <a:extLst>
              <a:ext uri="{FF2B5EF4-FFF2-40B4-BE49-F238E27FC236}">
                <a16:creationId xmlns:a16="http://schemas.microsoft.com/office/drawing/2014/main" id="{848D2482-8C8D-294B-B9F6-5F1409AA4298}"/>
              </a:ext>
            </a:extLst>
          </p:cNvPr>
          <p:cNvSpPr txBox="1"/>
          <p:nvPr/>
        </p:nvSpPr>
        <p:spPr>
          <a:xfrm>
            <a:off x="2493900" y="4334419"/>
            <a:ext cx="458780" cy="276999"/>
          </a:xfrm>
          <a:prstGeom prst="rect">
            <a:avLst/>
          </a:prstGeom>
          <a:solidFill>
            <a:schemeClr val="bg1"/>
          </a:solidFill>
        </p:spPr>
        <p:txBody>
          <a:bodyPr wrap="none" rtlCol="0">
            <a:spAutoFit/>
          </a:bodyPr>
          <a:lstStyle/>
          <a:p>
            <a:r>
              <a:rPr lang="de-CH" sz="1200" dirty="0"/>
              <a:t>28.9</a:t>
            </a:r>
            <a:endParaRPr lang="en-US" sz="1200" dirty="0"/>
          </a:p>
        </p:txBody>
      </p:sp>
      <p:sp>
        <p:nvSpPr>
          <p:cNvPr id="36" name="Textfeld 38">
            <a:extLst>
              <a:ext uri="{FF2B5EF4-FFF2-40B4-BE49-F238E27FC236}">
                <a16:creationId xmlns:a16="http://schemas.microsoft.com/office/drawing/2014/main" id="{B54CDA8D-5D38-3142-83CD-57832C1EC577}"/>
              </a:ext>
            </a:extLst>
          </p:cNvPr>
          <p:cNvSpPr txBox="1"/>
          <p:nvPr/>
        </p:nvSpPr>
        <p:spPr>
          <a:xfrm>
            <a:off x="3506764" y="5345400"/>
            <a:ext cx="380232" cy="276999"/>
          </a:xfrm>
          <a:prstGeom prst="rect">
            <a:avLst/>
          </a:prstGeom>
          <a:solidFill>
            <a:schemeClr val="bg1"/>
          </a:solidFill>
        </p:spPr>
        <p:txBody>
          <a:bodyPr wrap="none" rtlCol="0">
            <a:spAutoFit/>
          </a:bodyPr>
          <a:lstStyle/>
          <a:p>
            <a:r>
              <a:rPr lang="de-CH" sz="1200" dirty="0"/>
              <a:t>3.4</a:t>
            </a:r>
            <a:endParaRPr lang="en-US" sz="1200" dirty="0"/>
          </a:p>
        </p:txBody>
      </p:sp>
      <p:sp>
        <p:nvSpPr>
          <p:cNvPr id="37" name="Textfeld 40">
            <a:extLst>
              <a:ext uri="{FF2B5EF4-FFF2-40B4-BE49-F238E27FC236}">
                <a16:creationId xmlns:a16="http://schemas.microsoft.com/office/drawing/2014/main" id="{7FAB1C9E-6E6D-DC43-AAD0-C5159F870CA3}"/>
              </a:ext>
            </a:extLst>
          </p:cNvPr>
          <p:cNvSpPr txBox="1"/>
          <p:nvPr/>
        </p:nvSpPr>
        <p:spPr>
          <a:xfrm>
            <a:off x="4001870" y="5429683"/>
            <a:ext cx="380232" cy="276999"/>
          </a:xfrm>
          <a:prstGeom prst="rect">
            <a:avLst/>
          </a:prstGeom>
          <a:solidFill>
            <a:schemeClr val="bg1"/>
          </a:solidFill>
        </p:spPr>
        <p:txBody>
          <a:bodyPr wrap="none" rtlCol="0">
            <a:spAutoFit/>
          </a:bodyPr>
          <a:lstStyle/>
          <a:p>
            <a:r>
              <a:rPr lang="de-CH" sz="1200" dirty="0"/>
              <a:t>1.3</a:t>
            </a:r>
            <a:endParaRPr lang="en-US" sz="1200" dirty="0"/>
          </a:p>
        </p:txBody>
      </p:sp>
      <p:sp>
        <p:nvSpPr>
          <p:cNvPr id="38" name="Textfeld 41">
            <a:extLst>
              <a:ext uri="{FF2B5EF4-FFF2-40B4-BE49-F238E27FC236}">
                <a16:creationId xmlns:a16="http://schemas.microsoft.com/office/drawing/2014/main" id="{47C020CD-598B-6742-A747-090C40A93F4E}"/>
              </a:ext>
            </a:extLst>
          </p:cNvPr>
          <p:cNvSpPr txBox="1"/>
          <p:nvPr/>
        </p:nvSpPr>
        <p:spPr>
          <a:xfrm>
            <a:off x="4474448" y="4336932"/>
            <a:ext cx="458780" cy="276999"/>
          </a:xfrm>
          <a:prstGeom prst="rect">
            <a:avLst/>
          </a:prstGeom>
          <a:solidFill>
            <a:schemeClr val="bg1"/>
          </a:solidFill>
        </p:spPr>
        <p:txBody>
          <a:bodyPr wrap="none" rtlCol="0">
            <a:spAutoFit/>
          </a:bodyPr>
          <a:lstStyle/>
          <a:p>
            <a:r>
              <a:rPr lang="de-CH" sz="1200" dirty="0"/>
              <a:t>29.4</a:t>
            </a:r>
            <a:endParaRPr lang="en-US" sz="1200" dirty="0"/>
          </a:p>
        </p:txBody>
      </p:sp>
      <p:sp>
        <p:nvSpPr>
          <p:cNvPr id="39" name="Textfeld 42">
            <a:extLst>
              <a:ext uri="{FF2B5EF4-FFF2-40B4-BE49-F238E27FC236}">
                <a16:creationId xmlns:a16="http://schemas.microsoft.com/office/drawing/2014/main" id="{3E0920B8-72CE-1240-8DCB-212CCA9081A0}"/>
              </a:ext>
            </a:extLst>
          </p:cNvPr>
          <p:cNvSpPr txBox="1"/>
          <p:nvPr/>
        </p:nvSpPr>
        <p:spPr>
          <a:xfrm>
            <a:off x="5028732" y="5465659"/>
            <a:ext cx="380232" cy="276999"/>
          </a:xfrm>
          <a:prstGeom prst="rect">
            <a:avLst/>
          </a:prstGeom>
          <a:solidFill>
            <a:schemeClr val="bg1"/>
          </a:solidFill>
        </p:spPr>
        <p:txBody>
          <a:bodyPr wrap="none" rtlCol="0">
            <a:spAutoFit/>
          </a:bodyPr>
          <a:lstStyle/>
          <a:p>
            <a:r>
              <a:rPr lang="de-CH" sz="1200" dirty="0"/>
              <a:t>0.5</a:t>
            </a:r>
            <a:endParaRPr lang="en-US" sz="1200" dirty="0"/>
          </a:p>
        </p:txBody>
      </p:sp>
      <p:sp>
        <p:nvSpPr>
          <p:cNvPr id="40" name="Textfeld 43">
            <a:extLst>
              <a:ext uri="{FF2B5EF4-FFF2-40B4-BE49-F238E27FC236}">
                <a16:creationId xmlns:a16="http://schemas.microsoft.com/office/drawing/2014/main" id="{D817F628-4FDA-B547-A9F2-A5845851E84C}"/>
              </a:ext>
            </a:extLst>
          </p:cNvPr>
          <p:cNvSpPr txBox="1"/>
          <p:nvPr/>
        </p:nvSpPr>
        <p:spPr>
          <a:xfrm>
            <a:off x="5511464" y="5472849"/>
            <a:ext cx="380232" cy="276999"/>
          </a:xfrm>
          <a:prstGeom prst="rect">
            <a:avLst/>
          </a:prstGeom>
          <a:solidFill>
            <a:schemeClr val="bg1"/>
          </a:solidFill>
        </p:spPr>
        <p:txBody>
          <a:bodyPr wrap="none" rtlCol="0">
            <a:spAutoFit/>
          </a:bodyPr>
          <a:lstStyle/>
          <a:p>
            <a:r>
              <a:rPr lang="de-CH" sz="1200" dirty="0"/>
              <a:t>0.2</a:t>
            </a:r>
            <a:endParaRPr lang="en-US" sz="1200" dirty="0"/>
          </a:p>
        </p:txBody>
      </p:sp>
      <p:sp>
        <p:nvSpPr>
          <p:cNvPr id="41" name="Textfeld 44">
            <a:extLst>
              <a:ext uri="{FF2B5EF4-FFF2-40B4-BE49-F238E27FC236}">
                <a16:creationId xmlns:a16="http://schemas.microsoft.com/office/drawing/2014/main" id="{9A0C8996-275D-834A-9775-1225379B13CC}"/>
              </a:ext>
            </a:extLst>
          </p:cNvPr>
          <p:cNvSpPr txBox="1"/>
          <p:nvPr/>
        </p:nvSpPr>
        <p:spPr>
          <a:xfrm>
            <a:off x="911424" y="2832845"/>
            <a:ext cx="540508" cy="276999"/>
          </a:xfrm>
          <a:prstGeom prst="rect">
            <a:avLst/>
          </a:prstGeom>
          <a:solidFill>
            <a:schemeClr val="bg1"/>
          </a:solidFill>
        </p:spPr>
        <p:txBody>
          <a:bodyPr wrap="square" rtlCol="0">
            <a:spAutoFit/>
          </a:bodyPr>
          <a:lstStyle/>
          <a:p>
            <a:r>
              <a:rPr lang="de-CH" sz="1200" dirty="0"/>
              <a:t>68.7</a:t>
            </a:r>
            <a:endParaRPr lang="en-US" sz="1200" dirty="0"/>
          </a:p>
        </p:txBody>
      </p:sp>
      <p:sp>
        <p:nvSpPr>
          <p:cNvPr id="42" name="Textfeld 45">
            <a:extLst>
              <a:ext uri="{FF2B5EF4-FFF2-40B4-BE49-F238E27FC236}">
                <a16:creationId xmlns:a16="http://schemas.microsoft.com/office/drawing/2014/main" id="{2F6B1C60-BB3A-5D4B-BE2F-B0A7EBB50D28}"/>
              </a:ext>
            </a:extLst>
          </p:cNvPr>
          <p:cNvSpPr txBox="1"/>
          <p:nvPr/>
        </p:nvSpPr>
        <p:spPr>
          <a:xfrm>
            <a:off x="1407477" y="3178086"/>
            <a:ext cx="540508" cy="276999"/>
          </a:xfrm>
          <a:prstGeom prst="rect">
            <a:avLst/>
          </a:prstGeom>
          <a:solidFill>
            <a:schemeClr val="bg1"/>
          </a:solidFill>
        </p:spPr>
        <p:txBody>
          <a:bodyPr wrap="square" rtlCol="0">
            <a:spAutoFit/>
          </a:bodyPr>
          <a:lstStyle/>
          <a:p>
            <a:r>
              <a:rPr lang="de-CH" sz="1200" dirty="0"/>
              <a:t>58.7</a:t>
            </a:r>
            <a:endParaRPr lang="en-US" sz="1200" dirty="0"/>
          </a:p>
        </p:txBody>
      </p:sp>
      <p:sp>
        <p:nvSpPr>
          <p:cNvPr id="43" name="Textfeld 46">
            <a:extLst>
              <a:ext uri="{FF2B5EF4-FFF2-40B4-BE49-F238E27FC236}">
                <a16:creationId xmlns:a16="http://schemas.microsoft.com/office/drawing/2014/main" id="{FD575CFF-ACAA-F34C-84DD-8BD6AC83645A}"/>
              </a:ext>
            </a:extLst>
          </p:cNvPr>
          <p:cNvSpPr txBox="1"/>
          <p:nvPr/>
        </p:nvSpPr>
        <p:spPr>
          <a:xfrm>
            <a:off x="1927410" y="3194163"/>
            <a:ext cx="540508" cy="276999"/>
          </a:xfrm>
          <a:prstGeom prst="rect">
            <a:avLst/>
          </a:prstGeom>
          <a:solidFill>
            <a:schemeClr val="bg1"/>
          </a:solidFill>
        </p:spPr>
        <p:txBody>
          <a:bodyPr wrap="square" rtlCol="0">
            <a:spAutoFit/>
          </a:bodyPr>
          <a:lstStyle/>
          <a:p>
            <a:r>
              <a:rPr lang="de-CH" sz="1200" dirty="0"/>
              <a:t>57.8</a:t>
            </a:r>
            <a:endParaRPr lang="en-US" sz="1200" dirty="0"/>
          </a:p>
        </p:txBody>
      </p:sp>
      <p:sp>
        <p:nvSpPr>
          <p:cNvPr id="44" name="Rectangle 43">
            <a:extLst>
              <a:ext uri="{FF2B5EF4-FFF2-40B4-BE49-F238E27FC236}">
                <a16:creationId xmlns:a16="http://schemas.microsoft.com/office/drawing/2014/main" id="{301C9A74-68D0-4C42-9A94-7BC428B9FF79}"/>
              </a:ext>
            </a:extLst>
          </p:cNvPr>
          <p:cNvSpPr/>
          <p:nvPr/>
        </p:nvSpPr>
        <p:spPr>
          <a:xfrm>
            <a:off x="8913586" y="6563816"/>
            <a:ext cx="3111749" cy="276999"/>
          </a:xfrm>
          <a:prstGeom prst="rect">
            <a:avLst/>
          </a:prstGeom>
        </p:spPr>
        <p:txBody>
          <a:bodyPr wrap="none">
            <a:spAutoFit/>
          </a:bodyPr>
          <a:lstStyle/>
          <a:p>
            <a:r>
              <a:rPr lang="en-US" altLang="ja-JP" sz="1200" kern="0" dirty="0">
                <a:solidFill>
                  <a:schemeClr val="tx1"/>
                </a:solidFill>
              </a:rPr>
              <a:t>Catia, SUSA14 IAS Mexico City July 21-24 2019 </a:t>
            </a:r>
          </a:p>
        </p:txBody>
      </p:sp>
    </p:spTree>
    <p:extLst>
      <p:ext uri="{BB962C8B-B14F-4D97-AF65-F5344CB8AC3E}">
        <p14:creationId xmlns:p14="http://schemas.microsoft.com/office/powerpoint/2010/main" val="109699445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3770F-312F-8643-9552-A5EBC0635265}"/>
              </a:ext>
            </a:extLst>
          </p:cNvPr>
          <p:cNvSpPr>
            <a:spLocks noGrp="1"/>
          </p:cNvSpPr>
          <p:nvPr>
            <p:ph type="title"/>
          </p:nvPr>
        </p:nvSpPr>
        <p:spPr/>
        <p:txBody>
          <a:bodyPr/>
          <a:lstStyle/>
          <a:p>
            <a:r>
              <a:rPr lang="en-US" b="1" dirty="0"/>
              <a:t>Polypharmacy and the Elderly</a:t>
            </a:r>
          </a:p>
        </p:txBody>
      </p:sp>
      <p:sp>
        <p:nvSpPr>
          <p:cNvPr id="3" name="Content Placeholder 2">
            <a:extLst>
              <a:ext uri="{FF2B5EF4-FFF2-40B4-BE49-F238E27FC236}">
                <a16:creationId xmlns:a16="http://schemas.microsoft.com/office/drawing/2014/main" id="{2AE38189-773C-D041-9A1E-5771219014F9}"/>
              </a:ext>
            </a:extLst>
          </p:cNvPr>
          <p:cNvSpPr>
            <a:spLocks noGrp="1"/>
          </p:cNvSpPr>
          <p:nvPr>
            <p:ph idx="1"/>
          </p:nvPr>
        </p:nvSpPr>
        <p:spPr>
          <a:xfrm>
            <a:off x="838199" y="1359094"/>
            <a:ext cx="10843727" cy="4351338"/>
          </a:xfrm>
        </p:spPr>
        <p:txBody>
          <a:bodyPr/>
          <a:lstStyle/>
          <a:p>
            <a:pPr marL="0" indent="0">
              <a:buNone/>
            </a:pPr>
            <a:r>
              <a:rPr lang="en-US" dirty="0"/>
              <a:t>Studies in both HIV and LMIC countries continue to demonstrate that PLH ≥65 experience polypharmacy to a significant degree, this is associated with adverse events and is often </a:t>
            </a:r>
            <a:r>
              <a:rPr lang="en-US" i="1" dirty="0"/>
              <a:t>not</a:t>
            </a:r>
            <a:r>
              <a:rPr lang="en-US" dirty="0"/>
              <a:t> related to ART medications.</a:t>
            </a:r>
          </a:p>
          <a:p>
            <a:endParaRPr lang="en-US" dirty="0"/>
          </a:p>
        </p:txBody>
      </p:sp>
      <p:sp>
        <p:nvSpPr>
          <p:cNvPr id="5" name="Rectangle 4">
            <a:extLst>
              <a:ext uri="{FF2B5EF4-FFF2-40B4-BE49-F238E27FC236}">
                <a16:creationId xmlns:a16="http://schemas.microsoft.com/office/drawing/2014/main" id="{A2CF64DC-EF73-FE48-9CB2-6035E335D050}"/>
              </a:ext>
            </a:extLst>
          </p:cNvPr>
          <p:cNvSpPr/>
          <p:nvPr/>
        </p:nvSpPr>
        <p:spPr>
          <a:xfrm>
            <a:off x="8059137" y="6581001"/>
            <a:ext cx="4132863" cy="276999"/>
          </a:xfrm>
          <a:prstGeom prst="rect">
            <a:avLst/>
          </a:prstGeom>
        </p:spPr>
        <p:txBody>
          <a:bodyPr wrap="none">
            <a:spAutoFit/>
          </a:bodyPr>
          <a:lstStyle/>
          <a:p>
            <a:r>
              <a:rPr lang="en-US" altLang="ja-JP" sz="1200" kern="0" dirty="0" err="1"/>
              <a:t>C</a:t>
            </a:r>
            <a:r>
              <a:rPr lang="en-US" altLang="ja-JP" sz="1200" kern="0" dirty="0" err="1">
                <a:solidFill>
                  <a:schemeClr val="tx1"/>
                </a:solidFill>
              </a:rPr>
              <a:t>abanilla</a:t>
            </a:r>
            <a:r>
              <a:rPr lang="en-US" altLang="ja-JP" sz="1200" kern="0" dirty="0">
                <a:solidFill>
                  <a:schemeClr val="tx1"/>
                </a:solidFill>
              </a:rPr>
              <a:t>, Gabriela, WEPEB314 IAS Mexico City July 21-24 2019 </a:t>
            </a:r>
          </a:p>
        </p:txBody>
      </p:sp>
      <p:sp>
        <p:nvSpPr>
          <p:cNvPr id="6" name="Pfeil nach unten 13">
            <a:extLst>
              <a:ext uri="{FF2B5EF4-FFF2-40B4-BE49-F238E27FC236}">
                <a16:creationId xmlns:a16="http://schemas.microsoft.com/office/drawing/2014/main" id="{62B27FAD-C29C-5344-857A-2FD9E73442C5}"/>
              </a:ext>
            </a:extLst>
          </p:cNvPr>
          <p:cNvSpPr/>
          <p:nvPr/>
        </p:nvSpPr>
        <p:spPr>
          <a:xfrm>
            <a:off x="2446733" y="3008939"/>
            <a:ext cx="376750" cy="353011"/>
          </a:xfrm>
          <a:prstGeom prst="down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uppieren 1">
            <a:extLst>
              <a:ext uri="{FF2B5EF4-FFF2-40B4-BE49-F238E27FC236}">
                <a16:creationId xmlns:a16="http://schemas.microsoft.com/office/drawing/2014/main" id="{3B9AC702-848F-D04B-872F-7DA58CDE3314}"/>
              </a:ext>
            </a:extLst>
          </p:cNvPr>
          <p:cNvGrpSpPr/>
          <p:nvPr/>
        </p:nvGrpSpPr>
        <p:grpSpPr>
          <a:xfrm>
            <a:off x="814737" y="3405007"/>
            <a:ext cx="4484985" cy="2999535"/>
            <a:chOff x="3988669" y="1706751"/>
            <a:chExt cx="3784004" cy="2645762"/>
          </a:xfrm>
        </p:grpSpPr>
        <p:sp>
          <p:nvSpPr>
            <p:cNvPr id="8" name="Textfeld 12">
              <a:extLst>
                <a:ext uri="{FF2B5EF4-FFF2-40B4-BE49-F238E27FC236}">
                  <a16:creationId xmlns:a16="http://schemas.microsoft.com/office/drawing/2014/main" id="{F62CA286-7306-EB49-8C05-A7123ED78E4B}"/>
                </a:ext>
              </a:extLst>
            </p:cNvPr>
            <p:cNvSpPr txBox="1"/>
            <p:nvPr/>
          </p:nvSpPr>
          <p:spPr>
            <a:xfrm>
              <a:off x="4008463" y="1706751"/>
              <a:ext cx="3764210" cy="325772"/>
            </a:xfrm>
            <a:prstGeom prst="rect">
              <a:avLst/>
            </a:prstGeom>
            <a:solidFill>
              <a:schemeClr val="accent5">
                <a:lumMod val="75000"/>
              </a:schemeClr>
            </a:solidFill>
          </p:spPr>
          <p:txBody>
            <a:bodyPr wrap="square" rtlCol="0">
              <a:spAutoFit/>
            </a:bodyPr>
            <a:lstStyle/>
            <a:p>
              <a:r>
                <a:rPr lang="de-CH" b="1" dirty="0" err="1">
                  <a:solidFill>
                    <a:schemeClr val="bg1"/>
                  </a:solidFill>
                </a:rPr>
                <a:t>Incorrect</a:t>
              </a:r>
              <a:r>
                <a:rPr lang="de-CH" b="1" dirty="0">
                  <a:solidFill>
                    <a:schemeClr val="bg1"/>
                  </a:solidFill>
                </a:rPr>
                <a:t> </a:t>
              </a:r>
              <a:r>
                <a:rPr lang="de-CH" b="1" dirty="0" err="1">
                  <a:solidFill>
                    <a:schemeClr val="bg1"/>
                  </a:solidFill>
                </a:rPr>
                <a:t>drug</a:t>
              </a:r>
              <a:r>
                <a:rPr lang="de-CH" b="1" dirty="0">
                  <a:solidFill>
                    <a:schemeClr val="bg1"/>
                  </a:solidFill>
                </a:rPr>
                <a:t> </a:t>
              </a:r>
              <a:r>
                <a:rPr lang="de-CH" b="1" dirty="0" err="1">
                  <a:solidFill>
                    <a:schemeClr val="bg1"/>
                  </a:solidFill>
                </a:rPr>
                <a:t>dosage</a:t>
              </a:r>
              <a:r>
                <a:rPr lang="de-CH" b="1" dirty="0">
                  <a:solidFill>
                    <a:schemeClr val="bg1"/>
                  </a:solidFill>
                </a:rPr>
                <a:t>: 	  	25%</a:t>
              </a:r>
            </a:p>
          </p:txBody>
        </p:sp>
        <p:sp>
          <p:nvSpPr>
            <p:cNvPr id="9" name="Textfeld 14">
              <a:extLst>
                <a:ext uri="{FF2B5EF4-FFF2-40B4-BE49-F238E27FC236}">
                  <a16:creationId xmlns:a16="http://schemas.microsoft.com/office/drawing/2014/main" id="{A221D064-4AEF-3247-A57F-7E055384452C}"/>
                </a:ext>
              </a:extLst>
            </p:cNvPr>
            <p:cNvSpPr txBox="1"/>
            <p:nvPr/>
          </p:nvSpPr>
          <p:spPr>
            <a:xfrm>
              <a:off x="3994771" y="2118222"/>
              <a:ext cx="3764210" cy="325772"/>
            </a:xfrm>
            <a:prstGeom prst="rect">
              <a:avLst/>
            </a:prstGeom>
            <a:solidFill>
              <a:schemeClr val="accent2">
                <a:lumMod val="60000"/>
                <a:lumOff val="40000"/>
              </a:schemeClr>
            </a:solidFill>
          </p:spPr>
          <p:txBody>
            <a:bodyPr wrap="square" rtlCol="0">
              <a:spAutoFit/>
            </a:bodyPr>
            <a:lstStyle/>
            <a:p>
              <a:r>
                <a:rPr lang="de-CH" b="1" dirty="0" err="1">
                  <a:solidFill>
                    <a:schemeClr val="bg1"/>
                  </a:solidFill>
                </a:rPr>
                <a:t>No</a:t>
              </a:r>
              <a:r>
                <a:rPr lang="de-CH" b="1" dirty="0">
                  <a:solidFill>
                    <a:schemeClr val="bg1"/>
                  </a:solidFill>
                </a:rPr>
                <a:t> </a:t>
              </a:r>
              <a:r>
                <a:rPr lang="de-CH" b="1" dirty="0" err="1">
                  <a:solidFill>
                    <a:schemeClr val="bg1"/>
                  </a:solidFill>
                </a:rPr>
                <a:t>indication</a:t>
              </a:r>
              <a:r>
                <a:rPr lang="de-CH" b="1" dirty="0">
                  <a:solidFill>
                    <a:schemeClr val="bg1"/>
                  </a:solidFill>
                </a:rPr>
                <a:t>: 		  	21%</a:t>
              </a:r>
            </a:p>
          </p:txBody>
        </p:sp>
        <p:sp>
          <p:nvSpPr>
            <p:cNvPr id="10" name="Textfeld 15">
              <a:extLst>
                <a:ext uri="{FF2B5EF4-FFF2-40B4-BE49-F238E27FC236}">
                  <a16:creationId xmlns:a16="http://schemas.microsoft.com/office/drawing/2014/main" id="{57FFDFBE-6B6C-274E-ADE3-AA09B14FC284}"/>
                </a:ext>
              </a:extLst>
            </p:cNvPr>
            <p:cNvSpPr txBox="1"/>
            <p:nvPr/>
          </p:nvSpPr>
          <p:spPr>
            <a:xfrm>
              <a:off x="3994771" y="2529693"/>
              <a:ext cx="3764210" cy="325772"/>
            </a:xfrm>
            <a:prstGeom prst="rect">
              <a:avLst/>
            </a:prstGeom>
            <a:solidFill>
              <a:srgbClr val="92D050"/>
            </a:solidFill>
          </p:spPr>
          <p:txBody>
            <a:bodyPr wrap="square" rtlCol="0">
              <a:spAutoFit/>
            </a:bodyPr>
            <a:lstStyle/>
            <a:p>
              <a:r>
                <a:rPr lang="de-CH" b="1" dirty="0" err="1">
                  <a:solidFill>
                    <a:schemeClr val="bg1"/>
                  </a:solidFill>
                </a:rPr>
                <a:t>Prescription</a:t>
              </a:r>
              <a:r>
                <a:rPr lang="de-CH" b="1" dirty="0">
                  <a:solidFill>
                    <a:schemeClr val="bg1"/>
                  </a:solidFill>
                </a:rPr>
                <a:t> </a:t>
              </a:r>
              <a:r>
                <a:rPr lang="de-CH" b="1" dirty="0" err="1">
                  <a:solidFill>
                    <a:schemeClr val="bg1"/>
                  </a:solidFill>
                </a:rPr>
                <a:t>omission</a:t>
              </a:r>
              <a:r>
                <a:rPr lang="de-CH" b="1" dirty="0">
                  <a:solidFill>
                    <a:schemeClr val="bg1"/>
                  </a:solidFill>
                </a:rPr>
                <a:t>: 	  	19%</a:t>
              </a:r>
            </a:p>
          </p:txBody>
        </p:sp>
        <p:sp>
          <p:nvSpPr>
            <p:cNvPr id="11" name="Textfeld 16">
              <a:extLst>
                <a:ext uri="{FF2B5EF4-FFF2-40B4-BE49-F238E27FC236}">
                  <a16:creationId xmlns:a16="http://schemas.microsoft.com/office/drawing/2014/main" id="{B623F9D2-5434-9D42-AAC1-232B6CC3E9CD}"/>
                </a:ext>
              </a:extLst>
            </p:cNvPr>
            <p:cNvSpPr txBox="1"/>
            <p:nvPr/>
          </p:nvSpPr>
          <p:spPr>
            <a:xfrm>
              <a:off x="3994771" y="2950317"/>
              <a:ext cx="3764210" cy="325772"/>
            </a:xfrm>
            <a:prstGeom prst="rect">
              <a:avLst/>
            </a:prstGeom>
            <a:solidFill>
              <a:srgbClr val="FF3399"/>
            </a:solidFill>
          </p:spPr>
          <p:txBody>
            <a:bodyPr wrap="square" rtlCol="0">
              <a:spAutoFit/>
            </a:bodyPr>
            <a:lstStyle/>
            <a:p>
              <a:r>
                <a:rPr lang="de-CH" b="1" dirty="0" err="1">
                  <a:solidFill>
                    <a:schemeClr val="bg1"/>
                  </a:solidFill>
                </a:rPr>
                <a:t>Inappropriate</a:t>
              </a:r>
              <a:r>
                <a:rPr lang="de-CH" b="1" dirty="0">
                  <a:solidFill>
                    <a:schemeClr val="bg1"/>
                  </a:solidFill>
                </a:rPr>
                <a:t> </a:t>
              </a:r>
              <a:r>
                <a:rPr lang="de-CH" b="1" dirty="0" err="1">
                  <a:solidFill>
                    <a:schemeClr val="bg1"/>
                  </a:solidFill>
                </a:rPr>
                <a:t>drug</a:t>
              </a:r>
              <a:r>
                <a:rPr lang="de-CH" b="1" dirty="0">
                  <a:solidFill>
                    <a:schemeClr val="bg1"/>
                  </a:solidFill>
                </a:rPr>
                <a:t>: 	  	19%</a:t>
              </a:r>
            </a:p>
          </p:txBody>
        </p:sp>
        <p:sp>
          <p:nvSpPr>
            <p:cNvPr id="12" name="Textfeld 17">
              <a:extLst>
                <a:ext uri="{FF2B5EF4-FFF2-40B4-BE49-F238E27FC236}">
                  <a16:creationId xmlns:a16="http://schemas.microsoft.com/office/drawing/2014/main" id="{9D2ECA25-1A06-194C-A9C2-31522E0C1E39}"/>
                </a:ext>
              </a:extLst>
            </p:cNvPr>
            <p:cNvSpPr txBox="1"/>
            <p:nvPr/>
          </p:nvSpPr>
          <p:spPr>
            <a:xfrm>
              <a:off x="3988669" y="3361788"/>
              <a:ext cx="3764210" cy="325772"/>
            </a:xfrm>
            <a:prstGeom prst="rect">
              <a:avLst/>
            </a:prstGeom>
            <a:solidFill>
              <a:schemeClr val="accent6">
                <a:lumMod val="75000"/>
              </a:schemeClr>
            </a:solidFill>
          </p:spPr>
          <p:txBody>
            <a:bodyPr wrap="square" rtlCol="0">
              <a:spAutoFit/>
            </a:bodyPr>
            <a:lstStyle/>
            <a:p>
              <a:r>
                <a:rPr lang="de-CH" b="1" dirty="0" err="1">
                  <a:solidFill>
                    <a:schemeClr val="bg1"/>
                  </a:solidFill>
                </a:rPr>
                <a:t>Deleterious</a:t>
              </a:r>
              <a:r>
                <a:rPr lang="de-CH" b="1" dirty="0">
                  <a:solidFill>
                    <a:schemeClr val="bg1"/>
                  </a:solidFill>
                </a:rPr>
                <a:t> DDIs: 		  	14%</a:t>
              </a:r>
            </a:p>
          </p:txBody>
        </p:sp>
        <p:sp>
          <p:nvSpPr>
            <p:cNvPr id="13" name="Textfeld 18">
              <a:extLst>
                <a:ext uri="{FF2B5EF4-FFF2-40B4-BE49-F238E27FC236}">
                  <a16:creationId xmlns:a16="http://schemas.microsoft.com/office/drawing/2014/main" id="{E2DA762B-3150-7840-A2C1-D0261AF9A568}"/>
                </a:ext>
              </a:extLst>
            </p:cNvPr>
            <p:cNvSpPr txBox="1"/>
            <p:nvPr/>
          </p:nvSpPr>
          <p:spPr>
            <a:xfrm>
              <a:off x="3988669" y="3782412"/>
              <a:ext cx="3764210" cy="570101"/>
            </a:xfrm>
            <a:prstGeom prst="rect">
              <a:avLst/>
            </a:prstGeom>
            <a:solidFill>
              <a:schemeClr val="bg1">
                <a:lumMod val="65000"/>
              </a:schemeClr>
            </a:solidFill>
          </p:spPr>
          <p:txBody>
            <a:bodyPr wrap="square" rtlCol="0">
              <a:spAutoFit/>
            </a:bodyPr>
            <a:lstStyle/>
            <a:p>
              <a:r>
                <a:rPr lang="de-CH" b="1" dirty="0">
                  <a:solidFill>
                    <a:schemeClr val="bg1"/>
                  </a:solidFill>
                </a:rPr>
                <a:t>Treatment </a:t>
              </a:r>
              <a:r>
                <a:rPr lang="de-CH" b="1" dirty="0" err="1">
                  <a:solidFill>
                    <a:schemeClr val="bg1"/>
                  </a:solidFill>
                </a:rPr>
                <a:t>duration</a:t>
              </a:r>
              <a:r>
                <a:rPr lang="de-CH" b="1" dirty="0">
                  <a:solidFill>
                    <a:schemeClr val="bg1"/>
                  </a:solidFill>
                </a:rPr>
                <a:t> </a:t>
              </a:r>
              <a:r>
                <a:rPr lang="de-CH" b="1" dirty="0" err="1">
                  <a:solidFill>
                    <a:schemeClr val="bg1"/>
                  </a:solidFill>
                </a:rPr>
                <a:t>exceeding</a:t>
              </a:r>
              <a:r>
                <a:rPr lang="de-CH" b="1" dirty="0">
                  <a:solidFill>
                    <a:schemeClr val="bg1"/>
                  </a:solidFill>
                </a:rPr>
                <a:t>                  2%</a:t>
              </a:r>
            </a:p>
            <a:p>
              <a:r>
                <a:rPr lang="de-CH" b="1" dirty="0" err="1">
                  <a:solidFill>
                    <a:schemeClr val="bg1"/>
                  </a:solidFill>
                </a:rPr>
                <a:t>recommendations</a:t>
              </a:r>
              <a:r>
                <a:rPr lang="de-CH" b="1" dirty="0">
                  <a:solidFill>
                    <a:schemeClr val="bg1"/>
                  </a:solidFill>
                </a:rPr>
                <a:t>:</a:t>
              </a:r>
            </a:p>
          </p:txBody>
        </p:sp>
      </p:grpSp>
      <p:sp>
        <p:nvSpPr>
          <p:cNvPr id="14" name="Textfeld 10">
            <a:extLst>
              <a:ext uri="{FF2B5EF4-FFF2-40B4-BE49-F238E27FC236}">
                <a16:creationId xmlns:a16="http://schemas.microsoft.com/office/drawing/2014/main" id="{43FE1BA5-B717-4643-B721-BFD588CBD925}"/>
              </a:ext>
            </a:extLst>
          </p:cNvPr>
          <p:cNvSpPr txBox="1"/>
          <p:nvPr/>
        </p:nvSpPr>
        <p:spPr>
          <a:xfrm>
            <a:off x="814737" y="2680455"/>
            <a:ext cx="4424291" cy="369332"/>
          </a:xfrm>
          <a:prstGeom prst="rect">
            <a:avLst/>
          </a:prstGeom>
          <a:solidFill>
            <a:schemeClr val="bg1"/>
          </a:solidFill>
        </p:spPr>
        <p:txBody>
          <a:bodyPr wrap="square" rtlCol="0">
            <a:spAutoFit/>
          </a:bodyPr>
          <a:lstStyle/>
          <a:p>
            <a:r>
              <a:rPr lang="de-CH" b="1" dirty="0">
                <a:solidFill>
                  <a:schemeClr val="bg1">
                    <a:lumMod val="50000"/>
                  </a:schemeClr>
                </a:solidFill>
              </a:rPr>
              <a:t>Overall   </a:t>
            </a:r>
            <a:r>
              <a:rPr lang="de-CH" b="1" dirty="0" err="1">
                <a:solidFill>
                  <a:schemeClr val="bg1">
                    <a:lumMod val="50000"/>
                  </a:schemeClr>
                </a:solidFill>
              </a:rPr>
              <a:t>prescribing</a:t>
            </a:r>
            <a:r>
              <a:rPr lang="de-CH" b="1" dirty="0">
                <a:solidFill>
                  <a:schemeClr val="bg1">
                    <a:lumMod val="50000"/>
                  </a:schemeClr>
                </a:solidFill>
              </a:rPr>
              <a:t> </a:t>
            </a:r>
            <a:r>
              <a:rPr lang="de-CH" b="1" dirty="0" err="1">
                <a:solidFill>
                  <a:schemeClr val="bg1">
                    <a:lumMod val="50000"/>
                  </a:schemeClr>
                </a:solidFill>
              </a:rPr>
              <a:t>issues</a:t>
            </a:r>
            <a:r>
              <a:rPr lang="de-CH" b="1" dirty="0">
                <a:solidFill>
                  <a:schemeClr val="bg1">
                    <a:lumMod val="50000"/>
                  </a:schemeClr>
                </a:solidFill>
              </a:rPr>
              <a:t>: 69% </a:t>
            </a:r>
            <a:r>
              <a:rPr lang="de-CH" b="1" dirty="0" err="1">
                <a:solidFill>
                  <a:schemeClr val="bg1">
                    <a:lumMod val="50000"/>
                  </a:schemeClr>
                </a:solidFill>
              </a:rPr>
              <a:t>participants</a:t>
            </a:r>
            <a:endParaRPr lang="de-CH" b="1" dirty="0">
              <a:solidFill>
                <a:schemeClr val="bg1">
                  <a:lumMod val="50000"/>
                </a:schemeClr>
              </a:solidFill>
            </a:endParaRPr>
          </a:p>
        </p:txBody>
      </p:sp>
      <p:sp>
        <p:nvSpPr>
          <p:cNvPr id="15" name="Rectangle 14">
            <a:extLst>
              <a:ext uri="{FF2B5EF4-FFF2-40B4-BE49-F238E27FC236}">
                <a16:creationId xmlns:a16="http://schemas.microsoft.com/office/drawing/2014/main" id="{03448AD3-5F42-554C-B7A7-EF8E256259DE}"/>
              </a:ext>
            </a:extLst>
          </p:cNvPr>
          <p:cNvSpPr/>
          <p:nvPr/>
        </p:nvSpPr>
        <p:spPr>
          <a:xfrm>
            <a:off x="9103111" y="6404542"/>
            <a:ext cx="3111749" cy="276999"/>
          </a:xfrm>
          <a:prstGeom prst="rect">
            <a:avLst/>
          </a:prstGeom>
        </p:spPr>
        <p:txBody>
          <a:bodyPr wrap="none">
            <a:spAutoFit/>
          </a:bodyPr>
          <a:lstStyle/>
          <a:p>
            <a:r>
              <a:rPr lang="en-US" altLang="ja-JP" sz="1200" kern="0" dirty="0">
                <a:solidFill>
                  <a:schemeClr val="tx1"/>
                </a:solidFill>
              </a:rPr>
              <a:t>Catia, SUSA14 IAS Mexico City July 21-24 2019 </a:t>
            </a:r>
          </a:p>
        </p:txBody>
      </p:sp>
      <p:sp>
        <p:nvSpPr>
          <p:cNvPr id="16" name="Content Placeholder 2">
            <a:extLst>
              <a:ext uri="{FF2B5EF4-FFF2-40B4-BE49-F238E27FC236}">
                <a16:creationId xmlns:a16="http://schemas.microsoft.com/office/drawing/2014/main" id="{AB561018-B6DA-2940-8809-D94598A2DE47}"/>
              </a:ext>
            </a:extLst>
          </p:cNvPr>
          <p:cNvSpPr txBox="1">
            <a:spLocks/>
          </p:cNvSpPr>
          <p:nvPr/>
        </p:nvSpPr>
        <p:spPr>
          <a:xfrm>
            <a:off x="5526156" y="2680455"/>
            <a:ext cx="5827643" cy="40239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 a Mexican retrospective study of PLH ≥65 (n=112, 99% male), the mean prescribed non-ART medications was 9 (+/-4.9). </a:t>
            </a:r>
          </a:p>
          <a:p>
            <a:pPr lvl="1"/>
            <a:r>
              <a:rPr lang="en-US" sz="2000" dirty="0"/>
              <a:t>65% experienced ≥ 1 adverse event related to polypharmacy, and 35% were hospitalized. </a:t>
            </a:r>
          </a:p>
          <a:p>
            <a:pPr lvl="1"/>
            <a:r>
              <a:rPr lang="en-US" sz="2000" dirty="0"/>
              <a:t>Inappropriate prescribing was correlated with polypharmacy and with adverse events</a:t>
            </a:r>
          </a:p>
        </p:txBody>
      </p:sp>
    </p:spTree>
    <p:extLst>
      <p:ext uri="{BB962C8B-B14F-4D97-AF65-F5344CB8AC3E}">
        <p14:creationId xmlns:p14="http://schemas.microsoft.com/office/powerpoint/2010/main" val="366011533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29051-6CCA-4B40-B60E-A2D4F7ECDBB9}"/>
              </a:ext>
            </a:extLst>
          </p:cNvPr>
          <p:cNvSpPr>
            <a:spLocks noGrp="1"/>
          </p:cNvSpPr>
          <p:nvPr>
            <p:ph type="title"/>
          </p:nvPr>
        </p:nvSpPr>
        <p:spPr/>
        <p:txBody>
          <a:bodyPr/>
          <a:lstStyle/>
          <a:p>
            <a:r>
              <a:rPr lang="en-US" dirty="0">
                <a:latin typeface="Franklin Gothic Medium" panose="020B0603020102020204" pitchFamily="34" charset="0"/>
              </a:rPr>
              <a:t>Issues In Women’s Health</a:t>
            </a:r>
          </a:p>
        </p:txBody>
      </p:sp>
    </p:spTree>
    <p:extLst>
      <p:ext uri="{BB962C8B-B14F-4D97-AF65-F5344CB8AC3E}">
        <p14:creationId xmlns:p14="http://schemas.microsoft.com/office/powerpoint/2010/main" val="424124871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00C815-69AC-F144-A956-90C82B5EE4C3}"/>
              </a:ext>
            </a:extLst>
          </p:cNvPr>
          <p:cNvSpPr>
            <a:spLocks noGrp="1"/>
          </p:cNvSpPr>
          <p:nvPr>
            <p:ph type="title"/>
          </p:nvPr>
        </p:nvSpPr>
        <p:spPr>
          <a:xfrm>
            <a:off x="0" y="0"/>
            <a:ext cx="10515600" cy="1325563"/>
          </a:xfrm>
        </p:spPr>
        <p:txBody>
          <a:bodyPr/>
          <a:lstStyle/>
          <a:p>
            <a:r>
              <a:rPr lang="en-US" b="1" dirty="0">
                <a:latin typeface="Franklin Gothic Medium" panose="020B0603020102020204" pitchFamily="34" charset="0"/>
              </a:rPr>
              <a:t>Contraception Challenges</a:t>
            </a:r>
          </a:p>
        </p:txBody>
      </p:sp>
      <p:sp>
        <p:nvSpPr>
          <p:cNvPr id="5" name="Content Placeholder 4">
            <a:extLst>
              <a:ext uri="{FF2B5EF4-FFF2-40B4-BE49-F238E27FC236}">
                <a16:creationId xmlns:a16="http://schemas.microsoft.com/office/drawing/2014/main" id="{65D51464-8228-FC45-847E-9064BA3D84A9}"/>
              </a:ext>
            </a:extLst>
          </p:cNvPr>
          <p:cNvSpPr>
            <a:spLocks noGrp="1"/>
          </p:cNvSpPr>
          <p:nvPr>
            <p:ph idx="1"/>
          </p:nvPr>
        </p:nvSpPr>
        <p:spPr>
          <a:xfrm>
            <a:off x="838200" y="1422400"/>
            <a:ext cx="11353800" cy="4754563"/>
          </a:xfrm>
        </p:spPr>
        <p:txBody>
          <a:bodyPr>
            <a:normAutofit/>
          </a:bodyPr>
          <a:lstStyle/>
          <a:p>
            <a:r>
              <a:rPr lang="en-US" dirty="0"/>
              <a:t>Efavirenz-based regimens significantly decrease ethinyl-estradiol (EE), ENG, and levonorgestrel (LNG) concentrations</a:t>
            </a:r>
          </a:p>
          <a:p>
            <a:r>
              <a:rPr lang="en-US" dirty="0"/>
              <a:t>ATV/r-based ART decreases EE concentrations 29-35% and increases ENG concentrations 71-79%</a:t>
            </a:r>
          </a:p>
          <a:p>
            <a:pPr lvl="1"/>
            <a:r>
              <a:rPr lang="en-US" dirty="0"/>
              <a:t>This is unlikely to impact effectiveness of vaginal ring contraceptives.</a:t>
            </a:r>
          </a:p>
        </p:txBody>
      </p:sp>
      <p:pic>
        <p:nvPicPr>
          <p:cNvPr id="7" name="Imagen 4">
            <a:extLst>
              <a:ext uri="{FF2B5EF4-FFF2-40B4-BE49-F238E27FC236}">
                <a16:creationId xmlns:a16="http://schemas.microsoft.com/office/drawing/2014/main" id="{74054D4A-B132-C843-948C-5ABB319735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0640" y="3578869"/>
            <a:ext cx="5648960" cy="3258335"/>
          </a:xfrm>
          <a:prstGeom prst="rect">
            <a:avLst/>
          </a:prstGeom>
        </p:spPr>
      </p:pic>
      <p:sp>
        <p:nvSpPr>
          <p:cNvPr id="8" name="Content Placeholder 4">
            <a:extLst>
              <a:ext uri="{FF2B5EF4-FFF2-40B4-BE49-F238E27FC236}">
                <a16:creationId xmlns:a16="http://schemas.microsoft.com/office/drawing/2014/main" id="{40968126-C3AA-D544-85F3-D29EBDF18EC3}"/>
              </a:ext>
            </a:extLst>
          </p:cNvPr>
          <p:cNvSpPr txBox="1">
            <a:spLocks/>
          </p:cNvSpPr>
          <p:nvPr/>
        </p:nvSpPr>
        <p:spPr>
          <a:xfrm>
            <a:off x="838200" y="3619350"/>
            <a:ext cx="5552440" cy="3037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Double doses of levonorgestrel (LNG) still does not overcome the interaction with Efavirenz.</a:t>
            </a:r>
          </a:p>
          <a:p>
            <a:pPr lvl="1"/>
            <a:r>
              <a:rPr lang="en-US" dirty="0"/>
              <a:t>LNG is an important component of emergency contraception regimens.</a:t>
            </a:r>
          </a:p>
        </p:txBody>
      </p:sp>
      <p:sp>
        <p:nvSpPr>
          <p:cNvPr id="9" name="Rectangle 8">
            <a:extLst>
              <a:ext uri="{FF2B5EF4-FFF2-40B4-BE49-F238E27FC236}">
                <a16:creationId xmlns:a16="http://schemas.microsoft.com/office/drawing/2014/main" id="{92BD9ABF-3BB9-B54C-8CEF-92CD153F8727}"/>
              </a:ext>
            </a:extLst>
          </p:cNvPr>
          <p:cNvSpPr/>
          <p:nvPr/>
        </p:nvSpPr>
        <p:spPr>
          <a:xfrm>
            <a:off x="0" y="6518373"/>
            <a:ext cx="3427541" cy="276999"/>
          </a:xfrm>
          <a:prstGeom prst="rect">
            <a:avLst/>
          </a:prstGeom>
        </p:spPr>
        <p:txBody>
          <a:bodyPr wrap="none">
            <a:spAutoFit/>
          </a:bodyPr>
          <a:lstStyle/>
          <a:p>
            <a:r>
              <a:rPr lang="en-US" altLang="ja-JP" sz="1200" kern="0" dirty="0">
                <a:solidFill>
                  <a:schemeClr val="tx1"/>
                </a:solidFill>
              </a:rPr>
              <a:t>Cortes, C, SUSA12 IAS Mexico City July 21-24 2019 </a:t>
            </a:r>
          </a:p>
        </p:txBody>
      </p:sp>
    </p:spTree>
    <p:extLst>
      <p:ext uri="{BB962C8B-B14F-4D97-AF65-F5344CB8AC3E}">
        <p14:creationId xmlns:p14="http://schemas.microsoft.com/office/powerpoint/2010/main" val="131876820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77991-C028-F941-9CB7-9585EE0461A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E04886A-40FB-844E-9B3D-CB7C7E4B38B7}"/>
              </a:ext>
            </a:extLst>
          </p:cNvPr>
          <p:cNvSpPr>
            <a:spLocks noGrp="1"/>
          </p:cNvSpPr>
          <p:nvPr>
            <p:ph idx="1"/>
          </p:nvPr>
        </p:nvSpPr>
        <p:spPr/>
        <p:txBody>
          <a:bodyPr/>
          <a:lstStyle/>
          <a:p>
            <a:endParaRPr lang="en-US"/>
          </a:p>
        </p:txBody>
      </p:sp>
      <p:pic>
        <p:nvPicPr>
          <p:cNvPr id="4" name="Imagen 2">
            <a:extLst>
              <a:ext uri="{FF2B5EF4-FFF2-40B4-BE49-F238E27FC236}">
                <a16:creationId xmlns:a16="http://schemas.microsoft.com/office/drawing/2014/main" id="{1035D64B-7193-E04C-9DDF-E79023A416A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8200" y="58366"/>
            <a:ext cx="10371835" cy="6799634"/>
          </a:xfrm>
          <a:prstGeom prst="rect">
            <a:avLst/>
          </a:prstGeom>
        </p:spPr>
      </p:pic>
      <p:sp>
        <p:nvSpPr>
          <p:cNvPr id="5" name="Rectangle 4">
            <a:extLst>
              <a:ext uri="{FF2B5EF4-FFF2-40B4-BE49-F238E27FC236}">
                <a16:creationId xmlns:a16="http://schemas.microsoft.com/office/drawing/2014/main" id="{5F4A281A-E668-3A40-A2DA-B34C07991E73}"/>
              </a:ext>
            </a:extLst>
          </p:cNvPr>
          <p:cNvSpPr/>
          <p:nvPr/>
        </p:nvSpPr>
        <p:spPr>
          <a:xfrm>
            <a:off x="7477923" y="38488"/>
            <a:ext cx="3732112" cy="276999"/>
          </a:xfrm>
          <a:prstGeom prst="rect">
            <a:avLst/>
          </a:prstGeom>
        </p:spPr>
        <p:txBody>
          <a:bodyPr wrap="none">
            <a:spAutoFit/>
          </a:bodyPr>
          <a:lstStyle/>
          <a:p>
            <a:r>
              <a:rPr lang="en-US" altLang="ja-JP" sz="1200" kern="0" dirty="0">
                <a:solidFill>
                  <a:schemeClr val="tx1"/>
                </a:solidFill>
              </a:rPr>
              <a:t>Slide: Cortes, C, SUSA12 IAS Mexico City July 21-24 2019 </a:t>
            </a:r>
          </a:p>
        </p:txBody>
      </p:sp>
    </p:spTree>
    <p:extLst>
      <p:ext uri="{BB962C8B-B14F-4D97-AF65-F5344CB8AC3E}">
        <p14:creationId xmlns:p14="http://schemas.microsoft.com/office/powerpoint/2010/main" val="407657324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1AFA0-7EB6-9548-A4FC-C51F6F3751E3}"/>
              </a:ext>
            </a:extLst>
          </p:cNvPr>
          <p:cNvSpPr>
            <a:spLocks noGrp="1"/>
          </p:cNvSpPr>
          <p:nvPr>
            <p:ph type="title"/>
          </p:nvPr>
        </p:nvSpPr>
        <p:spPr>
          <a:xfrm>
            <a:off x="-1" y="4873"/>
            <a:ext cx="11032435" cy="1325563"/>
          </a:xfrm>
        </p:spPr>
        <p:txBody>
          <a:bodyPr>
            <a:normAutofit/>
          </a:bodyPr>
          <a:lstStyle/>
          <a:p>
            <a:r>
              <a:rPr lang="en-US" sz="4000" b="1" dirty="0">
                <a:latin typeface="Franklin Gothic Medium" panose="020B0603020102020204" pitchFamily="34" charset="0"/>
              </a:rPr>
              <a:t>Choice of Contraception: STI and Pregnancy Risks</a:t>
            </a:r>
          </a:p>
        </p:txBody>
      </p:sp>
      <p:sp>
        <p:nvSpPr>
          <p:cNvPr id="3" name="Content Placeholder 2">
            <a:extLst>
              <a:ext uri="{FF2B5EF4-FFF2-40B4-BE49-F238E27FC236}">
                <a16:creationId xmlns:a16="http://schemas.microsoft.com/office/drawing/2014/main" id="{83C4B6D2-84F9-CA40-ABF7-390C223E3477}"/>
              </a:ext>
            </a:extLst>
          </p:cNvPr>
          <p:cNvSpPr>
            <a:spLocks noGrp="1"/>
          </p:cNvSpPr>
          <p:nvPr>
            <p:ph idx="1"/>
          </p:nvPr>
        </p:nvSpPr>
        <p:spPr>
          <a:xfrm>
            <a:off x="814262" y="1382325"/>
            <a:ext cx="10515600" cy="4351338"/>
          </a:xfrm>
        </p:spPr>
        <p:txBody>
          <a:bodyPr/>
          <a:lstStyle/>
          <a:p>
            <a:r>
              <a:rPr lang="en-US" dirty="0"/>
              <a:t>In the ECHO trial, HIV incidence and pregnancy was similar across contraception types. </a:t>
            </a:r>
          </a:p>
          <a:p>
            <a:pPr lvl="1"/>
            <a:r>
              <a:rPr lang="en-US" dirty="0"/>
              <a:t>Women randomized to DMPA-IM had a 30% lower risk of NG at the end of the trial than those with copper IUD, and a 20% lower risk of CT than those with LNG implant.</a:t>
            </a:r>
          </a:p>
        </p:txBody>
      </p:sp>
      <p:sp>
        <p:nvSpPr>
          <p:cNvPr id="4" name="Rectangle 3">
            <a:extLst>
              <a:ext uri="{FF2B5EF4-FFF2-40B4-BE49-F238E27FC236}">
                <a16:creationId xmlns:a16="http://schemas.microsoft.com/office/drawing/2014/main" id="{866E3B30-25F8-C54E-8765-98425A0450E1}"/>
              </a:ext>
            </a:extLst>
          </p:cNvPr>
          <p:cNvSpPr/>
          <p:nvPr/>
        </p:nvSpPr>
        <p:spPr>
          <a:xfrm>
            <a:off x="9447338" y="6367875"/>
            <a:ext cx="2744662" cy="276999"/>
          </a:xfrm>
          <a:prstGeom prst="rect">
            <a:avLst/>
          </a:prstGeom>
        </p:spPr>
        <p:txBody>
          <a:bodyPr wrap="none">
            <a:spAutoFit/>
          </a:bodyPr>
          <a:lstStyle/>
          <a:p>
            <a:r>
              <a:rPr lang="en-US" altLang="ja-JP" sz="1200" kern="0" dirty="0" err="1">
                <a:solidFill>
                  <a:schemeClr val="tx1"/>
                </a:solidFill>
              </a:rPr>
              <a:t>Deese</a:t>
            </a:r>
            <a:r>
              <a:rPr lang="en-US" altLang="ja-JP" sz="1200" kern="0" dirty="0">
                <a:solidFill>
                  <a:schemeClr val="tx1"/>
                </a:solidFill>
              </a:rPr>
              <a:t>, J IAS Mexico City July 21-24 2019 </a:t>
            </a:r>
          </a:p>
        </p:txBody>
      </p:sp>
      <p:pic>
        <p:nvPicPr>
          <p:cNvPr id="5" name="Picture 4">
            <a:extLst>
              <a:ext uri="{FF2B5EF4-FFF2-40B4-BE49-F238E27FC236}">
                <a16:creationId xmlns:a16="http://schemas.microsoft.com/office/drawing/2014/main" id="{5D07F883-E836-3145-992B-32ED874FE136}"/>
              </a:ext>
            </a:extLst>
          </p:cNvPr>
          <p:cNvPicPr/>
          <p:nvPr/>
        </p:nvPicPr>
        <p:blipFill>
          <a:blip r:embed="rId3">
            <a:extLst>
              <a:ext uri="{28A0092B-C50C-407E-A947-70E740481C1C}">
                <a14:useLocalDpi xmlns:a14="http://schemas.microsoft.com/office/drawing/2010/main"/>
              </a:ext>
            </a:extLst>
          </a:blip>
          <a:stretch>
            <a:fillRect/>
          </a:stretch>
        </p:blipFill>
        <p:spPr>
          <a:xfrm>
            <a:off x="838200" y="3749189"/>
            <a:ext cx="4817659" cy="2560750"/>
          </a:xfrm>
          <a:prstGeom prst="rect">
            <a:avLst/>
          </a:prstGeom>
        </p:spPr>
      </p:pic>
      <p:sp>
        <p:nvSpPr>
          <p:cNvPr id="6" name="TextBox 5">
            <a:extLst>
              <a:ext uri="{FF2B5EF4-FFF2-40B4-BE49-F238E27FC236}">
                <a16:creationId xmlns:a16="http://schemas.microsoft.com/office/drawing/2014/main" id="{1C049BBF-3B50-0E4E-85E8-FE1879A16FCA}"/>
              </a:ext>
            </a:extLst>
          </p:cNvPr>
          <p:cNvSpPr txBox="1"/>
          <p:nvPr/>
        </p:nvSpPr>
        <p:spPr>
          <a:xfrm>
            <a:off x="1621228" y="3555998"/>
            <a:ext cx="4034631" cy="400110"/>
          </a:xfrm>
          <a:prstGeom prst="rect">
            <a:avLst/>
          </a:prstGeom>
          <a:noFill/>
        </p:spPr>
        <p:txBody>
          <a:bodyPr wrap="none" rtlCol="0">
            <a:spAutoFit/>
          </a:bodyPr>
          <a:lstStyle/>
          <a:p>
            <a:r>
              <a:rPr lang="en-US" sz="2000" b="1" dirty="0"/>
              <a:t>HIV Incidence by contraception type</a:t>
            </a:r>
          </a:p>
        </p:txBody>
      </p:sp>
      <p:sp>
        <p:nvSpPr>
          <p:cNvPr id="8" name="TextBox 7">
            <a:extLst>
              <a:ext uri="{FF2B5EF4-FFF2-40B4-BE49-F238E27FC236}">
                <a16:creationId xmlns:a16="http://schemas.microsoft.com/office/drawing/2014/main" id="{DF406D57-EE46-F645-8952-D63B9CBDADC0}"/>
              </a:ext>
            </a:extLst>
          </p:cNvPr>
          <p:cNvSpPr txBox="1"/>
          <p:nvPr/>
        </p:nvSpPr>
        <p:spPr>
          <a:xfrm>
            <a:off x="1582989" y="4210408"/>
            <a:ext cx="1221488" cy="830997"/>
          </a:xfrm>
          <a:prstGeom prst="rect">
            <a:avLst/>
          </a:prstGeom>
          <a:noFill/>
        </p:spPr>
        <p:txBody>
          <a:bodyPr wrap="none" rtlCol="0">
            <a:spAutoFit/>
          </a:bodyPr>
          <a:lstStyle/>
          <a:p>
            <a:r>
              <a:rPr lang="en-US" sz="1600" dirty="0">
                <a:solidFill>
                  <a:srgbClr val="FF0000"/>
                </a:solidFill>
              </a:rPr>
              <a:t>DMPA-IM</a:t>
            </a:r>
          </a:p>
          <a:p>
            <a:r>
              <a:rPr lang="en-US" sz="1600" dirty="0">
                <a:solidFill>
                  <a:srgbClr val="0432FF"/>
                </a:solidFill>
              </a:rPr>
              <a:t>Copper IUD</a:t>
            </a:r>
          </a:p>
          <a:p>
            <a:r>
              <a:rPr lang="en-US" sz="1600" dirty="0">
                <a:solidFill>
                  <a:srgbClr val="00B050"/>
                </a:solidFill>
              </a:rPr>
              <a:t>LNG Implant</a:t>
            </a:r>
          </a:p>
        </p:txBody>
      </p:sp>
      <p:graphicFrame>
        <p:nvGraphicFramePr>
          <p:cNvPr id="9" name="Content Placeholder 3">
            <a:extLst>
              <a:ext uri="{FF2B5EF4-FFF2-40B4-BE49-F238E27FC236}">
                <a16:creationId xmlns:a16="http://schemas.microsoft.com/office/drawing/2014/main" id="{75BBE347-0AF6-B94A-B086-70EBBA715670}"/>
              </a:ext>
            </a:extLst>
          </p:cNvPr>
          <p:cNvGraphicFramePr>
            <a:graphicFrameLocks/>
          </p:cNvGraphicFramePr>
          <p:nvPr/>
        </p:nvGraphicFramePr>
        <p:xfrm>
          <a:off x="6341660" y="3956108"/>
          <a:ext cx="5183062" cy="1670250"/>
        </p:xfrm>
        <a:graphic>
          <a:graphicData uri="http://schemas.openxmlformats.org/drawingml/2006/table">
            <a:tbl>
              <a:tblPr firstRow="1" bandRow="1">
                <a:tableStyleId>{5C22544A-7EE6-4342-B048-85BDC9FD1C3A}</a:tableStyleId>
              </a:tblPr>
              <a:tblGrid>
                <a:gridCol w="1667285">
                  <a:extLst>
                    <a:ext uri="{9D8B030D-6E8A-4147-A177-3AD203B41FA5}">
                      <a16:colId xmlns:a16="http://schemas.microsoft.com/office/drawing/2014/main" val="1791735065"/>
                    </a:ext>
                  </a:extLst>
                </a:gridCol>
                <a:gridCol w="979680">
                  <a:extLst>
                    <a:ext uri="{9D8B030D-6E8A-4147-A177-3AD203B41FA5}">
                      <a16:colId xmlns:a16="http://schemas.microsoft.com/office/drawing/2014/main" val="3187557730"/>
                    </a:ext>
                  </a:extLst>
                </a:gridCol>
                <a:gridCol w="1223095">
                  <a:extLst>
                    <a:ext uri="{9D8B030D-6E8A-4147-A177-3AD203B41FA5}">
                      <a16:colId xmlns:a16="http://schemas.microsoft.com/office/drawing/2014/main" val="1586202127"/>
                    </a:ext>
                  </a:extLst>
                </a:gridCol>
                <a:gridCol w="1313002">
                  <a:extLst>
                    <a:ext uri="{9D8B030D-6E8A-4147-A177-3AD203B41FA5}">
                      <a16:colId xmlns:a16="http://schemas.microsoft.com/office/drawing/2014/main" val="2910882781"/>
                    </a:ext>
                  </a:extLst>
                </a:gridCol>
              </a:tblGrid>
              <a:tr h="38707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Perfect use analysis</a:t>
                      </a:r>
                    </a:p>
                  </a:txBody>
                  <a:tcPr>
                    <a:solidFill>
                      <a:schemeClr val="accent2"/>
                    </a:solidFill>
                  </a:tcPr>
                </a:tc>
                <a:tc hMerge="1">
                  <a:txBody>
                    <a:bodyPr/>
                    <a:lstStyle/>
                    <a:p>
                      <a:pPr algn="ctr"/>
                      <a:endParaRPr lang="en-US" dirty="0">
                        <a:solidFill>
                          <a:schemeClr val="bg1"/>
                        </a:solidFill>
                      </a:endParaRPr>
                    </a:p>
                  </a:txBody>
                  <a:tcPr>
                    <a:solidFill>
                      <a:srgbClr val="740074"/>
                    </a:solidFill>
                  </a:tcPr>
                </a:tc>
                <a:tc hMerge="1">
                  <a:txBody>
                    <a:bodyPr/>
                    <a:lstStyle/>
                    <a:p>
                      <a:pPr algn="ctr"/>
                      <a:endParaRPr lang="en-US" dirty="0">
                        <a:solidFill>
                          <a:schemeClr val="bg1"/>
                        </a:solidFill>
                      </a:endParaRPr>
                    </a:p>
                  </a:txBody>
                  <a:tcPr>
                    <a:solidFill>
                      <a:srgbClr val="740074"/>
                    </a:solidFill>
                  </a:tcPr>
                </a:tc>
                <a:tc hMerge="1">
                  <a:txBody>
                    <a:bodyPr/>
                    <a:lstStyle/>
                    <a:p>
                      <a:pPr algn="ctr"/>
                      <a:endParaRPr lang="en-US" dirty="0">
                        <a:solidFill>
                          <a:schemeClr val="bg1"/>
                        </a:solidFill>
                      </a:endParaRPr>
                    </a:p>
                  </a:txBody>
                  <a:tcPr>
                    <a:solidFill>
                      <a:srgbClr val="740074"/>
                    </a:solidFill>
                  </a:tcPr>
                </a:tc>
                <a:extLst>
                  <a:ext uri="{0D108BD9-81ED-4DB2-BD59-A6C34878D82A}">
                    <a16:rowId xmlns:a16="http://schemas.microsoft.com/office/drawing/2014/main" val="3070347373"/>
                  </a:ext>
                </a:extLst>
              </a:tr>
              <a:tr h="387074">
                <a:tc>
                  <a:txBody>
                    <a:bodyPr/>
                    <a:lstStyle/>
                    <a:p>
                      <a:endParaRPr lang="en-US" sz="1600" dirty="0"/>
                    </a:p>
                  </a:txBody>
                  <a:tcPr>
                    <a:solidFill>
                      <a:schemeClr val="accent2"/>
                    </a:solidFill>
                  </a:tcPr>
                </a:tc>
                <a:tc>
                  <a:txBody>
                    <a:bodyPr/>
                    <a:lstStyle/>
                    <a:p>
                      <a:pPr algn="ctr"/>
                      <a:r>
                        <a:rPr lang="en-US" sz="1600" dirty="0">
                          <a:solidFill>
                            <a:schemeClr val="bg1"/>
                          </a:solidFill>
                        </a:rPr>
                        <a:t>DMPA-IM</a:t>
                      </a:r>
                    </a:p>
                  </a:txBody>
                  <a:tcPr>
                    <a:solidFill>
                      <a:schemeClr val="accent2"/>
                    </a:solidFill>
                  </a:tcPr>
                </a:tc>
                <a:tc>
                  <a:txBody>
                    <a:bodyPr/>
                    <a:lstStyle/>
                    <a:p>
                      <a:pPr algn="ctr"/>
                      <a:r>
                        <a:rPr lang="en-US" sz="1600" dirty="0">
                          <a:solidFill>
                            <a:schemeClr val="bg1"/>
                          </a:solidFill>
                        </a:rPr>
                        <a:t>Copper IUD</a:t>
                      </a:r>
                    </a:p>
                  </a:txBody>
                  <a:tcPr>
                    <a:solidFill>
                      <a:schemeClr val="accent2"/>
                    </a:solidFill>
                  </a:tcPr>
                </a:tc>
                <a:tc>
                  <a:txBody>
                    <a:bodyPr/>
                    <a:lstStyle/>
                    <a:p>
                      <a:pPr algn="ctr"/>
                      <a:r>
                        <a:rPr lang="en-US" sz="1600" dirty="0">
                          <a:solidFill>
                            <a:schemeClr val="bg1"/>
                          </a:solidFill>
                        </a:rPr>
                        <a:t>LNG Implant</a:t>
                      </a:r>
                    </a:p>
                  </a:txBody>
                  <a:tcPr>
                    <a:solidFill>
                      <a:schemeClr val="accent2"/>
                    </a:solidFill>
                  </a:tcPr>
                </a:tc>
                <a:extLst>
                  <a:ext uri="{0D108BD9-81ED-4DB2-BD59-A6C34878D82A}">
                    <a16:rowId xmlns:a16="http://schemas.microsoft.com/office/drawing/2014/main" val="1098445774"/>
                  </a:ext>
                </a:extLst>
              </a:tr>
              <a:tr h="387074">
                <a:tc>
                  <a:txBody>
                    <a:bodyPr/>
                    <a:lstStyle/>
                    <a:p>
                      <a:r>
                        <a:rPr lang="en-US" sz="1200" b="1" dirty="0"/>
                        <a:t># Pregnancies</a:t>
                      </a:r>
                    </a:p>
                  </a:txBody>
                  <a:tcPr anchor="ctr">
                    <a:solidFill>
                      <a:schemeClr val="accent2">
                        <a:lumMod val="40000"/>
                        <a:lumOff val="60000"/>
                      </a:schemeClr>
                    </a:solidFill>
                  </a:tcPr>
                </a:tc>
                <a:tc>
                  <a:txBody>
                    <a:bodyPr/>
                    <a:lstStyle/>
                    <a:p>
                      <a:pPr algn="ctr"/>
                      <a:r>
                        <a:rPr lang="en-US" sz="1600" dirty="0"/>
                        <a:t>18</a:t>
                      </a:r>
                    </a:p>
                  </a:txBody>
                  <a:tcPr anchor="ctr">
                    <a:solidFill>
                      <a:schemeClr val="accent2">
                        <a:lumMod val="40000"/>
                        <a:lumOff val="60000"/>
                      </a:schemeClr>
                    </a:solidFill>
                  </a:tcPr>
                </a:tc>
                <a:tc>
                  <a:txBody>
                    <a:bodyPr/>
                    <a:lstStyle/>
                    <a:p>
                      <a:pPr algn="ctr"/>
                      <a:r>
                        <a:rPr lang="en-US" sz="1600" dirty="0"/>
                        <a:t>31</a:t>
                      </a:r>
                    </a:p>
                  </a:txBody>
                  <a:tcPr anchor="ctr">
                    <a:solidFill>
                      <a:schemeClr val="accent2">
                        <a:lumMod val="40000"/>
                        <a:lumOff val="60000"/>
                      </a:schemeClr>
                    </a:solidFill>
                  </a:tcPr>
                </a:tc>
                <a:tc>
                  <a:txBody>
                    <a:bodyPr/>
                    <a:lstStyle/>
                    <a:p>
                      <a:pPr algn="ctr"/>
                      <a:r>
                        <a:rPr lang="en-US" sz="1600" dirty="0"/>
                        <a:t>21</a:t>
                      </a:r>
                    </a:p>
                  </a:txBody>
                  <a:tcPr anchor="ctr">
                    <a:solidFill>
                      <a:schemeClr val="accent2">
                        <a:lumMod val="40000"/>
                        <a:lumOff val="60000"/>
                      </a:schemeClr>
                    </a:solidFill>
                  </a:tcPr>
                </a:tc>
                <a:extLst>
                  <a:ext uri="{0D108BD9-81ED-4DB2-BD59-A6C34878D82A}">
                    <a16:rowId xmlns:a16="http://schemas.microsoft.com/office/drawing/2014/main" val="486588831"/>
                  </a:ext>
                </a:extLst>
              </a:tr>
              <a:tr h="509028">
                <a:tc>
                  <a:txBody>
                    <a:bodyPr/>
                    <a:lstStyle/>
                    <a:p>
                      <a:r>
                        <a:rPr lang="en-US" sz="1200" b="1" dirty="0"/>
                        <a:t>Pregnancy </a:t>
                      </a:r>
                      <a:r>
                        <a:rPr lang="en-US" sz="1200" b="1" baseline="0" dirty="0"/>
                        <a:t>incidence</a:t>
                      </a:r>
                      <a:r>
                        <a:rPr lang="en-US" sz="1200" baseline="0" dirty="0"/>
                        <a:t>, </a:t>
                      </a:r>
                      <a:r>
                        <a:rPr lang="en-US" sz="1100" baseline="0" dirty="0"/>
                        <a:t>per 100 woman-years</a:t>
                      </a:r>
                      <a:endParaRPr lang="en-US" sz="1100" dirty="0"/>
                    </a:p>
                  </a:txBody>
                  <a:tcPr anchor="ctr">
                    <a:solidFill>
                      <a:schemeClr val="accent2">
                        <a:lumMod val="40000"/>
                        <a:lumOff val="60000"/>
                      </a:schemeClr>
                    </a:solidFill>
                  </a:tcPr>
                </a:tc>
                <a:tc>
                  <a:txBody>
                    <a:bodyPr/>
                    <a:lstStyle/>
                    <a:p>
                      <a:pPr algn="ctr"/>
                      <a:r>
                        <a:rPr lang="en-US" sz="1600" dirty="0"/>
                        <a:t>0.61</a:t>
                      </a:r>
                    </a:p>
                  </a:txBody>
                  <a:tcPr anchor="ctr">
                    <a:solidFill>
                      <a:schemeClr val="accent2">
                        <a:lumMod val="40000"/>
                        <a:lumOff val="60000"/>
                      </a:schemeClr>
                    </a:solidFill>
                  </a:tcPr>
                </a:tc>
                <a:tc>
                  <a:txBody>
                    <a:bodyPr/>
                    <a:lstStyle/>
                    <a:p>
                      <a:pPr algn="ctr"/>
                      <a:r>
                        <a:rPr lang="en-US" sz="1600" dirty="0"/>
                        <a:t>1.06</a:t>
                      </a:r>
                    </a:p>
                  </a:txBody>
                  <a:tcPr anchor="ctr">
                    <a:solidFill>
                      <a:schemeClr val="accent2">
                        <a:lumMod val="40000"/>
                        <a:lumOff val="60000"/>
                      </a:schemeClr>
                    </a:solidFill>
                  </a:tcPr>
                </a:tc>
                <a:tc>
                  <a:txBody>
                    <a:bodyPr/>
                    <a:lstStyle/>
                    <a:p>
                      <a:pPr algn="ctr"/>
                      <a:r>
                        <a:rPr lang="en-US" sz="1600" dirty="0"/>
                        <a:t>0.63</a:t>
                      </a:r>
                    </a:p>
                  </a:txBody>
                  <a:tcPr anchor="ctr">
                    <a:solidFill>
                      <a:schemeClr val="accent2">
                        <a:lumMod val="40000"/>
                        <a:lumOff val="60000"/>
                      </a:schemeClr>
                    </a:solidFill>
                  </a:tcPr>
                </a:tc>
                <a:extLst>
                  <a:ext uri="{0D108BD9-81ED-4DB2-BD59-A6C34878D82A}">
                    <a16:rowId xmlns:a16="http://schemas.microsoft.com/office/drawing/2014/main" val="583060457"/>
                  </a:ext>
                </a:extLst>
              </a:tr>
            </a:tbl>
          </a:graphicData>
        </a:graphic>
      </p:graphicFrame>
      <p:sp>
        <p:nvSpPr>
          <p:cNvPr id="10" name="Rectangle 9">
            <a:extLst>
              <a:ext uri="{FF2B5EF4-FFF2-40B4-BE49-F238E27FC236}">
                <a16:creationId xmlns:a16="http://schemas.microsoft.com/office/drawing/2014/main" id="{ACD055E4-3387-6F45-9A0C-D68338D45E0D}"/>
              </a:ext>
            </a:extLst>
          </p:cNvPr>
          <p:cNvSpPr/>
          <p:nvPr/>
        </p:nvSpPr>
        <p:spPr>
          <a:xfrm>
            <a:off x="8684308" y="6612363"/>
            <a:ext cx="3507692" cy="276999"/>
          </a:xfrm>
          <a:prstGeom prst="rect">
            <a:avLst/>
          </a:prstGeom>
        </p:spPr>
        <p:txBody>
          <a:bodyPr wrap="none">
            <a:spAutoFit/>
          </a:bodyPr>
          <a:lstStyle/>
          <a:p>
            <a:r>
              <a:rPr lang="en-US" altLang="ja-JP" sz="1200" kern="0" dirty="0" err="1">
                <a:solidFill>
                  <a:schemeClr val="tx1"/>
                </a:solidFill>
              </a:rPr>
              <a:t>Baeten</a:t>
            </a:r>
            <a:r>
              <a:rPr lang="en-US" altLang="ja-JP" sz="1200" kern="0" dirty="0">
                <a:solidFill>
                  <a:schemeClr val="tx1"/>
                </a:solidFill>
              </a:rPr>
              <a:t>, J WESY0104 IAS Mexico City July 21-24 2019 </a:t>
            </a:r>
          </a:p>
        </p:txBody>
      </p:sp>
      <p:sp>
        <p:nvSpPr>
          <p:cNvPr id="11" name="TextBox 10">
            <a:extLst>
              <a:ext uri="{FF2B5EF4-FFF2-40B4-BE49-F238E27FC236}">
                <a16:creationId xmlns:a16="http://schemas.microsoft.com/office/drawing/2014/main" id="{E8779FB0-8B08-2A4D-A35B-4D1B5B80813C}"/>
              </a:ext>
            </a:extLst>
          </p:cNvPr>
          <p:cNvSpPr txBox="1"/>
          <p:nvPr/>
        </p:nvSpPr>
        <p:spPr>
          <a:xfrm>
            <a:off x="6532987" y="3511565"/>
            <a:ext cx="4820550" cy="400110"/>
          </a:xfrm>
          <a:prstGeom prst="rect">
            <a:avLst/>
          </a:prstGeom>
          <a:noFill/>
        </p:spPr>
        <p:txBody>
          <a:bodyPr wrap="none" rtlCol="0">
            <a:spAutoFit/>
          </a:bodyPr>
          <a:lstStyle/>
          <a:p>
            <a:r>
              <a:rPr lang="en-US" sz="2000" b="1" dirty="0"/>
              <a:t>Pregnancy Outcomes by contraception type</a:t>
            </a:r>
          </a:p>
        </p:txBody>
      </p:sp>
    </p:spTree>
    <p:extLst>
      <p:ext uri="{BB962C8B-B14F-4D97-AF65-F5344CB8AC3E}">
        <p14:creationId xmlns:p14="http://schemas.microsoft.com/office/powerpoint/2010/main" val="255749285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56F1-FF4E-DE4D-BD06-E33AFC769792}"/>
              </a:ext>
            </a:extLst>
          </p:cNvPr>
          <p:cNvSpPr>
            <a:spLocks noGrp="1"/>
          </p:cNvSpPr>
          <p:nvPr>
            <p:ph type="title"/>
          </p:nvPr>
        </p:nvSpPr>
        <p:spPr>
          <a:xfrm>
            <a:off x="-1" y="-11248"/>
            <a:ext cx="11758129" cy="1325563"/>
          </a:xfrm>
        </p:spPr>
        <p:txBody>
          <a:bodyPr/>
          <a:lstStyle/>
          <a:p>
            <a:r>
              <a:rPr lang="en-US" b="1" dirty="0">
                <a:latin typeface="Franklin Gothic Medium" panose="020B0603020102020204" pitchFamily="34" charset="0"/>
              </a:rPr>
              <a:t>Sexual and Reproductive Health Challenges</a:t>
            </a:r>
          </a:p>
        </p:txBody>
      </p:sp>
      <p:sp>
        <p:nvSpPr>
          <p:cNvPr id="3" name="Content Placeholder 2">
            <a:extLst>
              <a:ext uri="{FF2B5EF4-FFF2-40B4-BE49-F238E27FC236}">
                <a16:creationId xmlns:a16="http://schemas.microsoft.com/office/drawing/2014/main" id="{3AB0C2D9-2A35-5F4E-AA9F-38C328C5B59E}"/>
              </a:ext>
            </a:extLst>
          </p:cNvPr>
          <p:cNvSpPr>
            <a:spLocks noGrp="1"/>
          </p:cNvSpPr>
          <p:nvPr>
            <p:ph idx="1"/>
          </p:nvPr>
        </p:nvSpPr>
        <p:spPr>
          <a:xfrm>
            <a:off x="834381" y="1407062"/>
            <a:ext cx="10802172" cy="4351338"/>
          </a:xfrm>
        </p:spPr>
        <p:txBody>
          <a:bodyPr>
            <a:normAutofit/>
          </a:bodyPr>
          <a:lstStyle/>
          <a:p>
            <a:pPr marL="0" indent="0">
              <a:buNone/>
            </a:pPr>
            <a:r>
              <a:rPr lang="en-US" sz="2400" dirty="0"/>
              <a:t>Safer conception service and PrEP can improve PMTCT, but it is poorly integrated in many regions and is especially challenging in vulnerable populations (</a:t>
            </a:r>
            <a:r>
              <a:rPr lang="en-US" sz="2400" dirty="0" err="1"/>
              <a:t>ie</a:t>
            </a:r>
            <a:r>
              <a:rPr lang="en-US" sz="2400" dirty="0"/>
              <a:t>. FSW). </a:t>
            </a:r>
          </a:p>
        </p:txBody>
      </p:sp>
      <p:graphicFrame>
        <p:nvGraphicFramePr>
          <p:cNvPr id="4" name="Chart 3">
            <a:extLst>
              <a:ext uri="{FF2B5EF4-FFF2-40B4-BE49-F238E27FC236}">
                <a16:creationId xmlns:a16="http://schemas.microsoft.com/office/drawing/2014/main" id="{D4FB143E-FEC0-9E47-894A-EEADA5A6EB84}"/>
              </a:ext>
            </a:extLst>
          </p:cNvPr>
          <p:cNvGraphicFramePr>
            <a:graphicFrameLocks/>
          </p:cNvGraphicFramePr>
          <p:nvPr/>
        </p:nvGraphicFramePr>
        <p:xfrm>
          <a:off x="587036" y="2709590"/>
          <a:ext cx="4245930" cy="338817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804DB19-1129-9F42-B642-DBB11A4B6323}"/>
              </a:ext>
            </a:extLst>
          </p:cNvPr>
          <p:cNvSpPr txBox="1"/>
          <p:nvPr/>
        </p:nvSpPr>
        <p:spPr>
          <a:xfrm>
            <a:off x="771497" y="2399987"/>
            <a:ext cx="4556160" cy="615553"/>
          </a:xfrm>
          <a:prstGeom prst="rect">
            <a:avLst/>
          </a:prstGeom>
          <a:noFill/>
        </p:spPr>
        <p:txBody>
          <a:bodyPr wrap="square" rtlCol="0">
            <a:spAutoFit/>
          </a:bodyPr>
          <a:lstStyle/>
          <a:p>
            <a:r>
              <a:rPr lang="en-US" sz="2000" b="1" dirty="0">
                <a:latin typeface="Franklin Gothic Book"/>
                <a:cs typeface="Franklin Gothic Book"/>
              </a:rPr>
              <a:t>Periconception PrEP Adherence in ZINK</a:t>
            </a:r>
          </a:p>
          <a:p>
            <a:endParaRPr lang="en-US" sz="1400" dirty="0"/>
          </a:p>
        </p:txBody>
      </p:sp>
      <p:sp>
        <p:nvSpPr>
          <p:cNvPr id="6" name="TextBox 5">
            <a:extLst>
              <a:ext uri="{FF2B5EF4-FFF2-40B4-BE49-F238E27FC236}">
                <a16:creationId xmlns:a16="http://schemas.microsoft.com/office/drawing/2014/main" id="{D81D40C6-3B93-1A44-B208-053767E235BA}"/>
              </a:ext>
            </a:extLst>
          </p:cNvPr>
          <p:cNvSpPr txBox="1"/>
          <p:nvPr/>
        </p:nvSpPr>
        <p:spPr>
          <a:xfrm>
            <a:off x="998501" y="5823772"/>
            <a:ext cx="2309871" cy="584775"/>
          </a:xfrm>
          <a:prstGeom prst="rect">
            <a:avLst/>
          </a:prstGeom>
          <a:solidFill>
            <a:srgbClr val="D9D9D9"/>
          </a:solidFill>
          <a:ln>
            <a:solidFill>
              <a:schemeClr val="bg1">
                <a:lumMod val="50000"/>
              </a:schemeClr>
            </a:solidFill>
          </a:ln>
        </p:spPr>
        <p:txBody>
          <a:bodyPr wrap="square" rtlCol="0">
            <a:spAutoFit/>
          </a:bodyPr>
          <a:lstStyle/>
          <a:p>
            <a:pPr algn="ctr"/>
            <a:r>
              <a:rPr lang="en-US" sz="1600" b="1" dirty="0"/>
              <a:t>At least 80% of doses taken N=49</a:t>
            </a:r>
          </a:p>
        </p:txBody>
      </p:sp>
      <p:sp>
        <p:nvSpPr>
          <p:cNvPr id="7" name="TextBox 6">
            <a:extLst>
              <a:ext uri="{FF2B5EF4-FFF2-40B4-BE49-F238E27FC236}">
                <a16:creationId xmlns:a16="http://schemas.microsoft.com/office/drawing/2014/main" id="{29477568-4713-4A47-85C8-825B4B65A772}"/>
              </a:ext>
            </a:extLst>
          </p:cNvPr>
          <p:cNvSpPr txBox="1"/>
          <p:nvPr/>
        </p:nvSpPr>
        <p:spPr>
          <a:xfrm>
            <a:off x="3308373" y="5823737"/>
            <a:ext cx="1524594" cy="584775"/>
          </a:xfrm>
          <a:prstGeom prst="rect">
            <a:avLst/>
          </a:prstGeom>
          <a:solidFill>
            <a:srgbClr val="D9D9D9"/>
          </a:solidFill>
          <a:ln>
            <a:solidFill>
              <a:schemeClr val="bg1">
                <a:lumMod val="50000"/>
              </a:schemeClr>
            </a:solidFill>
          </a:ln>
        </p:spPr>
        <p:txBody>
          <a:bodyPr wrap="square" rtlCol="0">
            <a:spAutoFit/>
          </a:bodyPr>
          <a:lstStyle/>
          <a:p>
            <a:pPr algn="ctr"/>
            <a:r>
              <a:rPr lang="en-US" sz="1600" b="1" dirty="0"/>
              <a:t>Plasma TFV @ 3M N=40</a:t>
            </a:r>
          </a:p>
        </p:txBody>
      </p:sp>
      <p:sp>
        <p:nvSpPr>
          <p:cNvPr id="8" name="Content Placeholder 2">
            <a:extLst>
              <a:ext uri="{FF2B5EF4-FFF2-40B4-BE49-F238E27FC236}">
                <a16:creationId xmlns:a16="http://schemas.microsoft.com/office/drawing/2014/main" id="{1C5F5155-97FE-F148-928D-1CB62D3200B6}"/>
              </a:ext>
            </a:extLst>
          </p:cNvPr>
          <p:cNvSpPr txBox="1">
            <a:spLocks/>
          </p:cNvSpPr>
          <p:nvPr/>
        </p:nvSpPr>
        <p:spPr>
          <a:xfrm>
            <a:off x="5017427" y="2837010"/>
            <a:ext cx="6556242" cy="309992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From the ZINK study in South Africa, under half of participants taking PrEP peri-conception achieved protective adherence. </a:t>
            </a:r>
          </a:p>
          <a:p>
            <a:pPr marL="0" indent="0">
              <a:buNone/>
            </a:pPr>
            <a:endParaRPr lang="en-US" sz="2400" dirty="0"/>
          </a:p>
          <a:p>
            <a:pPr marL="0" indent="0">
              <a:buNone/>
            </a:pPr>
            <a:r>
              <a:rPr lang="en-US" sz="2400" dirty="0"/>
              <a:t>A comprehensive Safer Conception Package (including counselling, testing, PrEP, and system navigation services) piloted in the Safer Conception Project was highly successful; 70% of unsuppressed patients became suppressed, and 0 MTCT events were observed in 68 pregnancies</a:t>
            </a:r>
          </a:p>
          <a:p>
            <a:pPr marL="0" indent="0">
              <a:buNone/>
            </a:pPr>
            <a:endParaRPr lang="en-US" sz="2400" dirty="0"/>
          </a:p>
        </p:txBody>
      </p:sp>
      <p:sp>
        <p:nvSpPr>
          <p:cNvPr id="9" name="TextBox 8">
            <a:extLst>
              <a:ext uri="{FF2B5EF4-FFF2-40B4-BE49-F238E27FC236}">
                <a16:creationId xmlns:a16="http://schemas.microsoft.com/office/drawing/2014/main" id="{6E1C859C-7DCD-C042-8D0D-DEF1D3583A78}"/>
              </a:ext>
            </a:extLst>
          </p:cNvPr>
          <p:cNvSpPr txBox="1"/>
          <p:nvPr/>
        </p:nvSpPr>
        <p:spPr>
          <a:xfrm>
            <a:off x="7682974" y="3619797"/>
            <a:ext cx="4075155" cy="307777"/>
          </a:xfrm>
          <a:prstGeom prst="rect">
            <a:avLst/>
          </a:prstGeom>
          <a:noFill/>
        </p:spPr>
        <p:txBody>
          <a:bodyPr wrap="none" rtlCol="0">
            <a:spAutoFit/>
          </a:bodyPr>
          <a:lstStyle/>
          <a:p>
            <a:r>
              <a:rPr lang="en-US" altLang="ja-JP" sz="1400" kern="0" dirty="0">
                <a:solidFill>
                  <a:schemeClr val="tx1"/>
                </a:solidFill>
              </a:rPr>
              <a:t>Matthews, L TUPDC0102 Mexico City July 21-24 2019</a:t>
            </a:r>
            <a:endParaRPr lang="en-US" sz="1400" dirty="0"/>
          </a:p>
        </p:txBody>
      </p:sp>
      <p:sp>
        <p:nvSpPr>
          <p:cNvPr id="10" name="TextBox 9">
            <a:extLst>
              <a:ext uri="{FF2B5EF4-FFF2-40B4-BE49-F238E27FC236}">
                <a16:creationId xmlns:a16="http://schemas.microsoft.com/office/drawing/2014/main" id="{6DABF579-BB4F-3F42-BF2B-EACA1CDDD506}"/>
              </a:ext>
            </a:extLst>
          </p:cNvPr>
          <p:cNvSpPr txBox="1"/>
          <p:nvPr/>
        </p:nvSpPr>
        <p:spPr>
          <a:xfrm>
            <a:off x="6227700" y="2097102"/>
            <a:ext cx="5408853" cy="307777"/>
          </a:xfrm>
          <a:prstGeom prst="rect">
            <a:avLst/>
          </a:prstGeom>
          <a:noFill/>
        </p:spPr>
        <p:txBody>
          <a:bodyPr wrap="none" rtlCol="0">
            <a:spAutoFit/>
          </a:bodyPr>
          <a:lstStyle/>
          <a:p>
            <a:r>
              <a:rPr lang="en-US" altLang="ja-JP" sz="1400" kern="0" dirty="0" err="1">
                <a:solidFill>
                  <a:schemeClr val="tx1"/>
                </a:solidFill>
              </a:rPr>
              <a:t>Knoza</a:t>
            </a:r>
            <a:r>
              <a:rPr lang="en-US" altLang="ja-JP" sz="1400" kern="0" dirty="0">
                <a:solidFill>
                  <a:schemeClr val="tx1"/>
                </a:solidFill>
              </a:rPr>
              <a:t>, N TUPDC0101, </a:t>
            </a:r>
            <a:r>
              <a:rPr lang="en-US" altLang="ja-JP" sz="1400" kern="0" dirty="0" err="1">
                <a:solidFill>
                  <a:schemeClr val="tx1"/>
                </a:solidFill>
              </a:rPr>
              <a:t>Wisse</a:t>
            </a:r>
            <a:r>
              <a:rPr lang="en-US" altLang="ja-JP" sz="1400" kern="0" dirty="0">
                <a:solidFill>
                  <a:schemeClr val="tx1"/>
                </a:solidFill>
              </a:rPr>
              <a:t>, E TUPDC0104 Mexico City July 21-24 2019</a:t>
            </a:r>
            <a:endParaRPr lang="en-US" sz="1400" dirty="0"/>
          </a:p>
        </p:txBody>
      </p:sp>
      <p:sp>
        <p:nvSpPr>
          <p:cNvPr id="11" name="TextBox 10">
            <a:extLst>
              <a:ext uri="{FF2B5EF4-FFF2-40B4-BE49-F238E27FC236}">
                <a16:creationId xmlns:a16="http://schemas.microsoft.com/office/drawing/2014/main" id="{44978BFE-8DC6-5547-9FF9-CE9CF1A49068}"/>
              </a:ext>
            </a:extLst>
          </p:cNvPr>
          <p:cNvSpPr txBox="1"/>
          <p:nvPr/>
        </p:nvSpPr>
        <p:spPr>
          <a:xfrm>
            <a:off x="7700860" y="6025826"/>
            <a:ext cx="3935693" cy="307777"/>
          </a:xfrm>
          <a:prstGeom prst="rect">
            <a:avLst/>
          </a:prstGeom>
          <a:noFill/>
        </p:spPr>
        <p:txBody>
          <a:bodyPr wrap="none" rtlCol="0">
            <a:spAutoFit/>
          </a:bodyPr>
          <a:lstStyle/>
          <a:p>
            <a:r>
              <a:rPr lang="en-US" altLang="ja-JP" sz="1400" kern="0" dirty="0">
                <a:solidFill>
                  <a:schemeClr val="tx1"/>
                </a:solidFill>
              </a:rPr>
              <a:t>Davies, N,  TUPDC0103 Mexico City July 21-24 2019</a:t>
            </a:r>
            <a:endParaRPr lang="en-US" sz="1400" dirty="0"/>
          </a:p>
        </p:txBody>
      </p:sp>
    </p:spTree>
    <p:extLst>
      <p:ext uri="{BB962C8B-B14F-4D97-AF65-F5344CB8AC3E}">
        <p14:creationId xmlns:p14="http://schemas.microsoft.com/office/powerpoint/2010/main" val="205108440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473B-26E6-9B42-9B4B-12D8D7F46416}"/>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STIs and HIV Prevention</a:t>
            </a:r>
          </a:p>
        </p:txBody>
      </p:sp>
      <p:sp>
        <p:nvSpPr>
          <p:cNvPr id="3" name="Content Placeholder 2">
            <a:extLst>
              <a:ext uri="{FF2B5EF4-FFF2-40B4-BE49-F238E27FC236}">
                <a16:creationId xmlns:a16="http://schemas.microsoft.com/office/drawing/2014/main" id="{3057B5DE-ED5D-B141-AC15-317E3C10F60D}"/>
              </a:ext>
            </a:extLst>
          </p:cNvPr>
          <p:cNvSpPr>
            <a:spLocks noGrp="1"/>
          </p:cNvSpPr>
          <p:nvPr>
            <p:ph idx="1"/>
          </p:nvPr>
        </p:nvSpPr>
        <p:spPr>
          <a:xfrm>
            <a:off x="838200" y="1425575"/>
            <a:ext cx="10515600" cy="4351338"/>
          </a:xfrm>
        </p:spPr>
        <p:txBody>
          <a:bodyPr>
            <a:normAutofit/>
          </a:bodyPr>
          <a:lstStyle/>
          <a:p>
            <a:pPr marL="0" indent="0">
              <a:buNone/>
            </a:pPr>
            <a:r>
              <a:rPr lang="en-US" sz="2400" dirty="0"/>
              <a:t>In female participants in HIV Prevention studies, most incident STI infections occur in different women than prevalent infections, most incident infections are new, &gt;90% were asymptomatic, and there were no clear differentiating risk factors for women with vs without STI</a:t>
            </a:r>
          </a:p>
        </p:txBody>
      </p:sp>
      <p:sp>
        <p:nvSpPr>
          <p:cNvPr id="4" name="TextBox 3">
            <a:extLst>
              <a:ext uri="{FF2B5EF4-FFF2-40B4-BE49-F238E27FC236}">
                <a16:creationId xmlns:a16="http://schemas.microsoft.com/office/drawing/2014/main" id="{1020FA18-EB47-0649-BF8F-F6B362A2577A}"/>
              </a:ext>
            </a:extLst>
          </p:cNvPr>
          <p:cNvSpPr txBox="1"/>
          <p:nvPr/>
        </p:nvSpPr>
        <p:spPr>
          <a:xfrm>
            <a:off x="8145699" y="79573"/>
            <a:ext cx="4046301" cy="307777"/>
          </a:xfrm>
          <a:prstGeom prst="rect">
            <a:avLst/>
          </a:prstGeom>
          <a:noFill/>
        </p:spPr>
        <p:txBody>
          <a:bodyPr wrap="none" rtlCol="0">
            <a:spAutoFit/>
          </a:bodyPr>
          <a:lstStyle/>
          <a:p>
            <a:r>
              <a:rPr lang="en-US" altLang="ja-JP" sz="1400" kern="0" dirty="0" err="1">
                <a:solidFill>
                  <a:schemeClr val="tx1"/>
                </a:solidFill>
              </a:rPr>
              <a:t>Celum</a:t>
            </a:r>
            <a:r>
              <a:rPr lang="en-US" altLang="ja-JP" sz="1400" kern="0" dirty="0">
                <a:solidFill>
                  <a:schemeClr val="tx1"/>
                </a:solidFill>
              </a:rPr>
              <a:t>, C WESY0102, IAS Mexico City July 21-24 2019</a:t>
            </a:r>
            <a:endParaRPr lang="en-US" sz="1400" dirty="0"/>
          </a:p>
        </p:txBody>
      </p:sp>
      <p:graphicFrame>
        <p:nvGraphicFramePr>
          <p:cNvPr id="5" name="Content Placeholder 2">
            <a:extLst>
              <a:ext uri="{FF2B5EF4-FFF2-40B4-BE49-F238E27FC236}">
                <a16:creationId xmlns:a16="http://schemas.microsoft.com/office/drawing/2014/main" id="{B410334A-9A8E-8C46-A22C-8D3EA7ECE579}"/>
              </a:ext>
            </a:extLst>
          </p:cNvPr>
          <p:cNvGraphicFramePr>
            <a:graphicFrameLocks/>
          </p:cNvGraphicFramePr>
          <p:nvPr/>
        </p:nvGraphicFramePr>
        <p:xfrm>
          <a:off x="666749" y="2894008"/>
          <a:ext cx="10858502" cy="3417892"/>
        </p:xfrm>
        <a:graphic>
          <a:graphicData uri="http://schemas.openxmlformats.org/drawingml/2006/table">
            <a:tbl>
              <a:tblPr firstRow="1" bandRow="1">
                <a:tableStyleId>{5C22544A-7EE6-4342-B048-85BDC9FD1C3A}</a:tableStyleId>
              </a:tblPr>
              <a:tblGrid>
                <a:gridCol w="4794663">
                  <a:extLst>
                    <a:ext uri="{9D8B030D-6E8A-4147-A177-3AD203B41FA5}">
                      <a16:colId xmlns:a16="http://schemas.microsoft.com/office/drawing/2014/main" val="3397451274"/>
                    </a:ext>
                  </a:extLst>
                </a:gridCol>
                <a:gridCol w="1621724">
                  <a:extLst>
                    <a:ext uri="{9D8B030D-6E8A-4147-A177-3AD203B41FA5}">
                      <a16:colId xmlns:a16="http://schemas.microsoft.com/office/drawing/2014/main" val="2692215338"/>
                    </a:ext>
                  </a:extLst>
                </a:gridCol>
                <a:gridCol w="1480705">
                  <a:extLst>
                    <a:ext uri="{9D8B030D-6E8A-4147-A177-3AD203B41FA5}">
                      <a16:colId xmlns:a16="http://schemas.microsoft.com/office/drawing/2014/main" val="3085844744"/>
                    </a:ext>
                  </a:extLst>
                </a:gridCol>
                <a:gridCol w="1480705">
                  <a:extLst>
                    <a:ext uri="{9D8B030D-6E8A-4147-A177-3AD203B41FA5}">
                      <a16:colId xmlns:a16="http://schemas.microsoft.com/office/drawing/2014/main" val="2495102574"/>
                    </a:ext>
                  </a:extLst>
                </a:gridCol>
                <a:gridCol w="1480705">
                  <a:extLst>
                    <a:ext uri="{9D8B030D-6E8A-4147-A177-3AD203B41FA5}">
                      <a16:colId xmlns:a16="http://schemas.microsoft.com/office/drawing/2014/main" val="4254575628"/>
                    </a:ext>
                  </a:extLst>
                </a:gridCol>
              </a:tblGrid>
              <a:tr h="313576">
                <a:tc>
                  <a:txBody>
                    <a:bodyPr/>
                    <a:lstStyle/>
                    <a:p>
                      <a:pPr marL="0" marR="0" algn="just">
                        <a:spcBef>
                          <a:spcPts val="0"/>
                        </a:spcBef>
                        <a:spcAft>
                          <a:spcPts val="0"/>
                        </a:spcAft>
                        <a:tabLst>
                          <a:tab pos="2743200" algn="ctr"/>
                          <a:tab pos="5486400" algn="r"/>
                        </a:tabLst>
                      </a:pPr>
                      <a:r>
                        <a:rPr lang="en-US" sz="1200" baseline="30000" dirty="0">
                          <a:effectLst/>
                          <a:latin typeface="Arial" panose="020B0604020202020204" pitchFamily="34" charset="0"/>
                          <a:ea typeface="MS Mincho" panose="02020609040205080304" pitchFamily="49" charset="-128"/>
                          <a:cs typeface="Times New Roman" panose="02020603050405020304" pitchFamily="18" charset="0"/>
                        </a:rPr>
                        <a:t> </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1000"/>
                        </a:spcBef>
                        <a:spcAft>
                          <a:spcPts val="0"/>
                        </a:spcAft>
                        <a:tabLst>
                          <a:tab pos="2743200" algn="ctr"/>
                          <a:tab pos="5486400" algn="r"/>
                        </a:tabLst>
                      </a:pPr>
                      <a:r>
                        <a:rPr lang="en-US" sz="1400" b="1" i="1" dirty="0">
                          <a:solidFill>
                            <a:schemeClr val="bg2">
                              <a:lumMod val="75000"/>
                            </a:schemeClr>
                          </a:solidFill>
                          <a:effectLst/>
                          <a:latin typeface="Arial" panose="020B0604020202020204" pitchFamily="34" charset="0"/>
                          <a:ea typeface="MS Mincho" panose="02020609040205080304" pitchFamily="49" charset="-128"/>
                          <a:cs typeface="Times New Roman" panose="02020603050405020304" pitchFamily="18" charset="0"/>
                        </a:rPr>
                        <a:t>CT prevalence </a:t>
                      </a:r>
                      <a:endParaRPr lang="en-US" sz="2800" dirty="0">
                        <a:solidFill>
                          <a:schemeClr val="bg2">
                            <a:lumMod val="75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1000"/>
                        </a:spcBef>
                        <a:spcAft>
                          <a:spcPts val="0"/>
                        </a:spcAft>
                        <a:tabLst>
                          <a:tab pos="2743200" algn="ctr"/>
                          <a:tab pos="5486400" algn="r"/>
                        </a:tabLst>
                      </a:pPr>
                      <a:r>
                        <a:rPr lang="en-US" sz="1400" b="1" i="1"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CT incidence</a:t>
                      </a:r>
                      <a:endParaRPr lang="en-US" sz="28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1000"/>
                        </a:spcBef>
                        <a:spcAft>
                          <a:spcPts val="0"/>
                        </a:spcAft>
                        <a:buClrTx/>
                        <a:buSzTx/>
                        <a:buFontTx/>
                        <a:buNone/>
                        <a:tabLst>
                          <a:tab pos="2743200" algn="ctr"/>
                          <a:tab pos="5486400" algn="r"/>
                        </a:tabLst>
                        <a:defRPr/>
                      </a:pPr>
                      <a:r>
                        <a:rPr kumimoji="0" lang="en-US" sz="1400" b="1" i="1" u="none" strike="noStrike" kern="1200" cap="none" spc="0" normalizeH="0" baseline="0" noProof="0" dirty="0">
                          <a:ln>
                            <a:noFill/>
                          </a:ln>
                          <a:solidFill>
                            <a:schemeClr val="tx1"/>
                          </a:solidFill>
                          <a:effectLst/>
                          <a:uLnTx/>
                          <a:uFillTx/>
                          <a:latin typeface="Arial" panose="020B0604020202020204" pitchFamily="34" charset="0"/>
                          <a:ea typeface="MS Mincho" panose="02020609040205080304" pitchFamily="49" charset="-128"/>
                          <a:cs typeface="Times New Roman" panose="02020603050405020304" pitchFamily="18" charset="0"/>
                        </a:rPr>
                        <a:t>GC prevalence</a:t>
                      </a:r>
                      <a:endPar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1000"/>
                        </a:spcBef>
                        <a:spcAft>
                          <a:spcPts val="0"/>
                        </a:spcAft>
                        <a:buClrTx/>
                        <a:buSzTx/>
                        <a:buFontTx/>
                        <a:buNone/>
                        <a:tabLst>
                          <a:tab pos="2743200" algn="ctr"/>
                          <a:tab pos="5486400" algn="r"/>
                        </a:tabLst>
                        <a:defRPr/>
                      </a:pPr>
                      <a:r>
                        <a:rPr kumimoji="0" lang="en-US" sz="1400" b="1" i="1" u="none" strike="noStrike" kern="1200" cap="none" spc="0" normalizeH="0" baseline="0" noProof="0" dirty="0">
                          <a:ln>
                            <a:noFill/>
                          </a:ln>
                          <a:solidFill>
                            <a:schemeClr val="tx1"/>
                          </a:solidFill>
                          <a:effectLst/>
                          <a:uLnTx/>
                          <a:uFillTx/>
                          <a:latin typeface="Arial" panose="020B0604020202020204" pitchFamily="34" charset="0"/>
                          <a:ea typeface="MS Mincho" panose="02020609040205080304" pitchFamily="49" charset="-128"/>
                          <a:cs typeface="Times New Roman" panose="02020603050405020304" pitchFamily="18" charset="0"/>
                        </a:rPr>
                        <a:t>GC incidence</a:t>
                      </a:r>
                      <a:endPar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85450853"/>
                  </a:ext>
                </a:extLst>
              </a:tr>
              <a:tr h="447452">
                <a:tc>
                  <a:txBody>
                    <a:bodyPr/>
                    <a:lstStyle/>
                    <a:p>
                      <a:pPr marL="0" marR="0">
                        <a:spcBef>
                          <a:spcPts val="0"/>
                        </a:spcBef>
                        <a:spcAft>
                          <a:spcPts val="0"/>
                        </a:spcAft>
                        <a:tabLst>
                          <a:tab pos="2743200" algn="ctr"/>
                          <a:tab pos="5486400" algn="r"/>
                        </a:tabLst>
                      </a:pPr>
                      <a:r>
                        <a:rPr lang="en-US" sz="1400" b="1" dirty="0">
                          <a:effectLst/>
                          <a:latin typeface="Arial" panose="020B0604020202020204" pitchFamily="34" charset="0"/>
                          <a:ea typeface="MS Mincho" panose="02020609040205080304" pitchFamily="49" charset="-128"/>
                          <a:cs typeface="Arial" panose="020B0604020202020204" pitchFamily="34" charset="0"/>
                        </a:rPr>
                        <a:t>VOICE</a:t>
                      </a:r>
                      <a:r>
                        <a:rPr lang="en-US" sz="1400" dirty="0">
                          <a:effectLst/>
                          <a:latin typeface="Arial" panose="020B0604020202020204" pitchFamily="34" charset="0"/>
                          <a:ea typeface="MS Mincho" panose="02020609040205080304" pitchFamily="49" charset="-128"/>
                          <a:cs typeface="Arial" panose="020B0604020202020204" pitchFamily="34" charset="0"/>
                        </a:rPr>
                        <a:t> </a:t>
                      </a:r>
                    </a:p>
                    <a:p>
                      <a:pPr marL="0" marR="0">
                        <a:spcBef>
                          <a:spcPts val="0"/>
                        </a:spcBef>
                        <a:spcAft>
                          <a:spcPts val="0"/>
                        </a:spcAft>
                        <a:tabLst>
                          <a:tab pos="2743200" algn="ctr"/>
                          <a:tab pos="5486400" algn="r"/>
                        </a:tabLst>
                      </a:pPr>
                      <a:r>
                        <a:rPr lang="en-US" sz="1400" dirty="0">
                          <a:effectLst/>
                          <a:latin typeface="Arial" panose="020B0604020202020204" pitchFamily="34" charset="0"/>
                          <a:ea typeface="MS Mincho" panose="02020609040205080304" pitchFamily="49" charset="-128"/>
                          <a:cs typeface="Arial" panose="020B0604020202020204" pitchFamily="34" charset="0"/>
                        </a:rPr>
                        <a:t>(</a:t>
                      </a:r>
                      <a:r>
                        <a:rPr lang="en-US" sz="1100" dirty="0">
                          <a:effectLst/>
                          <a:latin typeface="Arial" panose="020B0604020202020204" pitchFamily="34" charset="0"/>
                          <a:cs typeface="Arial" panose="020B0604020202020204" pitchFamily="34" charset="0"/>
                        </a:rPr>
                        <a:t>South Africa, Uganda, Zimbabwe) N=5029</a:t>
                      </a:r>
                      <a:endParaRPr lang="en-US" sz="14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spcBef>
                          <a:spcPts val="0"/>
                        </a:spcBef>
                        <a:spcAft>
                          <a:spcPts val="0"/>
                        </a:spcAft>
                        <a:tabLst>
                          <a:tab pos="2743200" algn="ctr"/>
                          <a:tab pos="5486400" algn="r"/>
                        </a:tabLst>
                      </a:pPr>
                      <a:r>
                        <a:rPr lang="en-US" sz="1400" dirty="0">
                          <a:solidFill>
                            <a:schemeClr val="bg2">
                              <a:lumMod val="75000"/>
                            </a:schemeClr>
                          </a:solidFill>
                          <a:effectLst/>
                          <a:latin typeface="Arial" panose="020B0604020202020204" pitchFamily="34" charset="0"/>
                          <a:ea typeface="MS Mincho" panose="02020609040205080304" pitchFamily="49" charset="-128"/>
                          <a:cs typeface="Arial" panose="020B0604020202020204" pitchFamily="34" charset="0"/>
                        </a:rPr>
                        <a:t>12%</a:t>
                      </a:r>
                    </a:p>
                  </a:txBody>
                  <a:tcPr marL="68580" marR="68580" marT="0" marB="0" anchor="ctr"/>
                </a:tc>
                <a:tc>
                  <a:txBody>
                    <a:bodyPr/>
                    <a:lstStyle/>
                    <a:p>
                      <a:pPr marL="0" marR="0" algn="ctr">
                        <a:spcBef>
                          <a:spcPts val="0"/>
                        </a:spcBef>
                        <a:spcAft>
                          <a:spcPts val="0"/>
                        </a:spcAft>
                        <a:tabLst>
                          <a:tab pos="2743200" algn="ctr"/>
                          <a:tab pos="5486400" algn="r"/>
                        </a:tabLst>
                      </a:pPr>
                      <a:r>
                        <a:rPr lang="en-US" sz="1400" dirty="0">
                          <a:effectLst/>
                          <a:latin typeface="Arial" panose="020B0604020202020204" pitchFamily="34" charset="0"/>
                          <a:ea typeface="MS Mincho" panose="02020609040205080304" pitchFamily="49" charset="-128"/>
                          <a:cs typeface="Arial" panose="020B0604020202020204" pitchFamily="34" charset="0"/>
                        </a:rPr>
                        <a:t>27%</a:t>
                      </a:r>
                    </a:p>
                  </a:txBody>
                  <a:tcPr marL="68580" marR="68580" marT="0" marB="0" anchor="ctr"/>
                </a:tc>
                <a:tc>
                  <a:txBody>
                    <a:bodyPr/>
                    <a:lstStyle/>
                    <a:p>
                      <a:pPr marL="0" marR="0" algn="ctr">
                        <a:spcBef>
                          <a:spcPts val="0"/>
                        </a:spcBef>
                        <a:spcAft>
                          <a:spcPts val="0"/>
                        </a:spcAft>
                        <a:tabLst>
                          <a:tab pos="2743200" algn="ctr"/>
                          <a:tab pos="5486400" algn="r"/>
                        </a:tabLst>
                      </a:pPr>
                      <a:r>
                        <a:rPr lang="en-US" sz="14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4%</a:t>
                      </a:r>
                    </a:p>
                  </a:txBody>
                  <a:tcPr marL="68580" marR="68580" marT="0" marB="0" anchor="ctr"/>
                </a:tc>
                <a:tc>
                  <a:txBody>
                    <a:bodyPr/>
                    <a:lstStyle/>
                    <a:p>
                      <a:pPr marL="0" marR="0" algn="ctr">
                        <a:spcBef>
                          <a:spcPts val="0"/>
                        </a:spcBef>
                        <a:spcAft>
                          <a:spcPts val="0"/>
                        </a:spcAft>
                        <a:tabLst>
                          <a:tab pos="2743200" algn="ctr"/>
                          <a:tab pos="5486400" algn="r"/>
                        </a:tabLst>
                      </a:pPr>
                      <a:r>
                        <a:rPr lang="en-US" sz="14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11%</a:t>
                      </a:r>
                    </a:p>
                  </a:txBody>
                  <a:tcPr marL="68580" marR="68580" marT="0" marB="0" anchor="ctr"/>
                </a:tc>
                <a:extLst>
                  <a:ext uri="{0D108BD9-81ED-4DB2-BD59-A6C34878D82A}">
                    <a16:rowId xmlns:a16="http://schemas.microsoft.com/office/drawing/2014/main" val="3111750"/>
                  </a:ext>
                </a:extLst>
              </a:tr>
              <a:tr h="474948">
                <a:tc>
                  <a:txBody>
                    <a:bodyPr/>
                    <a:lstStyle/>
                    <a:p>
                      <a:pPr marL="0" marR="0">
                        <a:spcBef>
                          <a:spcPts val="0"/>
                        </a:spcBef>
                        <a:spcAft>
                          <a:spcPts val="0"/>
                        </a:spcAft>
                        <a:tabLst>
                          <a:tab pos="2743200" algn="ctr"/>
                          <a:tab pos="5486400" algn="r"/>
                        </a:tabLst>
                      </a:pPr>
                      <a:r>
                        <a:rPr lang="en-US" sz="1400" b="1" dirty="0">
                          <a:effectLst/>
                          <a:latin typeface="Arial" panose="020B0604020202020204" pitchFamily="34" charset="0"/>
                          <a:ea typeface="MS Mincho" panose="02020609040205080304" pitchFamily="49" charset="-128"/>
                          <a:cs typeface="Times New Roman" panose="02020603050405020304" pitchFamily="18" charset="0"/>
                        </a:rPr>
                        <a:t>MTN-020/ASPIRE </a:t>
                      </a:r>
                    </a:p>
                    <a:p>
                      <a:pPr marL="0" marR="0">
                        <a:spcBef>
                          <a:spcPts val="0"/>
                        </a:spcBef>
                        <a:spcAft>
                          <a:spcPts val="0"/>
                        </a:spcAft>
                        <a:tabLst>
                          <a:tab pos="2743200" algn="ctr"/>
                          <a:tab pos="5486400" algn="r"/>
                        </a:tabLst>
                      </a:pPr>
                      <a:r>
                        <a:rPr lang="en-US" sz="1100" dirty="0">
                          <a:effectLst/>
                          <a:latin typeface="Arial" panose="020B0604020202020204" pitchFamily="34" charset="0"/>
                          <a:ea typeface="MS Mincho" panose="02020609040205080304" pitchFamily="49" charset="-128"/>
                          <a:cs typeface="Times New Roman" panose="02020603050405020304" pitchFamily="18" charset="0"/>
                        </a:rPr>
                        <a:t>(Malawi, So Africa, Uganda, Zimbabwe) N=2629</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Lst>
                      </a:pPr>
                      <a:r>
                        <a:rPr lang="en-US" sz="1400" dirty="0">
                          <a:solidFill>
                            <a:schemeClr val="bg2">
                              <a:lumMod val="75000"/>
                            </a:schemeClr>
                          </a:solidFill>
                          <a:effectLst/>
                          <a:latin typeface="Arial" panose="020B0604020202020204" pitchFamily="34" charset="0"/>
                          <a:ea typeface="MS Mincho" panose="02020609040205080304" pitchFamily="49" charset="-128"/>
                          <a:cs typeface="Arial" panose="020B0604020202020204" pitchFamily="34" charset="0"/>
                        </a:rPr>
                        <a:t>12%</a:t>
                      </a:r>
                      <a:r>
                        <a:rPr lang="en-US" sz="800" dirty="0">
                          <a:solidFill>
                            <a:schemeClr val="bg2">
                              <a:lumMod val="75000"/>
                            </a:schemeClr>
                          </a:solidFill>
                          <a:effectLst/>
                          <a:latin typeface="Arial" panose="020B0604020202020204" pitchFamily="34" charset="0"/>
                          <a:ea typeface="MS Mincho" panose="02020609040205080304" pitchFamily="49" charset="-128"/>
                          <a:cs typeface="Arial" panose="020B0604020202020204" pitchFamily="34" charset="0"/>
                        </a:rPr>
                        <a:t> </a:t>
                      </a:r>
                      <a:endParaRPr lang="en-US" sz="2800" dirty="0">
                        <a:solidFill>
                          <a:schemeClr val="bg2">
                            <a:lumMod val="75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spcBef>
                          <a:spcPts val="0"/>
                        </a:spcBef>
                        <a:spcAft>
                          <a:spcPts val="0"/>
                        </a:spcAft>
                        <a:tabLst>
                          <a:tab pos="2743200" algn="ctr"/>
                          <a:tab pos="5486400" algn="r"/>
                        </a:tabLst>
                      </a:pPr>
                      <a:r>
                        <a:rPr lang="en-US" sz="1400" dirty="0">
                          <a:effectLst/>
                          <a:latin typeface="Arial" panose="020B0604020202020204" pitchFamily="34" charset="0"/>
                          <a:ea typeface="MS Mincho" panose="02020609040205080304" pitchFamily="49" charset="-128"/>
                          <a:cs typeface="Arial" panose="020B0604020202020204" pitchFamily="34" charset="0"/>
                        </a:rPr>
                        <a:t>27%</a:t>
                      </a:r>
                      <a:endParaRPr lang="en-US" sz="28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spcBef>
                          <a:spcPts val="0"/>
                        </a:spcBef>
                        <a:spcAft>
                          <a:spcPts val="0"/>
                        </a:spcAft>
                        <a:tabLst>
                          <a:tab pos="2743200" algn="ctr"/>
                          <a:tab pos="5486400" algn="r"/>
                        </a:tabLst>
                      </a:pPr>
                      <a:r>
                        <a:rPr lang="en-US" sz="16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4%</a:t>
                      </a:r>
                    </a:p>
                  </a:txBody>
                  <a:tcPr marL="68580" marR="68580" marT="0" marB="0" anchor="ctr"/>
                </a:tc>
                <a:tc>
                  <a:txBody>
                    <a:bodyPr/>
                    <a:lstStyle/>
                    <a:p>
                      <a:pPr marL="0" marR="0" algn="ctr">
                        <a:spcBef>
                          <a:spcPts val="0"/>
                        </a:spcBef>
                        <a:spcAft>
                          <a:spcPts val="0"/>
                        </a:spcAft>
                        <a:tabLst>
                          <a:tab pos="2743200" algn="ctr"/>
                          <a:tab pos="5486400" algn="r"/>
                        </a:tabLst>
                      </a:pPr>
                      <a:r>
                        <a:rPr lang="en-US" sz="16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11%</a:t>
                      </a:r>
                    </a:p>
                  </a:txBody>
                  <a:tcPr marL="68580" marR="68580" marT="0" marB="0" anchor="ctr"/>
                </a:tc>
                <a:extLst>
                  <a:ext uri="{0D108BD9-81ED-4DB2-BD59-A6C34878D82A}">
                    <a16:rowId xmlns:a16="http://schemas.microsoft.com/office/drawing/2014/main" val="3006729146"/>
                  </a:ext>
                </a:extLst>
              </a:tr>
              <a:tr h="369404">
                <a:tc>
                  <a:txBody>
                    <a:bodyPr/>
                    <a:lstStyle/>
                    <a:p>
                      <a:pPr marL="0" marR="0">
                        <a:spcBef>
                          <a:spcPts val="0"/>
                        </a:spcBef>
                        <a:spcAft>
                          <a:spcPts val="0"/>
                        </a:spcAft>
                        <a:tabLst>
                          <a:tab pos="2743200" algn="ctr"/>
                          <a:tab pos="5486400" algn="r"/>
                        </a:tabLst>
                      </a:pPr>
                      <a:r>
                        <a:rPr lang="en-US" sz="1400" b="1" dirty="0">
                          <a:effectLst/>
                          <a:latin typeface="+mn-lt"/>
                          <a:ea typeface="MS Mincho" panose="02020609040205080304" pitchFamily="49" charset="-128"/>
                          <a:cs typeface="Times New Roman" panose="02020603050405020304" pitchFamily="18" charset="0"/>
                        </a:rPr>
                        <a:t>Plus Pills </a:t>
                      </a:r>
                    </a:p>
                    <a:p>
                      <a:pPr marL="0" marR="0">
                        <a:spcBef>
                          <a:spcPts val="0"/>
                        </a:spcBef>
                        <a:spcAft>
                          <a:spcPts val="0"/>
                        </a:spcAft>
                        <a:tabLst>
                          <a:tab pos="2743200" algn="ctr"/>
                          <a:tab pos="5486400" algn="r"/>
                        </a:tabLst>
                      </a:pPr>
                      <a:r>
                        <a:rPr lang="en-US" sz="1100" dirty="0">
                          <a:effectLst/>
                          <a:latin typeface="+mn-lt"/>
                          <a:ea typeface="MS Mincho" panose="02020609040205080304" pitchFamily="49" charset="-128"/>
                          <a:cs typeface="Times New Roman" panose="02020603050405020304" pitchFamily="18" charset="0"/>
                        </a:rPr>
                        <a:t>(Cape Town) N=150</a:t>
                      </a:r>
                    </a:p>
                  </a:txBody>
                  <a:tcPr marL="68580" marR="68580" marT="0" marB="0" anchor="ctr"/>
                </a:tc>
                <a:tc>
                  <a:txBody>
                    <a:bodyPr/>
                    <a:lstStyle/>
                    <a:p>
                      <a:pPr marL="0" marR="0" algn="ctr">
                        <a:spcBef>
                          <a:spcPts val="0"/>
                        </a:spcBef>
                        <a:spcAft>
                          <a:spcPts val="0"/>
                        </a:spcAft>
                        <a:tabLst>
                          <a:tab pos="2743200" algn="ctr"/>
                          <a:tab pos="5486400" algn="r"/>
                        </a:tabLst>
                      </a:pPr>
                      <a:r>
                        <a:rPr lang="en-US" sz="1400" dirty="0">
                          <a:solidFill>
                            <a:schemeClr val="bg2">
                              <a:lumMod val="75000"/>
                            </a:schemeClr>
                          </a:solidFill>
                          <a:effectLst/>
                          <a:latin typeface="Arial" panose="020B0604020202020204" pitchFamily="34" charset="0"/>
                          <a:ea typeface="MS Mincho" panose="02020609040205080304" pitchFamily="49" charset="-128"/>
                          <a:cs typeface="Arial" panose="020B0604020202020204" pitchFamily="34" charset="0"/>
                        </a:rPr>
                        <a:t>48%</a:t>
                      </a:r>
                    </a:p>
                  </a:txBody>
                  <a:tcPr marL="68580" marR="68580" marT="0" marB="0" anchor="ctr"/>
                </a:tc>
                <a:tc>
                  <a:txBody>
                    <a:bodyPr/>
                    <a:lstStyle/>
                    <a:p>
                      <a:pPr marL="0" marR="0" algn="ctr">
                        <a:spcBef>
                          <a:spcPts val="0"/>
                        </a:spcBef>
                        <a:spcAft>
                          <a:spcPts val="0"/>
                        </a:spcAft>
                        <a:tabLst>
                          <a:tab pos="2743200" algn="ctr"/>
                          <a:tab pos="5486400" algn="r"/>
                        </a:tabLst>
                      </a:pPr>
                      <a:r>
                        <a:rPr lang="en-US" sz="1400" dirty="0">
                          <a:effectLst/>
                          <a:latin typeface="Arial" panose="020B0604020202020204" pitchFamily="34" charset="0"/>
                          <a:ea typeface="MS Mincho" panose="02020609040205080304" pitchFamily="49" charset="-128"/>
                          <a:cs typeface="Arial" panose="020B0604020202020204" pitchFamily="34" charset="0"/>
                        </a:rPr>
                        <a:t>NA</a:t>
                      </a:r>
                    </a:p>
                  </a:txBody>
                  <a:tcPr marL="68580" marR="68580" marT="0" marB="0" anchor="ctr"/>
                </a:tc>
                <a:tc>
                  <a:txBody>
                    <a:bodyPr/>
                    <a:lstStyle/>
                    <a:p>
                      <a:pPr marL="0" marR="0" algn="ctr">
                        <a:spcBef>
                          <a:spcPts val="0"/>
                        </a:spcBef>
                        <a:spcAft>
                          <a:spcPts val="0"/>
                        </a:spcAft>
                        <a:tabLst>
                          <a:tab pos="2743200" algn="ctr"/>
                          <a:tab pos="5486400" algn="r"/>
                        </a:tabLst>
                      </a:pPr>
                      <a:r>
                        <a:rPr lang="en-US" sz="14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6%</a:t>
                      </a:r>
                    </a:p>
                  </a:txBody>
                  <a:tcPr marL="68580" marR="68580" marT="0" marB="0" anchor="ctr"/>
                </a:tc>
                <a:tc>
                  <a:txBody>
                    <a:bodyPr/>
                    <a:lstStyle/>
                    <a:p>
                      <a:pPr marL="0" marR="0" algn="ctr">
                        <a:spcBef>
                          <a:spcPts val="0"/>
                        </a:spcBef>
                        <a:spcAft>
                          <a:spcPts val="0"/>
                        </a:spcAft>
                        <a:tabLst>
                          <a:tab pos="2743200" algn="ctr"/>
                          <a:tab pos="5486400" algn="r"/>
                        </a:tabLst>
                      </a:pPr>
                      <a:r>
                        <a:rPr lang="en-US" sz="14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NA</a:t>
                      </a:r>
                    </a:p>
                  </a:txBody>
                  <a:tcPr marL="68580" marR="68580" marT="0" marB="0" anchor="ctr"/>
                </a:tc>
                <a:extLst>
                  <a:ext uri="{0D108BD9-81ED-4DB2-BD59-A6C34878D82A}">
                    <a16:rowId xmlns:a16="http://schemas.microsoft.com/office/drawing/2014/main" val="10469592"/>
                  </a:ext>
                </a:extLst>
              </a:tr>
              <a:tr h="465807">
                <a:tc>
                  <a:txBody>
                    <a:bodyPr/>
                    <a:lstStyle/>
                    <a:p>
                      <a:pPr marL="0" marR="0">
                        <a:spcBef>
                          <a:spcPts val="0"/>
                        </a:spcBef>
                        <a:spcAft>
                          <a:spcPts val="0"/>
                        </a:spcAft>
                        <a:tabLst>
                          <a:tab pos="2743200" algn="ctr"/>
                          <a:tab pos="5486400" algn="r"/>
                        </a:tabLst>
                      </a:pPr>
                      <a:r>
                        <a:rPr lang="en-US" sz="1400" b="1" dirty="0">
                          <a:effectLst/>
                          <a:latin typeface="Arial" panose="020B0604020202020204" pitchFamily="34" charset="0"/>
                          <a:ea typeface="MS Mincho" panose="02020609040205080304" pitchFamily="49" charset="-128"/>
                          <a:cs typeface="Times New Roman" panose="02020603050405020304" pitchFamily="18" charset="0"/>
                        </a:rPr>
                        <a:t>HPTN 082 </a:t>
                      </a:r>
                      <a:endParaRPr lang="en-US" sz="2800" b="1"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spcBef>
                          <a:spcPts val="0"/>
                        </a:spcBef>
                        <a:spcAft>
                          <a:spcPts val="0"/>
                        </a:spcAft>
                        <a:tabLst>
                          <a:tab pos="2743200" algn="ctr"/>
                          <a:tab pos="5486400" algn="r"/>
                        </a:tabLst>
                      </a:pPr>
                      <a:r>
                        <a:rPr lang="en-US" sz="1100" dirty="0">
                          <a:effectLst/>
                          <a:latin typeface="Arial" panose="020B0604020202020204" pitchFamily="34" charset="0"/>
                          <a:ea typeface="MS Mincho" panose="02020609040205080304" pitchFamily="49" charset="-128"/>
                          <a:cs typeface="Times New Roman" panose="02020603050405020304" pitchFamily="18" charset="0"/>
                        </a:rPr>
                        <a:t>(Cape Town, Johannesburg, Harare) N=427</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Lst>
                      </a:pPr>
                      <a:r>
                        <a:rPr lang="en-US" sz="1400" dirty="0">
                          <a:solidFill>
                            <a:schemeClr val="bg2">
                              <a:lumMod val="75000"/>
                            </a:schemeClr>
                          </a:solidFill>
                          <a:effectLst/>
                          <a:latin typeface="Arial" panose="020B0604020202020204" pitchFamily="34" charset="0"/>
                          <a:ea typeface="MS Mincho" panose="02020609040205080304" pitchFamily="49" charset="-128"/>
                          <a:cs typeface="Arial" panose="020B0604020202020204" pitchFamily="34" charset="0"/>
                        </a:rPr>
                        <a:t>29%</a:t>
                      </a:r>
                      <a:endParaRPr lang="en-US" sz="2800" dirty="0">
                        <a:solidFill>
                          <a:schemeClr val="bg2">
                            <a:lumMod val="75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spcBef>
                          <a:spcPts val="0"/>
                        </a:spcBef>
                        <a:spcAft>
                          <a:spcPts val="0"/>
                        </a:spcAft>
                        <a:tabLst>
                          <a:tab pos="2743200" algn="ctr"/>
                          <a:tab pos="5486400" algn="r"/>
                        </a:tabLst>
                      </a:pPr>
                      <a:r>
                        <a:rPr lang="en-US" sz="1400" dirty="0">
                          <a:effectLst/>
                          <a:latin typeface="Arial" panose="020B0604020202020204" pitchFamily="34" charset="0"/>
                          <a:ea typeface="MS Mincho" panose="02020609040205080304" pitchFamily="49" charset="-128"/>
                          <a:cs typeface="Arial" panose="020B0604020202020204" pitchFamily="34" charset="0"/>
                        </a:rPr>
                        <a:t>33%</a:t>
                      </a:r>
                      <a:endParaRPr lang="en-US" sz="28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spcBef>
                          <a:spcPts val="0"/>
                        </a:spcBef>
                        <a:spcAft>
                          <a:spcPts val="0"/>
                        </a:spcAft>
                        <a:tabLst>
                          <a:tab pos="2743200" algn="ctr"/>
                          <a:tab pos="5486400" algn="r"/>
                        </a:tabLst>
                      </a:pPr>
                      <a:r>
                        <a:rPr lang="en-US" sz="16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8%</a:t>
                      </a:r>
                    </a:p>
                  </a:txBody>
                  <a:tcPr marL="68580" marR="68580" marT="0" marB="0" anchor="ctr"/>
                </a:tc>
                <a:tc>
                  <a:txBody>
                    <a:bodyPr/>
                    <a:lstStyle/>
                    <a:p>
                      <a:pPr marL="0" marR="0" algn="ctr">
                        <a:spcBef>
                          <a:spcPts val="0"/>
                        </a:spcBef>
                        <a:spcAft>
                          <a:spcPts val="0"/>
                        </a:spcAft>
                        <a:tabLst>
                          <a:tab pos="2743200" algn="ctr"/>
                          <a:tab pos="5486400" algn="r"/>
                        </a:tabLst>
                      </a:pPr>
                      <a:r>
                        <a:rPr lang="en-US" sz="16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11%</a:t>
                      </a:r>
                    </a:p>
                  </a:txBody>
                  <a:tcPr marL="68580" marR="68580" marT="0" marB="0" anchor="ctr"/>
                </a:tc>
                <a:extLst>
                  <a:ext uri="{0D108BD9-81ED-4DB2-BD59-A6C34878D82A}">
                    <a16:rowId xmlns:a16="http://schemas.microsoft.com/office/drawing/2014/main" val="2874485492"/>
                  </a:ext>
                </a:extLst>
              </a:tr>
              <a:tr h="378545">
                <a:tc>
                  <a:txBody>
                    <a:bodyPr/>
                    <a:lstStyle/>
                    <a:p>
                      <a:pPr marL="0" marR="0">
                        <a:spcBef>
                          <a:spcPts val="0"/>
                        </a:spcBef>
                        <a:spcAft>
                          <a:spcPts val="0"/>
                        </a:spcAft>
                        <a:tabLst>
                          <a:tab pos="2743200" algn="ctr"/>
                          <a:tab pos="5486400" algn="r"/>
                        </a:tabLst>
                      </a:pPr>
                      <a:r>
                        <a:rPr lang="en-US" sz="1400" b="1" dirty="0">
                          <a:effectLst/>
                          <a:latin typeface="Arial" panose="020B0604020202020204" pitchFamily="34" charset="0"/>
                          <a:ea typeface="MS Mincho" panose="02020609040205080304" pitchFamily="49" charset="-128"/>
                          <a:cs typeface="Times New Roman" panose="02020603050405020304" pitchFamily="18" charset="0"/>
                        </a:rPr>
                        <a:t>POWER </a:t>
                      </a:r>
                      <a:endParaRPr lang="en-US" sz="2800" b="1"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spcBef>
                          <a:spcPts val="0"/>
                        </a:spcBef>
                        <a:spcAft>
                          <a:spcPts val="0"/>
                        </a:spcAft>
                        <a:tabLst>
                          <a:tab pos="2743200" algn="ctr"/>
                          <a:tab pos="5486400" algn="r"/>
                        </a:tabLst>
                      </a:pPr>
                      <a:r>
                        <a:rPr lang="en-US" sz="1100" dirty="0">
                          <a:effectLst/>
                          <a:latin typeface="Arial" panose="020B0604020202020204" pitchFamily="34" charset="0"/>
                          <a:ea typeface="MS Mincho" panose="02020609040205080304" pitchFamily="49" charset="-128"/>
                          <a:cs typeface="Times New Roman" panose="02020603050405020304" pitchFamily="18" charset="0"/>
                        </a:rPr>
                        <a:t>(Cape Town, Johannesburg, Kisumu) N=1504</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Lst>
                      </a:pPr>
                      <a:r>
                        <a:rPr lang="en-US" sz="1400" dirty="0">
                          <a:solidFill>
                            <a:schemeClr val="bg2">
                              <a:lumMod val="75000"/>
                            </a:schemeClr>
                          </a:solidFill>
                          <a:effectLst/>
                          <a:latin typeface="Arial" panose="020B0604020202020204" pitchFamily="34" charset="0"/>
                          <a:ea typeface="MS Mincho" panose="02020609040205080304" pitchFamily="49" charset="-128"/>
                          <a:cs typeface="Arial" panose="020B0604020202020204" pitchFamily="34" charset="0"/>
                        </a:rPr>
                        <a:t>26%</a:t>
                      </a:r>
                      <a:endParaRPr lang="en-US" sz="2800" dirty="0">
                        <a:solidFill>
                          <a:schemeClr val="bg2">
                            <a:lumMod val="75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spcBef>
                          <a:spcPts val="0"/>
                        </a:spcBef>
                        <a:spcAft>
                          <a:spcPts val="0"/>
                        </a:spcAft>
                        <a:tabLst>
                          <a:tab pos="2743200" algn="ctr"/>
                          <a:tab pos="5486400" algn="r"/>
                        </a:tabLst>
                      </a:pPr>
                      <a:r>
                        <a:rPr lang="en-US" sz="1400" dirty="0">
                          <a:effectLst/>
                          <a:latin typeface="Arial" panose="020B0604020202020204" pitchFamily="34" charset="0"/>
                          <a:ea typeface="MS Mincho" panose="02020609040205080304" pitchFamily="49" charset="-128"/>
                          <a:cs typeface="Arial" panose="020B0604020202020204" pitchFamily="34" charset="0"/>
                        </a:rPr>
                        <a:t>53%</a:t>
                      </a:r>
                      <a:endParaRPr lang="en-US" sz="28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spcBef>
                          <a:spcPts val="0"/>
                        </a:spcBef>
                        <a:spcAft>
                          <a:spcPts val="0"/>
                        </a:spcAft>
                        <a:tabLst>
                          <a:tab pos="2743200" algn="ctr"/>
                          <a:tab pos="5486400" algn="r"/>
                        </a:tabLst>
                      </a:pPr>
                      <a:r>
                        <a:rPr lang="en-US" sz="16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10%</a:t>
                      </a:r>
                    </a:p>
                  </a:txBody>
                  <a:tcPr marL="68580" marR="68580" marT="0" marB="0" anchor="ctr"/>
                </a:tc>
                <a:tc>
                  <a:txBody>
                    <a:bodyPr/>
                    <a:lstStyle/>
                    <a:p>
                      <a:pPr marL="0" marR="0" algn="ctr">
                        <a:spcBef>
                          <a:spcPts val="0"/>
                        </a:spcBef>
                        <a:spcAft>
                          <a:spcPts val="0"/>
                        </a:spcAft>
                        <a:tabLst>
                          <a:tab pos="2743200" algn="ctr"/>
                          <a:tab pos="5486400" algn="r"/>
                        </a:tabLst>
                      </a:pPr>
                      <a:r>
                        <a:rPr lang="en-US" sz="16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20%</a:t>
                      </a:r>
                    </a:p>
                  </a:txBody>
                  <a:tcPr marL="68580" marR="68580" marT="0" marB="0" anchor="ctr"/>
                </a:tc>
                <a:extLst>
                  <a:ext uri="{0D108BD9-81ED-4DB2-BD59-A6C34878D82A}">
                    <a16:rowId xmlns:a16="http://schemas.microsoft.com/office/drawing/2014/main" val="614665289"/>
                  </a:ext>
                </a:extLst>
              </a:tr>
              <a:tr h="405469">
                <a:tc>
                  <a:txBody>
                    <a:bodyPr/>
                    <a:lstStyle/>
                    <a:p>
                      <a:pPr marL="0" marR="0">
                        <a:spcBef>
                          <a:spcPts val="0"/>
                        </a:spcBef>
                        <a:spcAft>
                          <a:spcPts val="0"/>
                        </a:spcAft>
                        <a:tabLst>
                          <a:tab pos="2743200" algn="ctr"/>
                          <a:tab pos="5486400" algn="r"/>
                        </a:tabLst>
                      </a:pPr>
                      <a:r>
                        <a:rPr lang="en-US" sz="1400" b="1" dirty="0">
                          <a:effectLst/>
                          <a:latin typeface="Arial" panose="020B0604020202020204" pitchFamily="34" charset="0"/>
                          <a:ea typeface="MS Mincho" panose="02020609040205080304" pitchFamily="49" charset="-128"/>
                          <a:cs typeface="Arial" panose="020B0604020202020204" pitchFamily="34" charset="0"/>
                        </a:rPr>
                        <a:t>3P project</a:t>
                      </a:r>
                    </a:p>
                    <a:p>
                      <a:pPr marL="0" marR="0">
                        <a:spcBef>
                          <a:spcPts val="0"/>
                        </a:spcBef>
                        <a:spcAft>
                          <a:spcPts val="0"/>
                        </a:spcAft>
                        <a:tabLst>
                          <a:tab pos="2743200" algn="ctr"/>
                          <a:tab pos="5486400" algn="r"/>
                        </a:tabLst>
                      </a:pPr>
                      <a:r>
                        <a:rPr lang="en-US" sz="1100" dirty="0">
                          <a:effectLst/>
                          <a:latin typeface="+mn-lt"/>
                          <a:ea typeface="MS Mincho" panose="02020609040205080304" pitchFamily="49" charset="-128"/>
                          <a:cs typeface="Times New Roman" panose="02020603050405020304" pitchFamily="18" charset="0"/>
                        </a:rPr>
                        <a:t>(Cape Town) N=200</a:t>
                      </a:r>
                    </a:p>
                  </a:txBody>
                  <a:tcPr marL="68580" marR="68580" marT="0" marB="0" anchor="ctr"/>
                </a:tc>
                <a:tc>
                  <a:txBody>
                    <a:bodyPr/>
                    <a:lstStyle/>
                    <a:p>
                      <a:pPr marL="0" marR="0" algn="ctr">
                        <a:spcBef>
                          <a:spcPts val="0"/>
                        </a:spcBef>
                        <a:spcAft>
                          <a:spcPts val="0"/>
                        </a:spcAft>
                        <a:tabLst>
                          <a:tab pos="2743200" algn="ctr"/>
                          <a:tab pos="5486400" algn="r"/>
                        </a:tabLst>
                      </a:pPr>
                      <a:r>
                        <a:rPr lang="en-US" sz="1400" dirty="0">
                          <a:solidFill>
                            <a:schemeClr val="bg2">
                              <a:lumMod val="75000"/>
                            </a:schemeClr>
                          </a:solidFill>
                          <a:effectLst/>
                          <a:latin typeface="Arial" panose="020B0604020202020204" pitchFamily="34" charset="0"/>
                          <a:ea typeface="MS Mincho" panose="02020609040205080304" pitchFamily="49" charset="-128"/>
                          <a:cs typeface="Arial" panose="020B0604020202020204" pitchFamily="34" charset="0"/>
                        </a:rPr>
                        <a:t>25%</a:t>
                      </a:r>
                      <a:endParaRPr lang="en-US" sz="2800" dirty="0">
                        <a:solidFill>
                          <a:schemeClr val="bg2">
                            <a:lumMod val="75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spcBef>
                          <a:spcPts val="0"/>
                        </a:spcBef>
                        <a:spcAft>
                          <a:spcPts val="0"/>
                        </a:spcAft>
                        <a:tabLst>
                          <a:tab pos="2743200" algn="ctr"/>
                          <a:tab pos="5486400" algn="r"/>
                        </a:tabLst>
                      </a:pPr>
                      <a:r>
                        <a:rPr lang="en-US" sz="1400" dirty="0">
                          <a:effectLst/>
                          <a:latin typeface="Arial" panose="020B0604020202020204" pitchFamily="34" charset="0"/>
                          <a:ea typeface="MS Mincho" panose="02020609040205080304" pitchFamily="49" charset="-128"/>
                          <a:cs typeface="Arial" panose="020B0604020202020204" pitchFamily="34" charset="0"/>
                        </a:rPr>
                        <a:t>42%</a:t>
                      </a:r>
                      <a:endParaRPr lang="en-US" sz="28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spcBef>
                          <a:spcPts val="0"/>
                        </a:spcBef>
                        <a:spcAft>
                          <a:spcPts val="0"/>
                        </a:spcAft>
                        <a:tabLst>
                          <a:tab pos="2743200" algn="ctr"/>
                          <a:tab pos="5486400" algn="r"/>
                        </a:tabLst>
                      </a:pPr>
                      <a:r>
                        <a:rPr lang="en-US" sz="16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11%</a:t>
                      </a:r>
                    </a:p>
                  </a:txBody>
                  <a:tcPr marL="68580" marR="68580" marT="0" marB="0" anchor="ctr"/>
                </a:tc>
                <a:tc>
                  <a:txBody>
                    <a:bodyPr/>
                    <a:lstStyle/>
                    <a:p>
                      <a:pPr marL="0" marR="0" algn="ctr">
                        <a:spcBef>
                          <a:spcPts val="0"/>
                        </a:spcBef>
                        <a:spcAft>
                          <a:spcPts val="0"/>
                        </a:spcAft>
                        <a:tabLst>
                          <a:tab pos="2743200" algn="ctr"/>
                          <a:tab pos="5486400" algn="r"/>
                        </a:tabLst>
                      </a:pPr>
                      <a:r>
                        <a:rPr lang="en-US" sz="16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14%</a:t>
                      </a:r>
                    </a:p>
                  </a:txBody>
                  <a:tcPr marL="68580" marR="68580" marT="0" marB="0" anchor="ctr"/>
                </a:tc>
                <a:extLst>
                  <a:ext uri="{0D108BD9-81ED-4DB2-BD59-A6C34878D82A}">
                    <a16:rowId xmlns:a16="http://schemas.microsoft.com/office/drawing/2014/main" val="2232119487"/>
                  </a:ext>
                </a:extLst>
              </a:tr>
              <a:tr h="481723">
                <a:tc>
                  <a:txBody>
                    <a:bodyPr/>
                    <a:lstStyle/>
                    <a:p>
                      <a:pPr marL="0" marR="0">
                        <a:spcBef>
                          <a:spcPts val="0"/>
                        </a:spcBef>
                        <a:spcAft>
                          <a:spcPts val="0"/>
                        </a:spcAft>
                        <a:tabLst>
                          <a:tab pos="2743200" algn="ctr"/>
                          <a:tab pos="5486400" algn="r"/>
                        </a:tabLst>
                      </a:pPr>
                      <a:r>
                        <a:rPr lang="en-US" sz="1400" b="1" dirty="0">
                          <a:effectLst/>
                          <a:latin typeface="+mn-lt"/>
                          <a:ea typeface="MS Mincho" panose="02020609040205080304" pitchFamily="49" charset="-128"/>
                          <a:cs typeface="Times New Roman" panose="02020603050405020304" pitchFamily="18" charset="0"/>
                        </a:rPr>
                        <a:t>ECHO </a:t>
                      </a:r>
                    </a:p>
                    <a:p>
                      <a:pPr marL="0" marR="0">
                        <a:spcBef>
                          <a:spcPts val="0"/>
                        </a:spcBef>
                        <a:spcAft>
                          <a:spcPts val="0"/>
                        </a:spcAft>
                        <a:tabLst>
                          <a:tab pos="2743200" algn="ctr"/>
                          <a:tab pos="5486400" algn="r"/>
                        </a:tabLst>
                      </a:pPr>
                      <a:r>
                        <a:rPr lang="en-US" sz="1100" b="0" dirty="0">
                          <a:effectLst/>
                          <a:latin typeface="+mn-lt"/>
                          <a:ea typeface="MS Mincho" panose="02020609040205080304" pitchFamily="49" charset="-128"/>
                          <a:cs typeface="Times New Roman" panose="02020603050405020304" pitchFamily="18" charset="0"/>
                        </a:rPr>
                        <a:t>(</a:t>
                      </a:r>
                      <a:r>
                        <a:rPr lang="en-US" sz="1100" b="0" dirty="0" err="1">
                          <a:effectLst/>
                          <a:latin typeface="+mn-lt"/>
                          <a:ea typeface="MS Mincho" panose="02020609040205080304" pitchFamily="49" charset="-128"/>
                          <a:cs typeface="Times New Roman" panose="02020603050405020304" pitchFamily="18" charset="0"/>
                        </a:rPr>
                        <a:t>eSwatini,Kenya</a:t>
                      </a:r>
                      <a:r>
                        <a:rPr lang="en-US" sz="1100" b="0" dirty="0">
                          <a:effectLst/>
                          <a:latin typeface="+mn-lt"/>
                          <a:ea typeface="MS Mincho" panose="02020609040205080304" pitchFamily="49" charset="-128"/>
                          <a:cs typeface="Times New Roman" panose="02020603050405020304" pitchFamily="18" charset="0"/>
                        </a:rPr>
                        <a:t>, South Africa, &amp; Zambia) N=7829</a:t>
                      </a:r>
                    </a:p>
                    <a:p>
                      <a:pPr marL="0" marR="0">
                        <a:spcBef>
                          <a:spcPts val="0"/>
                        </a:spcBef>
                        <a:spcAft>
                          <a:spcPts val="0"/>
                        </a:spcAft>
                        <a:tabLst>
                          <a:tab pos="2743200" algn="ctr"/>
                          <a:tab pos="5486400" algn="r"/>
                        </a:tabLst>
                      </a:pPr>
                      <a:endParaRPr lang="en-US" sz="1100" dirty="0">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743200" algn="ctr"/>
                          <a:tab pos="5486400" algn="r"/>
                        </a:tabLst>
                      </a:pPr>
                      <a:r>
                        <a:rPr lang="en-US" sz="1400" dirty="0">
                          <a:solidFill>
                            <a:schemeClr val="bg2">
                              <a:lumMod val="75000"/>
                            </a:schemeClr>
                          </a:solidFill>
                          <a:effectLst/>
                          <a:latin typeface="Arial" panose="020B0604020202020204" pitchFamily="34" charset="0"/>
                          <a:ea typeface="MS Mincho" panose="02020609040205080304" pitchFamily="49" charset="-128"/>
                          <a:cs typeface="Arial" panose="020B0604020202020204" pitchFamily="34" charset="0"/>
                        </a:rPr>
                        <a:t>18%</a:t>
                      </a:r>
                    </a:p>
                  </a:txBody>
                  <a:tcPr marL="68580" marR="68580" marT="0" marB="0" anchor="ctr"/>
                </a:tc>
                <a:tc>
                  <a:txBody>
                    <a:bodyPr/>
                    <a:lstStyle/>
                    <a:p>
                      <a:pPr marL="0" marR="0" algn="ctr">
                        <a:spcBef>
                          <a:spcPts val="0"/>
                        </a:spcBef>
                        <a:spcAft>
                          <a:spcPts val="0"/>
                        </a:spcAft>
                        <a:tabLst>
                          <a:tab pos="2743200" algn="ctr"/>
                          <a:tab pos="5486400" algn="r"/>
                        </a:tabLst>
                      </a:pPr>
                      <a:r>
                        <a:rPr lang="en-US" sz="1400" dirty="0">
                          <a:effectLst/>
                          <a:latin typeface="Arial" panose="020B0604020202020204" pitchFamily="34" charset="0"/>
                          <a:ea typeface="MS Mincho" panose="02020609040205080304" pitchFamily="49" charset="-128"/>
                          <a:cs typeface="Arial" panose="020B0604020202020204" pitchFamily="34" charset="0"/>
                        </a:rPr>
                        <a:t>NA</a:t>
                      </a:r>
                    </a:p>
                  </a:txBody>
                  <a:tcPr marL="68580" marR="68580" marT="0" marB="0" anchor="ctr"/>
                </a:tc>
                <a:tc>
                  <a:txBody>
                    <a:bodyPr/>
                    <a:lstStyle/>
                    <a:p>
                      <a:pPr marL="0" marR="0" algn="ctr">
                        <a:spcBef>
                          <a:spcPts val="0"/>
                        </a:spcBef>
                        <a:spcAft>
                          <a:spcPts val="0"/>
                        </a:spcAft>
                        <a:tabLst>
                          <a:tab pos="2743200" algn="ctr"/>
                          <a:tab pos="5486400" algn="r"/>
                        </a:tabLst>
                      </a:pPr>
                      <a:r>
                        <a:rPr lang="en-US" sz="1400" b="0" dirty="0">
                          <a:effectLst/>
                          <a:latin typeface="+mn-lt"/>
                          <a:ea typeface="MS Mincho" panose="02020609040205080304" pitchFamily="49" charset="-128"/>
                          <a:cs typeface="Times New Roman" panose="02020603050405020304" pitchFamily="18" charset="0"/>
                        </a:rPr>
                        <a:t>5%</a:t>
                      </a:r>
                    </a:p>
                  </a:txBody>
                  <a:tcPr marL="68580" marR="68580" marT="0" marB="0" anchor="ctr"/>
                </a:tc>
                <a:tc>
                  <a:txBody>
                    <a:bodyPr/>
                    <a:lstStyle/>
                    <a:p>
                      <a:pPr marL="0" marR="0" algn="ctr">
                        <a:spcBef>
                          <a:spcPts val="0"/>
                        </a:spcBef>
                        <a:spcAft>
                          <a:spcPts val="0"/>
                        </a:spcAft>
                        <a:tabLst>
                          <a:tab pos="2743200" algn="ctr"/>
                          <a:tab pos="5486400" algn="r"/>
                        </a:tabLst>
                      </a:pPr>
                      <a:r>
                        <a:rPr lang="en-US" sz="1400" dirty="0">
                          <a:effectLst/>
                          <a:latin typeface="Arial" panose="020B0604020202020204" pitchFamily="34" charset="0"/>
                          <a:ea typeface="MS Mincho" panose="02020609040205080304" pitchFamily="49" charset="-128"/>
                          <a:cs typeface="Arial" panose="020B0604020202020204" pitchFamily="34" charset="0"/>
                        </a:rPr>
                        <a:t>NA</a:t>
                      </a:r>
                    </a:p>
                  </a:txBody>
                  <a:tcPr marL="68580" marR="68580" marT="0" marB="0" anchor="ctr"/>
                </a:tc>
                <a:extLst>
                  <a:ext uri="{0D108BD9-81ED-4DB2-BD59-A6C34878D82A}">
                    <a16:rowId xmlns:a16="http://schemas.microsoft.com/office/drawing/2014/main" val="1056216910"/>
                  </a:ext>
                </a:extLst>
              </a:tr>
            </a:tbl>
          </a:graphicData>
        </a:graphic>
      </p:graphicFrame>
      <p:sp>
        <p:nvSpPr>
          <p:cNvPr id="6" name="TextBox 5">
            <a:extLst>
              <a:ext uri="{FF2B5EF4-FFF2-40B4-BE49-F238E27FC236}">
                <a16:creationId xmlns:a16="http://schemas.microsoft.com/office/drawing/2014/main" id="{DFAF0000-9651-5B43-A496-690CD145A534}"/>
              </a:ext>
            </a:extLst>
          </p:cNvPr>
          <p:cNvSpPr txBox="1"/>
          <p:nvPr/>
        </p:nvSpPr>
        <p:spPr>
          <a:xfrm>
            <a:off x="666749" y="6405563"/>
            <a:ext cx="4234364" cy="369332"/>
          </a:xfrm>
          <a:prstGeom prst="rect">
            <a:avLst/>
          </a:prstGeom>
          <a:noFill/>
        </p:spPr>
        <p:txBody>
          <a:bodyPr wrap="none" rtlCol="0">
            <a:spAutoFit/>
          </a:bodyPr>
          <a:lstStyle/>
          <a:p>
            <a:r>
              <a:rPr lang="en-US" dirty="0"/>
              <a:t>*Syphilis incidence &lt;1%, Trichomonas 6-8%</a:t>
            </a:r>
          </a:p>
        </p:txBody>
      </p:sp>
    </p:spTree>
    <p:extLst>
      <p:ext uri="{BB962C8B-B14F-4D97-AF65-F5344CB8AC3E}">
        <p14:creationId xmlns:p14="http://schemas.microsoft.com/office/powerpoint/2010/main" val="378392678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BA0B0CF-4009-A245-99DC-6FE9F7BDCAE5}"/>
              </a:ext>
            </a:extLst>
          </p:cNvPr>
          <p:cNvPicPr>
            <a:picLocks noChangeAspect="1"/>
          </p:cNvPicPr>
          <p:nvPr/>
        </p:nvPicPr>
        <p:blipFill>
          <a:blip r:embed="rId3"/>
          <a:stretch>
            <a:fillRect/>
          </a:stretch>
        </p:blipFill>
        <p:spPr>
          <a:xfrm>
            <a:off x="5981734" y="1779182"/>
            <a:ext cx="6150632" cy="3161539"/>
          </a:xfrm>
          <a:prstGeom prst="rect">
            <a:avLst/>
          </a:prstGeom>
        </p:spPr>
      </p:pic>
      <p:sp>
        <p:nvSpPr>
          <p:cNvPr id="2" name="Title 1">
            <a:extLst>
              <a:ext uri="{FF2B5EF4-FFF2-40B4-BE49-F238E27FC236}">
                <a16:creationId xmlns:a16="http://schemas.microsoft.com/office/drawing/2014/main" id="{DCAA2D27-0B44-B24F-8CDF-F0A8FCF09F97}"/>
              </a:ext>
            </a:extLst>
          </p:cNvPr>
          <p:cNvSpPr>
            <a:spLocks noGrp="1"/>
          </p:cNvSpPr>
          <p:nvPr>
            <p:ph type="title"/>
          </p:nvPr>
        </p:nvSpPr>
        <p:spPr>
          <a:xfrm>
            <a:off x="0" y="19553"/>
            <a:ext cx="10515600" cy="1325563"/>
          </a:xfrm>
        </p:spPr>
        <p:txBody>
          <a:bodyPr/>
          <a:lstStyle/>
          <a:p>
            <a:r>
              <a:rPr lang="en-US" b="1" dirty="0">
                <a:latin typeface="Franklin Gothic Medium" panose="020B0603020102020204" pitchFamily="34" charset="0"/>
              </a:rPr>
              <a:t>ART for women of reproductive age</a:t>
            </a:r>
          </a:p>
        </p:txBody>
      </p:sp>
      <p:sp>
        <p:nvSpPr>
          <p:cNvPr id="3" name="Content Placeholder 2">
            <a:extLst>
              <a:ext uri="{FF2B5EF4-FFF2-40B4-BE49-F238E27FC236}">
                <a16:creationId xmlns:a16="http://schemas.microsoft.com/office/drawing/2014/main" id="{47810869-DEA9-4A44-9F77-24C56972C566}"/>
              </a:ext>
            </a:extLst>
          </p:cNvPr>
          <p:cNvSpPr>
            <a:spLocks noGrp="1"/>
          </p:cNvSpPr>
          <p:nvPr>
            <p:ph idx="1"/>
          </p:nvPr>
        </p:nvSpPr>
        <p:spPr>
          <a:xfrm>
            <a:off x="814346" y="1055979"/>
            <a:ext cx="4976112" cy="4351338"/>
          </a:xfrm>
        </p:spPr>
        <p:txBody>
          <a:bodyPr>
            <a:normAutofit/>
          </a:bodyPr>
          <a:lstStyle/>
          <a:p>
            <a:pPr marL="0" indent="0">
              <a:buNone/>
            </a:pPr>
            <a:r>
              <a:rPr lang="en-US" dirty="0" err="1"/>
              <a:t>Tsepamo</a:t>
            </a:r>
            <a:r>
              <a:rPr lang="en-US" dirty="0"/>
              <a:t> updates:</a:t>
            </a:r>
          </a:p>
          <a:p>
            <a:pPr marL="357188" lvl="1" indent="-238125"/>
            <a:r>
              <a:rPr lang="en-US" dirty="0"/>
              <a:t>NTD risk associated with DTG exposure was much lower than that observed in the interim analysis (09.4 –&gt; 0.3).</a:t>
            </a:r>
          </a:p>
          <a:p>
            <a:pPr marL="357188" lvl="1" indent="-238125"/>
            <a:r>
              <a:rPr lang="en-US" dirty="0"/>
              <a:t>In-utero transmission risk was equivalent for women on DTG and EFV-based regimens</a:t>
            </a:r>
          </a:p>
        </p:txBody>
      </p:sp>
      <p:sp>
        <p:nvSpPr>
          <p:cNvPr id="4" name="Rectangle 3">
            <a:extLst>
              <a:ext uri="{FF2B5EF4-FFF2-40B4-BE49-F238E27FC236}">
                <a16:creationId xmlns:a16="http://schemas.microsoft.com/office/drawing/2014/main" id="{C66D1C89-02BC-A44C-8903-251C940FA90D}"/>
              </a:ext>
            </a:extLst>
          </p:cNvPr>
          <p:cNvSpPr/>
          <p:nvPr/>
        </p:nvSpPr>
        <p:spPr>
          <a:xfrm>
            <a:off x="58654" y="6595313"/>
            <a:ext cx="1483483" cy="276999"/>
          </a:xfrm>
          <a:prstGeom prst="rect">
            <a:avLst/>
          </a:prstGeom>
        </p:spPr>
        <p:txBody>
          <a:bodyPr wrap="none">
            <a:spAutoFit/>
          </a:bodyPr>
          <a:lstStyle/>
          <a:p>
            <a:r>
              <a:rPr lang="en-US" sz="1200" dirty="0"/>
              <a:t>Davey et al. LBPEC30</a:t>
            </a:r>
          </a:p>
        </p:txBody>
      </p:sp>
      <p:pic>
        <p:nvPicPr>
          <p:cNvPr id="5" name="Picture 4">
            <a:extLst>
              <a:ext uri="{FF2B5EF4-FFF2-40B4-BE49-F238E27FC236}">
                <a16:creationId xmlns:a16="http://schemas.microsoft.com/office/drawing/2014/main" id="{D306B582-88C5-0A43-9693-3B63EA801B4B}"/>
              </a:ext>
            </a:extLst>
          </p:cNvPr>
          <p:cNvPicPr>
            <a:picLocks noChangeAspect="1"/>
          </p:cNvPicPr>
          <p:nvPr/>
        </p:nvPicPr>
        <p:blipFill>
          <a:blip r:embed="rId4"/>
          <a:stretch>
            <a:fillRect/>
          </a:stretch>
        </p:blipFill>
        <p:spPr>
          <a:xfrm>
            <a:off x="58654" y="4807238"/>
            <a:ext cx="5194300" cy="1587500"/>
          </a:xfrm>
          <a:prstGeom prst="rect">
            <a:avLst/>
          </a:prstGeom>
        </p:spPr>
      </p:pic>
      <p:graphicFrame>
        <p:nvGraphicFramePr>
          <p:cNvPr id="7" name="Table 6">
            <a:extLst>
              <a:ext uri="{FF2B5EF4-FFF2-40B4-BE49-F238E27FC236}">
                <a16:creationId xmlns:a16="http://schemas.microsoft.com/office/drawing/2014/main" id="{4E49BBAC-432E-A844-99A9-700463A22B6C}"/>
              </a:ext>
            </a:extLst>
          </p:cNvPr>
          <p:cNvGraphicFramePr>
            <a:graphicFrameLocks noGrp="1"/>
          </p:cNvGraphicFramePr>
          <p:nvPr>
            <p:extLst>
              <p:ext uri="{D42A27DB-BD31-4B8C-83A1-F6EECF244321}">
                <p14:modId xmlns:p14="http://schemas.microsoft.com/office/powerpoint/2010/main" val="2249390517"/>
              </p:ext>
            </p:extLst>
          </p:nvPr>
        </p:nvGraphicFramePr>
        <p:xfrm>
          <a:off x="5444230" y="4940721"/>
          <a:ext cx="6688136" cy="1356319"/>
        </p:xfrm>
        <a:graphic>
          <a:graphicData uri="http://schemas.openxmlformats.org/drawingml/2006/table">
            <a:tbl>
              <a:tblPr firstRow="1" bandRow="1">
                <a:tableStyleId>{5C22544A-7EE6-4342-B048-85BDC9FD1C3A}</a:tableStyleId>
              </a:tblPr>
              <a:tblGrid>
                <a:gridCol w="1102830">
                  <a:extLst>
                    <a:ext uri="{9D8B030D-6E8A-4147-A177-3AD203B41FA5}">
                      <a16:colId xmlns:a16="http://schemas.microsoft.com/office/drawing/2014/main" val="20000"/>
                    </a:ext>
                  </a:extLst>
                </a:gridCol>
                <a:gridCol w="1102831">
                  <a:extLst>
                    <a:ext uri="{9D8B030D-6E8A-4147-A177-3AD203B41FA5}">
                      <a16:colId xmlns:a16="http://schemas.microsoft.com/office/drawing/2014/main" val="20001"/>
                    </a:ext>
                  </a:extLst>
                </a:gridCol>
                <a:gridCol w="1129512">
                  <a:extLst>
                    <a:ext uri="{9D8B030D-6E8A-4147-A177-3AD203B41FA5}">
                      <a16:colId xmlns:a16="http://schemas.microsoft.com/office/drawing/2014/main" val="20002"/>
                    </a:ext>
                  </a:extLst>
                </a:gridCol>
                <a:gridCol w="1129512">
                  <a:extLst>
                    <a:ext uri="{9D8B030D-6E8A-4147-A177-3AD203B41FA5}">
                      <a16:colId xmlns:a16="http://schemas.microsoft.com/office/drawing/2014/main" val="20003"/>
                    </a:ext>
                  </a:extLst>
                </a:gridCol>
                <a:gridCol w="1120505">
                  <a:extLst>
                    <a:ext uri="{9D8B030D-6E8A-4147-A177-3AD203B41FA5}">
                      <a16:colId xmlns:a16="http://schemas.microsoft.com/office/drawing/2014/main" val="20004"/>
                    </a:ext>
                  </a:extLst>
                </a:gridCol>
                <a:gridCol w="1102946">
                  <a:extLst>
                    <a:ext uri="{9D8B030D-6E8A-4147-A177-3AD203B41FA5}">
                      <a16:colId xmlns:a16="http://schemas.microsoft.com/office/drawing/2014/main" val="20005"/>
                    </a:ext>
                  </a:extLst>
                </a:gridCol>
              </a:tblGrid>
              <a:tr h="365747">
                <a:tc>
                  <a:txBody>
                    <a:bodyPr/>
                    <a:lstStyle/>
                    <a:p>
                      <a:pPr algn="ctr"/>
                      <a:r>
                        <a:rPr lang="en-US" sz="1000" dirty="0">
                          <a:solidFill>
                            <a:srgbClr val="000000"/>
                          </a:solidFill>
                        </a:rPr>
                        <a:t>NTDs/Exposures</a:t>
                      </a:r>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noFill/>
                  </a:tcPr>
                </a:tc>
                <a:tc>
                  <a:txBody>
                    <a:bodyPr/>
                    <a:lstStyle/>
                    <a:p>
                      <a:pPr algn="ctr"/>
                      <a:r>
                        <a:rPr lang="en-US" sz="1000" b="1" dirty="0">
                          <a:solidFill>
                            <a:srgbClr val="000000"/>
                          </a:solidFill>
                        </a:rPr>
                        <a:t>5/1683</a:t>
                      </a:r>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1">
                        <a:lumMod val="20000"/>
                        <a:lumOff val="80000"/>
                      </a:schemeClr>
                    </a:solidFill>
                  </a:tcPr>
                </a:tc>
                <a:tc>
                  <a:txBody>
                    <a:bodyPr/>
                    <a:lstStyle/>
                    <a:p>
                      <a:pPr algn="ctr"/>
                      <a:r>
                        <a:rPr lang="en-US" sz="1000" b="1" dirty="0">
                          <a:solidFill>
                            <a:srgbClr val="000000"/>
                          </a:solidFill>
                        </a:rPr>
                        <a:t>15/14792</a:t>
                      </a:r>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3">
                        <a:lumMod val="20000"/>
                        <a:lumOff val="80000"/>
                      </a:schemeClr>
                    </a:solidFill>
                  </a:tcPr>
                </a:tc>
                <a:tc>
                  <a:txBody>
                    <a:bodyPr/>
                    <a:lstStyle/>
                    <a:p>
                      <a:pPr algn="ctr"/>
                      <a:r>
                        <a:rPr lang="en-US" sz="1000" b="1" dirty="0">
                          <a:solidFill>
                            <a:srgbClr val="000000"/>
                          </a:solidFill>
                        </a:rPr>
                        <a:t>3/7959</a:t>
                      </a:r>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pPr algn="ctr"/>
                      <a:r>
                        <a:rPr lang="en-US" sz="1000" b="1" dirty="0">
                          <a:solidFill>
                            <a:srgbClr val="000000"/>
                          </a:solidFill>
                        </a:rPr>
                        <a:t>1/3840</a:t>
                      </a:r>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2">
                        <a:lumMod val="20000"/>
                        <a:lumOff val="80000"/>
                      </a:schemeClr>
                    </a:solidFill>
                  </a:tcPr>
                </a:tc>
                <a:tc>
                  <a:txBody>
                    <a:bodyPr/>
                    <a:lstStyle/>
                    <a:p>
                      <a:pPr algn="ctr"/>
                      <a:r>
                        <a:rPr lang="en-US" sz="1000" b="1" dirty="0">
                          <a:solidFill>
                            <a:srgbClr val="000000"/>
                          </a:solidFill>
                        </a:rPr>
                        <a:t>70/89372</a:t>
                      </a:r>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73366">
                <a:tc>
                  <a:txBody>
                    <a:bodyPr/>
                    <a:lstStyle/>
                    <a:p>
                      <a:pPr algn="ctr"/>
                      <a:r>
                        <a:rPr lang="en-US" sz="1000" b="1" dirty="0"/>
                        <a:t>% with NTD </a:t>
                      </a:r>
                    </a:p>
                    <a:p>
                      <a:pPr algn="ctr"/>
                      <a:r>
                        <a:rPr lang="en-US" sz="1000" b="1" dirty="0"/>
                        <a:t>(95% CI)</a:t>
                      </a:r>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noFill/>
                  </a:tcPr>
                </a:tc>
                <a:tc>
                  <a:txBody>
                    <a:bodyPr/>
                    <a:lstStyle/>
                    <a:p>
                      <a:pPr algn="ctr"/>
                      <a:r>
                        <a:rPr lang="en-US" sz="1000" b="1" dirty="0">
                          <a:solidFill>
                            <a:srgbClr val="000000"/>
                          </a:solidFill>
                        </a:rPr>
                        <a:t>0.30%</a:t>
                      </a:r>
                    </a:p>
                    <a:p>
                      <a:pPr algn="ctr"/>
                      <a:r>
                        <a:rPr lang="en-US" sz="1000" b="1" dirty="0">
                          <a:solidFill>
                            <a:srgbClr val="000000"/>
                          </a:solidFill>
                        </a:rPr>
                        <a:t> (0.13, 0.69)</a:t>
                      </a:r>
                    </a:p>
                  </a:txBody>
                  <a:tcPr marL="91427" marR="91427" marT="34283" marB="34283">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1">
                        <a:lumMod val="20000"/>
                        <a:lumOff val="80000"/>
                      </a:schemeClr>
                    </a:solidFill>
                  </a:tcPr>
                </a:tc>
                <a:tc>
                  <a:txBody>
                    <a:bodyPr/>
                    <a:lstStyle/>
                    <a:p>
                      <a:pPr algn="ctr"/>
                      <a:r>
                        <a:rPr lang="en-US" sz="1000" b="1" dirty="0">
                          <a:solidFill>
                            <a:srgbClr val="000000"/>
                          </a:solidFill>
                        </a:rPr>
                        <a:t>0.10%</a:t>
                      </a:r>
                    </a:p>
                    <a:p>
                      <a:pPr algn="ctr"/>
                      <a:r>
                        <a:rPr lang="en-US" sz="1000" b="1" dirty="0">
                          <a:solidFill>
                            <a:srgbClr val="000000"/>
                          </a:solidFill>
                        </a:rPr>
                        <a:t> (0.06, 0.17)</a:t>
                      </a:r>
                    </a:p>
                  </a:txBody>
                  <a:tcPr marL="91427" marR="91427" marT="34283" marB="34283">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3">
                        <a:lumMod val="20000"/>
                        <a:lumOff val="80000"/>
                      </a:schemeClr>
                    </a:solidFill>
                  </a:tcPr>
                </a:tc>
                <a:tc>
                  <a:txBody>
                    <a:bodyPr/>
                    <a:lstStyle/>
                    <a:p>
                      <a:pPr algn="ctr"/>
                      <a:r>
                        <a:rPr lang="en-US" sz="1000" b="1" dirty="0">
                          <a:solidFill>
                            <a:srgbClr val="000000"/>
                          </a:solidFill>
                        </a:rPr>
                        <a:t>0.04%</a:t>
                      </a:r>
                    </a:p>
                    <a:p>
                      <a:pPr algn="ctr"/>
                      <a:r>
                        <a:rPr lang="en-US" sz="1000" b="1" dirty="0">
                          <a:solidFill>
                            <a:srgbClr val="000000"/>
                          </a:solidFill>
                        </a:rPr>
                        <a:t>(0.01, 0.11)</a:t>
                      </a:r>
                    </a:p>
                  </a:txBody>
                  <a:tcPr marL="91427" marR="91427" marT="34283" marB="34283">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pPr algn="ctr"/>
                      <a:r>
                        <a:rPr lang="en-US" sz="1000" b="1" dirty="0">
                          <a:solidFill>
                            <a:srgbClr val="000000"/>
                          </a:solidFill>
                        </a:rPr>
                        <a:t>0.03%</a:t>
                      </a:r>
                    </a:p>
                    <a:p>
                      <a:pPr algn="ctr"/>
                      <a:r>
                        <a:rPr lang="en-US" sz="1000" b="1" dirty="0">
                          <a:solidFill>
                            <a:srgbClr val="000000"/>
                          </a:solidFill>
                        </a:rPr>
                        <a:t>(0.0, 0.15)</a:t>
                      </a:r>
                    </a:p>
                  </a:txBody>
                  <a:tcPr marL="91427" marR="91427" marT="34283" marB="34283">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2">
                        <a:lumMod val="20000"/>
                        <a:lumOff val="80000"/>
                      </a:schemeClr>
                    </a:solidFill>
                  </a:tcPr>
                </a:tc>
                <a:tc>
                  <a:txBody>
                    <a:bodyPr/>
                    <a:lstStyle/>
                    <a:p>
                      <a:pPr algn="ctr"/>
                      <a:r>
                        <a:rPr lang="en-US" sz="1000" b="1" dirty="0">
                          <a:solidFill>
                            <a:srgbClr val="000000"/>
                          </a:solidFill>
                        </a:rPr>
                        <a:t>0.08%</a:t>
                      </a:r>
                    </a:p>
                    <a:p>
                      <a:pPr algn="ctr"/>
                      <a:r>
                        <a:rPr lang="en-US" sz="1000" b="1" baseline="0" dirty="0">
                          <a:solidFill>
                            <a:srgbClr val="000000"/>
                          </a:solidFill>
                        </a:rPr>
                        <a:t> </a:t>
                      </a:r>
                      <a:r>
                        <a:rPr lang="en-US" sz="1000" b="1" dirty="0">
                          <a:solidFill>
                            <a:srgbClr val="000000"/>
                          </a:solidFill>
                        </a:rPr>
                        <a:t>(0.06, 0.10)</a:t>
                      </a:r>
                    </a:p>
                  </a:txBody>
                  <a:tcPr marL="91427" marR="91427" marT="34283" marB="34283">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591010">
                <a:tc>
                  <a:txBody>
                    <a:bodyPr/>
                    <a:lstStyle/>
                    <a:p>
                      <a:pPr algn="ctr"/>
                      <a:r>
                        <a:rPr lang="en-US" sz="1200" b="1" dirty="0"/>
                        <a:t>Prevalence Difference (95% CI)</a:t>
                      </a:r>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noFill/>
                  </a:tcPr>
                </a:tc>
                <a:tc>
                  <a:txBody>
                    <a:bodyPr/>
                    <a:lstStyle/>
                    <a:p>
                      <a:pPr algn="ctr"/>
                      <a:r>
                        <a:rPr lang="en-US" sz="1200" b="1" dirty="0">
                          <a:solidFill>
                            <a:srgbClr val="000000"/>
                          </a:solidFill>
                        </a:rPr>
                        <a:t>ref</a:t>
                      </a:r>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a:solidFill>
                            <a:srgbClr val="000000"/>
                          </a:solidFill>
                        </a:rPr>
                        <a:t>0.20%</a:t>
                      </a:r>
                    </a:p>
                    <a:p>
                      <a:pPr algn="ctr"/>
                      <a:r>
                        <a:rPr lang="en-US" sz="1200" b="1" dirty="0">
                          <a:solidFill>
                            <a:srgbClr val="000000"/>
                          </a:solidFill>
                        </a:rPr>
                        <a:t> (0.01, 0.59)</a:t>
                      </a:r>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3">
                        <a:lumMod val="20000"/>
                        <a:lumOff val="80000"/>
                      </a:schemeClr>
                    </a:solidFill>
                  </a:tcPr>
                </a:tc>
                <a:tc>
                  <a:txBody>
                    <a:bodyPr/>
                    <a:lstStyle/>
                    <a:p>
                      <a:pPr algn="ctr"/>
                      <a:r>
                        <a:rPr lang="en-US" sz="1200" b="1" dirty="0">
                          <a:solidFill>
                            <a:srgbClr val="000000"/>
                          </a:solidFill>
                        </a:rPr>
                        <a:t>0.26%</a:t>
                      </a:r>
                    </a:p>
                    <a:p>
                      <a:pPr algn="ctr"/>
                      <a:r>
                        <a:rPr lang="en-US" sz="1200" b="1" dirty="0">
                          <a:solidFill>
                            <a:srgbClr val="000000"/>
                          </a:solidFill>
                        </a:rPr>
                        <a:t>(0.07, 0.66)</a:t>
                      </a:r>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rgbClr val="000000"/>
                          </a:solidFill>
                        </a:rPr>
                        <a:t>0.27% </a:t>
                      </a:r>
                    </a:p>
                    <a:p>
                      <a:pPr algn="ctr"/>
                      <a:r>
                        <a:rPr lang="en-US" sz="1200" b="1" dirty="0">
                          <a:solidFill>
                            <a:srgbClr val="000000"/>
                          </a:solidFill>
                        </a:rPr>
                        <a:t>(0.06, 0.67)</a:t>
                      </a:r>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rgbClr val="000000"/>
                          </a:solidFill>
                        </a:rPr>
                        <a:t>0.22% </a:t>
                      </a:r>
                    </a:p>
                    <a:p>
                      <a:pPr algn="ctr"/>
                      <a:r>
                        <a:rPr lang="en-US" sz="1200" b="1" dirty="0">
                          <a:solidFill>
                            <a:srgbClr val="000000"/>
                          </a:solidFill>
                        </a:rPr>
                        <a:t>(0.05, 0.62)</a:t>
                      </a:r>
                    </a:p>
                  </a:txBody>
                  <a:tcPr marL="91427" marR="91427" marT="34283" marB="34283"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sp>
        <p:nvSpPr>
          <p:cNvPr id="18" name="TextBox 17">
            <a:extLst>
              <a:ext uri="{FF2B5EF4-FFF2-40B4-BE49-F238E27FC236}">
                <a16:creationId xmlns:a16="http://schemas.microsoft.com/office/drawing/2014/main" id="{EFE23561-9DF0-F247-86E9-E78BB7A63A36}"/>
              </a:ext>
            </a:extLst>
          </p:cNvPr>
          <p:cNvSpPr txBox="1"/>
          <p:nvPr/>
        </p:nvSpPr>
        <p:spPr>
          <a:xfrm>
            <a:off x="7319184" y="1345116"/>
            <a:ext cx="3952108" cy="523220"/>
          </a:xfrm>
          <a:prstGeom prst="rect">
            <a:avLst/>
          </a:prstGeom>
          <a:noFill/>
        </p:spPr>
        <p:txBody>
          <a:bodyPr wrap="none" rtlCol="0">
            <a:spAutoFit/>
          </a:bodyPr>
          <a:lstStyle/>
          <a:p>
            <a:r>
              <a:rPr lang="en-US" sz="2800" b="1" dirty="0" err="1"/>
              <a:t>Tsepamo</a:t>
            </a:r>
            <a:r>
              <a:rPr lang="en-US" sz="2800" b="1" dirty="0"/>
              <a:t> NTD Prevalence</a:t>
            </a:r>
          </a:p>
        </p:txBody>
      </p:sp>
      <p:sp>
        <p:nvSpPr>
          <p:cNvPr id="19" name="TextBox 18">
            <a:extLst>
              <a:ext uri="{FF2B5EF4-FFF2-40B4-BE49-F238E27FC236}">
                <a16:creationId xmlns:a16="http://schemas.microsoft.com/office/drawing/2014/main" id="{50553A87-347F-454D-BDC2-A52C85043435}"/>
              </a:ext>
            </a:extLst>
          </p:cNvPr>
          <p:cNvSpPr txBox="1"/>
          <p:nvPr/>
        </p:nvSpPr>
        <p:spPr>
          <a:xfrm>
            <a:off x="1542137" y="6595313"/>
            <a:ext cx="2130778" cy="276999"/>
          </a:xfrm>
          <a:prstGeom prst="rect">
            <a:avLst/>
          </a:prstGeom>
          <a:noFill/>
        </p:spPr>
        <p:txBody>
          <a:bodyPr wrap="square" rtlCol="0">
            <a:spAutoFit/>
          </a:bodyPr>
          <a:lstStyle/>
          <a:p>
            <a:r>
              <a:rPr lang="en-US" sz="1200" dirty="0"/>
              <a:t>Zash et al NEJM 2019, IAS 2019</a:t>
            </a:r>
          </a:p>
        </p:txBody>
      </p:sp>
    </p:spTree>
    <p:extLst>
      <p:ext uri="{BB962C8B-B14F-4D97-AF65-F5344CB8AC3E}">
        <p14:creationId xmlns:p14="http://schemas.microsoft.com/office/powerpoint/2010/main" val="1295718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F82F5-B4C3-4649-96BB-AF25D075C1CF}"/>
              </a:ext>
            </a:extLst>
          </p:cNvPr>
          <p:cNvSpPr>
            <a:spLocks noGrp="1"/>
          </p:cNvSpPr>
          <p:nvPr>
            <p:ph type="title"/>
          </p:nvPr>
        </p:nvSpPr>
        <p:spPr>
          <a:xfrm>
            <a:off x="14869" y="29104"/>
            <a:ext cx="10515600" cy="1325563"/>
          </a:xfrm>
        </p:spPr>
        <p:txBody>
          <a:bodyPr/>
          <a:lstStyle/>
          <a:p>
            <a:r>
              <a:rPr lang="en-US" dirty="0">
                <a:latin typeface="Franklin Gothic Medium" panose="020B0603020102020204" pitchFamily="34" charset="0"/>
              </a:rPr>
              <a:t>HIV Pathogenesis Insights</a:t>
            </a:r>
          </a:p>
        </p:txBody>
      </p:sp>
      <p:sp>
        <p:nvSpPr>
          <p:cNvPr id="3" name="Content Placeholder 2">
            <a:extLst>
              <a:ext uri="{FF2B5EF4-FFF2-40B4-BE49-F238E27FC236}">
                <a16:creationId xmlns:a16="http://schemas.microsoft.com/office/drawing/2014/main" id="{9B426894-B7D7-6948-9557-BDA9B71A5253}"/>
              </a:ext>
            </a:extLst>
          </p:cNvPr>
          <p:cNvSpPr>
            <a:spLocks noGrp="1"/>
          </p:cNvSpPr>
          <p:nvPr>
            <p:ph idx="1"/>
          </p:nvPr>
        </p:nvSpPr>
        <p:spPr>
          <a:xfrm>
            <a:off x="838200" y="1354667"/>
            <a:ext cx="10515600" cy="4822296"/>
          </a:xfrm>
        </p:spPr>
        <p:txBody>
          <a:bodyPr>
            <a:normAutofit/>
          </a:bodyPr>
          <a:lstStyle/>
          <a:p>
            <a:r>
              <a:rPr lang="en-US" dirty="0"/>
              <a:t>Using </a:t>
            </a:r>
            <a:r>
              <a:rPr lang="en-US" dirty="0" err="1"/>
              <a:t>RNAseq</a:t>
            </a:r>
            <a:r>
              <a:rPr lang="en-US" dirty="0"/>
              <a:t> and HIV </a:t>
            </a:r>
            <a:r>
              <a:rPr lang="en-US" dirty="0" err="1"/>
              <a:t>SortSeq</a:t>
            </a:r>
            <a:r>
              <a:rPr lang="en-US" dirty="0"/>
              <a:t> techniques has demonstrated that the HIV-1 promoter silences upstream host gene promoters, resulting in abnormal downstream transcription that supports transcription of HIV (IMPDH1 and JAK1 in particular).</a:t>
            </a:r>
          </a:p>
          <a:p>
            <a:pPr lvl="1"/>
            <a:r>
              <a:rPr lang="en-US" dirty="0"/>
              <a:t>Potential therapeutic targets in Jak-1 and IMPDH1 inhibitors. In cell lines </a:t>
            </a:r>
            <a:r>
              <a:rPr lang="en-US" dirty="0" err="1"/>
              <a:t>Filgotinib</a:t>
            </a:r>
            <a:r>
              <a:rPr lang="en-US" dirty="0"/>
              <a:t> (a JAK-1 inhibitor) restored abnormal transcription to the level of uninfected cells.</a:t>
            </a:r>
          </a:p>
          <a:p>
            <a:r>
              <a:rPr lang="en-US" dirty="0"/>
              <a:t>Another group showed that in ART-suppressed PLH, integration sites of clonally-expanded cells are enriched for actively transcribed genes associated with cell proliferation and immune function. Single integration sites were more likely in silenced genes.</a:t>
            </a:r>
          </a:p>
        </p:txBody>
      </p:sp>
      <p:sp>
        <p:nvSpPr>
          <p:cNvPr id="4" name="ZoneTexte 9">
            <a:extLst>
              <a:ext uri="{FF2B5EF4-FFF2-40B4-BE49-F238E27FC236}">
                <a16:creationId xmlns:a16="http://schemas.microsoft.com/office/drawing/2014/main" id="{1C3E336B-104B-3540-9545-F9BB555C9694}"/>
              </a:ext>
            </a:extLst>
          </p:cNvPr>
          <p:cNvSpPr txBox="1">
            <a:spLocks noChangeArrowheads="1"/>
          </p:cNvSpPr>
          <p:nvPr/>
        </p:nvSpPr>
        <p:spPr bwMode="auto">
          <a:xfrm>
            <a:off x="8195733" y="3669778"/>
            <a:ext cx="4913313"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7675">
              <a:defRPr>
                <a:solidFill>
                  <a:schemeClr val="tx1"/>
                </a:solidFill>
                <a:latin typeface="Arial" pitchFamily="34" charset="0"/>
                <a:cs typeface="Arial" pitchFamily="34" charset="0"/>
              </a:defRPr>
            </a:lvl1pPr>
            <a:lvl2pPr marL="742950" indent="-285750" defTabSz="447675">
              <a:defRPr>
                <a:solidFill>
                  <a:schemeClr val="tx1"/>
                </a:solidFill>
                <a:latin typeface="Arial" pitchFamily="34" charset="0"/>
                <a:cs typeface="Arial" pitchFamily="34" charset="0"/>
              </a:defRPr>
            </a:lvl2pPr>
            <a:lvl3pPr marL="1143000" indent="-228600" defTabSz="447675">
              <a:defRPr>
                <a:solidFill>
                  <a:schemeClr val="tx1"/>
                </a:solidFill>
                <a:latin typeface="Arial" pitchFamily="34" charset="0"/>
                <a:cs typeface="Arial" pitchFamily="34" charset="0"/>
              </a:defRPr>
            </a:lvl3pPr>
            <a:lvl4pPr marL="1600200" indent="-228600" defTabSz="447675">
              <a:defRPr>
                <a:solidFill>
                  <a:schemeClr val="tx1"/>
                </a:solidFill>
                <a:latin typeface="Arial" pitchFamily="34" charset="0"/>
                <a:cs typeface="Arial" pitchFamily="34" charset="0"/>
              </a:defRPr>
            </a:lvl4pPr>
            <a:lvl5pPr marL="2057400" indent="-228600" defTabSz="447675">
              <a:defRPr>
                <a:solidFill>
                  <a:schemeClr val="tx1"/>
                </a:solidFill>
                <a:latin typeface="Arial" pitchFamily="34" charset="0"/>
                <a:cs typeface="Arial" pitchFamily="34" charset="0"/>
              </a:defRPr>
            </a:lvl5pPr>
            <a:lvl6pPr marL="2514600" indent="-228600" defTabSz="4476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476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476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47675" eaLnBrk="0" fontAlgn="base" hangingPunct="0">
              <a:spcBef>
                <a:spcPct val="0"/>
              </a:spcBef>
              <a:spcAft>
                <a:spcPct val="0"/>
              </a:spcAft>
              <a:defRPr>
                <a:solidFill>
                  <a:schemeClr val="tx1"/>
                </a:solidFill>
                <a:latin typeface="Arial" pitchFamily="34" charset="0"/>
                <a:cs typeface="Arial" pitchFamily="34" charset="0"/>
              </a:defRPr>
            </a:lvl9pPr>
          </a:lstStyle>
          <a:p>
            <a:pPr hangingPunct="0">
              <a:lnSpc>
                <a:spcPct val="93000"/>
              </a:lnSpc>
              <a:buClr>
                <a:srgbClr val="000000"/>
              </a:buClr>
              <a:buFont typeface="Times New Roman" pitchFamily="18" charset="0"/>
              <a:buNone/>
            </a:pPr>
            <a:r>
              <a:rPr lang="fr-FR" altLang="fr-FR" sz="1200" dirty="0">
                <a:solidFill>
                  <a:srgbClr val="000000"/>
                </a:solidFill>
                <a:latin typeface="+mn-lt"/>
                <a:ea typeface="Arial Unicode MS" pitchFamily="34" charset="-128"/>
                <a:cs typeface="Arial Unicode MS" pitchFamily="34" charset="-128"/>
              </a:rPr>
              <a:t>Ho, Y TUSY305 10</a:t>
            </a:r>
            <a:r>
              <a:rPr lang="fr-FR" altLang="fr-FR" sz="1200" baseline="30000" dirty="0">
                <a:solidFill>
                  <a:srgbClr val="000000"/>
                </a:solidFill>
                <a:latin typeface="+mn-lt"/>
                <a:ea typeface="Arial Unicode MS" pitchFamily="34" charset="-128"/>
                <a:cs typeface="Arial Unicode MS" pitchFamily="34" charset="-128"/>
              </a:rPr>
              <a:t>th</a:t>
            </a:r>
            <a:r>
              <a:rPr lang="fr-FR" altLang="fr-FR" sz="1200" dirty="0">
                <a:solidFill>
                  <a:srgbClr val="000000"/>
                </a:solidFill>
                <a:latin typeface="+mn-lt"/>
                <a:ea typeface="Arial Unicode MS" pitchFamily="34" charset="-128"/>
                <a:cs typeface="Arial Unicode MS" pitchFamily="34" charset="-128"/>
              </a:rPr>
              <a:t> IAS 2019, July 23 Mexico City, Mexico</a:t>
            </a:r>
          </a:p>
        </p:txBody>
      </p:sp>
      <p:sp>
        <p:nvSpPr>
          <p:cNvPr id="5" name="ZoneTexte 9">
            <a:extLst>
              <a:ext uri="{FF2B5EF4-FFF2-40B4-BE49-F238E27FC236}">
                <a16:creationId xmlns:a16="http://schemas.microsoft.com/office/drawing/2014/main" id="{5A4FFBE2-ED58-1A45-B272-0388D89506E9}"/>
              </a:ext>
            </a:extLst>
          </p:cNvPr>
          <p:cNvSpPr txBox="1">
            <a:spLocks noChangeArrowheads="1"/>
          </p:cNvSpPr>
          <p:nvPr/>
        </p:nvSpPr>
        <p:spPr bwMode="auto">
          <a:xfrm>
            <a:off x="8073813" y="5754800"/>
            <a:ext cx="4913313"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7675">
              <a:defRPr>
                <a:solidFill>
                  <a:schemeClr val="tx1"/>
                </a:solidFill>
                <a:latin typeface="Arial" pitchFamily="34" charset="0"/>
                <a:cs typeface="Arial" pitchFamily="34" charset="0"/>
              </a:defRPr>
            </a:lvl1pPr>
            <a:lvl2pPr marL="742950" indent="-285750" defTabSz="447675">
              <a:defRPr>
                <a:solidFill>
                  <a:schemeClr val="tx1"/>
                </a:solidFill>
                <a:latin typeface="Arial" pitchFamily="34" charset="0"/>
                <a:cs typeface="Arial" pitchFamily="34" charset="0"/>
              </a:defRPr>
            </a:lvl2pPr>
            <a:lvl3pPr marL="1143000" indent="-228600" defTabSz="447675">
              <a:defRPr>
                <a:solidFill>
                  <a:schemeClr val="tx1"/>
                </a:solidFill>
                <a:latin typeface="Arial" pitchFamily="34" charset="0"/>
                <a:cs typeface="Arial" pitchFamily="34" charset="0"/>
              </a:defRPr>
            </a:lvl3pPr>
            <a:lvl4pPr marL="1600200" indent="-228600" defTabSz="447675">
              <a:defRPr>
                <a:solidFill>
                  <a:schemeClr val="tx1"/>
                </a:solidFill>
                <a:latin typeface="Arial" pitchFamily="34" charset="0"/>
                <a:cs typeface="Arial" pitchFamily="34" charset="0"/>
              </a:defRPr>
            </a:lvl4pPr>
            <a:lvl5pPr marL="2057400" indent="-228600" defTabSz="447675">
              <a:defRPr>
                <a:solidFill>
                  <a:schemeClr val="tx1"/>
                </a:solidFill>
                <a:latin typeface="Arial" pitchFamily="34" charset="0"/>
                <a:cs typeface="Arial" pitchFamily="34" charset="0"/>
              </a:defRPr>
            </a:lvl5pPr>
            <a:lvl6pPr marL="2514600" indent="-228600" defTabSz="4476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476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476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47675" eaLnBrk="0" fontAlgn="base" hangingPunct="0">
              <a:spcBef>
                <a:spcPct val="0"/>
              </a:spcBef>
              <a:spcAft>
                <a:spcPct val="0"/>
              </a:spcAft>
              <a:defRPr>
                <a:solidFill>
                  <a:schemeClr val="tx1"/>
                </a:solidFill>
                <a:latin typeface="Arial" pitchFamily="34" charset="0"/>
                <a:cs typeface="Arial" pitchFamily="34" charset="0"/>
              </a:defRPr>
            </a:lvl9pPr>
          </a:lstStyle>
          <a:p>
            <a:pPr hangingPunct="0">
              <a:lnSpc>
                <a:spcPct val="93000"/>
              </a:lnSpc>
              <a:buClr>
                <a:srgbClr val="000000"/>
              </a:buClr>
              <a:buFont typeface="Times New Roman" pitchFamily="18" charset="0"/>
              <a:buNone/>
            </a:pPr>
            <a:r>
              <a:rPr lang="fr-FR" altLang="fr-FR" sz="1200" dirty="0" err="1">
                <a:solidFill>
                  <a:srgbClr val="000000"/>
                </a:solidFill>
                <a:latin typeface="+mn-lt"/>
                <a:ea typeface="Arial Unicode MS" pitchFamily="34" charset="-128"/>
                <a:cs typeface="Arial Unicode MS" pitchFamily="34" charset="-128"/>
              </a:rPr>
              <a:t>Symons</a:t>
            </a:r>
            <a:r>
              <a:rPr lang="fr-FR" altLang="fr-FR" sz="1200" dirty="0">
                <a:solidFill>
                  <a:srgbClr val="000000"/>
                </a:solidFill>
                <a:latin typeface="+mn-lt"/>
                <a:ea typeface="Arial Unicode MS" pitchFamily="34" charset="-128"/>
                <a:cs typeface="Arial Unicode MS" pitchFamily="34" charset="-128"/>
              </a:rPr>
              <a:t>, J TUAA0206 10</a:t>
            </a:r>
            <a:r>
              <a:rPr lang="fr-FR" altLang="fr-FR" sz="1200" baseline="30000" dirty="0">
                <a:solidFill>
                  <a:srgbClr val="000000"/>
                </a:solidFill>
                <a:latin typeface="+mn-lt"/>
                <a:ea typeface="Arial Unicode MS" pitchFamily="34" charset="-128"/>
                <a:cs typeface="Arial Unicode MS" pitchFamily="34" charset="-128"/>
              </a:rPr>
              <a:t>th</a:t>
            </a:r>
            <a:r>
              <a:rPr lang="fr-FR" altLang="fr-FR" sz="1200" dirty="0">
                <a:solidFill>
                  <a:srgbClr val="000000"/>
                </a:solidFill>
                <a:latin typeface="+mn-lt"/>
                <a:ea typeface="Arial Unicode MS" pitchFamily="34" charset="-128"/>
                <a:cs typeface="Arial Unicode MS" pitchFamily="34" charset="-128"/>
              </a:rPr>
              <a:t> IAS 2019, July 23 Mexico City, Mexico</a:t>
            </a:r>
          </a:p>
        </p:txBody>
      </p:sp>
    </p:spTree>
    <p:extLst>
      <p:ext uri="{BB962C8B-B14F-4D97-AF65-F5344CB8AC3E}">
        <p14:creationId xmlns:p14="http://schemas.microsoft.com/office/powerpoint/2010/main" val="31879018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4B9E-C450-F647-AE65-140644229E34}"/>
              </a:ext>
            </a:extLst>
          </p:cNvPr>
          <p:cNvSpPr>
            <a:spLocks noGrp="1"/>
          </p:cNvSpPr>
          <p:nvPr>
            <p:ph type="title"/>
          </p:nvPr>
        </p:nvSpPr>
        <p:spPr>
          <a:xfrm>
            <a:off x="0" y="57242"/>
            <a:ext cx="10515600" cy="1325563"/>
          </a:xfrm>
        </p:spPr>
        <p:txBody>
          <a:bodyPr/>
          <a:lstStyle/>
          <a:p>
            <a:r>
              <a:rPr lang="en-US" b="1" dirty="0">
                <a:latin typeface="Franklin Gothic Medium" panose="020B0603020102020204" pitchFamily="34" charset="0"/>
              </a:rPr>
              <a:t>ART for women of reproductive age</a:t>
            </a:r>
          </a:p>
        </p:txBody>
      </p:sp>
      <p:pic>
        <p:nvPicPr>
          <p:cNvPr id="5" name="Picture 4">
            <a:extLst>
              <a:ext uri="{FF2B5EF4-FFF2-40B4-BE49-F238E27FC236}">
                <a16:creationId xmlns:a16="http://schemas.microsoft.com/office/drawing/2014/main" id="{E6774B94-7769-9841-9C27-DB35E20FFF39}"/>
              </a:ext>
            </a:extLst>
          </p:cNvPr>
          <p:cNvPicPr>
            <a:picLocks noChangeAspect="1"/>
          </p:cNvPicPr>
          <p:nvPr/>
        </p:nvPicPr>
        <p:blipFill>
          <a:blip r:embed="rId3"/>
          <a:stretch>
            <a:fillRect/>
          </a:stretch>
        </p:blipFill>
        <p:spPr>
          <a:xfrm>
            <a:off x="5363983" y="4668942"/>
            <a:ext cx="6668562" cy="1585784"/>
          </a:xfrm>
          <a:prstGeom prst="rect">
            <a:avLst/>
          </a:prstGeom>
        </p:spPr>
      </p:pic>
      <p:pic>
        <p:nvPicPr>
          <p:cNvPr id="4" name="Picture 3">
            <a:extLst>
              <a:ext uri="{FF2B5EF4-FFF2-40B4-BE49-F238E27FC236}">
                <a16:creationId xmlns:a16="http://schemas.microsoft.com/office/drawing/2014/main" id="{8A7ECCDB-2BF6-314A-8ECB-DDDE30EE1E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390" r="7421"/>
          <a:stretch/>
        </p:blipFill>
        <p:spPr>
          <a:xfrm>
            <a:off x="4810539" y="2280381"/>
            <a:ext cx="7369269" cy="2549611"/>
          </a:xfrm>
          <a:prstGeom prst="rect">
            <a:avLst/>
          </a:prstGeom>
        </p:spPr>
      </p:pic>
      <p:sp>
        <p:nvSpPr>
          <p:cNvPr id="6" name="TextBox 5">
            <a:extLst>
              <a:ext uri="{FF2B5EF4-FFF2-40B4-BE49-F238E27FC236}">
                <a16:creationId xmlns:a16="http://schemas.microsoft.com/office/drawing/2014/main" id="{3D35819B-FB00-7E42-ACAF-525AB120981C}"/>
              </a:ext>
            </a:extLst>
          </p:cNvPr>
          <p:cNvSpPr txBox="1"/>
          <p:nvPr/>
        </p:nvSpPr>
        <p:spPr>
          <a:xfrm>
            <a:off x="5321808" y="6211669"/>
            <a:ext cx="6949439" cy="338554"/>
          </a:xfrm>
          <a:prstGeom prst="rect">
            <a:avLst/>
          </a:prstGeom>
          <a:noFill/>
        </p:spPr>
        <p:txBody>
          <a:bodyPr wrap="square" rtlCol="0">
            <a:spAutoFit/>
          </a:bodyPr>
          <a:lstStyle/>
          <a:p>
            <a:r>
              <a:rPr lang="en-US" sz="1600" dirty="0"/>
              <a:t>Black X= July 2018 rate, white X= May 2018 rate, white star July 2019 rate = 0.3%</a:t>
            </a:r>
          </a:p>
        </p:txBody>
      </p:sp>
      <p:sp>
        <p:nvSpPr>
          <p:cNvPr id="3" name="Content Placeholder 2">
            <a:extLst>
              <a:ext uri="{FF2B5EF4-FFF2-40B4-BE49-F238E27FC236}">
                <a16:creationId xmlns:a16="http://schemas.microsoft.com/office/drawing/2014/main" id="{5B45AFD1-58ED-6B46-AE13-DF02EEFA650F}"/>
              </a:ext>
            </a:extLst>
          </p:cNvPr>
          <p:cNvSpPr>
            <a:spLocks noGrp="1"/>
          </p:cNvSpPr>
          <p:nvPr>
            <p:ph idx="1"/>
          </p:nvPr>
        </p:nvSpPr>
        <p:spPr>
          <a:xfrm>
            <a:off x="838199" y="1100126"/>
            <a:ext cx="11194345" cy="4351338"/>
          </a:xfrm>
        </p:spPr>
        <p:txBody>
          <a:bodyPr/>
          <a:lstStyle/>
          <a:p>
            <a:pPr marL="0" indent="0">
              <a:buNone/>
            </a:pPr>
            <a:r>
              <a:rPr lang="en-US" dirty="0"/>
              <a:t>More deaths in women of childbearing age, sexual transmissions, and perinatal transmissions would be averted than NTDs occurring with DTG as compared to EFV.</a:t>
            </a:r>
          </a:p>
        </p:txBody>
      </p:sp>
      <p:sp>
        <p:nvSpPr>
          <p:cNvPr id="7" name="Content Placeholder 2">
            <a:extLst>
              <a:ext uri="{FF2B5EF4-FFF2-40B4-BE49-F238E27FC236}">
                <a16:creationId xmlns:a16="http://schemas.microsoft.com/office/drawing/2014/main" id="{321040FC-DC6A-6C42-AC21-A4B362A5AFFF}"/>
              </a:ext>
            </a:extLst>
          </p:cNvPr>
          <p:cNvSpPr txBox="1">
            <a:spLocks/>
          </p:cNvSpPr>
          <p:nvPr/>
        </p:nvSpPr>
        <p:spPr>
          <a:xfrm>
            <a:off x="583010" y="2349057"/>
            <a:ext cx="42275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1" indent="-238125"/>
            <a:r>
              <a:rPr lang="en-US" dirty="0"/>
              <a:t>Treatment-emergent resistance significantly more frequent with EFV than DTG</a:t>
            </a:r>
          </a:p>
          <a:p>
            <a:pPr marL="357188" lvl="1" indent="-238125"/>
            <a:r>
              <a:rPr lang="en-US" dirty="0"/>
              <a:t>DTG performed better than EFV for VL suppression, CD4 recovery, and rate of treatment discontinuation</a:t>
            </a:r>
          </a:p>
        </p:txBody>
      </p:sp>
      <p:sp>
        <p:nvSpPr>
          <p:cNvPr id="8" name="TextBox 7">
            <a:extLst>
              <a:ext uri="{FF2B5EF4-FFF2-40B4-BE49-F238E27FC236}">
                <a16:creationId xmlns:a16="http://schemas.microsoft.com/office/drawing/2014/main" id="{46EB7644-29CB-1746-B02F-39BF93AE4FE3}"/>
              </a:ext>
            </a:extLst>
          </p:cNvPr>
          <p:cNvSpPr txBox="1"/>
          <p:nvPr/>
        </p:nvSpPr>
        <p:spPr>
          <a:xfrm>
            <a:off x="0" y="6550223"/>
            <a:ext cx="2518190" cy="276999"/>
          </a:xfrm>
          <a:prstGeom prst="rect">
            <a:avLst/>
          </a:prstGeom>
          <a:noFill/>
        </p:spPr>
        <p:txBody>
          <a:bodyPr wrap="none" rtlCol="0">
            <a:spAutoFit/>
          </a:bodyPr>
          <a:lstStyle/>
          <a:p>
            <a:r>
              <a:rPr lang="en-US" sz="1200" dirty="0" err="1"/>
              <a:t>Kanters</a:t>
            </a:r>
            <a:r>
              <a:rPr lang="en-US" sz="1200" dirty="0"/>
              <a:t>, S. WHO ARV GDG, May 2018</a:t>
            </a:r>
          </a:p>
        </p:txBody>
      </p:sp>
      <p:sp>
        <p:nvSpPr>
          <p:cNvPr id="9" name="TextBox 8">
            <a:extLst>
              <a:ext uri="{FF2B5EF4-FFF2-40B4-BE49-F238E27FC236}">
                <a16:creationId xmlns:a16="http://schemas.microsoft.com/office/drawing/2014/main" id="{2552CAE5-4126-A747-B31E-5A6B18C5F9FA}"/>
              </a:ext>
            </a:extLst>
          </p:cNvPr>
          <p:cNvSpPr txBox="1"/>
          <p:nvPr/>
        </p:nvSpPr>
        <p:spPr>
          <a:xfrm>
            <a:off x="0" y="6304953"/>
            <a:ext cx="2779094" cy="276999"/>
          </a:xfrm>
          <a:prstGeom prst="rect">
            <a:avLst/>
          </a:prstGeom>
          <a:noFill/>
        </p:spPr>
        <p:txBody>
          <a:bodyPr wrap="none" rtlCol="0">
            <a:spAutoFit/>
          </a:bodyPr>
          <a:lstStyle/>
          <a:p>
            <a:r>
              <a:rPr lang="en-US" sz="1200" dirty="0"/>
              <a:t>Watts, H. IAS 2019 conference. TUSY0101</a:t>
            </a:r>
          </a:p>
        </p:txBody>
      </p:sp>
      <p:sp>
        <p:nvSpPr>
          <p:cNvPr id="11" name="Rectangle 10">
            <a:extLst>
              <a:ext uri="{FF2B5EF4-FFF2-40B4-BE49-F238E27FC236}">
                <a16:creationId xmlns:a16="http://schemas.microsoft.com/office/drawing/2014/main" id="{0F342C6A-BC78-1940-B71B-90135A1A401D}"/>
              </a:ext>
            </a:extLst>
          </p:cNvPr>
          <p:cNvSpPr/>
          <p:nvPr/>
        </p:nvSpPr>
        <p:spPr>
          <a:xfrm>
            <a:off x="0" y="6078916"/>
            <a:ext cx="3874522" cy="276999"/>
          </a:xfrm>
          <a:prstGeom prst="rect">
            <a:avLst/>
          </a:prstGeom>
        </p:spPr>
        <p:txBody>
          <a:bodyPr wrap="none">
            <a:spAutoFit/>
          </a:bodyPr>
          <a:lstStyle/>
          <a:p>
            <a:r>
              <a:rPr lang="en-US" sz="1200" dirty="0"/>
              <a:t>Dugdale et al. Ann </a:t>
            </a:r>
            <a:r>
              <a:rPr lang="en-US" sz="1200" dirty="0" err="1"/>
              <a:t>Int</a:t>
            </a:r>
            <a:r>
              <a:rPr lang="en-US" sz="1200" dirty="0"/>
              <a:t> Med 2019;apr 2, </a:t>
            </a:r>
            <a:r>
              <a:rPr lang="en-US" sz="1200" dirty="0" err="1"/>
              <a:t>epub</a:t>
            </a:r>
            <a:r>
              <a:rPr lang="en-US" sz="1200" dirty="0"/>
              <a:t> ahead of print</a:t>
            </a:r>
          </a:p>
        </p:txBody>
      </p:sp>
      <p:sp>
        <p:nvSpPr>
          <p:cNvPr id="12" name="Rectangle 11">
            <a:extLst>
              <a:ext uri="{FF2B5EF4-FFF2-40B4-BE49-F238E27FC236}">
                <a16:creationId xmlns:a16="http://schemas.microsoft.com/office/drawing/2014/main" id="{1DBE4108-74FA-EE4B-95FE-153CE8D0E8FE}"/>
              </a:ext>
            </a:extLst>
          </p:cNvPr>
          <p:cNvSpPr/>
          <p:nvPr/>
        </p:nvSpPr>
        <p:spPr>
          <a:xfrm>
            <a:off x="0" y="5857637"/>
            <a:ext cx="3850734" cy="276999"/>
          </a:xfrm>
          <a:prstGeom prst="rect">
            <a:avLst/>
          </a:prstGeom>
        </p:spPr>
        <p:txBody>
          <a:bodyPr wrap="none">
            <a:spAutoFit/>
          </a:bodyPr>
          <a:lstStyle/>
          <a:p>
            <a:r>
              <a:rPr lang="fr-FR" sz="1200" dirty="0"/>
              <a:t>J </a:t>
            </a:r>
            <a:r>
              <a:rPr lang="fr-FR" sz="1200" dirty="0" err="1"/>
              <a:t>Acquir</a:t>
            </a:r>
            <a:r>
              <a:rPr lang="fr-FR" sz="1200" dirty="0"/>
              <a:t> Immune </a:t>
            </a:r>
            <a:r>
              <a:rPr lang="fr-FR" sz="1200" dirty="0" err="1"/>
              <a:t>Defic</a:t>
            </a:r>
            <a:r>
              <a:rPr lang="fr-FR" sz="1200" dirty="0"/>
              <a:t> </a:t>
            </a:r>
            <a:r>
              <a:rPr lang="fr-FR" sz="1200" dirty="0" err="1"/>
              <a:t>Syndr</a:t>
            </a:r>
            <a:r>
              <a:rPr lang="fr-FR" sz="1200" dirty="0"/>
              <a:t>  2015 </a:t>
            </a:r>
            <a:r>
              <a:rPr lang="fr-FR" sz="1200" dirty="0" err="1"/>
              <a:t>Dec</a:t>
            </a:r>
            <a:r>
              <a:rPr lang="fr-FR" sz="1200" dirty="0"/>
              <a:t> 15; 70(5): 515–519</a:t>
            </a:r>
            <a:endParaRPr lang="en-US" sz="1200" dirty="0"/>
          </a:p>
        </p:txBody>
      </p:sp>
    </p:spTree>
    <p:extLst>
      <p:ext uri="{BB962C8B-B14F-4D97-AF65-F5344CB8AC3E}">
        <p14:creationId xmlns:p14="http://schemas.microsoft.com/office/powerpoint/2010/main" val="163359542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2AD1-A7A2-9545-9858-00C228B52047}"/>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ART for women of reproductive age</a:t>
            </a:r>
          </a:p>
        </p:txBody>
      </p:sp>
      <p:sp>
        <p:nvSpPr>
          <p:cNvPr id="3" name="Content Placeholder 2">
            <a:extLst>
              <a:ext uri="{FF2B5EF4-FFF2-40B4-BE49-F238E27FC236}">
                <a16:creationId xmlns:a16="http://schemas.microsoft.com/office/drawing/2014/main" id="{96847D6E-B1F7-E842-834C-ED715D39D358}"/>
              </a:ext>
            </a:extLst>
          </p:cNvPr>
          <p:cNvSpPr>
            <a:spLocks noGrp="1"/>
          </p:cNvSpPr>
          <p:nvPr>
            <p:ph idx="1"/>
          </p:nvPr>
        </p:nvSpPr>
        <p:spPr>
          <a:xfrm>
            <a:off x="838200" y="1264367"/>
            <a:ext cx="10515600" cy="5041809"/>
          </a:xfrm>
        </p:spPr>
        <p:txBody>
          <a:bodyPr>
            <a:normAutofit fontScale="92500" lnSpcReduction="10000"/>
          </a:bodyPr>
          <a:lstStyle/>
          <a:p>
            <a:r>
              <a:rPr lang="en-US" dirty="0"/>
              <a:t>From the Antiretroviral Pregnancy Registry (&gt;20,500 pregnancy outcomes, predominantly from North America) </a:t>
            </a:r>
          </a:p>
          <a:p>
            <a:pPr lvl="1"/>
            <a:r>
              <a:rPr lang="en-US" dirty="0"/>
              <a:t>536 birth defects were identified, including 241 birth defects from 8,546 pregnancies with periconception ARV exposure. </a:t>
            </a:r>
          </a:p>
          <a:p>
            <a:pPr lvl="1"/>
            <a:r>
              <a:rPr lang="en-US" dirty="0"/>
              <a:t>No apparent increase in frequency of birth defects with 1</a:t>
            </a:r>
            <a:r>
              <a:rPr lang="en-US" baseline="30000" dirty="0"/>
              <a:t>st</a:t>
            </a:r>
            <a:r>
              <a:rPr lang="en-US" dirty="0"/>
              <a:t> trimester exposure compared to later exposure was observed, and no pattern of defects were identified. </a:t>
            </a:r>
          </a:p>
          <a:p>
            <a:endParaRPr lang="en-US" dirty="0"/>
          </a:p>
          <a:p>
            <a:r>
              <a:rPr lang="en-US" dirty="0"/>
              <a:t>In the IMPROVE study of pregnancy outcomes in Lesotho (n=1004, 89% ART exposed): </a:t>
            </a:r>
          </a:p>
          <a:p>
            <a:pPr lvl="1"/>
            <a:r>
              <a:rPr lang="en-US" dirty="0"/>
              <a:t>Adverse pregnancy outcomes were higher among HIV-positive women compared to HIV-negative women, irrespective of ART (</a:t>
            </a:r>
            <a:r>
              <a:rPr lang="en-US" dirty="0" err="1"/>
              <a:t>aOR</a:t>
            </a:r>
            <a:r>
              <a:rPr lang="en-US" dirty="0"/>
              <a:t> 2.29). </a:t>
            </a:r>
          </a:p>
          <a:p>
            <a:pPr lvl="1"/>
            <a:r>
              <a:rPr lang="en-US" dirty="0"/>
              <a:t>Adverse event rates were similar for women who initiated ART prior to conception and after conception (0.8% vs 1.6%)</a:t>
            </a:r>
          </a:p>
          <a:p>
            <a:pPr lvl="1"/>
            <a:r>
              <a:rPr lang="en-US" dirty="0"/>
              <a:t>Similar findings have been observed in other settings.</a:t>
            </a:r>
          </a:p>
        </p:txBody>
      </p:sp>
      <p:sp>
        <p:nvSpPr>
          <p:cNvPr id="4" name="TextBox 3">
            <a:extLst>
              <a:ext uri="{FF2B5EF4-FFF2-40B4-BE49-F238E27FC236}">
                <a16:creationId xmlns:a16="http://schemas.microsoft.com/office/drawing/2014/main" id="{BC685677-DCEA-884B-9E11-86E198671248}"/>
              </a:ext>
            </a:extLst>
          </p:cNvPr>
          <p:cNvSpPr txBox="1"/>
          <p:nvPr/>
        </p:nvSpPr>
        <p:spPr>
          <a:xfrm>
            <a:off x="8428383" y="3147707"/>
            <a:ext cx="3388941" cy="276999"/>
          </a:xfrm>
          <a:prstGeom prst="rect">
            <a:avLst/>
          </a:prstGeom>
          <a:noFill/>
        </p:spPr>
        <p:txBody>
          <a:bodyPr wrap="none" rtlCol="0">
            <a:spAutoFit/>
          </a:bodyPr>
          <a:lstStyle/>
          <a:p>
            <a:r>
              <a:rPr lang="en-US" sz="1200" dirty="0" err="1"/>
              <a:t>Mofenson</a:t>
            </a:r>
            <a:r>
              <a:rPr lang="en-US" sz="1200" dirty="0"/>
              <a:t>, L. et al. IAS 2019 conference. TUAB0101</a:t>
            </a:r>
          </a:p>
        </p:txBody>
      </p:sp>
      <p:sp>
        <p:nvSpPr>
          <p:cNvPr id="5" name="TextBox 4">
            <a:extLst>
              <a:ext uri="{FF2B5EF4-FFF2-40B4-BE49-F238E27FC236}">
                <a16:creationId xmlns:a16="http://schemas.microsoft.com/office/drawing/2014/main" id="{337FB5FD-B984-7E42-8395-F6DDF439C3EC}"/>
              </a:ext>
            </a:extLst>
          </p:cNvPr>
          <p:cNvSpPr txBox="1"/>
          <p:nvPr/>
        </p:nvSpPr>
        <p:spPr>
          <a:xfrm>
            <a:off x="3388941" y="6578827"/>
            <a:ext cx="3843681" cy="276999"/>
          </a:xfrm>
          <a:prstGeom prst="rect">
            <a:avLst/>
          </a:prstGeom>
          <a:noFill/>
        </p:spPr>
        <p:txBody>
          <a:bodyPr wrap="none" rtlCol="0">
            <a:spAutoFit/>
          </a:bodyPr>
          <a:lstStyle/>
          <a:p>
            <a:r>
              <a:rPr lang="en-CA" sz="1200" dirty="0" err="1"/>
              <a:t>Favarato</a:t>
            </a:r>
            <a:r>
              <a:rPr lang="en-CA" sz="1200" dirty="0"/>
              <a:t> JAIDS 2019, </a:t>
            </a:r>
            <a:r>
              <a:rPr lang="en-CA" sz="1200" dirty="0" err="1"/>
              <a:t>Santosa</a:t>
            </a:r>
            <a:r>
              <a:rPr lang="en-CA" sz="1200" dirty="0"/>
              <a:t> AIDS 2019, </a:t>
            </a:r>
            <a:r>
              <a:rPr lang="en-CA" sz="1200" dirty="0" err="1"/>
              <a:t>Shava</a:t>
            </a:r>
            <a:r>
              <a:rPr lang="en-CA" sz="1200" dirty="0"/>
              <a:t> JAIDS 2019</a:t>
            </a:r>
            <a:endParaRPr lang="en-US" sz="1200" dirty="0"/>
          </a:p>
        </p:txBody>
      </p:sp>
      <p:sp>
        <p:nvSpPr>
          <p:cNvPr id="6" name="TextBox 5">
            <a:extLst>
              <a:ext uri="{FF2B5EF4-FFF2-40B4-BE49-F238E27FC236}">
                <a16:creationId xmlns:a16="http://schemas.microsoft.com/office/drawing/2014/main" id="{DB2B6D7C-EC25-464E-BACD-32AEAADD0538}"/>
              </a:ext>
            </a:extLst>
          </p:cNvPr>
          <p:cNvSpPr txBox="1"/>
          <p:nvPr/>
        </p:nvSpPr>
        <p:spPr>
          <a:xfrm>
            <a:off x="8428383" y="5726235"/>
            <a:ext cx="3472874" cy="276999"/>
          </a:xfrm>
          <a:prstGeom prst="rect">
            <a:avLst/>
          </a:prstGeom>
          <a:noFill/>
        </p:spPr>
        <p:txBody>
          <a:bodyPr wrap="none" rtlCol="0">
            <a:spAutoFit/>
          </a:bodyPr>
          <a:lstStyle/>
          <a:p>
            <a:r>
              <a:rPr lang="en-US" sz="1200" dirty="0" err="1"/>
              <a:t>Tukei</a:t>
            </a:r>
            <a:r>
              <a:rPr lang="en-US" sz="1200" dirty="0"/>
              <a:t> &amp; Glaser et al. IAS 2019 conference. TUAB0102</a:t>
            </a:r>
          </a:p>
        </p:txBody>
      </p:sp>
    </p:spTree>
    <p:extLst>
      <p:ext uri="{BB962C8B-B14F-4D97-AF65-F5344CB8AC3E}">
        <p14:creationId xmlns:p14="http://schemas.microsoft.com/office/powerpoint/2010/main" val="330434180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D82C5-3DA4-CE48-983D-5F2197593882}"/>
              </a:ext>
            </a:extLst>
          </p:cNvPr>
          <p:cNvSpPr>
            <a:spLocks noGrp="1"/>
          </p:cNvSpPr>
          <p:nvPr>
            <p:ph type="title"/>
          </p:nvPr>
        </p:nvSpPr>
        <p:spPr/>
        <p:txBody>
          <a:bodyPr/>
          <a:lstStyle/>
          <a:p>
            <a:r>
              <a:rPr lang="en-US" dirty="0">
                <a:latin typeface="Franklin Gothic Medium" panose="020B0603020102020204" pitchFamily="34" charset="0"/>
              </a:rPr>
              <a:t>Vulnerable Populations</a:t>
            </a:r>
          </a:p>
        </p:txBody>
      </p:sp>
    </p:spTree>
    <p:extLst>
      <p:ext uri="{BB962C8B-B14F-4D97-AF65-F5344CB8AC3E}">
        <p14:creationId xmlns:p14="http://schemas.microsoft.com/office/powerpoint/2010/main" val="4355580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C10D-DEDE-3C4B-B4A8-2730640AAEBF}"/>
              </a:ext>
            </a:extLst>
          </p:cNvPr>
          <p:cNvSpPr>
            <a:spLocks noGrp="1"/>
          </p:cNvSpPr>
          <p:nvPr>
            <p:ph type="title"/>
          </p:nvPr>
        </p:nvSpPr>
        <p:spPr>
          <a:xfrm>
            <a:off x="0" y="15709"/>
            <a:ext cx="10515600" cy="1325563"/>
          </a:xfrm>
        </p:spPr>
        <p:txBody>
          <a:bodyPr/>
          <a:lstStyle/>
          <a:p>
            <a:r>
              <a:rPr lang="en-US" b="1" dirty="0">
                <a:latin typeface="Franklin Gothic Medium" panose="020B0603020102020204" pitchFamily="34" charset="0"/>
              </a:rPr>
              <a:t>Combined Services for Better Outcomes </a:t>
            </a:r>
          </a:p>
        </p:txBody>
      </p:sp>
      <p:sp>
        <p:nvSpPr>
          <p:cNvPr id="3" name="Content Placeholder 2">
            <a:extLst>
              <a:ext uri="{FF2B5EF4-FFF2-40B4-BE49-F238E27FC236}">
                <a16:creationId xmlns:a16="http://schemas.microsoft.com/office/drawing/2014/main" id="{16486861-DCFA-D548-94D3-B2F3A5A18F9B}"/>
              </a:ext>
            </a:extLst>
          </p:cNvPr>
          <p:cNvSpPr>
            <a:spLocks noGrp="1"/>
          </p:cNvSpPr>
          <p:nvPr>
            <p:ph idx="1"/>
          </p:nvPr>
        </p:nvSpPr>
        <p:spPr>
          <a:xfrm>
            <a:off x="330201" y="1749095"/>
            <a:ext cx="5833533" cy="4351338"/>
          </a:xfrm>
        </p:spPr>
        <p:txBody>
          <a:bodyPr>
            <a:normAutofit/>
          </a:bodyPr>
          <a:lstStyle/>
          <a:p>
            <a:pPr marL="0" indent="0">
              <a:buNone/>
            </a:pPr>
            <a:r>
              <a:rPr lang="en-US" sz="2400" dirty="0"/>
              <a:t>In Vancouver, receipt of</a:t>
            </a:r>
            <a:r>
              <a:rPr lang="en-US" dirty="0"/>
              <a:t> </a:t>
            </a:r>
            <a:r>
              <a:rPr lang="en-US" sz="2400" dirty="0"/>
              <a:t>opioid</a:t>
            </a:r>
            <a:r>
              <a:rPr lang="en-US" dirty="0"/>
              <a:t> </a:t>
            </a:r>
            <a:r>
              <a:rPr lang="en-US" sz="2400" dirty="0"/>
              <a:t>antagonist therapy (OAT) was the only significant protective factor against VL rebound in women with HIV who use drugs; service delivery which colocalizes HIV treatment delivery and opioid addiction services may improve ART adherence and VL suppression in this at-risk population.</a:t>
            </a:r>
          </a:p>
        </p:txBody>
      </p:sp>
      <p:pic>
        <p:nvPicPr>
          <p:cNvPr id="4" name="Picture 3">
            <a:extLst>
              <a:ext uri="{FF2B5EF4-FFF2-40B4-BE49-F238E27FC236}">
                <a16:creationId xmlns:a16="http://schemas.microsoft.com/office/drawing/2014/main" id="{DD9A6344-1FF1-A444-AF20-59D47BBCB6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49060" y="1576348"/>
            <a:ext cx="5962893" cy="4188347"/>
          </a:xfrm>
          <a:prstGeom prst="rect">
            <a:avLst/>
          </a:prstGeom>
        </p:spPr>
      </p:pic>
      <p:sp>
        <p:nvSpPr>
          <p:cNvPr id="5" name="Rectangle 4">
            <a:extLst>
              <a:ext uri="{FF2B5EF4-FFF2-40B4-BE49-F238E27FC236}">
                <a16:creationId xmlns:a16="http://schemas.microsoft.com/office/drawing/2014/main" id="{5824376C-88F0-4E4F-A3DF-EE393CF5A49B}"/>
              </a:ext>
            </a:extLst>
          </p:cNvPr>
          <p:cNvSpPr/>
          <p:nvPr/>
        </p:nvSpPr>
        <p:spPr>
          <a:xfrm>
            <a:off x="6493933" y="5796073"/>
            <a:ext cx="5187820" cy="850682"/>
          </a:xfrm>
          <a:prstGeom prst="rect">
            <a:avLst/>
          </a:prstGeom>
        </p:spPr>
        <p:txBody>
          <a:bodyPr wrap="square">
            <a:spAutoFit/>
          </a:bodyPr>
          <a:lstStyle/>
          <a:p>
            <a:pPr>
              <a:lnSpc>
                <a:spcPct val="120000"/>
              </a:lnSpc>
            </a:pPr>
            <a:r>
              <a:rPr lang="en-US" sz="1400" dirty="0">
                <a:latin typeface="Lato Black" panose="020F0A02020204030203" pitchFamily="34" charset="0"/>
                <a:cs typeface="Arial" panose="020B0604020202020204" pitchFamily="34" charset="0"/>
              </a:rPr>
              <a:t>Kaplan-Meier survival curve for time to first viral rebound following viral suppression by receipt of OAT (consistently on OAT, n=87 vs. never received OAT, n=50)</a:t>
            </a:r>
          </a:p>
        </p:txBody>
      </p:sp>
      <p:sp>
        <p:nvSpPr>
          <p:cNvPr id="6" name="Rectangle 5">
            <a:extLst>
              <a:ext uri="{FF2B5EF4-FFF2-40B4-BE49-F238E27FC236}">
                <a16:creationId xmlns:a16="http://schemas.microsoft.com/office/drawing/2014/main" id="{CC1E3FA7-8411-F444-994D-3C15E452CD1A}"/>
              </a:ext>
            </a:extLst>
          </p:cNvPr>
          <p:cNvSpPr/>
          <p:nvPr/>
        </p:nvSpPr>
        <p:spPr>
          <a:xfrm>
            <a:off x="175140" y="6508256"/>
            <a:ext cx="3579826" cy="276999"/>
          </a:xfrm>
          <a:prstGeom prst="rect">
            <a:avLst/>
          </a:prstGeom>
        </p:spPr>
        <p:txBody>
          <a:bodyPr wrap="none">
            <a:spAutoFit/>
          </a:bodyPr>
          <a:lstStyle/>
          <a:p>
            <a:r>
              <a:rPr lang="en-US" altLang="ja-JP" sz="1200" kern="0" dirty="0">
                <a:solidFill>
                  <a:schemeClr val="tx1"/>
                </a:solidFill>
              </a:rPr>
              <a:t>Adams, J TUPDD0105 IAS Mexico City July 21-24 2019 </a:t>
            </a:r>
          </a:p>
        </p:txBody>
      </p:sp>
    </p:spTree>
    <p:extLst>
      <p:ext uri="{BB962C8B-B14F-4D97-AF65-F5344CB8AC3E}">
        <p14:creationId xmlns:p14="http://schemas.microsoft.com/office/powerpoint/2010/main" val="194685497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87571-24E1-0E49-9864-9184C6F6DD50}"/>
              </a:ext>
            </a:extLst>
          </p:cNvPr>
          <p:cNvSpPr>
            <a:spLocks noGrp="1"/>
          </p:cNvSpPr>
          <p:nvPr>
            <p:ph type="title"/>
          </p:nvPr>
        </p:nvSpPr>
        <p:spPr>
          <a:xfrm>
            <a:off x="0" y="143"/>
            <a:ext cx="10515600" cy="1325563"/>
          </a:xfrm>
        </p:spPr>
        <p:txBody>
          <a:bodyPr/>
          <a:lstStyle/>
          <a:p>
            <a:r>
              <a:rPr lang="en-US" dirty="0">
                <a:latin typeface="Franklin Gothic Medium" panose="020B0603020102020204" pitchFamily="34" charset="0"/>
              </a:rPr>
              <a:t>Substance Use – Populations at Risk</a:t>
            </a:r>
          </a:p>
        </p:txBody>
      </p:sp>
      <p:sp>
        <p:nvSpPr>
          <p:cNvPr id="3" name="Content Placeholder 2">
            <a:extLst>
              <a:ext uri="{FF2B5EF4-FFF2-40B4-BE49-F238E27FC236}">
                <a16:creationId xmlns:a16="http://schemas.microsoft.com/office/drawing/2014/main" id="{D5992E12-CC80-EE4E-93B1-68EDCD364CA6}"/>
              </a:ext>
            </a:extLst>
          </p:cNvPr>
          <p:cNvSpPr>
            <a:spLocks noGrp="1"/>
          </p:cNvSpPr>
          <p:nvPr>
            <p:ph idx="1"/>
          </p:nvPr>
        </p:nvSpPr>
        <p:spPr>
          <a:xfrm>
            <a:off x="738809" y="1325706"/>
            <a:ext cx="10790582" cy="5532294"/>
          </a:xfrm>
        </p:spPr>
        <p:txBody>
          <a:bodyPr>
            <a:normAutofit lnSpcReduction="10000"/>
          </a:bodyPr>
          <a:lstStyle/>
          <a:p>
            <a:pPr algn="just">
              <a:spcAft>
                <a:spcPts val="1200"/>
              </a:spcAft>
            </a:pPr>
            <a:r>
              <a:rPr lang="en-US" dirty="0"/>
              <a:t>Studies in in South Africa, Kenya and Uganda demonstrated that alcohol use was associated is associated with lack of awareness around HIV status, likelihood of ART use, low retention in care, and lower viral suppression </a:t>
            </a:r>
          </a:p>
          <a:p>
            <a:pPr algn="just">
              <a:spcAft>
                <a:spcPts val="1200"/>
              </a:spcAft>
            </a:pPr>
            <a:r>
              <a:rPr lang="en-US" dirty="0"/>
              <a:t>Higher risk for HCV-HIV coinfection was described in the setting of MSM using methamphetamine and participating in group sex, as well as in a cohort of women who inject drugs in Nepal.</a:t>
            </a:r>
          </a:p>
          <a:p>
            <a:pPr algn="just">
              <a:spcAft>
                <a:spcPts val="1200"/>
              </a:spcAft>
            </a:pPr>
            <a:r>
              <a:rPr lang="en-US" dirty="0"/>
              <a:t>In Ukraine, community-based services for PWID were associated with improved diagnosis, treatment and viral suppression targets. </a:t>
            </a:r>
          </a:p>
          <a:p>
            <a:pPr algn="just">
              <a:spcAft>
                <a:spcPts val="1200"/>
              </a:spcAft>
            </a:pPr>
            <a:r>
              <a:rPr lang="en-US" dirty="0"/>
              <a:t>In the TEACH study, an HIV primary care program for chronic opioid therapy guideline concordance improved prescriber confidence without negatively impacting prescriber or patient satisfaction with pain management </a:t>
            </a:r>
          </a:p>
          <a:p>
            <a:pPr algn="just">
              <a:spcAft>
                <a:spcPts val="1200"/>
              </a:spcAft>
            </a:pPr>
            <a:endParaRPr lang="en-US" dirty="0"/>
          </a:p>
        </p:txBody>
      </p:sp>
      <p:sp>
        <p:nvSpPr>
          <p:cNvPr id="4" name="Rectangle 3">
            <a:extLst>
              <a:ext uri="{FF2B5EF4-FFF2-40B4-BE49-F238E27FC236}">
                <a16:creationId xmlns:a16="http://schemas.microsoft.com/office/drawing/2014/main" id="{CFC6CCE7-DB80-AF40-BD7D-07C5DFE5FFAC}"/>
              </a:ext>
            </a:extLst>
          </p:cNvPr>
          <p:cNvSpPr/>
          <p:nvPr/>
        </p:nvSpPr>
        <p:spPr>
          <a:xfrm>
            <a:off x="7191169" y="2398610"/>
            <a:ext cx="5077031" cy="276999"/>
          </a:xfrm>
          <a:prstGeom prst="rect">
            <a:avLst/>
          </a:prstGeom>
        </p:spPr>
        <p:txBody>
          <a:bodyPr wrap="none">
            <a:spAutoFit/>
          </a:bodyPr>
          <a:lstStyle/>
          <a:p>
            <a:r>
              <a:rPr lang="en-US" altLang="ja-JP" sz="1200" kern="0" dirty="0" err="1">
                <a:solidFill>
                  <a:schemeClr val="tx1"/>
                </a:solidFill>
              </a:rPr>
              <a:t>Puryea</a:t>
            </a:r>
            <a:r>
              <a:rPr lang="en-US" altLang="ja-JP" sz="1200" kern="0" dirty="0">
                <a:solidFill>
                  <a:schemeClr val="tx1"/>
                </a:solidFill>
              </a:rPr>
              <a:t>, MOPDB0101 &amp; Shapiro, MOPDB0105 IAS Mexico City July 21-24 2019 </a:t>
            </a:r>
          </a:p>
        </p:txBody>
      </p:sp>
      <p:sp>
        <p:nvSpPr>
          <p:cNvPr id="5" name="Rectangle 4">
            <a:extLst>
              <a:ext uri="{FF2B5EF4-FFF2-40B4-BE49-F238E27FC236}">
                <a16:creationId xmlns:a16="http://schemas.microsoft.com/office/drawing/2014/main" id="{9438C18D-51F2-D14C-B951-8159701FE96D}"/>
              </a:ext>
            </a:extLst>
          </p:cNvPr>
          <p:cNvSpPr/>
          <p:nvPr/>
        </p:nvSpPr>
        <p:spPr>
          <a:xfrm>
            <a:off x="8530420" y="4934201"/>
            <a:ext cx="3661580" cy="276999"/>
          </a:xfrm>
          <a:prstGeom prst="rect">
            <a:avLst/>
          </a:prstGeom>
        </p:spPr>
        <p:txBody>
          <a:bodyPr wrap="none">
            <a:spAutoFit/>
          </a:bodyPr>
          <a:lstStyle/>
          <a:p>
            <a:r>
              <a:rPr lang="en-US" altLang="ja-JP" sz="1200" kern="0" dirty="0" err="1"/>
              <a:t>Varetska</a:t>
            </a:r>
            <a:r>
              <a:rPr lang="en-US" altLang="ja-JP" sz="1200" kern="0" dirty="0">
                <a:solidFill>
                  <a:schemeClr val="tx1"/>
                </a:solidFill>
              </a:rPr>
              <a:t>, MOPDB0102 IAS Mexico City July 21-24 2019 </a:t>
            </a:r>
          </a:p>
        </p:txBody>
      </p:sp>
      <p:sp>
        <p:nvSpPr>
          <p:cNvPr id="6" name="Rectangle 5">
            <a:extLst>
              <a:ext uri="{FF2B5EF4-FFF2-40B4-BE49-F238E27FC236}">
                <a16:creationId xmlns:a16="http://schemas.microsoft.com/office/drawing/2014/main" id="{3FF8796A-1752-744E-A0DE-EF5CDDE4E22C}"/>
              </a:ext>
            </a:extLst>
          </p:cNvPr>
          <p:cNvSpPr/>
          <p:nvPr/>
        </p:nvSpPr>
        <p:spPr>
          <a:xfrm>
            <a:off x="7191169" y="3953353"/>
            <a:ext cx="5093061" cy="276999"/>
          </a:xfrm>
          <a:prstGeom prst="rect">
            <a:avLst/>
          </a:prstGeom>
        </p:spPr>
        <p:txBody>
          <a:bodyPr wrap="none">
            <a:spAutoFit/>
          </a:bodyPr>
          <a:lstStyle/>
          <a:p>
            <a:r>
              <a:rPr lang="en-US" altLang="ja-JP" sz="1200" kern="0" dirty="0" err="1"/>
              <a:t>Wansom</a:t>
            </a:r>
            <a:r>
              <a:rPr lang="en-US" altLang="ja-JP" sz="1200" kern="0" dirty="0"/>
              <a:t> MOPDB0103 &amp; </a:t>
            </a:r>
            <a:r>
              <a:rPr lang="en-US" altLang="ja-JP" sz="1200" kern="0" dirty="0" err="1"/>
              <a:t>Deuba</a:t>
            </a:r>
            <a:r>
              <a:rPr lang="en-US" altLang="ja-JP" sz="1200" kern="0" dirty="0"/>
              <a:t> MOPDB0106 </a:t>
            </a:r>
            <a:r>
              <a:rPr lang="en-US" altLang="ja-JP" sz="1200" kern="0" dirty="0">
                <a:solidFill>
                  <a:schemeClr val="tx1"/>
                </a:solidFill>
              </a:rPr>
              <a:t>IAS Mexico City July 21-24 2019 </a:t>
            </a:r>
          </a:p>
        </p:txBody>
      </p:sp>
      <p:sp>
        <p:nvSpPr>
          <p:cNvPr id="7" name="Rectangle 6">
            <a:extLst>
              <a:ext uri="{FF2B5EF4-FFF2-40B4-BE49-F238E27FC236}">
                <a16:creationId xmlns:a16="http://schemas.microsoft.com/office/drawing/2014/main" id="{88338FAE-4A28-E646-B783-48A106709526}"/>
              </a:ext>
            </a:extLst>
          </p:cNvPr>
          <p:cNvSpPr/>
          <p:nvPr/>
        </p:nvSpPr>
        <p:spPr>
          <a:xfrm>
            <a:off x="8634616" y="6259764"/>
            <a:ext cx="3557384" cy="276999"/>
          </a:xfrm>
          <a:prstGeom prst="rect">
            <a:avLst/>
          </a:prstGeom>
        </p:spPr>
        <p:txBody>
          <a:bodyPr wrap="none">
            <a:spAutoFit/>
          </a:bodyPr>
          <a:lstStyle/>
          <a:p>
            <a:r>
              <a:rPr lang="en-US" altLang="ja-JP" sz="1200" kern="0" dirty="0">
                <a:solidFill>
                  <a:schemeClr val="tx1"/>
                </a:solidFill>
              </a:rPr>
              <a:t>Del Rio, MOPDB0104 IAS Mexico City July 21-24 2019 </a:t>
            </a:r>
          </a:p>
        </p:txBody>
      </p:sp>
    </p:spTree>
    <p:extLst>
      <p:ext uri="{BB962C8B-B14F-4D97-AF65-F5344CB8AC3E}">
        <p14:creationId xmlns:p14="http://schemas.microsoft.com/office/powerpoint/2010/main" val="20800084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E2E1C-B540-BE47-8479-20FAA326513B}"/>
              </a:ext>
            </a:extLst>
          </p:cNvPr>
          <p:cNvSpPr>
            <a:spLocks noGrp="1"/>
          </p:cNvSpPr>
          <p:nvPr>
            <p:ph type="title"/>
          </p:nvPr>
        </p:nvSpPr>
        <p:spPr>
          <a:xfrm>
            <a:off x="0" y="11052"/>
            <a:ext cx="10515600" cy="1325563"/>
          </a:xfrm>
        </p:spPr>
        <p:txBody>
          <a:bodyPr/>
          <a:lstStyle/>
          <a:p>
            <a:r>
              <a:rPr lang="en-US" dirty="0">
                <a:latin typeface="Franklin Gothic Medium" panose="020B0603020102020204" pitchFamily="34" charset="0"/>
              </a:rPr>
              <a:t>Female Sex Workers </a:t>
            </a:r>
          </a:p>
        </p:txBody>
      </p:sp>
      <p:sp>
        <p:nvSpPr>
          <p:cNvPr id="3" name="Content Placeholder 2">
            <a:extLst>
              <a:ext uri="{FF2B5EF4-FFF2-40B4-BE49-F238E27FC236}">
                <a16:creationId xmlns:a16="http://schemas.microsoft.com/office/drawing/2014/main" id="{5BE652CC-AD7F-A342-81BD-FB3A97495EBA}"/>
              </a:ext>
            </a:extLst>
          </p:cNvPr>
          <p:cNvSpPr>
            <a:spLocks noGrp="1"/>
          </p:cNvSpPr>
          <p:nvPr>
            <p:ph idx="1"/>
          </p:nvPr>
        </p:nvSpPr>
        <p:spPr>
          <a:xfrm>
            <a:off x="838200" y="1336615"/>
            <a:ext cx="10515600" cy="4351338"/>
          </a:xfrm>
        </p:spPr>
        <p:txBody>
          <a:bodyPr>
            <a:normAutofit/>
          </a:bodyPr>
          <a:lstStyle/>
          <a:p>
            <a:pPr marL="0" indent="0">
              <a:buNone/>
            </a:pPr>
            <a:r>
              <a:rPr lang="en-US" sz="2400" dirty="0"/>
              <a:t>FSW experience greater barriers to access to HIV treatment and care. A new tool to measure sex-work stigma has been validated to aid assessing this barrier to care: </a:t>
            </a:r>
          </a:p>
        </p:txBody>
      </p:sp>
      <p:graphicFrame>
        <p:nvGraphicFramePr>
          <p:cNvPr id="4" name="Table 3">
            <a:extLst>
              <a:ext uri="{FF2B5EF4-FFF2-40B4-BE49-F238E27FC236}">
                <a16:creationId xmlns:a16="http://schemas.microsoft.com/office/drawing/2014/main" id="{9989557E-AC59-D249-A5DA-ADF97E85510A}"/>
              </a:ext>
            </a:extLst>
          </p:cNvPr>
          <p:cNvGraphicFramePr>
            <a:graphicFrameLocks noGrp="1"/>
          </p:cNvGraphicFramePr>
          <p:nvPr/>
        </p:nvGraphicFramePr>
        <p:xfrm>
          <a:off x="838200" y="2215063"/>
          <a:ext cx="7400798" cy="4203200"/>
        </p:xfrm>
        <a:graphic>
          <a:graphicData uri="http://schemas.openxmlformats.org/drawingml/2006/table">
            <a:tbl>
              <a:tblPr/>
              <a:tblGrid>
                <a:gridCol w="453073">
                  <a:extLst>
                    <a:ext uri="{9D8B030D-6E8A-4147-A177-3AD203B41FA5}">
                      <a16:colId xmlns:a16="http://schemas.microsoft.com/office/drawing/2014/main" val="3548906585"/>
                    </a:ext>
                  </a:extLst>
                </a:gridCol>
                <a:gridCol w="2859151">
                  <a:extLst>
                    <a:ext uri="{9D8B030D-6E8A-4147-A177-3AD203B41FA5}">
                      <a16:colId xmlns:a16="http://schemas.microsoft.com/office/drawing/2014/main" val="579130770"/>
                    </a:ext>
                  </a:extLst>
                </a:gridCol>
                <a:gridCol w="711327">
                  <a:extLst>
                    <a:ext uri="{9D8B030D-6E8A-4147-A177-3AD203B41FA5}">
                      <a16:colId xmlns:a16="http://schemas.microsoft.com/office/drawing/2014/main" val="1846371048"/>
                    </a:ext>
                  </a:extLst>
                </a:gridCol>
                <a:gridCol w="453072">
                  <a:extLst>
                    <a:ext uri="{9D8B030D-6E8A-4147-A177-3AD203B41FA5}">
                      <a16:colId xmlns:a16="http://schemas.microsoft.com/office/drawing/2014/main" val="4112760332"/>
                    </a:ext>
                  </a:extLst>
                </a:gridCol>
                <a:gridCol w="2212848">
                  <a:extLst>
                    <a:ext uri="{9D8B030D-6E8A-4147-A177-3AD203B41FA5}">
                      <a16:colId xmlns:a16="http://schemas.microsoft.com/office/drawing/2014/main" val="3087974238"/>
                    </a:ext>
                  </a:extLst>
                </a:gridCol>
                <a:gridCol w="711327">
                  <a:extLst>
                    <a:ext uri="{9D8B030D-6E8A-4147-A177-3AD203B41FA5}">
                      <a16:colId xmlns:a16="http://schemas.microsoft.com/office/drawing/2014/main" val="2907595248"/>
                    </a:ext>
                  </a:extLst>
                </a:gridCol>
              </a:tblGrid>
              <a:tr h="0">
                <a:tc>
                  <a:txBody>
                    <a:bodyPr/>
                    <a:lstStyle/>
                    <a:p>
                      <a:pPr marL="0" marR="0">
                        <a:lnSpc>
                          <a:spcPct val="115000"/>
                        </a:lnSpc>
                        <a:spcBef>
                          <a:spcPts val="0"/>
                        </a:spcBef>
                        <a:spcAft>
                          <a:spcPts val="0"/>
                        </a:spcAft>
                      </a:pPr>
                      <a:r>
                        <a:rPr lang="en-US" sz="1600" b="1" dirty="0">
                          <a:effectLst/>
                          <a:latin typeface="Calibri" panose="020F0502020204030204" pitchFamily="34" charset="0"/>
                          <a:ea typeface="Times New Roman" panose="02020603050405020304" pitchFamily="18" charset="0"/>
                        </a:rPr>
                        <a:t>SN</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en-US" sz="1600" b="1" dirty="0">
                          <a:effectLst/>
                          <a:latin typeface="Calibri" panose="020F0502020204030204" pitchFamily="34" charset="0"/>
                          <a:ea typeface="Times New Roman" panose="02020603050405020304" pitchFamily="18" charset="0"/>
                        </a:rPr>
                        <a:t>Indicator/variable</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b="1">
                          <a:effectLst/>
                          <a:latin typeface="Calibri" panose="020F0502020204030204" pitchFamily="34" charset="0"/>
                          <a:ea typeface="Times New Roman" panose="02020603050405020304" pitchFamily="18" charset="0"/>
                        </a:rPr>
                        <a:t>Score</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b="1" dirty="0">
                          <a:effectLst/>
                          <a:latin typeface="Calibri" panose="020F0502020204030204" pitchFamily="34" charset="0"/>
                          <a:ea typeface="Times New Roman" panose="02020603050405020304" pitchFamily="18" charset="0"/>
                        </a:rPr>
                        <a:t>SN</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en-US" sz="1600" b="1">
                          <a:effectLst/>
                          <a:latin typeface="Calibri" panose="020F0502020204030204" pitchFamily="34" charset="0"/>
                          <a:ea typeface="Times New Roman" panose="02020603050405020304" pitchFamily="18" charset="0"/>
                        </a:rPr>
                        <a:t>Indicator/variable</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b="1">
                          <a:effectLst/>
                          <a:latin typeface="Calibri" panose="020F0502020204030204" pitchFamily="34" charset="0"/>
                          <a:ea typeface="Times New Roman" panose="02020603050405020304" pitchFamily="18" charset="0"/>
                        </a:rPr>
                        <a:t>Score</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18589714"/>
                  </a:ext>
                </a:extLst>
              </a:tr>
              <a:tr h="0">
                <a:tc>
                  <a:txBody>
                    <a:bodyPr/>
                    <a:lstStyle/>
                    <a:p>
                      <a:pPr marL="0" marR="0" algn="r">
                        <a:lnSpc>
                          <a:spcPct val="115000"/>
                        </a:lnSpc>
                        <a:spcBef>
                          <a:spcPts val="0"/>
                        </a:spcBef>
                        <a:spcAft>
                          <a:spcPts val="0"/>
                        </a:spcAft>
                      </a:pPr>
                      <a:r>
                        <a:rPr lang="en-US" sz="1600" b="1" dirty="0">
                          <a:effectLst/>
                          <a:latin typeface="Calibri" panose="020F0502020204030204" pitchFamily="34" charset="0"/>
                          <a:ea typeface="Times New Roman" panose="02020603050405020304" pitchFamily="18" charset="0"/>
                        </a:rPr>
                        <a:t>1</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b="1">
                          <a:solidFill>
                            <a:srgbClr val="0070C0"/>
                          </a:solidFill>
                          <a:effectLst/>
                          <a:latin typeface="Calibri" panose="020F0502020204030204" pitchFamily="34" charset="0"/>
                          <a:ea typeface="Times New Roman" panose="02020603050405020304" pitchFamily="18" charset="0"/>
                        </a:rPr>
                        <a:t>Age (in years)</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effectLst/>
                          <a:latin typeface="Calibri" panose="020F0502020204030204" pitchFamily="34" charset="0"/>
                          <a:ea typeface="Times New Roman" panose="02020603050405020304" pitchFamily="18" charset="0"/>
                        </a:rPr>
                        <a:t>5</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b="1">
                          <a:solidFill>
                            <a:srgbClr val="0070C0"/>
                          </a:solidFill>
                          <a:effectLst/>
                          <a:latin typeface="Calibri" panose="020F0502020204030204" pitchFamily="34" charset="0"/>
                          <a:ea typeface="Times New Roman" panose="02020603050405020304" pitchFamily="18" charset="0"/>
                        </a:rPr>
                        <a:t>RTI/STI</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683606"/>
                  </a:ext>
                </a:extLst>
              </a:tr>
              <a:tr h="0">
                <a:tc>
                  <a:txBody>
                    <a:bodyPr/>
                    <a:lstStyle/>
                    <a:p>
                      <a:pPr marL="0" marR="0" algn="r">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1a</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18-25</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0</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5a</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No RTI/STI</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0</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853779"/>
                  </a:ext>
                </a:extLst>
              </a:tr>
              <a:tr h="0">
                <a:tc>
                  <a:txBody>
                    <a:bodyPr/>
                    <a:lstStyle/>
                    <a:p>
                      <a:pPr marL="0" marR="0" algn="r">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1b</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26-35</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5b</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RTI/STI and treated</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57192"/>
                  </a:ext>
                </a:extLst>
              </a:tr>
              <a:tr h="0">
                <a:tc>
                  <a:txBody>
                    <a:bodyPr/>
                    <a:lstStyle/>
                    <a:p>
                      <a:pPr marL="0" marR="0" algn="r">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1c</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&gt; 35</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15</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5c</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Not visited clinic</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19</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639900"/>
                  </a:ext>
                </a:extLst>
              </a:tr>
              <a:tr h="0">
                <a:tc>
                  <a:txBody>
                    <a:bodyPr/>
                    <a:lstStyle/>
                    <a:p>
                      <a:pPr marL="0" marR="0" algn="r">
                        <a:lnSpc>
                          <a:spcPct val="115000"/>
                        </a:lnSpc>
                        <a:spcBef>
                          <a:spcPts val="0"/>
                        </a:spcBef>
                        <a:spcAft>
                          <a:spcPts val="0"/>
                        </a:spcAft>
                      </a:pPr>
                      <a:r>
                        <a:rPr lang="en-US" sz="1600" b="1" dirty="0">
                          <a:effectLst/>
                          <a:latin typeface="Calibri" panose="020F0502020204030204" pitchFamily="34" charset="0"/>
                          <a:ea typeface="Times New Roman" panose="02020603050405020304" pitchFamily="18" charset="0"/>
                        </a:rPr>
                        <a:t>2</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b="1">
                          <a:solidFill>
                            <a:srgbClr val="0070C0"/>
                          </a:solidFill>
                          <a:effectLst/>
                          <a:latin typeface="Calibri" panose="020F0502020204030204" pitchFamily="34" charset="0"/>
                          <a:ea typeface="Times New Roman" panose="02020603050405020304" pitchFamily="18" charset="0"/>
                        </a:rPr>
                        <a:t>Sex acts/week</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endParaRPr lang="en-US" sz="16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5094595"/>
                  </a:ext>
                </a:extLst>
              </a:tr>
              <a:tr h="0">
                <a:tc>
                  <a:txBody>
                    <a:bodyPr/>
                    <a:lstStyle/>
                    <a:p>
                      <a:pPr marL="0" marR="0" algn="r">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2a</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0-4</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0</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a:effectLst/>
                          <a:latin typeface="Calibri" panose="020F0502020204030204" pitchFamily="34" charset="0"/>
                          <a:ea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b="1" dirty="0">
                          <a:solidFill>
                            <a:srgbClr val="0070C0"/>
                          </a:solidFill>
                          <a:effectLst/>
                          <a:latin typeface="Calibri" panose="020F0502020204030204" pitchFamily="34" charset="0"/>
                          <a:ea typeface="Times New Roman" panose="02020603050405020304" pitchFamily="18" charset="0"/>
                        </a:rPr>
                        <a:t>Condom use</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322359"/>
                  </a:ext>
                </a:extLst>
              </a:tr>
              <a:tr h="0">
                <a:tc>
                  <a:txBody>
                    <a:bodyPr/>
                    <a:lstStyle/>
                    <a:p>
                      <a:pPr marL="0" marR="0" algn="r">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2b</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&gt;=5</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Always</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0</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982393"/>
                  </a:ext>
                </a:extLst>
              </a:tr>
              <a:tr h="0">
                <a:tc>
                  <a:txBody>
                    <a:bodyPr/>
                    <a:lstStyle/>
                    <a:p>
                      <a:pPr marL="0" marR="0" algn="r">
                        <a:lnSpc>
                          <a:spcPct val="115000"/>
                        </a:lnSpc>
                        <a:spcBef>
                          <a:spcPts val="0"/>
                        </a:spcBef>
                        <a:spcAft>
                          <a:spcPts val="0"/>
                        </a:spcAft>
                      </a:pPr>
                      <a:r>
                        <a:rPr lang="en-US" sz="1600" b="1" dirty="0">
                          <a:effectLst/>
                          <a:latin typeface="Calibri" panose="020F0502020204030204" pitchFamily="34" charset="0"/>
                          <a:ea typeface="Times New Roman" panose="02020603050405020304" pitchFamily="18" charset="0"/>
                        </a:rPr>
                        <a:t>3</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b="1">
                          <a:solidFill>
                            <a:srgbClr val="0070C0"/>
                          </a:solidFill>
                          <a:effectLst/>
                          <a:latin typeface="Calibri" panose="020F0502020204030204" pitchFamily="34" charset="0"/>
                          <a:ea typeface="Times New Roman" panose="02020603050405020304" pitchFamily="18" charset="0"/>
                        </a:rPr>
                        <a:t>Years in sex work</a:t>
                      </a:r>
                      <a:r>
                        <a:rPr lang="en-US" sz="1600" b="1">
                          <a:effectLst/>
                          <a:latin typeface="Calibri" panose="020F050202020403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6b</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Missed</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843840"/>
                  </a:ext>
                </a:extLst>
              </a:tr>
              <a:tr h="0">
                <a:tc>
                  <a:txBody>
                    <a:bodyPr/>
                    <a:lstStyle/>
                    <a:p>
                      <a:pPr marL="0" marR="0" algn="r">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3a</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0-4</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0</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781375"/>
                  </a:ext>
                </a:extLst>
              </a:tr>
              <a:tr h="0">
                <a:tc>
                  <a:txBody>
                    <a:bodyPr/>
                    <a:lstStyle/>
                    <a:p>
                      <a:pPr marL="0" marR="0" algn="r">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3b</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5-15</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a:effectLst/>
                          <a:latin typeface="Calibri" panose="020F0502020204030204" pitchFamily="34" charset="0"/>
                          <a:ea typeface="Times New Roman" panose="02020603050405020304" pitchFamily="18" charset="0"/>
                        </a:rPr>
                        <a:t>7</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b="1" dirty="0">
                          <a:solidFill>
                            <a:srgbClr val="0070C0"/>
                          </a:solidFill>
                          <a:effectLst/>
                          <a:latin typeface="Calibri" panose="020F0502020204030204" pitchFamily="34" charset="0"/>
                          <a:ea typeface="Times New Roman" panose="02020603050405020304" pitchFamily="18" charset="0"/>
                        </a:rPr>
                        <a:t>Condom compromise</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7255455"/>
                  </a:ext>
                </a:extLst>
              </a:tr>
              <a:tr h="0">
                <a:tc>
                  <a:txBody>
                    <a:bodyPr/>
                    <a:lstStyle/>
                    <a:p>
                      <a:pPr marL="0" marR="0" algn="r">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3c</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&gt;=16</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7a</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No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0</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30912"/>
                  </a:ext>
                </a:extLst>
              </a:tr>
              <a:tr h="0">
                <a:tc>
                  <a:txBody>
                    <a:bodyPr/>
                    <a:lstStyle/>
                    <a:p>
                      <a:pPr marL="0" marR="0" algn="r">
                        <a:lnSpc>
                          <a:spcPct val="115000"/>
                        </a:lnSpc>
                        <a:spcBef>
                          <a:spcPts val="0"/>
                        </a:spcBef>
                        <a:spcAft>
                          <a:spcPts val="0"/>
                        </a:spcAft>
                      </a:pPr>
                      <a:r>
                        <a:rPr lang="en-US" sz="1600" b="1" dirty="0">
                          <a:effectLst/>
                          <a:latin typeface="Calibri" panose="020F0502020204030204" pitchFamily="34" charset="0"/>
                          <a:ea typeface="Times New Roman" panose="02020603050405020304" pitchFamily="18" charset="0"/>
                        </a:rPr>
                        <a:t>4</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b="1">
                          <a:solidFill>
                            <a:srgbClr val="0070C0"/>
                          </a:solidFill>
                          <a:effectLst/>
                          <a:latin typeface="Calibri" panose="020F0502020204030204" pitchFamily="34" charset="0"/>
                          <a:ea typeface="Times New Roman" panose="02020603050405020304" pitchFamily="18" charset="0"/>
                        </a:rPr>
                        <a:t>Years associated with the TI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7b</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Yes</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065648"/>
                  </a:ext>
                </a:extLst>
              </a:tr>
              <a:tr h="0">
                <a:tc>
                  <a:txBody>
                    <a:bodyPr/>
                    <a:lstStyle/>
                    <a:p>
                      <a:pPr marL="0" marR="0" algn="r">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4a</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0-2</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35</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6042865"/>
                  </a:ext>
                </a:extLst>
              </a:tr>
              <a:tr h="0">
                <a:tc>
                  <a:txBody>
                    <a:bodyPr/>
                    <a:lstStyle/>
                    <a:p>
                      <a:pPr marL="0" marR="0" algn="r">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4b</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3-6</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endParaRPr lang="en-US" sz="16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001993"/>
                  </a:ext>
                </a:extLst>
              </a:tr>
              <a:tr h="0">
                <a:tc>
                  <a:txBody>
                    <a:bodyPr/>
                    <a:lstStyle/>
                    <a:p>
                      <a:pPr marL="0" marR="0" algn="r">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4c</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600">
                          <a:effectLst/>
                          <a:latin typeface="Calibri" panose="020F0502020204030204" pitchFamily="34" charset="0"/>
                          <a:ea typeface="Times New Roman" panose="02020603050405020304" pitchFamily="18" charset="0"/>
                        </a:rPr>
                        <a:t>&gt;=7</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0</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endParaRPr lang="en-US" sz="16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332379"/>
                  </a:ext>
                </a:extLst>
              </a:tr>
            </a:tbl>
          </a:graphicData>
        </a:graphic>
      </p:graphicFrame>
      <p:graphicFrame>
        <p:nvGraphicFramePr>
          <p:cNvPr id="5" name="Table 4">
            <a:extLst>
              <a:ext uri="{FF2B5EF4-FFF2-40B4-BE49-F238E27FC236}">
                <a16:creationId xmlns:a16="http://schemas.microsoft.com/office/drawing/2014/main" id="{BFBC5BBC-D43E-CB43-94FF-5929D828C024}"/>
              </a:ext>
            </a:extLst>
          </p:cNvPr>
          <p:cNvGraphicFramePr>
            <a:graphicFrameLocks noGrp="1"/>
          </p:cNvGraphicFramePr>
          <p:nvPr>
            <p:extLst>
              <p:ext uri="{D42A27DB-BD31-4B8C-83A1-F6EECF244321}">
                <p14:modId xmlns:p14="http://schemas.microsoft.com/office/powerpoint/2010/main" val="3564658398"/>
              </p:ext>
            </p:extLst>
          </p:nvPr>
        </p:nvGraphicFramePr>
        <p:xfrm>
          <a:off x="8623351" y="3133626"/>
          <a:ext cx="2409084" cy="1577520"/>
        </p:xfrm>
        <a:graphic>
          <a:graphicData uri="http://schemas.openxmlformats.org/drawingml/2006/table">
            <a:tbl>
              <a:tblPr firstRow="1" bandRow="1">
                <a:tableStyleId>{8FD4443E-F989-4FC4-A0C8-D5A2AF1F390B}</a:tableStyleId>
              </a:tblPr>
              <a:tblGrid>
                <a:gridCol w="1476505">
                  <a:extLst>
                    <a:ext uri="{9D8B030D-6E8A-4147-A177-3AD203B41FA5}">
                      <a16:colId xmlns:a16="http://schemas.microsoft.com/office/drawing/2014/main" val="136928889"/>
                    </a:ext>
                  </a:extLst>
                </a:gridCol>
                <a:gridCol w="932579">
                  <a:extLst>
                    <a:ext uri="{9D8B030D-6E8A-4147-A177-3AD203B41FA5}">
                      <a16:colId xmlns:a16="http://schemas.microsoft.com/office/drawing/2014/main" val="3051074496"/>
                    </a:ext>
                  </a:extLst>
                </a:gridCol>
              </a:tblGrid>
              <a:tr h="394380">
                <a:tc>
                  <a:txBody>
                    <a:bodyPr/>
                    <a:lstStyle/>
                    <a:p>
                      <a:pPr marL="0" marR="0">
                        <a:spcBef>
                          <a:spcPts val="0"/>
                        </a:spcBef>
                        <a:spcAft>
                          <a:spcPts val="0"/>
                        </a:spcAft>
                      </a:pPr>
                      <a:r>
                        <a:rPr lang="en-US" sz="1800" dirty="0">
                          <a:effectLst/>
                        </a:rPr>
                        <a:t>Category</a:t>
                      </a:r>
                      <a:endParaRPr lang="en-US" sz="2800" dirty="0">
                        <a:effectLst/>
                        <a:latin typeface="Times New Roman" panose="02020603050405020304" pitchFamily="18" charset="0"/>
                        <a:ea typeface="Times New Roman" panose="02020603050405020304" pitchFamily="18" charset="0"/>
                      </a:endParaRPr>
                    </a:p>
                  </a:txBody>
                  <a:tcPr>
                    <a:lnL w="12700" cap="flat" cmpd="sng" algn="ctr">
                      <a:solidFill>
                        <a:schemeClr val="bg1">
                          <a:lumMod val="85000"/>
                        </a:schemeClr>
                      </a:solidFill>
                      <a:prstDash val="solid"/>
                      <a:round/>
                      <a:headEnd type="none" w="med" len="med"/>
                      <a:tailEnd type="none" w="med" len="med"/>
                    </a:lnL>
                    <a:lnR>
                      <a:noFill/>
                    </a:lnR>
                    <a:lnT w="12700" cap="flat" cmpd="sng" algn="ctr">
                      <a:solidFill>
                        <a:schemeClr val="bg1">
                          <a:lumMod val="85000"/>
                        </a:schemeClr>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800" dirty="0">
                          <a:effectLst/>
                        </a:rPr>
                        <a:t>Score</a:t>
                      </a:r>
                      <a:endParaRPr lang="en-US" sz="2800" dirty="0">
                        <a:effectLst/>
                        <a:latin typeface="Times New Roman" panose="02020603050405020304" pitchFamily="18" charset="0"/>
                        <a:ea typeface="Times New Roman" panose="02020603050405020304" pitchFamily="18" charset="0"/>
                      </a:endParaRPr>
                    </a:p>
                  </a:txBody>
                  <a:tcP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673123165"/>
                  </a:ext>
                </a:extLst>
              </a:tr>
              <a:tr h="394380">
                <a:tc>
                  <a:txBody>
                    <a:bodyPr/>
                    <a:lstStyle/>
                    <a:p>
                      <a:pPr marL="0" marR="0">
                        <a:spcBef>
                          <a:spcPts val="0"/>
                        </a:spcBef>
                        <a:spcAft>
                          <a:spcPts val="0"/>
                        </a:spcAft>
                      </a:pPr>
                      <a:r>
                        <a:rPr lang="en-US" sz="1800" dirty="0">
                          <a:effectLst/>
                        </a:rPr>
                        <a:t>High</a:t>
                      </a:r>
                      <a:endParaRPr lang="en-US" sz="2800" dirty="0">
                        <a:effectLst/>
                        <a:latin typeface="Times New Roman" panose="02020603050405020304" pitchFamily="18" charset="0"/>
                        <a:ea typeface="Times New Roman" panose="02020603050405020304" pitchFamily="18" charset="0"/>
                      </a:endParaRPr>
                    </a:p>
                  </a:txBody>
                  <a:tcPr>
                    <a:lnL w="12700" cap="flat" cmpd="sng" algn="ctr">
                      <a:solidFill>
                        <a:schemeClr val="bg1">
                          <a:lumMod val="85000"/>
                        </a:schemeClr>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800">
                          <a:effectLst/>
                        </a:rPr>
                        <a:t>&gt;=39</a:t>
                      </a:r>
                      <a:endParaRPr lang="en-US" sz="2800">
                        <a:effectLst/>
                        <a:latin typeface="Times New Roman" panose="02020603050405020304" pitchFamily="18" charset="0"/>
                        <a:ea typeface="Times New Roman" panose="02020603050405020304" pitchFamily="18" charset="0"/>
                      </a:endParaRPr>
                    </a:p>
                  </a:txBody>
                  <a:tcPr>
                    <a:lnL>
                      <a:noFill/>
                    </a:lnL>
                    <a:lnR w="12700" cap="flat" cmpd="sng" algn="ctr">
                      <a:solidFill>
                        <a:schemeClr val="bg1">
                          <a:lumMod val="85000"/>
                        </a:schemeClr>
                      </a:solid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0484197"/>
                  </a:ext>
                </a:extLst>
              </a:tr>
              <a:tr h="394380">
                <a:tc>
                  <a:txBody>
                    <a:bodyPr/>
                    <a:lstStyle/>
                    <a:p>
                      <a:pPr marL="0" marR="0">
                        <a:spcBef>
                          <a:spcPts val="0"/>
                        </a:spcBef>
                        <a:spcAft>
                          <a:spcPts val="0"/>
                        </a:spcAft>
                      </a:pPr>
                      <a:r>
                        <a:rPr lang="en-US" sz="1800" dirty="0">
                          <a:effectLst/>
                        </a:rPr>
                        <a:t>Moderate</a:t>
                      </a:r>
                      <a:endParaRPr lang="en-US" sz="2800" dirty="0">
                        <a:effectLst/>
                        <a:latin typeface="Times New Roman" panose="02020603050405020304" pitchFamily="18" charset="0"/>
                        <a:ea typeface="Times New Roman" panose="02020603050405020304" pitchFamily="18" charset="0"/>
                      </a:endParaRPr>
                    </a:p>
                  </a:txBody>
                  <a:tcPr>
                    <a:lnL w="12700" cap="flat" cmpd="sng" algn="ctr">
                      <a:solidFill>
                        <a:schemeClr val="bg1">
                          <a:lumMod val="8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800" dirty="0">
                          <a:effectLst/>
                        </a:rPr>
                        <a:t>19-38</a:t>
                      </a:r>
                      <a:endParaRPr lang="en-US" sz="2800" dirty="0">
                        <a:effectLst/>
                        <a:latin typeface="Times New Roman" panose="02020603050405020304" pitchFamily="18" charset="0"/>
                        <a:ea typeface="Times New Roman" panose="02020603050405020304" pitchFamily="18" charset="0"/>
                      </a:endParaRPr>
                    </a:p>
                  </a:txBody>
                  <a:tcPr>
                    <a:lnL>
                      <a:noFill/>
                    </a:lnL>
                    <a:lnR w="12700" cap="flat" cmpd="sng" algn="ctr">
                      <a:solidFill>
                        <a:schemeClr val="bg1">
                          <a:lumMod val="8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43636526"/>
                  </a:ext>
                </a:extLst>
              </a:tr>
              <a:tr h="394380">
                <a:tc>
                  <a:txBody>
                    <a:bodyPr/>
                    <a:lstStyle/>
                    <a:p>
                      <a:pPr marL="0" marR="0">
                        <a:spcBef>
                          <a:spcPts val="0"/>
                        </a:spcBef>
                        <a:spcAft>
                          <a:spcPts val="0"/>
                        </a:spcAft>
                      </a:pPr>
                      <a:r>
                        <a:rPr lang="en-US" sz="1800">
                          <a:effectLst/>
                        </a:rPr>
                        <a:t>Low</a:t>
                      </a:r>
                      <a:endParaRPr lang="en-US" sz="2800">
                        <a:effectLst/>
                        <a:latin typeface="Times New Roman" panose="02020603050405020304" pitchFamily="18" charset="0"/>
                        <a:ea typeface="Times New Roman" panose="02020603050405020304" pitchFamily="18" charset="0"/>
                      </a:endParaRPr>
                    </a:p>
                  </a:txBody>
                  <a:tcPr>
                    <a:lnL w="12700" cap="flat" cmpd="sng" algn="ctr">
                      <a:solidFill>
                        <a:schemeClr val="bg1">
                          <a:lumMod val="85000"/>
                        </a:schemeClr>
                      </a:solidFill>
                      <a:prstDash val="solid"/>
                      <a:round/>
                      <a:headEnd type="none" w="med" len="med"/>
                      <a:tailEnd type="none" w="med" len="med"/>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800" dirty="0">
                          <a:effectLst/>
                        </a:rPr>
                        <a:t>&lt;=18</a:t>
                      </a:r>
                      <a:endParaRPr lang="en-US" sz="2800" dirty="0">
                        <a:effectLst/>
                        <a:latin typeface="Times New Roman" panose="02020603050405020304" pitchFamily="18" charset="0"/>
                        <a:ea typeface="Times New Roman" panose="02020603050405020304" pitchFamily="18" charset="0"/>
                      </a:endParaRPr>
                    </a:p>
                  </a:txBody>
                  <a:tcPr>
                    <a:lnL>
                      <a:noFill/>
                    </a:lnL>
                    <a:lnR w="12700" cap="flat" cmpd="sng" algn="ctr">
                      <a:solidFill>
                        <a:schemeClr val="bg1">
                          <a:lumMod val="85000"/>
                        </a:schemeClr>
                      </a:solid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4324386"/>
                  </a:ext>
                </a:extLst>
              </a:tr>
            </a:tbl>
          </a:graphicData>
        </a:graphic>
      </p:graphicFrame>
      <p:sp>
        <p:nvSpPr>
          <p:cNvPr id="6" name="Rectangle 5">
            <a:extLst>
              <a:ext uri="{FF2B5EF4-FFF2-40B4-BE49-F238E27FC236}">
                <a16:creationId xmlns:a16="http://schemas.microsoft.com/office/drawing/2014/main" id="{1EE8A708-D465-6640-9C11-266E07C84B1C}"/>
              </a:ext>
            </a:extLst>
          </p:cNvPr>
          <p:cNvSpPr/>
          <p:nvPr/>
        </p:nvSpPr>
        <p:spPr>
          <a:xfrm>
            <a:off x="8238998" y="6418263"/>
            <a:ext cx="3781805" cy="276999"/>
          </a:xfrm>
          <a:prstGeom prst="rect">
            <a:avLst/>
          </a:prstGeom>
        </p:spPr>
        <p:txBody>
          <a:bodyPr wrap="none">
            <a:spAutoFit/>
          </a:bodyPr>
          <a:lstStyle/>
          <a:p>
            <a:r>
              <a:rPr lang="en-US" altLang="ja-JP" sz="1200" kern="0" dirty="0" err="1">
                <a:solidFill>
                  <a:schemeClr val="tx1"/>
                </a:solidFill>
              </a:rPr>
              <a:t>Kirubakaran</a:t>
            </a:r>
            <a:r>
              <a:rPr lang="en-US" altLang="ja-JP" sz="1200" kern="0" dirty="0">
                <a:solidFill>
                  <a:schemeClr val="tx1"/>
                </a:solidFill>
              </a:rPr>
              <a:t> TUPDD0105 IAS Mexico City July 21-24 2019 </a:t>
            </a:r>
          </a:p>
        </p:txBody>
      </p:sp>
    </p:spTree>
    <p:extLst>
      <p:ext uri="{BB962C8B-B14F-4D97-AF65-F5344CB8AC3E}">
        <p14:creationId xmlns:p14="http://schemas.microsoft.com/office/powerpoint/2010/main" val="11593762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F8380-29AB-0C43-9AAF-4364C046749F}"/>
              </a:ext>
            </a:extLst>
          </p:cNvPr>
          <p:cNvSpPr>
            <a:spLocks noGrp="1"/>
          </p:cNvSpPr>
          <p:nvPr>
            <p:ph type="title"/>
          </p:nvPr>
        </p:nvSpPr>
        <p:spPr>
          <a:xfrm>
            <a:off x="0" y="0"/>
            <a:ext cx="11353800" cy="1325563"/>
          </a:xfrm>
        </p:spPr>
        <p:txBody>
          <a:bodyPr/>
          <a:lstStyle/>
          <a:p>
            <a:r>
              <a:rPr lang="en-US" b="1" dirty="0">
                <a:latin typeface="Franklin Gothic Medium" panose="020B0603020102020204" pitchFamily="34" charset="0"/>
              </a:rPr>
              <a:t>Transgendered Women – Improving Diagnosis</a:t>
            </a:r>
          </a:p>
        </p:txBody>
      </p:sp>
      <p:sp>
        <p:nvSpPr>
          <p:cNvPr id="3" name="Content Placeholder 2">
            <a:extLst>
              <a:ext uri="{FF2B5EF4-FFF2-40B4-BE49-F238E27FC236}">
                <a16:creationId xmlns:a16="http://schemas.microsoft.com/office/drawing/2014/main" id="{2E8279ED-7ACD-984F-9BC2-5C7D1FC30559}"/>
              </a:ext>
            </a:extLst>
          </p:cNvPr>
          <p:cNvSpPr>
            <a:spLocks noGrp="1"/>
          </p:cNvSpPr>
          <p:nvPr>
            <p:ph idx="1"/>
          </p:nvPr>
        </p:nvSpPr>
        <p:spPr>
          <a:xfrm>
            <a:off x="741754" y="1325563"/>
            <a:ext cx="10515600" cy="4351338"/>
          </a:xfrm>
        </p:spPr>
        <p:txBody>
          <a:bodyPr/>
          <a:lstStyle/>
          <a:p>
            <a:r>
              <a:rPr lang="en-US" dirty="0"/>
              <a:t>In Argentina, where HIV prevalence is 34% among TGW and syphilis prevalence is 50.4% a pilot project tested the acceptability of home-based HIV and Syphilis testing:</a:t>
            </a:r>
          </a:p>
          <a:p>
            <a:pPr lvl="1"/>
            <a:r>
              <a:rPr lang="en-US" dirty="0"/>
              <a:t>From May 2018 – December 2018 home-based testing for syphilis and HIV was performed in 68 participants, (77.9% commercial sex workers). </a:t>
            </a:r>
          </a:p>
          <a:p>
            <a:pPr lvl="1"/>
            <a:r>
              <a:rPr lang="en-US" dirty="0"/>
              <a:t>HIV prevalence was 4.4% and 50% were syphilis positive. </a:t>
            </a:r>
          </a:p>
          <a:p>
            <a:pPr lvl="1"/>
            <a:r>
              <a:rPr lang="en-US" dirty="0"/>
              <a:t>Testing was acceptable and most participants would be willing to repeat testing in the future or recommend it to other TGW</a:t>
            </a:r>
          </a:p>
        </p:txBody>
      </p:sp>
      <p:sp>
        <p:nvSpPr>
          <p:cNvPr id="4" name="Rectangle 3">
            <a:extLst>
              <a:ext uri="{FF2B5EF4-FFF2-40B4-BE49-F238E27FC236}">
                <a16:creationId xmlns:a16="http://schemas.microsoft.com/office/drawing/2014/main" id="{9402D126-921D-044C-B26C-2C38CC4A7E76}"/>
              </a:ext>
            </a:extLst>
          </p:cNvPr>
          <p:cNvSpPr/>
          <p:nvPr/>
        </p:nvSpPr>
        <p:spPr>
          <a:xfrm>
            <a:off x="8240849" y="4452429"/>
            <a:ext cx="3533340" cy="276999"/>
          </a:xfrm>
          <a:prstGeom prst="rect">
            <a:avLst/>
          </a:prstGeom>
        </p:spPr>
        <p:txBody>
          <a:bodyPr wrap="none">
            <a:spAutoFit/>
          </a:bodyPr>
          <a:lstStyle/>
          <a:p>
            <a:r>
              <a:rPr lang="en-US" altLang="ja-JP" sz="1200" kern="0" dirty="0" err="1">
                <a:solidFill>
                  <a:schemeClr val="tx1"/>
                </a:solidFill>
              </a:rPr>
              <a:t>Zalazar</a:t>
            </a:r>
            <a:r>
              <a:rPr lang="en-US" altLang="ja-JP" sz="1200" kern="0" dirty="0">
                <a:solidFill>
                  <a:schemeClr val="tx1"/>
                </a:solidFill>
              </a:rPr>
              <a:t>, V TUAC0102 IAS Mexico City July 21-24 2019 </a:t>
            </a:r>
          </a:p>
        </p:txBody>
      </p:sp>
    </p:spTree>
    <p:extLst>
      <p:ext uri="{BB962C8B-B14F-4D97-AF65-F5344CB8AC3E}">
        <p14:creationId xmlns:p14="http://schemas.microsoft.com/office/powerpoint/2010/main" val="316405113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DD09-3B12-3143-993F-2B52315CF7F0}"/>
              </a:ext>
            </a:extLst>
          </p:cNvPr>
          <p:cNvSpPr>
            <a:spLocks noGrp="1"/>
          </p:cNvSpPr>
          <p:nvPr>
            <p:ph type="title"/>
          </p:nvPr>
        </p:nvSpPr>
        <p:spPr>
          <a:xfrm>
            <a:off x="0" y="-17957"/>
            <a:ext cx="12026348" cy="1325563"/>
          </a:xfrm>
        </p:spPr>
        <p:txBody>
          <a:bodyPr>
            <a:normAutofit/>
          </a:bodyPr>
          <a:lstStyle/>
          <a:p>
            <a:r>
              <a:rPr lang="en-US" sz="4000" dirty="0">
                <a:latin typeface="Franklin Gothic Medium" panose="020B0603020102020204" pitchFamily="34" charset="0"/>
              </a:rPr>
              <a:t>TGW – Hormones and ART, unanswered questions</a:t>
            </a:r>
          </a:p>
        </p:txBody>
      </p:sp>
      <p:sp>
        <p:nvSpPr>
          <p:cNvPr id="3" name="Content Placeholder 2">
            <a:extLst>
              <a:ext uri="{FF2B5EF4-FFF2-40B4-BE49-F238E27FC236}">
                <a16:creationId xmlns:a16="http://schemas.microsoft.com/office/drawing/2014/main" id="{6229E55F-C273-C34F-B136-14C555F5338A}"/>
              </a:ext>
            </a:extLst>
          </p:cNvPr>
          <p:cNvSpPr>
            <a:spLocks noGrp="1"/>
          </p:cNvSpPr>
          <p:nvPr>
            <p:ph idx="1"/>
          </p:nvPr>
        </p:nvSpPr>
        <p:spPr>
          <a:xfrm>
            <a:off x="838200" y="1402080"/>
            <a:ext cx="10515600" cy="4497884"/>
          </a:xfrm>
        </p:spPr>
        <p:txBody>
          <a:bodyPr>
            <a:normAutofit/>
          </a:bodyPr>
          <a:lstStyle/>
          <a:p>
            <a:r>
              <a:rPr lang="en-US" dirty="0"/>
              <a:t>In pilot studies exploring DDI between exogenous hormones for gender affirmation and PrEP, TDF concentrations in plasma and tissue are lower in TGW using hormonal therapy, but remain within the normal biological/clinical range.</a:t>
            </a:r>
          </a:p>
          <a:p>
            <a:endParaRPr lang="en-US" dirty="0"/>
          </a:p>
        </p:txBody>
      </p:sp>
      <p:sp>
        <p:nvSpPr>
          <p:cNvPr id="5" name="Rectangle 4">
            <a:extLst>
              <a:ext uri="{FF2B5EF4-FFF2-40B4-BE49-F238E27FC236}">
                <a16:creationId xmlns:a16="http://schemas.microsoft.com/office/drawing/2014/main" id="{86664089-D910-5E45-8BB3-1A50028C4B6D}"/>
              </a:ext>
            </a:extLst>
          </p:cNvPr>
          <p:cNvSpPr/>
          <p:nvPr/>
        </p:nvSpPr>
        <p:spPr>
          <a:xfrm>
            <a:off x="8493552" y="2494588"/>
            <a:ext cx="3698448" cy="276999"/>
          </a:xfrm>
          <a:prstGeom prst="rect">
            <a:avLst/>
          </a:prstGeom>
        </p:spPr>
        <p:txBody>
          <a:bodyPr wrap="none">
            <a:spAutoFit/>
          </a:bodyPr>
          <a:lstStyle/>
          <a:p>
            <a:r>
              <a:rPr lang="en-US" altLang="ja-JP" sz="1200" kern="0" dirty="0">
                <a:solidFill>
                  <a:schemeClr val="tx1"/>
                </a:solidFill>
              </a:rPr>
              <a:t>Anderson, P WESY0103 IAS Mexico City July 21-24 2019 </a:t>
            </a:r>
          </a:p>
        </p:txBody>
      </p:sp>
      <p:pic>
        <p:nvPicPr>
          <p:cNvPr id="7" name="Picture 6">
            <a:extLst>
              <a:ext uri="{FF2B5EF4-FFF2-40B4-BE49-F238E27FC236}">
                <a16:creationId xmlns:a16="http://schemas.microsoft.com/office/drawing/2014/main" id="{797A87A2-3B83-6842-BB8B-2CC7B4100C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30564" y="3212883"/>
            <a:ext cx="4142336" cy="2976880"/>
          </a:xfrm>
          <a:prstGeom prst="rect">
            <a:avLst/>
          </a:prstGeom>
        </p:spPr>
      </p:pic>
      <p:sp>
        <p:nvSpPr>
          <p:cNvPr id="8" name="Content Placeholder 2">
            <a:extLst>
              <a:ext uri="{FF2B5EF4-FFF2-40B4-BE49-F238E27FC236}">
                <a16:creationId xmlns:a16="http://schemas.microsoft.com/office/drawing/2014/main" id="{79A35A0A-B799-E947-8DBA-182779E9F57E}"/>
              </a:ext>
            </a:extLst>
          </p:cNvPr>
          <p:cNvSpPr txBox="1">
            <a:spLocks/>
          </p:cNvSpPr>
          <p:nvPr/>
        </p:nvSpPr>
        <p:spPr>
          <a:xfrm>
            <a:off x="838200" y="3098762"/>
            <a:ext cx="6731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the </a:t>
            </a:r>
            <a:r>
              <a:rPr lang="en-US" dirty="0" err="1"/>
              <a:t>iPREX</a:t>
            </a:r>
            <a:r>
              <a:rPr lang="en-US" dirty="0"/>
              <a:t> study, TGW were less likely than MSM to achieve detectable TDF levels on PrEP, this was particularly true for participants using hormones. </a:t>
            </a:r>
          </a:p>
          <a:p>
            <a:r>
              <a:rPr lang="en-US" dirty="0"/>
              <a:t>In other trials, rectal tissue concentration of intracellular </a:t>
            </a:r>
            <a:r>
              <a:rPr lang="en-US" dirty="0" err="1"/>
              <a:t>TFVdp</a:t>
            </a:r>
            <a:r>
              <a:rPr lang="en-US" dirty="0"/>
              <a:t> was 7-fold lower in TGW than cis-gender participants. </a:t>
            </a:r>
          </a:p>
          <a:p>
            <a:endParaRPr lang="en-US" dirty="0"/>
          </a:p>
        </p:txBody>
      </p:sp>
      <p:sp>
        <p:nvSpPr>
          <p:cNvPr id="10" name="Rectangle 9">
            <a:extLst>
              <a:ext uri="{FF2B5EF4-FFF2-40B4-BE49-F238E27FC236}">
                <a16:creationId xmlns:a16="http://schemas.microsoft.com/office/drawing/2014/main" id="{FDDAE1F3-863B-9D4B-B46D-A7075D6B4EA2}"/>
              </a:ext>
            </a:extLst>
          </p:cNvPr>
          <p:cNvSpPr/>
          <p:nvPr/>
        </p:nvSpPr>
        <p:spPr>
          <a:xfrm>
            <a:off x="8724900" y="6007238"/>
            <a:ext cx="6096000" cy="276999"/>
          </a:xfrm>
          <a:prstGeom prst="rect">
            <a:avLst/>
          </a:prstGeom>
        </p:spPr>
        <p:txBody>
          <a:bodyPr>
            <a:spAutoFit/>
          </a:bodyPr>
          <a:lstStyle/>
          <a:p>
            <a:r>
              <a:rPr lang="en-US" sz="1200" i="1" dirty="0"/>
              <a:t>Shieh E, </a:t>
            </a:r>
            <a:r>
              <a:rPr lang="en-US" sz="1200" dirty="0"/>
              <a:t>et al. HIVR4P. Madrid, 201</a:t>
            </a:r>
          </a:p>
        </p:txBody>
      </p:sp>
      <p:sp>
        <p:nvSpPr>
          <p:cNvPr id="12" name="Rectangle 11">
            <a:extLst>
              <a:ext uri="{FF2B5EF4-FFF2-40B4-BE49-F238E27FC236}">
                <a16:creationId xmlns:a16="http://schemas.microsoft.com/office/drawing/2014/main" id="{C8F1D068-2BB1-374D-86AB-F63BC0245CD2}"/>
              </a:ext>
            </a:extLst>
          </p:cNvPr>
          <p:cNvSpPr/>
          <p:nvPr/>
        </p:nvSpPr>
        <p:spPr>
          <a:xfrm>
            <a:off x="8877729" y="6391511"/>
            <a:ext cx="3148619" cy="276999"/>
          </a:xfrm>
          <a:prstGeom prst="rect">
            <a:avLst/>
          </a:prstGeom>
        </p:spPr>
        <p:txBody>
          <a:bodyPr wrap="none">
            <a:spAutoFit/>
          </a:bodyPr>
          <a:lstStyle/>
          <a:p>
            <a:r>
              <a:rPr lang="en-US" altLang="ja-JP" sz="1200" kern="0" dirty="0">
                <a:solidFill>
                  <a:schemeClr val="tx1"/>
                </a:solidFill>
              </a:rPr>
              <a:t>Omar, SUSA12 IAS Mexico City July 21-24 2019 </a:t>
            </a:r>
          </a:p>
        </p:txBody>
      </p:sp>
    </p:spTree>
    <p:extLst>
      <p:ext uri="{BB962C8B-B14F-4D97-AF65-F5344CB8AC3E}">
        <p14:creationId xmlns:p14="http://schemas.microsoft.com/office/powerpoint/2010/main" val="225713027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A918B0-99D4-4AF2-9606-776BB33CF4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1670" y="187916"/>
            <a:ext cx="10863416" cy="5616735"/>
          </a:xfrm>
          <a:prstGeom prst="rect">
            <a:avLst/>
          </a:prstGeom>
        </p:spPr>
      </p:pic>
      <p:pic>
        <p:nvPicPr>
          <p:cNvPr id="11" name="Picture 10">
            <a:extLst>
              <a:ext uri="{FF2B5EF4-FFF2-40B4-BE49-F238E27FC236}">
                <a16:creationId xmlns:a16="http://schemas.microsoft.com/office/drawing/2014/main" id="{BBF815CA-A8FA-46EB-ACEF-C2CDDBF74D0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2441" y="5793561"/>
            <a:ext cx="10571776" cy="393508"/>
          </a:xfrm>
          <a:prstGeom prst="rect">
            <a:avLst/>
          </a:prstGeom>
        </p:spPr>
      </p:pic>
      <p:pic>
        <p:nvPicPr>
          <p:cNvPr id="12" name="Picture 11">
            <a:extLst>
              <a:ext uri="{FF2B5EF4-FFF2-40B4-BE49-F238E27FC236}">
                <a16:creationId xmlns:a16="http://schemas.microsoft.com/office/drawing/2014/main" id="{EC778DC8-3B15-4A22-A3AA-0E175265979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0877" y="6243407"/>
            <a:ext cx="10317593" cy="552628"/>
          </a:xfrm>
          <a:prstGeom prst="rect">
            <a:avLst/>
          </a:prstGeom>
        </p:spPr>
      </p:pic>
      <p:sp>
        <p:nvSpPr>
          <p:cNvPr id="5" name="Rectangle 4">
            <a:extLst>
              <a:ext uri="{FF2B5EF4-FFF2-40B4-BE49-F238E27FC236}">
                <a16:creationId xmlns:a16="http://schemas.microsoft.com/office/drawing/2014/main" id="{33785958-0243-E340-AC50-FE5017283742}"/>
              </a:ext>
            </a:extLst>
          </p:cNvPr>
          <p:cNvSpPr/>
          <p:nvPr/>
        </p:nvSpPr>
        <p:spPr>
          <a:xfrm>
            <a:off x="8668278" y="10083"/>
            <a:ext cx="3523722" cy="276999"/>
          </a:xfrm>
          <a:prstGeom prst="rect">
            <a:avLst/>
          </a:prstGeom>
        </p:spPr>
        <p:txBody>
          <a:bodyPr wrap="none">
            <a:spAutoFit/>
          </a:bodyPr>
          <a:lstStyle/>
          <a:p>
            <a:r>
              <a:rPr lang="en-US" altLang="ja-JP" sz="1200" kern="0" dirty="0">
                <a:solidFill>
                  <a:schemeClr val="tx1"/>
                </a:solidFill>
              </a:rPr>
              <a:t>Slide: Omar, SUSA12 IAS Mexico City July 21-24 2019 </a:t>
            </a:r>
          </a:p>
        </p:txBody>
      </p:sp>
    </p:spTree>
    <p:extLst>
      <p:ext uri="{BB962C8B-B14F-4D97-AF65-F5344CB8AC3E}">
        <p14:creationId xmlns:p14="http://schemas.microsoft.com/office/powerpoint/2010/main" val="155759660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82E4D71-8C3D-4C67-A4A4-B2579C1023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0018" y="99444"/>
            <a:ext cx="10851921" cy="1829901"/>
          </a:xfrm>
          <a:prstGeom prst="rect">
            <a:avLst/>
          </a:prstGeom>
        </p:spPr>
      </p:pic>
      <p:pic>
        <p:nvPicPr>
          <p:cNvPr id="19" name="Picture 18">
            <a:extLst>
              <a:ext uri="{FF2B5EF4-FFF2-40B4-BE49-F238E27FC236}">
                <a16:creationId xmlns:a16="http://schemas.microsoft.com/office/drawing/2014/main" id="{FDDC6428-580A-4B43-9634-5FF4BDF5D31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6007" y="6205928"/>
            <a:ext cx="10317593" cy="552628"/>
          </a:xfrm>
          <a:prstGeom prst="rect">
            <a:avLst/>
          </a:prstGeom>
        </p:spPr>
      </p:pic>
      <p:pic>
        <p:nvPicPr>
          <p:cNvPr id="21" name="Picture 20">
            <a:extLst>
              <a:ext uri="{FF2B5EF4-FFF2-40B4-BE49-F238E27FC236}">
                <a16:creationId xmlns:a16="http://schemas.microsoft.com/office/drawing/2014/main" id="{9DCD9064-B52C-48B4-966B-971FDACD158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9415" y="1993859"/>
            <a:ext cx="11023894" cy="4160832"/>
          </a:xfrm>
          <a:prstGeom prst="rect">
            <a:avLst/>
          </a:prstGeom>
        </p:spPr>
      </p:pic>
      <p:sp>
        <p:nvSpPr>
          <p:cNvPr id="2" name="TextBox 1">
            <a:extLst>
              <a:ext uri="{FF2B5EF4-FFF2-40B4-BE49-F238E27FC236}">
                <a16:creationId xmlns:a16="http://schemas.microsoft.com/office/drawing/2014/main" id="{D9FB9415-6EF5-4DA3-96A9-E3BCA3325243}"/>
              </a:ext>
            </a:extLst>
          </p:cNvPr>
          <p:cNvSpPr txBox="1"/>
          <p:nvPr/>
        </p:nvSpPr>
        <p:spPr>
          <a:xfrm>
            <a:off x="10507970" y="1210235"/>
            <a:ext cx="1331259" cy="338554"/>
          </a:xfrm>
          <a:prstGeom prst="rect">
            <a:avLst/>
          </a:prstGeom>
          <a:noFill/>
        </p:spPr>
        <p:txBody>
          <a:bodyPr wrap="square" rtlCol="0">
            <a:spAutoFit/>
          </a:bodyPr>
          <a:lstStyle/>
          <a:p>
            <a:r>
              <a:rPr lang="es-ES" sz="1600" dirty="0" err="1"/>
              <a:t>Continuation</a:t>
            </a:r>
            <a:endParaRPr lang="en-US" sz="1600" dirty="0"/>
          </a:p>
        </p:txBody>
      </p:sp>
      <p:sp>
        <p:nvSpPr>
          <p:cNvPr id="6" name="Rectangle 5">
            <a:extLst>
              <a:ext uri="{FF2B5EF4-FFF2-40B4-BE49-F238E27FC236}">
                <a16:creationId xmlns:a16="http://schemas.microsoft.com/office/drawing/2014/main" id="{B685D548-8F27-0A4C-AF12-3E980132D072}"/>
              </a:ext>
            </a:extLst>
          </p:cNvPr>
          <p:cNvSpPr/>
          <p:nvPr/>
        </p:nvSpPr>
        <p:spPr>
          <a:xfrm>
            <a:off x="8668278" y="-30672"/>
            <a:ext cx="3523722" cy="276999"/>
          </a:xfrm>
          <a:prstGeom prst="rect">
            <a:avLst/>
          </a:prstGeom>
        </p:spPr>
        <p:txBody>
          <a:bodyPr wrap="none">
            <a:spAutoFit/>
          </a:bodyPr>
          <a:lstStyle/>
          <a:p>
            <a:r>
              <a:rPr lang="en-US" altLang="ja-JP" sz="1200" kern="0" dirty="0">
                <a:solidFill>
                  <a:schemeClr val="tx1"/>
                </a:solidFill>
              </a:rPr>
              <a:t>Slide: Omar, SUSA12 IAS Mexico City July 21-24 2019 </a:t>
            </a:r>
          </a:p>
        </p:txBody>
      </p:sp>
    </p:spTree>
    <p:extLst>
      <p:ext uri="{BB962C8B-B14F-4D97-AF65-F5344CB8AC3E}">
        <p14:creationId xmlns:p14="http://schemas.microsoft.com/office/powerpoint/2010/main" val="409092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1FDE-C5CC-B842-B1DB-768385F4B42E}"/>
              </a:ext>
            </a:extLst>
          </p:cNvPr>
          <p:cNvSpPr>
            <a:spLocks noGrp="1"/>
          </p:cNvSpPr>
          <p:nvPr>
            <p:ph type="title"/>
          </p:nvPr>
        </p:nvSpPr>
        <p:spPr>
          <a:xfrm>
            <a:off x="0" y="42862"/>
            <a:ext cx="10515600" cy="1325563"/>
          </a:xfrm>
        </p:spPr>
        <p:txBody>
          <a:bodyPr/>
          <a:lstStyle/>
          <a:p>
            <a:r>
              <a:rPr lang="en-US" dirty="0">
                <a:latin typeface="Franklin Gothic Medium" panose="020B0603020102020204" pitchFamily="34" charset="0"/>
              </a:rPr>
              <a:t>HIV Pathogenesis Insights</a:t>
            </a:r>
          </a:p>
        </p:txBody>
      </p:sp>
      <p:sp>
        <p:nvSpPr>
          <p:cNvPr id="3" name="Content Placeholder 2">
            <a:extLst>
              <a:ext uri="{FF2B5EF4-FFF2-40B4-BE49-F238E27FC236}">
                <a16:creationId xmlns:a16="http://schemas.microsoft.com/office/drawing/2014/main" id="{53DF3AB7-D47E-4C45-BC60-964499235725}"/>
              </a:ext>
            </a:extLst>
          </p:cNvPr>
          <p:cNvSpPr>
            <a:spLocks noGrp="1"/>
          </p:cNvSpPr>
          <p:nvPr>
            <p:ph idx="1"/>
          </p:nvPr>
        </p:nvSpPr>
        <p:spPr>
          <a:xfrm>
            <a:off x="838200" y="1368425"/>
            <a:ext cx="10515600" cy="4351338"/>
          </a:xfrm>
        </p:spPr>
        <p:txBody>
          <a:bodyPr/>
          <a:lstStyle/>
          <a:p>
            <a:r>
              <a:rPr lang="en-US" dirty="0"/>
              <a:t>𝛽7</a:t>
            </a:r>
            <a:r>
              <a:rPr lang="en-US" baseline="30000" dirty="0"/>
              <a:t>hi</a:t>
            </a:r>
            <a:r>
              <a:rPr lang="en-US" dirty="0"/>
              <a:t> CD4 T cells contained 8x more integrated DNA than 𝛽7</a:t>
            </a:r>
            <a:r>
              <a:rPr lang="en-US" baseline="30000" dirty="0"/>
              <a:t>low </a:t>
            </a:r>
            <a:r>
              <a:rPr lang="en-US" dirty="0"/>
              <a:t>cells during </a:t>
            </a:r>
            <a:r>
              <a:rPr lang="en-US" dirty="0" err="1"/>
              <a:t>Fiebig</a:t>
            </a:r>
            <a:r>
              <a:rPr lang="en-US" dirty="0"/>
              <a:t> II/III compared to chronic infection.</a:t>
            </a:r>
          </a:p>
          <a:p>
            <a:r>
              <a:rPr lang="en-US" dirty="0"/>
              <a:t>Preliminary data suggest increased immune activation of 𝛼4𝛽7 T cells, and/or 𝛼4𝛽7 upregulation during acute infection. </a:t>
            </a:r>
          </a:p>
        </p:txBody>
      </p:sp>
      <p:pic>
        <p:nvPicPr>
          <p:cNvPr id="6" name="Picture 5">
            <a:extLst>
              <a:ext uri="{FF2B5EF4-FFF2-40B4-BE49-F238E27FC236}">
                <a16:creationId xmlns:a16="http://schemas.microsoft.com/office/drawing/2014/main" id="{97E509B4-6D1B-6C4C-9112-252B46B3BBE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840" t="34445" r="3581" b="40000"/>
          <a:stretch/>
        </p:blipFill>
        <p:spPr>
          <a:xfrm>
            <a:off x="1521883" y="3322442"/>
            <a:ext cx="9148233" cy="3331019"/>
          </a:xfrm>
          <a:prstGeom prst="rect">
            <a:avLst/>
          </a:prstGeom>
        </p:spPr>
      </p:pic>
      <p:sp>
        <p:nvSpPr>
          <p:cNvPr id="7" name="ZoneTexte 9">
            <a:extLst>
              <a:ext uri="{FF2B5EF4-FFF2-40B4-BE49-F238E27FC236}">
                <a16:creationId xmlns:a16="http://schemas.microsoft.com/office/drawing/2014/main" id="{D9720ECE-FCC8-D84E-89DA-59867057AAA1}"/>
              </a:ext>
            </a:extLst>
          </p:cNvPr>
          <p:cNvSpPr txBox="1">
            <a:spLocks noChangeArrowheads="1"/>
          </p:cNvSpPr>
          <p:nvPr/>
        </p:nvSpPr>
        <p:spPr bwMode="auto">
          <a:xfrm>
            <a:off x="7890933" y="6627819"/>
            <a:ext cx="4913313"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7675">
              <a:defRPr>
                <a:solidFill>
                  <a:schemeClr val="tx1"/>
                </a:solidFill>
                <a:latin typeface="Arial" pitchFamily="34" charset="0"/>
                <a:cs typeface="Arial" pitchFamily="34" charset="0"/>
              </a:defRPr>
            </a:lvl1pPr>
            <a:lvl2pPr marL="742950" indent="-285750" defTabSz="447675">
              <a:defRPr>
                <a:solidFill>
                  <a:schemeClr val="tx1"/>
                </a:solidFill>
                <a:latin typeface="Arial" pitchFamily="34" charset="0"/>
                <a:cs typeface="Arial" pitchFamily="34" charset="0"/>
              </a:defRPr>
            </a:lvl2pPr>
            <a:lvl3pPr marL="1143000" indent="-228600" defTabSz="447675">
              <a:defRPr>
                <a:solidFill>
                  <a:schemeClr val="tx1"/>
                </a:solidFill>
                <a:latin typeface="Arial" pitchFamily="34" charset="0"/>
                <a:cs typeface="Arial" pitchFamily="34" charset="0"/>
              </a:defRPr>
            </a:lvl3pPr>
            <a:lvl4pPr marL="1600200" indent="-228600" defTabSz="447675">
              <a:defRPr>
                <a:solidFill>
                  <a:schemeClr val="tx1"/>
                </a:solidFill>
                <a:latin typeface="Arial" pitchFamily="34" charset="0"/>
                <a:cs typeface="Arial" pitchFamily="34" charset="0"/>
              </a:defRPr>
            </a:lvl4pPr>
            <a:lvl5pPr marL="2057400" indent="-228600" defTabSz="447675">
              <a:defRPr>
                <a:solidFill>
                  <a:schemeClr val="tx1"/>
                </a:solidFill>
                <a:latin typeface="Arial" pitchFamily="34" charset="0"/>
                <a:cs typeface="Arial" pitchFamily="34" charset="0"/>
              </a:defRPr>
            </a:lvl5pPr>
            <a:lvl6pPr marL="2514600" indent="-228600" defTabSz="4476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476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476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47675" eaLnBrk="0" fontAlgn="base" hangingPunct="0">
              <a:spcBef>
                <a:spcPct val="0"/>
              </a:spcBef>
              <a:spcAft>
                <a:spcPct val="0"/>
              </a:spcAft>
              <a:defRPr>
                <a:solidFill>
                  <a:schemeClr val="tx1"/>
                </a:solidFill>
                <a:latin typeface="Arial" pitchFamily="34" charset="0"/>
                <a:cs typeface="Arial" pitchFamily="34" charset="0"/>
              </a:defRPr>
            </a:lvl9pPr>
          </a:lstStyle>
          <a:p>
            <a:pPr hangingPunct="0">
              <a:lnSpc>
                <a:spcPct val="93000"/>
              </a:lnSpc>
              <a:buClr>
                <a:srgbClr val="000000"/>
              </a:buClr>
              <a:buFont typeface="Times New Roman" pitchFamily="18" charset="0"/>
              <a:buNone/>
            </a:pPr>
            <a:r>
              <a:rPr lang="fr-FR" altLang="fr-FR" sz="1200" dirty="0">
                <a:solidFill>
                  <a:srgbClr val="000000"/>
                </a:solidFill>
                <a:latin typeface="+mn-lt"/>
                <a:ea typeface="Arial Unicode MS" pitchFamily="34" charset="-128"/>
                <a:cs typeface="Arial Unicode MS" pitchFamily="34" charset="-128"/>
              </a:rPr>
              <a:t>McKinnon, L TUAA0201 10</a:t>
            </a:r>
            <a:r>
              <a:rPr lang="fr-FR" altLang="fr-FR" sz="1200" baseline="30000" dirty="0">
                <a:solidFill>
                  <a:srgbClr val="000000"/>
                </a:solidFill>
                <a:latin typeface="+mn-lt"/>
                <a:ea typeface="Arial Unicode MS" pitchFamily="34" charset="-128"/>
                <a:cs typeface="Arial Unicode MS" pitchFamily="34" charset="-128"/>
              </a:rPr>
              <a:t>th</a:t>
            </a:r>
            <a:r>
              <a:rPr lang="fr-FR" altLang="fr-FR" sz="1200" dirty="0">
                <a:solidFill>
                  <a:srgbClr val="000000"/>
                </a:solidFill>
                <a:latin typeface="+mn-lt"/>
                <a:ea typeface="Arial Unicode MS" pitchFamily="34" charset="-128"/>
                <a:cs typeface="Arial Unicode MS" pitchFamily="34" charset="-128"/>
              </a:rPr>
              <a:t> IAS 2019, July 23 Mexico City, Mexico</a:t>
            </a:r>
          </a:p>
        </p:txBody>
      </p:sp>
    </p:spTree>
    <p:extLst>
      <p:ext uri="{BB962C8B-B14F-4D97-AF65-F5344CB8AC3E}">
        <p14:creationId xmlns:p14="http://schemas.microsoft.com/office/powerpoint/2010/main" val="239567906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3B1342-FF0A-4C61-AEFA-DB616384EF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6007" y="151918"/>
            <a:ext cx="10317593" cy="6576658"/>
          </a:xfrm>
          <a:prstGeom prst="rect">
            <a:avLst/>
          </a:prstGeom>
        </p:spPr>
      </p:pic>
      <p:sp>
        <p:nvSpPr>
          <p:cNvPr id="3" name="Rectangle 2">
            <a:extLst>
              <a:ext uri="{FF2B5EF4-FFF2-40B4-BE49-F238E27FC236}">
                <a16:creationId xmlns:a16="http://schemas.microsoft.com/office/drawing/2014/main" id="{2C059B68-6600-BF44-B27B-2F9EB1A9AC64}"/>
              </a:ext>
            </a:extLst>
          </p:cNvPr>
          <p:cNvSpPr/>
          <p:nvPr/>
        </p:nvSpPr>
        <p:spPr>
          <a:xfrm>
            <a:off x="8668278" y="10083"/>
            <a:ext cx="3523722" cy="276999"/>
          </a:xfrm>
          <a:prstGeom prst="rect">
            <a:avLst/>
          </a:prstGeom>
        </p:spPr>
        <p:txBody>
          <a:bodyPr wrap="none">
            <a:spAutoFit/>
          </a:bodyPr>
          <a:lstStyle/>
          <a:p>
            <a:r>
              <a:rPr lang="en-US" altLang="ja-JP" sz="1200" kern="0" dirty="0">
                <a:solidFill>
                  <a:schemeClr val="tx1"/>
                </a:solidFill>
              </a:rPr>
              <a:t>Slide: Omar, SUSA12 IAS Mexico City July 21-24 2019 </a:t>
            </a:r>
          </a:p>
        </p:txBody>
      </p:sp>
    </p:spTree>
    <p:extLst>
      <p:ext uri="{BB962C8B-B14F-4D97-AF65-F5344CB8AC3E}">
        <p14:creationId xmlns:p14="http://schemas.microsoft.com/office/powerpoint/2010/main" val="8058970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980C-C3D8-4B4A-BCA7-E4DF3B233611}"/>
              </a:ext>
            </a:extLst>
          </p:cNvPr>
          <p:cNvSpPr>
            <a:spLocks noGrp="1"/>
          </p:cNvSpPr>
          <p:nvPr>
            <p:ph type="title"/>
          </p:nvPr>
        </p:nvSpPr>
        <p:spPr>
          <a:xfrm>
            <a:off x="-17984" y="0"/>
            <a:ext cx="10515600" cy="1325563"/>
          </a:xfrm>
        </p:spPr>
        <p:txBody>
          <a:bodyPr/>
          <a:lstStyle/>
          <a:p>
            <a:r>
              <a:rPr lang="en-US" dirty="0">
                <a:latin typeface="Franklin Gothic Medium" panose="020B0603020102020204" pitchFamily="34" charset="0"/>
              </a:rPr>
              <a:t>TGW – Vulnerable Populations</a:t>
            </a:r>
          </a:p>
        </p:txBody>
      </p:sp>
      <p:sp>
        <p:nvSpPr>
          <p:cNvPr id="3" name="Content Placeholder 2">
            <a:extLst>
              <a:ext uri="{FF2B5EF4-FFF2-40B4-BE49-F238E27FC236}">
                <a16:creationId xmlns:a16="http://schemas.microsoft.com/office/drawing/2014/main" id="{456F7CA8-B678-3E46-839A-6B453AEFF1BB}"/>
              </a:ext>
            </a:extLst>
          </p:cNvPr>
          <p:cNvSpPr>
            <a:spLocks noGrp="1"/>
          </p:cNvSpPr>
          <p:nvPr>
            <p:ph idx="1"/>
          </p:nvPr>
        </p:nvSpPr>
        <p:spPr>
          <a:xfrm>
            <a:off x="838200" y="1368424"/>
            <a:ext cx="10515600" cy="5489575"/>
          </a:xfrm>
        </p:spPr>
        <p:txBody>
          <a:bodyPr>
            <a:normAutofit/>
          </a:bodyPr>
          <a:lstStyle/>
          <a:p>
            <a:r>
              <a:rPr lang="en-US" sz="2000" dirty="0"/>
              <a:t>Results of 2 recent Brazilian studies demonstrate the burden “</a:t>
            </a:r>
            <a:r>
              <a:rPr lang="en-US" sz="2000" dirty="0" err="1"/>
              <a:t>syndemics</a:t>
            </a:r>
            <a:r>
              <a:rPr lang="en-US" sz="2000" dirty="0"/>
              <a:t>” (2 or more of substance abuse, binge drinking, depression, sexual compulsive </a:t>
            </a:r>
            <a:r>
              <a:rPr lang="en-US" sz="2000" dirty="0" err="1"/>
              <a:t>behaviour</a:t>
            </a:r>
            <a:r>
              <a:rPr lang="en-US" sz="2000" dirty="0"/>
              <a:t> and intimate partner violence), and risky alcohol consumption (2x the general population) and their association with HIV risk and other important outcomes including suicidality.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6" name="Rectangle 5">
            <a:extLst>
              <a:ext uri="{FF2B5EF4-FFF2-40B4-BE49-F238E27FC236}">
                <a16:creationId xmlns:a16="http://schemas.microsoft.com/office/drawing/2014/main" id="{82E9CAEC-5A26-9646-B4C2-565B6EEF2CC1}"/>
              </a:ext>
            </a:extLst>
          </p:cNvPr>
          <p:cNvSpPr/>
          <p:nvPr/>
        </p:nvSpPr>
        <p:spPr>
          <a:xfrm>
            <a:off x="8624346" y="88126"/>
            <a:ext cx="3558988" cy="276999"/>
          </a:xfrm>
          <a:prstGeom prst="rect">
            <a:avLst/>
          </a:prstGeom>
        </p:spPr>
        <p:txBody>
          <a:bodyPr wrap="none">
            <a:spAutoFit/>
          </a:bodyPr>
          <a:lstStyle/>
          <a:p>
            <a:r>
              <a:rPr lang="en-US" altLang="ja-JP" sz="1200" kern="0" dirty="0">
                <a:solidFill>
                  <a:schemeClr val="tx1"/>
                </a:solidFill>
              </a:rPr>
              <a:t>Ramos, M TUAC0103 IAS Mexico City July 21-24 2019 </a:t>
            </a:r>
          </a:p>
        </p:txBody>
      </p:sp>
      <p:sp>
        <p:nvSpPr>
          <p:cNvPr id="8" name="Rectangle 7">
            <a:extLst>
              <a:ext uri="{FF2B5EF4-FFF2-40B4-BE49-F238E27FC236}">
                <a16:creationId xmlns:a16="http://schemas.microsoft.com/office/drawing/2014/main" id="{3363735F-1985-1340-8A6C-0DF3FA85EFCB}"/>
              </a:ext>
            </a:extLst>
          </p:cNvPr>
          <p:cNvSpPr/>
          <p:nvPr/>
        </p:nvSpPr>
        <p:spPr>
          <a:xfrm>
            <a:off x="8811898" y="289475"/>
            <a:ext cx="3371436" cy="276999"/>
          </a:xfrm>
          <a:prstGeom prst="rect">
            <a:avLst/>
          </a:prstGeom>
        </p:spPr>
        <p:txBody>
          <a:bodyPr wrap="none">
            <a:spAutoFit/>
          </a:bodyPr>
          <a:lstStyle/>
          <a:p>
            <a:r>
              <a:rPr lang="en-US" altLang="ja-JP" sz="1200" kern="0" dirty="0" err="1">
                <a:solidFill>
                  <a:schemeClr val="tx1"/>
                </a:solidFill>
              </a:rPr>
              <a:t>Brignol</a:t>
            </a:r>
            <a:r>
              <a:rPr lang="en-US" altLang="ja-JP" sz="1200" kern="0" dirty="0">
                <a:solidFill>
                  <a:schemeClr val="tx1"/>
                </a:solidFill>
              </a:rPr>
              <a:t> TUAC0104 IAS Mexico City July 21-24 2019 </a:t>
            </a:r>
          </a:p>
        </p:txBody>
      </p:sp>
      <p:graphicFrame>
        <p:nvGraphicFramePr>
          <p:cNvPr id="12" name="Espaço Reservado para Conteúdo 7">
            <a:extLst>
              <a:ext uri="{FF2B5EF4-FFF2-40B4-BE49-F238E27FC236}">
                <a16:creationId xmlns:a16="http://schemas.microsoft.com/office/drawing/2014/main" id="{D8EA0F8E-A020-124E-8A2A-FF1E463C4A4F}"/>
              </a:ext>
            </a:extLst>
          </p:cNvPr>
          <p:cNvGraphicFramePr>
            <a:graphicFrameLocks/>
          </p:cNvGraphicFramePr>
          <p:nvPr>
            <p:extLst>
              <p:ext uri="{D42A27DB-BD31-4B8C-83A1-F6EECF244321}">
                <p14:modId xmlns:p14="http://schemas.microsoft.com/office/powerpoint/2010/main" val="2376162098"/>
              </p:ext>
            </p:extLst>
          </p:nvPr>
        </p:nvGraphicFramePr>
        <p:xfrm>
          <a:off x="1464656" y="1967687"/>
          <a:ext cx="9150335" cy="4890313"/>
        </p:xfrm>
        <a:graphic>
          <a:graphicData uri="http://schemas.openxmlformats.org/drawingml/2006/chart">
            <c:chart xmlns:c="http://schemas.openxmlformats.org/drawingml/2006/chart" xmlns:r="http://schemas.openxmlformats.org/officeDocument/2006/relationships" r:id="rId3"/>
          </a:graphicData>
        </a:graphic>
      </p:graphicFrame>
      <p:sp>
        <p:nvSpPr>
          <p:cNvPr id="13" name="Retângulo 4">
            <a:extLst>
              <a:ext uri="{FF2B5EF4-FFF2-40B4-BE49-F238E27FC236}">
                <a16:creationId xmlns:a16="http://schemas.microsoft.com/office/drawing/2014/main" id="{090A0332-FE75-2646-983C-608917A28C74}"/>
              </a:ext>
            </a:extLst>
          </p:cNvPr>
          <p:cNvSpPr/>
          <p:nvPr/>
        </p:nvSpPr>
        <p:spPr>
          <a:xfrm>
            <a:off x="2787948" y="2522938"/>
            <a:ext cx="7079615" cy="707886"/>
          </a:xfrm>
          <a:prstGeom prst="rect">
            <a:avLst/>
          </a:prstGeom>
        </p:spPr>
        <p:txBody>
          <a:bodyPr wrap="square">
            <a:spAutoFit/>
          </a:bodyPr>
          <a:lstStyle/>
          <a:p>
            <a:pPr algn="ctr">
              <a:defRPr sz="2000" b="1" i="0" u="none" strike="noStrike" kern="1200" spc="0" baseline="0">
                <a:solidFill>
                  <a:prstClr val="black">
                    <a:lumMod val="65000"/>
                    <a:lumOff val="35000"/>
                  </a:prstClr>
                </a:solidFill>
                <a:latin typeface="+mn-lt"/>
                <a:ea typeface="+mn-ea"/>
                <a:cs typeface="+mn-cs"/>
              </a:defRPr>
            </a:pPr>
            <a:r>
              <a:rPr lang="pt-BR" dirty="0" err="1">
                <a:solidFill>
                  <a:srgbClr val="E8303B"/>
                </a:solidFill>
              </a:rPr>
              <a:t>Prevalence</a:t>
            </a:r>
            <a:r>
              <a:rPr lang="pt-BR" dirty="0">
                <a:solidFill>
                  <a:srgbClr val="E8303B"/>
                </a:solidFill>
              </a:rPr>
              <a:t> of </a:t>
            </a:r>
            <a:r>
              <a:rPr lang="pt-BR" dirty="0" err="1">
                <a:solidFill>
                  <a:srgbClr val="E8303B"/>
                </a:solidFill>
              </a:rPr>
              <a:t>syndemic</a:t>
            </a:r>
            <a:r>
              <a:rPr lang="pt-BR" dirty="0">
                <a:solidFill>
                  <a:srgbClr val="E8303B"/>
                </a:solidFill>
              </a:rPr>
              <a:t> </a:t>
            </a:r>
            <a:r>
              <a:rPr lang="pt-BR" dirty="0" err="1">
                <a:solidFill>
                  <a:srgbClr val="E8303B"/>
                </a:solidFill>
              </a:rPr>
              <a:t>conditions</a:t>
            </a:r>
            <a:r>
              <a:rPr lang="pt-BR" dirty="0">
                <a:solidFill>
                  <a:srgbClr val="E8303B"/>
                </a:solidFill>
              </a:rPr>
              <a:t> </a:t>
            </a:r>
            <a:r>
              <a:rPr lang="pt-BR" dirty="0" err="1">
                <a:solidFill>
                  <a:srgbClr val="E8303B"/>
                </a:solidFill>
              </a:rPr>
              <a:t>among</a:t>
            </a:r>
            <a:r>
              <a:rPr lang="pt-BR" dirty="0">
                <a:solidFill>
                  <a:srgbClr val="E8303B"/>
                </a:solidFill>
              </a:rPr>
              <a:t> 143 TGW </a:t>
            </a:r>
            <a:r>
              <a:rPr lang="pt-BR" dirty="0" err="1">
                <a:solidFill>
                  <a:srgbClr val="E8303B"/>
                </a:solidFill>
              </a:rPr>
              <a:t>screened</a:t>
            </a:r>
            <a:r>
              <a:rPr lang="pt-BR" dirty="0">
                <a:solidFill>
                  <a:srgbClr val="E8303B"/>
                </a:solidFill>
              </a:rPr>
              <a:t> for </a:t>
            </a:r>
            <a:r>
              <a:rPr lang="pt-BR" dirty="0" err="1">
                <a:solidFill>
                  <a:srgbClr val="E8303B"/>
                </a:solidFill>
              </a:rPr>
              <a:t>PrEPARADAS</a:t>
            </a:r>
            <a:r>
              <a:rPr lang="pt-BR" dirty="0">
                <a:solidFill>
                  <a:srgbClr val="E8303B"/>
                </a:solidFill>
              </a:rPr>
              <a:t> </a:t>
            </a:r>
            <a:r>
              <a:rPr lang="pt-BR" dirty="0" err="1">
                <a:solidFill>
                  <a:srgbClr val="E8303B"/>
                </a:solidFill>
              </a:rPr>
              <a:t>study</a:t>
            </a:r>
            <a:r>
              <a:rPr lang="pt-BR" dirty="0">
                <a:solidFill>
                  <a:srgbClr val="E8303B"/>
                </a:solidFill>
              </a:rPr>
              <a:t>. Rio de Janeiro, Brazil, 2018</a:t>
            </a:r>
            <a:r>
              <a:rPr lang="pt-BR" b="1" dirty="0">
                <a:solidFill>
                  <a:srgbClr val="E8303B"/>
                </a:solidFill>
              </a:rPr>
              <a:t> </a:t>
            </a:r>
          </a:p>
        </p:txBody>
      </p:sp>
    </p:spTree>
    <p:extLst>
      <p:ext uri="{BB962C8B-B14F-4D97-AF65-F5344CB8AC3E}">
        <p14:creationId xmlns:p14="http://schemas.microsoft.com/office/powerpoint/2010/main" val="9459690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980C-C3D8-4B4A-BCA7-E4DF3B233611}"/>
              </a:ext>
            </a:extLst>
          </p:cNvPr>
          <p:cNvSpPr>
            <a:spLocks noGrp="1"/>
          </p:cNvSpPr>
          <p:nvPr>
            <p:ph type="title"/>
          </p:nvPr>
        </p:nvSpPr>
        <p:spPr>
          <a:xfrm>
            <a:off x="33874" y="0"/>
            <a:ext cx="10515600" cy="1325563"/>
          </a:xfrm>
        </p:spPr>
        <p:txBody>
          <a:bodyPr/>
          <a:lstStyle/>
          <a:p>
            <a:r>
              <a:rPr lang="en-US" dirty="0">
                <a:latin typeface="Franklin Gothic Medium" panose="020B0603020102020204" pitchFamily="34" charset="0"/>
              </a:rPr>
              <a:t>TGW – Vulnerable Populations</a:t>
            </a:r>
          </a:p>
        </p:txBody>
      </p:sp>
      <p:sp>
        <p:nvSpPr>
          <p:cNvPr id="3" name="Content Placeholder 2">
            <a:extLst>
              <a:ext uri="{FF2B5EF4-FFF2-40B4-BE49-F238E27FC236}">
                <a16:creationId xmlns:a16="http://schemas.microsoft.com/office/drawing/2014/main" id="{456F7CA8-B678-3E46-839A-6B453AEFF1BB}"/>
              </a:ext>
            </a:extLst>
          </p:cNvPr>
          <p:cNvSpPr>
            <a:spLocks noGrp="1"/>
          </p:cNvSpPr>
          <p:nvPr>
            <p:ph idx="1"/>
          </p:nvPr>
        </p:nvSpPr>
        <p:spPr>
          <a:xfrm>
            <a:off x="838200" y="1368424"/>
            <a:ext cx="10515600" cy="5489575"/>
          </a:xfrm>
        </p:spPr>
        <p:txBody>
          <a:bodyPr>
            <a:normAutofit/>
          </a:bodyPr>
          <a:lstStyle/>
          <a:p>
            <a:r>
              <a:rPr lang="en-US" sz="2400" dirty="0"/>
              <a:t>TGW also have lower healthcare utilization (41% avoid seeking healthcare in a recent Argentinian study), and report stigma and discrimination as factors associated with healthcare avoidance.</a:t>
            </a:r>
          </a:p>
          <a:p>
            <a:r>
              <a:rPr lang="en-US" sz="2400" dirty="0"/>
              <a:t>Current ART use is low among TGW. In a Brazilian study use was at 46%, compared to 95% of MSM who knew their status.</a:t>
            </a:r>
          </a:p>
          <a:p>
            <a:pPr lvl="1"/>
            <a:r>
              <a:rPr lang="en-US" sz="2000" dirty="0"/>
              <a:t>Younger TGW were more likely to be on ART, possibly due to recent changes in Health Policy (</a:t>
            </a:r>
            <a:r>
              <a:rPr lang="en-US" sz="2000" dirty="0" err="1"/>
              <a:t>ie</a:t>
            </a:r>
            <a:r>
              <a:rPr lang="en-US" sz="2000" dirty="0"/>
              <a:t>. chosen name use)</a:t>
            </a:r>
          </a:p>
          <a:p>
            <a:endParaRPr lang="en-US" sz="2400" dirty="0"/>
          </a:p>
          <a:p>
            <a:r>
              <a:rPr lang="en-US" sz="2400" dirty="0"/>
              <a:t>In surveys, TGW with HIV prioritize gender-affirming care over management of HIV. When HIV care providers are also hormone therapy prescribers, TGW are more likely to be retained in care and achieve viral suppression.</a:t>
            </a:r>
          </a:p>
        </p:txBody>
      </p:sp>
      <p:sp>
        <p:nvSpPr>
          <p:cNvPr id="10" name="Rectangle 9">
            <a:extLst>
              <a:ext uri="{FF2B5EF4-FFF2-40B4-BE49-F238E27FC236}">
                <a16:creationId xmlns:a16="http://schemas.microsoft.com/office/drawing/2014/main" id="{416D8967-877D-E443-A58E-DEDC9A05D7BA}"/>
              </a:ext>
            </a:extLst>
          </p:cNvPr>
          <p:cNvSpPr/>
          <p:nvPr/>
        </p:nvSpPr>
        <p:spPr>
          <a:xfrm>
            <a:off x="8454868" y="3791803"/>
            <a:ext cx="3703258" cy="276999"/>
          </a:xfrm>
          <a:prstGeom prst="rect">
            <a:avLst/>
          </a:prstGeom>
        </p:spPr>
        <p:txBody>
          <a:bodyPr wrap="none">
            <a:spAutoFit/>
          </a:bodyPr>
          <a:lstStyle/>
          <a:p>
            <a:r>
              <a:rPr lang="en-US" altLang="ja-JP" sz="1200" kern="0" dirty="0" err="1">
                <a:solidFill>
                  <a:schemeClr val="tx1"/>
                </a:solidFill>
              </a:rPr>
              <a:t>Maschiao</a:t>
            </a:r>
            <a:r>
              <a:rPr lang="en-US" altLang="ja-JP" sz="1200" kern="0" dirty="0">
                <a:solidFill>
                  <a:schemeClr val="tx1"/>
                </a:solidFill>
              </a:rPr>
              <a:t> LF TUAC0105 IAS Mexico City July 21-24 2019 </a:t>
            </a:r>
          </a:p>
        </p:txBody>
      </p:sp>
      <p:sp>
        <p:nvSpPr>
          <p:cNvPr id="9" name="Rectangle 8">
            <a:extLst>
              <a:ext uri="{FF2B5EF4-FFF2-40B4-BE49-F238E27FC236}">
                <a16:creationId xmlns:a16="http://schemas.microsoft.com/office/drawing/2014/main" id="{A80218CE-BB46-784C-BA76-F3FE12639A2E}"/>
              </a:ext>
            </a:extLst>
          </p:cNvPr>
          <p:cNvSpPr/>
          <p:nvPr/>
        </p:nvSpPr>
        <p:spPr>
          <a:xfrm>
            <a:off x="9203209" y="5141100"/>
            <a:ext cx="2439410" cy="276999"/>
          </a:xfrm>
          <a:prstGeom prst="rect">
            <a:avLst/>
          </a:prstGeom>
        </p:spPr>
        <p:txBody>
          <a:bodyPr wrap="square">
            <a:spAutoFit/>
          </a:bodyPr>
          <a:lstStyle/>
          <a:p>
            <a:r>
              <a:rPr lang="en-US" sz="1200" dirty="0"/>
              <a:t>Chung Cecilia, 2016 TG Law Center </a:t>
            </a:r>
          </a:p>
        </p:txBody>
      </p:sp>
      <p:sp>
        <p:nvSpPr>
          <p:cNvPr id="11" name="TextBox 10">
            <a:extLst>
              <a:ext uri="{FF2B5EF4-FFF2-40B4-BE49-F238E27FC236}">
                <a16:creationId xmlns:a16="http://schemas.microsoft.com/office/drawing/2014/main" id="{DDDEF225-DB4E-674D-9777-9092CAEAD251}"/>
              </a:ext>
            </a:extLst>
          </p:cNvPr>
          <p:cNvSpPr txBox="1"/>
          <p:nvPr/>
        </p:nvSpPr>
        <p:spPr>
          <a:xfrm>
            <a:off x="8970375" y="5363945"/>
            <a:ext cx="2672244" cy="276999"/>
          </a:xfrm>
          <a:prstGeom prst="rect">
            <a:avLst/>
          </a:prstGeom>
          <a:noFill/>
        </p:spPr>
        <p:txBody>
          <a:bodyPr wrap="square" rtlCol="0">
            <a:spAutoFit/>
          </a:bodyPr>
          <a:lstStyle/>
          <a:p>
            <a:r>
              <a:rPr lang="es-ES" sz="1200" dirty="0" err="1"/>
              <a:t>Poteat</a:t>
            </a:r>
            <a:r>
              <a:rPr lang="es-ES" sz="1200" dirty="0"/>
              <a:t> T, </a:t>
            </a:r>
            <a:r>
              <a:rPr lang="es-ES" sz="1200" dirty="0" err="1"/>
              <a:t>Positively</a:t>
            </a:r>
            <a:r>
              <a:rPr lang="es-ES" sz="1200" dirty="0"/>
              <a:t> Trans </a:t>
            </a:r>
            <a:r>
              <a:rPr lang="es-ES" sz="1200" dirty="0" err="1"/>
              <a:t>Survey</a:t>
            </a:r>
            <a:r>
              <a:rPr lang="es-ES" sz="1200" dirty="0"/>
              <a:t>, 2016</a:t>
            </a:r>
            <a:endParaRPr lang="en-US" sz="1200" dirty="0"/>
          </a:p>
        </p:txBody>
      </p:sp>
      <p:sp>
        <p:nvSpPr>
          <p:cNvPr id="14" name="Rectangle 13">
            <a:extLst>
              <a:ext uri="{FF2B5EF4-FFF2-40B4-BE49-F238E27FC236}">
                <a16:creationId xmlns:a16="http://schemas.microsoft.com/office/drawing/2014/main" id="{0E1603B0-DD74-224E-9148-1A1403CA797F}"/>
              </a:ext>
            </a:extLst>
          </p:cNvPr>
          <p:cNvSpPr/>
          <p:nvPr/>
        </p:nvSpPr>
        <p:spPr>
          <a:xfrm>
            <a:off x="9009507" y="3568958"/>
            <a:ext cx="3148619" cy="276999"/>
          </a:xfrm>
          <a:prstGeom prst="rect">
            <a:avLst/>
          </a:prstGeom>
        </p:spPr>
        <p:txBody>
          <a:bodyPr wrap="none">
            <a:spAutoFit/>
          </a:bodyPr>
          <a:lstStyle/>
          <a:p>
            <a:r>
              <a:rPr lang="en-US" altLang="ja-JP" sz="1200" kern="0" dirty="0">
                <a:solidFill>
                  <a:schemeClr val="tx1"/>
                </a:solidFill>
              </a:rPr>
              <a:t>Omar, SUSA12 IAS Mexico City July 21-24 2019 </a:t>
            </a:r>
          </a:p>
        </p:txBody>
      </p:sp>
    </p:spTree>
    <p:extLst>
      <p:ext uri="{BB962C8B-B14F-4D97-AF65-F5344CB8AC3E}">
        <p14:creationId xmlns:p14="http://schemas.microsoft.com/office/powerpoint/2010/main" val="346470086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5EF1C-99E6-D549-BEBF-E278661E2B4C}"/>
              </a:ext>
            </a:extLst>
          </p:cNvPr>
          <p:cNvSpPr>
            <a:spLocks noGrp="1"/>
          </p:cNvSpPr>
          <p:nvPr>
            <p:ph type="title"/>
          </p:nvPr>
        </p:nvSpPr>
        <p:spPr>
          <a:xfrm>
            <a:off x="0" y="50424"/>
            <a:ext cx="10515600" cy="1325563"/>
          </a:xfrm>
        </p:spPr>
        <p:txBody>
          <a:bodyPr/>
          <a:lstStyle/>
          <a:p>
            <a:r>
              <a:rPr lang="en-US" dirty="0">
                <a:latin typeface="Franklin Gothic Medium" panose="020B0603020102020204" pitchFamily="34" charset="0"/>
              </a:rPr>
              <a:t>TGW – Vulnerable Populations</a:t>
            </a:r>
          </a:p>
        </p:txBody>
      </p:sp>
      <p:sp>
        <p:nvSpPr>
          <p:cNvPr id="3" name="Content Placeholder 2">
            <a:extLst>
              <a:ext uri="{FF2B5EF4-FFF2-40B4-BE49-F238E27FC236}">
                <a16:creationId xmlns:a16="http://schemas.microsoft.com/office/drawing/2014/main" id="{3B36D2F7-F70B-9E42-9F4D-6DAEA5D65C1C}"/>
              </a:ext>
            </a:extLst>
          </p:cNvPr>
          <p:cNvSpPr>
            <a:spLocks noGrp="1"/>
          </p:cNvSpPr>
          <p:nvPr>
            <p:ph idx="1"/>
          </p:nvPr>
        </p:nvSpPr>
        <p:spPr>
          <a:xfrm>
            <a:off x="4991288" y="1379574"/>
            <a:ext cx="6354731" cy="5171191"/>
          </a:xfrm>
        </p:spPr>
        <p:txBody>
          <a:bodyPr/>
          <a:lstStyle/>
          <a:p>
            <a:pPr marL="0" indent="0">
              <a:buNone/>
            </a:pPr>
            <a:r>
              <a:rPr lang="en-US" dirty="0"/>
              <a:t>TGW have lower engagement with PrEP and HIV treatment; this is strongly associated with basic social risk factors like education, stable housing, and substance use, as well as structural violence and stigma.</a:t>
            </a:r>
          </a:p>
        </p:txBody>
      </p:sp>
      <p:sp>
        <p:nvSpPr>
          <p:cNvPr id="4" name="Rectangle 3">
            <a:extLst>
              <a:ext uri="{FF2B5EF4-FFF2-40B4-BE49-F238E27FC236}">
                <a16:creationId xmlns:a16="http://schemas.microsoft.com/office/drawing/2014/main" id="{C0271BA0-BA5A-924D-9F61-A6EFD94AD859}"/>
              </a:ext>
            </a:extLst>
          </p:cNvPr>
          <p:cNvSpPr/>
          <p:nvPr/>
        </p:nvSpPr>
        <p:spPr>
          <a:xfrm>
            <a:off x="8564084" y="88126"/>
            <a:ext cx="3496470" cy="276999"/>
          </a:xfrm>
          <a:prstGeom prst="rect">
            <a:avLst/>
          </a:prstGeom>
        </p:spPr>
        <p:txBody>
          <a:bodyPr wrap="none">
            <a:spAutoFit/>
          </a:bodyPr>
          <a:lstStyle/>
          <a:p>
            <a:r>
              <a:rPr lang="en-US" altLang="ja-JP" sz="1200" kern="0" dirty="0" err="1"/>
              <a:t>Celum</a:t>
            </a:r>
            <a:r>
              <a:rPr lang="en-US" altLang="ja-JP" sz="1200" kern="0" dirty="0"/>
              <a:t>, C TUAC0301 </a:t>
            </a:r>
            <a:r>
              <a:rPr lang="en-US" altLang="ja-JP" sz="1200" kern="0" dirty="0">
                <a:solidFill>
                  <a:schemeClr val="tx1"/>
                </a:solidFill>
              </a:rPr>
              <a:t>IAS Mexico City July 21-24 2019 </a:t>
            </a:r>
          </a:p>
        </p:txBody>
      </p:sp>
      <p:sp>
        <p:nvSpPr>
          <p:cNvPr id="5" name="Rectangle 4">
            <a:extLst>
              <a:ext uri="{FF2B5EF4-FFF2-40B4-BE49-F238E27FC236}">
                <a16:creationId xmlns:a16="http://schemas.microsoft.com/office/drawing/2014/main" id="{74AE293E-0D15-C948-BF74-AD36184EB33B}"/>
              </a:ext>
            </a:extLst>
          </p:cNvPr>
          <p:cNvSpPr/>
          <p:nvPr/>
        </p:nvSpPr>
        <p:spPr>
          <a:xfrm>
            <a:off x="8511986" y="365125"/>
            <a:ext cx="3600666" cy="276999"/>
          </a:xfrm>
          <a:prstGeom prst="rect">
            <a:avLst/>
          </a:prstGeom>
        </p:spPr>
        <p:txBody>
          <a:bodyPr wrap="none">
            <a:spAutoFit/>
          </a:bodyPr>
          <a:lstStyle/>
          <a:p>
            <a:r>
              <a:rPr lang="en-US" altLang="ja-JP" sz="1200" kern="0" dirty="0" err="1"/>
              <a:t>Aristegui</a:t>
            </a:r>
            <a:r>
              <a:rPr lang="en-US" altLang="ja-JP" sz="1200" kern="0" dirty="0"/>
              <a:t>, I TUPD0106 </a:t>
            </a:r>
            <a:r>
              <a:rPr lang="en-US" altLang="ja-JP" sz="1200" kern="0" dirty="0">
                <a:solidFill>
                  <a:schemeClr val="tx1"/>
                </a:solidFill>
              </a:rPr>
              <a:t>IAS Mexico City July 21-24 2019 </a:t>
            </a:r>
          </a:p>
        </p:txBody>
      </p:sp>
      <p:grpSp>
        <p:nvGrpSpPr>
          <p:cNvPr id="24" name="Grupo 70">
            <a:extLst>
              <a:ext uri="{FF2B5EF4-FFF2-40B4-BE49-F238E27FC236}">
                <a16:creationId xmlns:a16="http://schemas.microsoft.com/office/drawing/2014/main" id="{57F730D8-7669-1C43-A2E2-9794A57D8B02}"/>
              </a:ext>
            </a:extLst>
          </p:cNvPr>
          <p:cNvGrpSpPr/>
          <p:nvPr/>
        </p:nvGrpSpPr>
        <p:grpSpPr>
          <a:xfrm>
            <a:off x="3950873" y="4885731"/>
            <a:ext cx="2083474" cy="1700629"/>
            <a:chOff x="9447622" y="4233819"/>
            <a:chExt cx="2083474" cy="1700629"/>
          </a:xfrm>
        </p:grpSpPr>
        <p:pic>
          <p:nvPicPr>
            <p:cNvPr id="25" name="Imagem 71" descr="engagement_preparadas_09julho2019_completo.jpg">
              <a:extLst>
                <a:ext uri="{FF2B5EF4-FFF2-40B4-BE49-F238E27FC236}">
                  <a16:creationId xmlns:a16="http://schemas.microsoft.com/office/drawing/2014/main" id="{B3AB3FE7-1B79-6449-A596-A8122140263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500127" y="4830684"/>
              <a:ext cx="199058" cy="311706"/>
            </a:xfrm>
            <a:prstGeom prst="rect">
              <a:avLst/>
            </a:prstGeom>
          </p:spPr>
        </p:pic>
        <p:pic>
          <p:nvPicPr>
            <p:cNvPr id="26" name="Imagem 72" descr="engagement_preparadas_09julho2019_completo.jpg">
              <a:extLst>
                <a:ext uri="{FF2B5EF4-FFF2-40B4-BE49-F238E27FC236}">
                  <a16:creationId xmlns:a16="http://schemas.microsoft.com/office/drawing/2014/main" id="{C58D5738-A564-3A47-B551-D05D126EC36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533092" y="4233819"/>
              <a:ext cx="155918" cy="398280"/>
            </a:xfrm>
            <a:prstGeom prst="rect">
              <a:avLst/>
            </a:prstGeom>
          </p:spPr>
        </p:pic>
        <p:pic>
          <p:nvPicPr>
            <p:cNvPr id="27" name="Imagem 73" descr="engagement_preparadas_09julho2019_completo.jpg">
              <a:extLst>
                <a:ext uri="{FF2B5EF4-FFF2-40B4-BE49-F238E27FC236}">
                  <a16:creationId xmlns:a16="http://schemas.microsoft.com/office/drawing/2014/main" id="{0F1FC664-F106-C84A-A365-AAB9F080575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487997" y="4626089"/>
              <a:ext cx="199092" cy="225196"/>
            </a:xfrm>
            <a:prstGeom prst="rect">
              <a:avLst/>
            </a:prstGeom>
          </p:spPr>
        </p:pic>
        <p:pic>
          <p:nvPicPr>
            <p:cNvPr id="28" name="Imagem 74" descr="engagement_preparadas_09julho2019_completo.jpg">
              <a:extLst>
                <a:ext uri="{FF2B5EF4-FFF2-40B4-BE49-F238E27FC236}">
                  <a16:creationId xmlns:a16="http://schemas.microsoft.com/office/drawing/2014/main" id="{93217267-CDCE-C84A-9050-4096C424B37A}"/>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488816" y="5048025"/>
              <a:ext cx="199163" cy="225041"/>
            </a:xfrm>
            <a:prstGeom prst="rect">
              <a:avLst/>
            </a:prstGeom>
          </p:spPr>
        </p:pic>
        <p:pic>
          <p:nvPicPr>
            <p:cNvPr id="29" name="Imagem 75" descr="engagement_preparadas_09julho2019_completo.jpg">
              <a:extLst>
                <a:ext uri="{FF2B5EF4-FFF2-40B4-BE49-F238E27FC236}">
                  <a16:creationId xmlns:a16="http://schemas.microsoft.com/office/drawing/2014/main" id="{8F77E60E-00D8-6F4E-9FAC-15C6550EB80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501412" y="5255853"/>
              <a:ext cx="199160" cy="225041"/>
            </a:xfrm>
            <a:prstGeom prst="rect">
              <a:avLst/>
            </a:prstGeom>
          </p:spPr>
        </p:pic>
        <p:pic>
          <p:nvPicPr>
            <p:cNvPr id="30" name="Imagem 76" descr="engagement_preparadas_09julho2019_completo.jpg">
              <a:extLst>
                <a:ext uri="{FF2B5EF4-FFF2-40B4-BE49-F238E27FC236}">
                  <a16:creationId xmlns:a16="http://schemas.microsoft.com/office/drawing/2014/main" id="{3B23D035-737A-0A48-9F5C-20C672151568}"/>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447622" y="5460197"/>
              <a:ext cx="242506" cy="225041"/>
            </a:xfrm>
            <a:prstGeom prst="rect">
              <a:avLst/>
            </a:prstGeom>
          </p:spPr>
        </p:pic>
        <p:pic>
          <p:nvPicPr>
            <p:cNvPr id="31" name="Imagem 77" descr="engagement_preparadas_09julho2019_completo.jpg">
              <a:extLst>
                <a:ext uri="{FF2B5EF4-FFF2-40B4-BE49-F238E27FC236}">
                  <a16:creationId xmlns:a16="http://schemas.microsoft.com/office/drawing/2014/main" id="{94188C76-2611-8147-9628-F397FC0F1352}"/>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9490654" y="5664911"/>
              <a:ext cx="199096" cy="225041"/>
            </a:xfrm>
            <a:prstGeom prst="rect">
              <a:avLst/>
            </a:prstGeom>
          </p:spPr>
        </p:pic>
        <p:sp>
          <p:nvSpPr>
            <p:cNvPr id="32" name="CaixaDeTexto 78">
              <a:extLst>
                <a:ext uri="{FF2B5EF4-FFF2-40B4-BE49-F238E27FC236}">
                  <a16:creationId xmlns:a16="http://schemas.microsoft.com/office/drawing/2014/main" id="{9F3E5920-851B-6A46-9438-B4CD0D1A0409}"/>
                </a:ext>
              </a:extLst>
            </p:cNvPr>
            <p:cNvSpPr txBox="1"/>
            <p:nvPr/>
          </p:nvSpPr>
          <p:spPr>
            <a:xfrm>
              <a:off x="9615648" y="4351158"/>
              <a:ext cx="1079142" cy="307777"/>
            </a:xfrm>
            <a:prstGeom prst="rect">
              <a:avLst/>
            </a:prstGeom>
            <a:noFill/>
          </p:spPr>
          <p:txBody>
            <a:bodyPr wrap="none" rtlCol="0">
              <a:spAutoFit/>
            </a:bodyPr>
            <a:lstStyle/>
            <a:p>
              <a:r>
                <a:rPr lang="pt-BR" sz="1400" dirty="0" err="1"/>
                <a:t>Missing</a:t>
              </a:r>
              <a:r>
                <a:rPr lang="pt-BR" sz="1400" dirty="0"/>
                <a:t> </a:t>
              </a:r>
              <a:r>
                <a:rPr lang="pt-BR" sz="1400" dirty="0" err="1"/>
                <a:t>visit</a:t>
              </a:r>
              <a:endParaRPr lang="pt-BR" sz="1400" dirty="0"/>
            </a:p>
          </p:txBody>
        </p:sp>
        <p:sp>
          <p:nvSpPr>
            <p:cNvPr id="33" name="CaixaDeTexto 79">
              <a:extLst>
                <a:ext uri="{FF2B5EF4-FFF2-40B4-BE49-F238E27FC236}">
                  <a16:creationId xmlns:a16="http://schemas.microsoft.com/office/drawing/2014/main" id="{6D69FD01-00FD-B34A-9D4E-5E74C88B9D9B}"/>
                </a:ext>
              </a:extLst>
            </p:cNvPr>
            <p:cNvSpPr txBox="1"/>
            <p:nvPr/>
          </p:nvSpPr>
          <p:spPr>
            <a:xfrm>
              <a:off x="9618963" y="4573131"/>
              <a:ext cx="474041" cy="307777"/>
            </a:xfrm>
            <a:prstGeom prst="rect">
              <a:avLst/>
            </a:prstGeom>
            <a:noFill/>
          </p:spPr>
          <p:txBody>
            <a:bodyPr wrap="none" rtlCol="0">
              <a:spAutoFit/>
            </a:bodyPr>
            <a:lstStyle/>
            <a:p>
              <a:r>
                <a:rPr lang="pt-BR" sz="1400" dirty="0" err="1"/>
                <a:t>BLQ</a:t>
              </a:r>
              <a:endParaRPr lang="pt-BR" sz="1400" dirty="0"/>
            </a:p>
          </p:txBody>
        </p:sp>
        <p:sp>
          <p:nvSpPr>
            <p:cNvPr id="34" name="CaixaDeTexto 80">
              <a:extLst>
                <a:ext uri="{FF2B5EF4-FFF2-40B4-BE49-F238E27FC236}">
                  <a16:creationId xmlns:a16="http://schemas.microsoft.com/office/drawing/2014/main" id="{0B6052F0-1CC4-C142-AF20-DC0E6AD22E9E}"/>
                </a:ext>
              </a:extLst>
            </p:cNvPr>
            <p:cNvSpPr txBox="1"/>
            <p:nvPr/>
          </p:nvSpPr>
          <p:spPr>
            <a:xfrm>
              <a:off x="9612339" y="4775226"/>
              <a:ext cx="1282723" cy="307777"/>
            </a:xfrm>
            <a:prstGeom prst="rect">
              <a:avLst/>
            </a:prstGeom>
            <a:noFill/>
          </p:spPr>
          <p:txBody>
            <a:bodyPr wrap="none" rtlCol="0">
              <a:spAutoFit/>
            </a:bodyPr>
            <a:lstStyle/>
            <a:p>
              <a:r>
                <a:rPr lang="pt-BR" sz="1400" dirty="0"/>
                <a:t>&lt;2 doses/</a:t>
              </a:r>
              <a:r>
                <a:rPr lang="pt-BR" sz="1400" dirty="0" err="1"/>
                <a:t>week</a:t>
              </a:r>
              <a:endParaRPr lang="pt-BR" sz="1400" dirty="0"/>
            </a:p>
          </p:txBody>
        </p:sp>
        <p:sp>
          <p:nvSpPr>
            <p:cNvPr id="35" name="CaixaDeTexto 81">
              <a:extLst>
                <a:ext uri="{FF2B5EF4-FFF2-40B4-BE49-F238E27FC236}">
                  <a16:creationId xmlns:a16="http://schemas.microsoft.com/office/drawing/2014/main" id="{F09E4C1F-C339-0B40-B17E-16C304FFD72D}"/>
                </a:ext>
              </a:extLst>
            </p:cNvPr>
            <p:cNvSpPr txBox="1"/>
            <p:nvPr/>
          </p:nvSpPr>
          <p:spPr>
            <a:xfrm>
              <a:off x="9615654" y="4997199"/>
              <a:ext cx="1378904" cy="307777"/>
            </a:xfrm>
            <a:prstGeom prst="rect">
              <a:avLst/>
            </a:prstGeom>
            <a:noFill/>
          </p:spPr>
          <p:txBody>
            <a:bodyPr wrap="none" rtlCol="0">
              <a:spAutoFit/>
            </a:bodyPr>
            <a:lstStyle/>
            <a:p>
              <a:r>
                <a:rPr lang="pt-BR" sz="1400" dirty="0"/>
                <a:t> 2-3 doses/</a:t>
              </a:r>
              <a:r>
                <a:rPr lang="pt-BR" sz="1400" dirty="0" err="1"/>
                <a:t>week</a:t>
              </a:r>
              <a:endParaRPr lang="pt-BR" sz="1400" dirty="0"/>
            </a:p>
          </p:txBody>
        </p:sp>
        <p:sp>
          <p:nvSpPr>
            <p:cNvPr id="36" name="CaixaDeTexto 82">
              <a:extLst>
                <a:ext uri="{FF2B5EF4-FFF2-40B4-BE49-F238E27FC236}">
                  <a16:creationId xmlns:a16="http://schemas.microsoft.com/office/drawing/2014/main" id="{55B23998-DCD2-AA41-AEDE-95ABC63692FB}"/>
                </a:ext>
              </a:extLst>
            </p:cNvPr>
            <p:cNvSpPr txBox="1"/>
            <p:nvPr/>
          </p:nvSpPr>
          <p:spPr>
            <a:xfrm>
              <a:off x="9622278" y="5202603"/>
              <a:ext cx="1338828" cy="307777"/>
            </a:xfrm>
            <a:prstGeom prst="rect">
              <a:avLst/>
            </a:prstGeom>
            <a:noFill/>
          </p:spPr>
          <p:txBody>
            <a:bodyPr wrap="none" rtlCol="0">
              <a:spAutoFit/>
            </a:bodyPr>
            <a:lstStyle/>
            <a:p>
              <a:r>
                <a:rPr lang="pt-BR" sz="1400" dirty="0"/>
                <a:t>4-7 doses/</a:t>
              </a:r>
              <a:r>
                <a:rPr lang="pt-BR" sz="1400" dirty="0" err="1"/>
                <a:t>week</a:t>
              </a:r>
              <a:endParaRPr lang="pt-BR" sz="1400" dirty="0"/>
            </a:p>
          </p:txBody>
        </p:sp>
        <p:sp>
          <p:nvSpPr>
            <p:cNvPr id="37" name="CaixaDeTexto 83">
              <a:extLst>
                <a:ext uri="{FF2B5EF4-FFF2-40B4-BE49-F238E27FC236}">
                  <a16:creationId xmlns:a16="http://schemas.microsoft.com/office/drawing/2014/main" id="{F52F110A-B889-5C4E-95B9-A507EC9D7CE8}"/>
                </a:ext>
              </a:extLst>
            </p:cNvPr>
            <p:cNvSpPr txBox="1"/>
            <p:nvPr/>
          </p:nvSpPr>
          <p:spPr>
            <a:xfrm>
              <a:off x="9615654" y="5404698"/>
              <a:ext cx="1855444" cy="307777"/>
            </a:xfrm>
            <a:prstGeom prst="rect">
              <a:avLst/>
            </a:prstGeom>
            <a:noFill/>
          </p:spPr>
          <p:txBody>
            <a:bodyPr wrap="none" rtlCol="0">
              <a:spAutoFit/>
            </a:bodyPr>
            <a:lstStyle/>
            <a:p>
              <a:r>
                <a:rPr lang="pt-BR" sz="1400" dirty="0" err="1"/>
                <a:t>Waiting</a:t>
              </a:r>
              <a:r>
                <a:rPr lang="pt-BR" sz="1400" dirty="0"/>
                <a:t> for DBS </a:t>
              </a:r>
              <a:r>
                <a:rPr lang="pt-BR" sz="1400" dirty="0" err="1"/>
                <a:t>results</a:t>
              </a:r>
              <a:endParaRPr lang="pt-BR" sz="1400" dirty="0"/>
            </a:p>
          </p:txBody>
        </p:sp>
        <p:sp>
          <p:nvSpPr>
            <p:cNvPr id="38" name="CaixaDeTexto 84">
              <a:extLst>
                <a:ext uri="{FF2B5EF4-FFF2-40B4-BE49-F238E27FC236}">
                  <a16:creationId xmlns:a16="http://schemas.microsoft.com/office/drawing/2014/main" id="{3E9F5413-54C9-E04F-9192-8BF8F1FDD7BE}"/>
                </a:ext>
              </a:extLst>
            </p:cNvPr>
            <p:cNvSpPr txBox="1"/>
            <p:nvPr/>
          </p:nvSpPr>
          <p:spPr>
            <a:xfrm>
              <a:off x="9618969" y="5626671"/>
              <a:ext cx="1912127" cy="307777"/>
            </a:xfrm>
            <a:prstGeom prst="rect">
              <a:avLst/>
            </a:prstGeom>
            <a:noFill/>
          </p:spPr>
          <p:txBody>
            <a:bodyPr wrap="none" rtlCol="0">
              <a:spAutoFit/>
            </a:bodyPr>
            <a:lstStyle/>
            <a:p>
              <a:r>
                <a:rPr lang="pt-BR" sz="1400" dirty="0" err="1"/>
                <a:t>Visits</a:t>
              </a:r>
              <a:r>
                <a:rPr lang="pt-BR" sz="1400" dirty="0"/>
                <a:t> </a:t>
              </a:r>
              <a:r>
                <a:rPr lang="pt-BR" sz="1400" dirty="0" err="1"/>
                <a:t>will</a:t>
              </a:r>
              <a:r>
                <a:rPr lang="pt-BR" sz="1400" dirty="0"/>
                <a:t> </a:t>
              </a:r>
              <a:r>
                <a:rPr lang="pt-BR" sz="1400" dirty="0" err="1"/>
                <a:t>be</a:t>
              </a:r>
              <a:r>
                <a:rPr lang="pt-BR" sz="1400" dirty="0"/>
                <a:t> </a:t>
              </a:r>
              <a:r>
                <a:rPr lang="pt-BR" sz="1400" dirty="0" err="1"/>
                <a:t>performed</a:t>
              </a:r>
              <a:endParaRPr lang="pt-BR" sz="1400" dirty="0"/>
            </a:p>
          </p:txBody>
        </p:sp>
      </p:grpSp>
      <p:grpSp>
        <p:nvGrpSpPr>
          <p:cNvPr id="59" name="Group 58">
            <a:extLst>
              <a:ext uri="{FF2B5EF4-FFF2-40B4-BE49-F238E27FC236}">
                <a16:creationId xmlns:a16="http://schemas.microsoft.com/office/drawing/2014/main" id="{CC8B577C-3445-DC49-9E9D-5BB80E7F9D0C}"/>
              </a:ext>
            </a:extLst>
          </p:cNvPr>
          <p:cNvGrpSpPr/>
          <p:nvPr/>
        </p:nvGrpSpPr>
        <p:grpSpPr>
          <a:xfrm>
            <a:off x="999243" y="1349995"/>
            <a:ext cx="3043284" cy="5236988"/>
            <a:chOff x="6748698" y="1578704"/>
            <a:chExt cx="3043284" cy="5236988"/>
          </a:xfrm>
        </p:grpSpPr>
        <p:pic>
          <p:nvPicPr>
            <p:cNvPr id="22" name="Imagem 3" descr="engagement_preparadas_09julho2019_completo.jpg">
              <a:extLst>
                <a:ext uri="{FF2B5EF4-FFF2-40B4-BE49-F238E27FC236}">
                  <a16:creationId xmlns:a16="http://schemas.microsoft.com/office/drawing/2014/main" id="{BAAFA8A2-7C57-904A-8C73-C89F3F324A59}"/>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6748698" y="1631234"/>
              <a:ext cx="3043284" cy="5087978"/>
            </a:xfrm>
            <a:prstGeom prst="rect">
              <a:avLst/>
            </a:prstGeom>
          </p:spPr>
        </p:pic>
        <p:sp>
          <p:nvSpPr>
            <p:cNvPr id="23" name="Retângulo 61">
              <a:extLst>
                <a:ext uri="{FF2B5EF4-FFF2-40B4-BE49-F238E27FC236}">
                  <a16:creationId xmlns:a16="http://schemas.microsoft.com/office/drawing/2014/main" id="{5812D88D-A022-5D42-8225-4EDFEE66D26A}"/>
                </a:ext>
              </a:extLst>
            </p:cNvPr>
            <p:cNvSpPr/>
            <p:nvPr/>
          </p:nvSpPr>
          <p:spPr>
            <a:xfrm>
              <a:off x="7600732" y="6397335"/>
              <a:ext cx="2191250" cy="3781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9" name="CaixaDeTexto 12">
              <a:extLst>
                <a:ext uri="{FF2B5EF4-FFF2-40B4-BE49-F238E27FC236}">
                  <a16:creationId xmlns:a16="http://schemas.microsoft.com/office/drawing/2014/main" id="{45E4CF66-30FB-0B4E-BE70-C0D19A2E1742}"/>
                </a:ext>
              </a:extLst>
            </p:cNvPr>
            <p:cNvSpPr txBox="1"/>
            <p:nvPr/>
          </p:nvSpPr>
          <p:spPr>
            <a:xfrm>
              <a:off x="7678061" y="5977463"/>
              <a:ext cx="821059" cy="276999"/>
            </a:xfrm>
            <a:prstGeom prst="rect">
              <a:avLst/>
            </a:prstGeom>
            <a:noFill/>
          </p:spPr>
          <p:txBody>
            <a:bodyPr wrap="none" rtlCol="0">
              <a:spAutoFit/>
            </a:bodyPr>
            <a:lstStyle/>
            <a:p>
              <a:pPr algn="ctr"/>
              <a:r>
                <a:rPr lang="pt-BR" sz="1200" dirty="0">
                  <a:latin typeface="Franklin Gothic Book" pitchFamily="34" charset="0"/>
                </a:rPr>
                <a:t>12 (9.2%)</a:t>
              </a:r>
            </a:p>
          </p:txBody>
        </p:sp>
        <p:sp>
          <p:nvSpPr>
            <p:cNvPr id="40" name="CaixaDeTexto 14">
              <a:extLst>
                <a:ext uri="{FF2B5EF4-FFF2-40B4-BE49-F238E27FC236}">
                  <a16:creationId xmlns:a16="http://schemas.microsoft.com/office/drawing/2014/main" id="{256E0E35-9589-B74B-9FAA-AFF4A992402B}"/>
                </a:ext>
              </a:extLst>
            </p:cNvPr>
            <p:cNvSpPr txBox="1"/>
            <p:nvPr/>
          </p:nvSpPr>
          <p:spPr>
            <a:xfrm>
              <a:off x="7715829" y="5610597"/>
              <a:ext cx="731290" cy="276999"/>
            </a:xfrm>
            <a:prstGeom prst="rect">
              <a:avLst/>
            </a:prstGeom>
            <a:noFill/>
          </p:spPr>
          <p:txBody>
            <a:bodyPr wrap="none" rtlCol="0">
              <a:spAutoFit/>
            </a:bodyPr>
            <a:lstStyle/>
            <a:p>
              <a:pPr algn="ctr"/>
              <a:r>
                <a:rPr lang="pt-BR" sz="1200" dirty="0">
                  <a:latin typeface="Franklin Gothic Book" pitchFamily="34" charset="0"/>
                </a:rPr>
                <a:t>8 (6.2%)</a:t>
              </a:r>
            </a:p>
          </p:txBody>
        </p:sp>
        <p:sp>
          <p:nvSpPr>
            <p:cNvPr id="41" name="CaixaDeTexto 17">
              <a:extLst>
                <a:ext uri="{FF2B5EF4-FFF2-40B4-BE49-F238E27FC236}">
                  <a16:creationId xmlns:a16="http://schemas.microsoft.com/office/drawing/2014/main" id="{03651C2E-0835-F04F-8BF0-20FAD29646D0}"/>
                </a:ext>
              </a:extLst>
            </p:cNvPr>
            <p:cNvSpPr txBox="1"/>
            <p:nvPr/>
          </p:nvSpPr>
          <p:spPr>
            <a:xfrm>
              <a:off x="7667303" y="5263411"/>
              <a:ext cx="821059" cy="276999"/>
            </a:xfrm>
            <a:prstGeom prst="rect">
              <a:avLst/>
            </a:prstGeom>
            <a:noFill/>
          </p:spPr>
          <p:txBody>
            <a:bodyPr wrap="none" rtlCol="0">
              <a:spAutoFit/>
            </a:bodyPr>
            <a:lstStyle/>
            <a:p>
              <a:pPr algn="ctr"/>
              <a:r>
                <a:rPr lang="pt-BR" sz="1200" dirty="0">
                  <a:latin typeface="Franklin Gothic Book" pitchFamily="34" charset="0"/>
                </a:rPr>
                <a:t>12 (9.2%)</a:t>
              </a:r>
            </a:p>
          </p:txBody>
        </p:sp>
        <p:sp>
          <p:nvSpPr>
            <p:cNvPr id="42" name="CaixaDeTexto 18">
              <a:extLst>
                <a:ext uri="{FF2B5EF4-FFF2-40B4-BE49-F238E27FC236}">
                  <a16:creationId xmlns:a16="http://schemas.microsoft.com/office/drawing/2014/main" id="{C852649D-38ED-4A47-B1EA-2F6A7A97C7F3}"/>
                </a:ext>
              </a:extLst>
            </p:cNvPr>
            <p:cNvSpPr txBox="1"/>
            <p:nvPr/>
          </p:nvSpPr>
          <p:spPr>
            <a:xfrm>
              <a:off x="7629556" y="4702901"/>
              <a:ext cx="903837" cy="276999"/>
            </a:xfrm>
            <a:prstGeom prst="rect">
              <a:avLst/>
            </a:prstGeom>
            <a:noFill/>
          </p:spPr>
          <p:txBody>
            <a:bodyPr wrap="none" rtlCol="0">
              <a:spAutoFit/>
            </a:bodyPr>
            <a:lstStyle/>
            <a:p>
              <a:pPr algn="ctr"/>
              <a:r>
                <a:rPr lang="pt-BR" sz="1200" dirty="0">
                  <a:latin typeface="Franklin Gothic Book" pitchFamily="34" charset="0"/>
                </a:rPr>
                <a:t>19 (14.6%)</a:t>
              </a:r>
            </a:p>
          </p:txBody>
        </p:sp>
        <p:sp>
          <p:nvSpPr>
            <p:cNvPr id="43" name="CaixaDeTexto 19">
              <a:extLst>
                <a:ext uri="{FF2B5EF4-FFF2-40B4-BE49-F238E27FC236}">
                  <a16:creationId xmlns:a16="http://schemas.microsoft.com/office/drawing/2014/main" id="{DC2496E4-DC80-A84A-8FB9-D793734A0377}"/>
                </a:ext>
              </a:extLst>
            </p:cNvPr>
            <p:cNvSpPr txBox="1"/>
            <p:nvPr/>
          </p:nvSpPr>
          <p:spPr>
            <a:xfrm>
              <a:off x="7626059" y="3299017"/>
              <a:ext cx="910827" cy="276999"/>
            </a:xfrm>
            <a:prstGeom prst="rect">
              <a:avLst/>
            </a:prstGeom>
            <a:noFill/>
          </p:spPr>
          <p:txBody>
            <a:bodyPr wrap="none" rtlCol="0">
              <a:spAutoFit/>
            </a:bodyPr>
            <a:lstStyle/>
            <a:p>
              <a:pPr algn="ctr"/>
              <a:r>
                <a:rPr lang="pt-BR" sz="1200" dirty="0">
                  <a:latin typeface="Franklin Gothic Book" pitchFamily="34" charset="0"/>
                </a:rPr>
                <a:t>79 (60.8%)</a:t>
              </a:r>
            </a:p>
          </p:txBody>
        </p:sp>
        <p:sp>
          <p:nvSpPr>
            <p:cNvPr id="44" name="CaixaDeTexto 20">
              <a:extLst>
                <a:ext uri="{FF2B5EF4-FFF2-40B4-BE49-F238E27FC236}">
                  <a16:creationId xmlns:a16="http://schemas.microsoft.com/office/drawing/2014/main" id="{8F7CC0BD-CCE1-244C-A0BA-B5DDEFAB5ABA}"/>
                </a:ext>
              </a:extLst>
            </p:cNvPr>
            <p:cNvSpPr txBox="1"/>
            <p:nvPr/>
          </p:nvSpPr>
          <p:spPr>
            <a:xfrm>
              <a:off x="8818118" y="5977463"/>
              <a:ext cx="821059" cy="276999"/>
            </a:xfrm>
            <a:prstGeom prst="rect">
              <a:avLst/>
            </a:prstGeom>
            <a:noFill/>
          </p:spPr>
          <p:txBody>
            <a:bodyPr wrap="none" rtlCol="0">
              <a:spAutoFit/>
            </a:bodyPr>
            <a:lstStyle/>
            <a:p>
              <a:pPr algn="ctr"/>
              <a:r>
                <a:rPr lang="pt-BR" sz="1200" dirty="0">
                  <a:latin typeface="Franklin Gothic Book" pitchFamily="34" charset="0"/>
                </a:rPr>
                <a:t>12 (9.2%)</a:t>
              </a:r>
            </a:p>
          </p:txBody>
        </p:sp>
        <p:sp>
          <p:nvSpPr>
            <p:cNvPr id="45" name="CaixaDeTexto 21">
              <a:extLst>
                <a:ext uri="{FF2B5EF4-FFF2-40B4-BE49-F238E27FC236}">
                  <a16:creationId xmlns:a16="http://schemas.microsoft.com/office/drawing/2014/main" id="{56D83C6E-828C-4942-9D17-EFBBAD0A5B05}"/>
                </a:ext>
              </a:extLst>
            </p:cNvPr>
            <p:cNvSpPr txBox="1"/>
            <p:nvPr/>
          </p:nvSpPr>
          <p:spPr>
            <a:xfrm>
              <a:off x="8812380" y="5578323"/>
              <a:ext cx="818301" cy="276999"/>
            </a:xfrm>
            <a:prstGeom prst="rect">
              <a:avLst/>
            </a:prstGeom>
            <a:noFill/>
          </p:spPr>
          <p:txBody>
            <a:bodyPr wrap="none" rtlCol="0">
              <a:spAutoFit/>
            </a:bodyPr>
            <a:lstStyle/>
            <a:p>
              <a:pPr algn="ctr"/>
              <a:r>
                <a:rPr lang="pt-BR" sz="1200" dirty="0">
                  <a:latin typeface="Franklin Gothic Book" pitchFamily="34" charset="0"/>
                </a:rPr>
                <a:t>11 (8.5%)</a:t>
              </a:r>
            </a:p>
          </p:txBody>
        </p:sp>
        <p:sp>
          <p:nvSpPr>
            <p:cNvPr id="46" name="CaixaDeTexto 22">
              <a:extLst>
                <a:ext uri="{FF2B5EF4-FFF2-40B4-BE49-F238E27FC236}">
                  <a16:creationId xmlns:a16="http://schemas.microsoft.com/office/drawing/2014/main" id="{1F53EB64-F291-7F49-8C46-48B4032DFAD3}"/>
                </a:ext>
              </a:extLst>
            </p:cNvPr>
            <p:cNvSpPr txBox="1"/>
            <p:nvPr/>
          </p:nvSpPr>
          <p:spPr>
            <a:xfrm>
              <a:off x="8764328" y="5112799"/>
              <a:ext cx="904863" cy="276999"/>
            </a:xfrm>
            <a:prstGeom prst="rect">
              <a:avLst/>
            </a:prstGeom>
            <a:noFill/>
          </p:spPr>
          <p:txBody>
            <a:bodyPr wrap="none" rtlCol="0">
              <a:spAutoFit/>
            </a:bodyPr>
            <a:lstStyle/>
            <a:p>
              <a:pPr algn="ctr"/>
              <a:r>
                <a:rPr lang="pt-BR" sz="1200" dirty="0">
                  <a:latin typeface="Franklin Gothic Book" pitchFamily="34" charset="0"/>
                </a:rPr>
                <a:t>15 (11.5%)</a:t>
              </a:r>
            </a:p>
          </p:txBody>
        </p:sp>
        <p:sp>
          <p:nvSpPr>
            <p:cNvPr id="47" name="CaixaDeTexto 23">
              <a:extLst>
                <a:ext uri="{FF2B5EF4-FFF2-40B4-BE49-F238E27FC236}">
                  <a16:creationId xmlns:a16="http://schemas.microsoft.com/office/drawing/2014/main" id="{76FAAA76-E94D-8944-8C3C-E2A5626C0772}"/>
                </a:ext>
              </a:extLst>
            </p:cNvPr>
            <p:cNvSpPr txBox="1"/>
            <p:nvPr/>
          </p:nvSpPr>
          <p:spPr>
            <a:xfrm>
              <a:off x="8764837" y="4518905"/>
              <a:ext cx="908454" cy="276999"/>
            </a:xfrm>
            <a:prstGeom prst="rect">
              <a:avLst/>
            </a:prstGeom>
            <a:noFill/>
          </p:spPr>
          <p:txBody>
            <a:bodyPr wrap="none" rtlCol="0">
              <a:spAutoFit/>
            </a:bodyPr>
            <a:lstStyle/>
            <a:p>
              <a:pPr algn="ctr"/>
              <a:r>
                <a:rPr lang="pt-BR" sz="1200" dirty="0">
                  <a:latin typeface="Franklin Gothic Book" pitchFamily="34" charset="0"/>
                </a:rPr>
                <a:t>18 (13.9%)</a:t>
              </a:r>
            </a:p>
          </p:txBody>
        </p:sp>
        <p:sp>
          <p:nvSpPr>
            <p:cNvPr id="48" name="CaixaDeTexto 24">
              <a:extLst>
                <a:ext uri="{FF2B5EF4-FFF2-40B4-BE49-F238E27FC236}">
                  <a16:creationId xmlns:a16="http://schemas.microsoft.com/office/drawing/2014/main" id="{3444E1C2-6996-AE4A-921C-3820017C21BA}"/>
                </a:ext>
              </a:extLst>
            </p:cNvPr>
            <p:cNvSpPr txBox="1"/>
            <p:nvPr/>
          </p:nvSpPr>
          <p:spPr>
            <a:xfrm>
              <a:off x="8766116" y="2879455"/>
              <a:ext cx="910826" cy="276999"/>
            </a:xfrm>
            <a:prstGeom prst="rect">
              <a:avLst/>
            </a:prstGeom>
            <a:noFill/>
          </p:spPr>
          <p:txBody>
            <a:bodyPr wrap="none" rtlCol="0">
              <a:spAutoFit/>
            </a:bodyPr>
            <a:lstStyle/>
            <a:p>
              <a:pPr algn="ctr"/>
              <a:r>
                <a:rPr lang="pt-BR" sz="1200" dirty="0">
                  <a:latin typeface="Franklin Gothic Book" pitchFamily="34" charset="0"/>
                </a:rPr>
                <a:t>72 (55.4%)</a:t>
              </a:r>
            </a:p>
          </p:txBody>
        </p:sp>
        <p:sp>
          <p:nvSpPr>
            <p:cNvPr id="49" name="CaixaDeTexto 25">
              <a:extLst>
                <a:ext uri="{FF2B5EF4-FFF2-40B4-BE49-F238E27FC236}">
                  <a16:creationId xmlns:a16="http://schemas.microsoft.com/office/drawing/2014/main" id="{C92B9E2F-C44F-794A-BAC8-33BF5884A73C}"/>
                </a:ext>
              </a:extLst>
            </p:cNvPr>
            <p:cNvSpPr txBox="1"/>
            <p:nvPr/>
          </p:nvSpPr>
          <p:spPr>
            <a:xfrm>
              <a:off x="8873619" y="1578704"/>
              <a:ext cx="730265" cy="276999"/>
            </a:xfrm>
            <a:prstGeom prst="rect">
              <a:avLst/>
            </a:prstGeom>
            <a:noFill/>
          </p:spPr>
          <p:txBody>
            <a:bodyPr wrap="none" rtlCol="0">
              <a:spAutoFit/>
            </a:bodyPr>
            <a:lstStyle/>
            <a:p>
              <a:pPr algn="ctr"/>
              <a:r>
                <a:rPr lang="pt-BR" sz="1200" dirty="0">
                  <a:latin typeface="Franklin Gothic Book" pitchFamily="34" charset="0"/>
                </a:rPr>
                <a:t>2 (1.5%)</a:t>
              </a:r>
            </a:p>
          </p:txBody>
        </p:sp>
        <p:sp>
          <p:nvSpPr>
            <p:cNvPr id="50" name="Retângulo 48">
              <a:extLst>
                <a:ext uri="{FF2B5EF4-FFF2-40B4-BE49-F238E27FC236}">
                  <a16:creationId xmlns:a16="http://schemas.microsoft.com/office/drawing/2014/main" id="{3A412DCC-5EEE-2349-B363-B038B5CCD26E}"/>
                </a:ext>
              </a:extLst>
            </p:cNvPr>
            <p:cNvSpPr/>
            <p:nvPr/>
          </p:nvSpPr>
          <p:spPr>
            <a:xfrm>
              <a:off x="7596252" y="5174697"/>
              <a:ext cx="936000" cy="11520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1" name="Retângulo 61">
              <a:extLst>
                <a:ext uri="{FF2B5EF4-FFF2-40B4-BE49-F238E27FC236}">
                  <a16:creationId xmlns:a16="http://schemas.microsoft.com/office/drawing/2014/main" id="{BF607B16-2558-1844-BF58-60A393451384}"/>
                </a:ext>
              </a:extLst>
            </p:cNvPr>
            <p:cNvSpPr/>
            <p:nvPr/>
          </p:nvSpPr>
          <p:spPr>
            <a:xfrm>
              <a:off x="7596252" y="6387838"/>
              <a:ext cx="2191250" cy="3781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2" name="CaixaDeTexto 60">
              <a:extLst>
                <a:ext uri="{FF2B5EF4-FFF2-40B4-BE49-F238E27FC236}">
                  <a16:creationId xmlns:a16="http://schemas.microsoft.com/office/drawing/2014/main" id="{00135631-5D98-A440-AB4E-8CBB4DFC93CA}"/>
                </a:ext>
              </a:extLst>
            </p:cNvPr>
            <p:cNvSpPr txBox="1"/>
            <p:nvPr/>
          </p:nvSpPr>
          <p:spPr>
            <a:xfrm>
              <a:off x="7780909" y="6354027"/>
              <a:ext cx="596637" cy="461665"/>
            </a:xfrm>
            <a:prstGeom prst="rect">
              <a:avLst/>
            </a:prstGeom>
            <a:noFill/>
          </p:spPr>
          <p:txBody>
            <a:bodyPr wrap="none" rtlCol="0">
              <a:spAutoFit/>
            </a:bodyPr>
            <a:lstStyle/>
            <a:p>
              <a:pPr algn="ctr"/>
              <a:r>
                <a:rPr lang="pt-BR" sz="1200" b="1" dirty="0"/>
                <a:t>W4</a:t>
              </a:r>
            </a:p>
            <a:p>
              <a:pPr algn="ctr"/>
              <a:r>
                <a:rPr lang="pt-BR" sz="1200" b="1" dirty="0"/>
                <a:t>N=130</a:t>
              </a:r>
            </a:p>
          </p:txBody>
        </p:sp>
        <p:sp>
          <p:nvSpPr>
            <p:cNvPr id="53" name="CaixaDeTexto 62">
              <a:extLst>
                <a:ext uri="{FF2B5EF4-FFF2-40B4-BE49-F238E27FC236}">
                  <a16:creationId xmlns:a16="http://schemas.microsoft.com/office/drawing/2014/main" id="{7158B7A7-ED7D-1142-AA60-7F4CB2CF21BA}"/>
                </a:ext>
              </a:extLst>
            </p:cNvPr>
            <p:cNvSpPr txBox="1"/>
            <p:nvPr/>
          </p:nvSpPr>
          <p:spPr>
            <a:xfrm>
              <a:off x="8903436" y="6344088"/>
              <a:ext cx="596637" cy="461665"/>
            </a:xfrm>
            <a:prstGeom prst="rect">
              <a:avLst/>
            </a:prstGeom>
            <a:noFill/>
          </p:spPr>
          <p:txBody>
            <a:bodyPr wrap="none" rtlCol="0">
              <a:spAutoFit/>
            </a:bodyPr>
            <a:lstStyle/>
            <a:p>
              <a:pPr algn="ctr"/>
              <a:r>
                <a:rPr lang="pt-BR" sz="1200" b="1" dirty="0"/>
                <a:t>W12</a:t>
              </a:r>
            </a:p>
            <a:p>
              <a:pPr algn="ctr"/>
              <a:r>
                <a:rPr lang="pt-BR" sz="1200" b="1" dirty="0"/>
                <a:t>N=130</a:t>
              </a:r>
            </a:p>
          </p:txBody>
        </p:sp>
        <p:sp>
          <p:nvSpPr>
            <p:cNvPr id="54" name="Retângulo 99">
              <a:extLst>
                <a:ext uri="{FF2B5EF4-FFF2-40B4-BE49-F238E27FC236}">
                  <a16:creationId xmlns:a16="http://schemas.microsoft.com/office/drawing/2014/main" id="{88197C0A-BAD3-FB42-9C19-70406DEAEE56}"/>
                </a:ext>
              </a:extLst>
            </p:cNvPr>
            <p:cNvSpPr/>
            <p:nvPr/>
          </p:nvSpPr>
          <p:spPr>
            <a:xfrm>
              <a:off x="8733191" y="4999777"/>
              <a:ext cx="936000" cy="131647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5" name="Retângulo 41">
              <a:extLst>
                <a:ext uri="{FF2B5EF4-FFF2-40B4-BE49-F238E27FC236}">
                  <a16:creationId xmlns:a16="http://schemas.microsoft.com/office/drawing/2014/main" id="{02B692DB-FE8F-374E-B31E-0D6833EB197E}"/>
                </a:ext>
              </a:extLst>
            </p:cNvPr>
            <p:cNvSpPr/>
            <p:nvPr/>
          </p:nvSpPr>
          <p:spPr>
            <a:xfrm>
              <a:off x="7599790" y="1728107"/>
              <a:ext cx="936000" cy="27720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6" name="Retângulo 42">
              <a:extLst>
                <a:ext uri="{FF2B5EF4-FFF2-40B4-BE49-F238E27FC236}">
                  <a16:creationId xmlns:a16="http://schemas.microsoft.com/office/drawing/2014/main" id="{2538C2BA-C7AC-1C42-BCA5-D37CFC6AA458}"/>
                </a:ext>
              </a:extLst>
            </p:cNvPr>
            <p:cNvSpPr/>
            <p:nvPr/>
          </p:nvSpPr>
          <p:spPr>
            <a:xfrm>
              <a:off x="8736729" y="1791905"/>
              <a:ext cx="936000" cy="25560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7173946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D460-5F5A-0D40-A396-4AF77300CD6E}"/>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Gaps in the Care Cascades</a:t>
            </a:r>
          </a:p>
        </p:txBody>
      </p:sp>
      <p:sp>
        <p:nvSpPr>
          <p:cNvPr id="3" name="Content Placeholder 2">
            <a:extLst>
              <a:ext uri="{FF2B5EF4-FFF2-40B4-BE49-F238E27FC236}">
                <a16:creationId xmlns:a16="http://schemas.microsoft.com/office/drawing/2014/main" id="{14973780-D0E4-874E-A11E-7C12724ACE16}"/>
              </a:ext>
            </a:extLst>
          </p:cNvPr>
          <p:cNvSpPr>
            <a:spLocks noGrp="1"/>
          </p:cNvSpPr>
          <p:nvPr>
            <p:ph idx="1"/>
          </p:nvPr>
        </p:nvSpPr>
        <p:spPr>
          <a:xfrm>
            <a:off x="838200" y="1463674"/>
            <a:ext cx="10515600" cy="5076273"/>
          </a:xfrm>
        </p:spPr>
        <p:txBody>
          <a:bodyPr>
            <a:normAutofit/>
          </a:bodyPr>
          <a:lstStyle/>
          <a:p>
            <a:pPr algn="just">
              <a:spcAft>
                <a:spcPts val="600"/>
              </a:spcAft>
            </a:pPr>
            <a:r>
              <a:rPr lang="en-US" sz="2600" dirty="0"/>
              <a:t>A Mexican study of PLH who were lost to care suggested that those who returned had higher CD4 T cell counts, longer time to treatment initiation, and were most likely to have further disengagement from care </a:t>
            </a:r>
          </a:p>
          <a:p>
            <a:pPr lvl="1" algn="just">
              <a:spcAft>
                <a:spcPts val="1800"/>
              </a:spcAft>
            </a:pPr>
            <a:r>
              <a:rPr lang="en-US" dirty="0"/>
              <a:t>Do they have a lower perceived need for ART because they feel better?</a:t>
            </a:r>
          </a:p>
          <a:p>
            <a:pPr algn="just">
              <a:spcAft>
                <a:spcPts val="1800"/>
              </a:spcAft>
            </a:pPr>
            <a:r>
              <a:rPr lang="en-US" sz="2600" dirty="0"/>
              <a:t>Definitional differences in HIV treatment cascades in different regions makes for difficult comparisons between populations. </a:t>
            </a:r>
          </a:p>
          <a:p>
            <a:pPr algn="just">
              <a:spcAft>
                <a:spcPts val="1800"/>
              </a:spcAft>
            </a:pPr>
            <a:r>
              <a:rPr lang="en-US" sz="2600" dirty="0"/>
              <a:t>In LMIC nations, limited access to VL testing results in delayed identification of treatment failure and access to second-line therapies. </a:t>
            </a:r>
          </a:p>
        </p:txBody>
      </p:sp>
      <p:sp>
        <p:nvSpPr>
          <p:cNvPr id="5" name="Rectangle 4">
            <a:extLst>
              <a:ext uri="{FF2B5EF4-FFF2-40B4-BE49-F238E27FC236}">
                <a16:creationId xmlns:a16="http://schemas.microsoft.com/office/drawing/2014/main" id="{38F6992B-AC60-6F45-AE68-EE805F438473}"/>
              </a:ext>
            </a:extLst>
          </p:cNvPr>
          <p:cNvSpPr/>
          <p:nvPr/>
        </p:nvSpPr>
        <p:spPr>
          <a:xfrm>
            <a:off x="7919677" y="3014426"/>
            <a:ext cx="4272323" cy="276999"/>
          </a:xfrm>
          <a:prstGeom prst="rect">
            <a:avLst/>
          </a:prstGeom>
        </p:spPr>
        <p:txBody>
          <a:bodyPr wrap="none">
            <a:spAutoFit/>
          </a:bodyPr>
          <a:lstStyle/>
          <a:p>
            <a:r>
              <a:rPr lang="en-US" altLang="ja-JP" sz="1200" kern="0" dirty="0">
                <a:solidFill>
                  <a:schemeClr val="tx1"/>
                </a:solidFill>
              </a:rPr>
              <a:t>Martinez-Guerra, BA TUPDB0102 IAS Mexico City July 21-24 2019 </a:t>
            </a:r>
          </a:p>
        </p:txBody>
      </p:sp>
      <p:sp>
        <p:nvSpPr>
          <p:cNvPr id="6" name="Rectangle 5">
            <a:extLst>
              <a:ext uri="{FF2B5EF4-FFF2-40B4-BE49-F238E27FC236}">
                <a16:creationId xmlns:a16="http://schemas.microsoft.com/office/drawing/2014/main" id="{3AD96220-75BE-B34B-8471-8281AE5B599E}"/>
              </a:ext>
            </a:extLst>
          </p:cNvPr>
          <p:cNvSpPr/>
          <p:nvPr/>
        </p:nvSpPr>
        <p:spPr>
          <a:xfrm>
            <a:off x="8449470" y="4084633"/>
            <a:ext cx="3701654" cy="276999"/>
          </a:xfrm>
          <a:prstGeom prst="rect">
            <a:avLst/>
          </a:prstGeom>
        </p:spPr>
        <p:txBody>
          <a:bodyPr wrap="none">
            <a:spAutoFit/>
          </a:bodyPr>
          <a:lstStyle/>
          <a:p>
            <a:r>
              <a:rPr lang="en-US" altLang="ja-JP" sz="1200" kern="0" dirty="0" err="1">
                <a:solidFill>
                  <a:schemeClr val="tx1"/>
                </a:solidFill>
              </a:rPr>
              <a:t>Mosime</a:t>
            </a:r>
            <a:r>
              <a:rPr lang="en-US" altLang="ja-JP" sz="1200" kern="0" dirty="0">
                <a:solidFill>
                  <a:schemeClr val="tx1"/>
                </a:solidFill>
              </a:rPr>
              <a:t>, W TUPDB0103 IAS Mexico City July 21-24 2019 </a:t>
            </a:r>
          </a:p>
        </p:txBody>
      </p:sp>
      <p:sp>
        <p:nvSpPr>
          <p:cNvPr id="7" name="Rectangle 6">
            <a:extLst>
              <a:ext uri="{FF2B5EF4-FFF2-40B4-BE49-F238E27FC236}">
                <a16:creationId xmlns:a16="http://schemas.microsoft.com/office/drawing/2014/main" id="{FEDDDF6F-BB85-2446-A5FC-0AC897F3BA1E}"/>
              </a:ext>
            </a:extLst>
          </p:cNvPr>
          <p:cNvSpPr/>
          <p:nvPr/>
        </p:nvSpPr>
        <p:spPr>
          <a:xfrm>
            <a:off x="8490346" y="5229206"/>
            <a:ext cx="3619902" cy="276999"/>
          </a:xfrm>
          <a:prstGeom prst="rect">
            <a:avLst/>
          </a:prstGeom>
        </p:spPr>
        <p:txBody>
          <a:bodyPr wrap="none">
            <a:spAutoFit/>
          </a:bodyPr>
          <a:lstStyle/>
          <a:p>
            <a:r>
              <a:rPr lang="en-US" altLang="ja-JP" sz="1200" kern="0" dirty="0" err="1">
                <a:solidFill>
                  <a:schemeClr val="tx1"/>
                </a:solidFill>
              </a:rPr>
              <a:t>Warrier</a:t>
            </a:r>
            <a:r>
              <a:rPr lang="en-US" altLang="ja-JP" sz="1200" kern="0" dirty="0">
                <a:solidFill>
                  <a:schemeClr val="tx1"/>
                </a:solidFill>
              </a:rPr>
              <a:t>, R TUPDB0104 IAS Mexico City July 21-24 2019 </a:t>
            </a:r>
          </a:p>
        </p:txBody>
      </p:sp>
    </p:spTree>
    <p:extLst>
      <p:ext uri="{BB962C8B-B14F-4D97-AF65-F5344CB8AC3E}">
        <p14:creationId xmlns:p14="http://schemas.microsoft.com/office/powerpoint/2010/main" val="267796175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3EE04-EFA6-A745-982E-2C4C90917316}"/>
              </a:ext>
            </a:extLst>
          </p:cNvPr>
          <p:cNvSpPr>
            <a:spLocks noGrp="1"/>
          </p:cNvSpPr>
          <p:nvPr>
            <p:ph type="title"/>
          </p:nvPr>
        </p:nvSpPr>
        <p:spPr>
          <a:xfrm>
            <a:off x="45986" y="-37948"/>
            <a:ext cx="10515600" cy="1325563"/>
          </a:xfrm>
        </p:spPr>
        <p:txBody>
          <a:bodyPr/>
          <a:lstStyle/>
          <a:p>
            <a:r>
              <a:rPr lang="en-US" dirty="0">
                <a:latin typeface="Franklin Gothic Medium" panose="020B0603020102020204" pitchFamily="34" charset="0"/>
              </a:rPr>
              <a:t>Hard to Reach Populations</a:t>
            </a:r>
          </a:p>
        </p:txBody>
      </p:sp>
      <p:sp>
        <p:nvSpPr>
          <p:cNvPr id="3" name="Content Placeholder 2">
            <a:extLst>
              <a:ext uri="{FF2B5EF4-FFF2-40B4-BE49-F238E27FC236}">
                <a16:creationId xmlns:a16="http://schemas.microsoft.com/office/drawing/2014/main" id="{A165C39F-B85A-8D4D-BD4C-8B29F8C4C97B}"/>
              </a:ext>
            </a:extLst>
          </p:cNvPr>
          <p:cNvSpPr>
            <a:spLocks noGrp="1"/>
          </p:cNvSpPr>
          <p:nvPr>
            <p:ph idx="1"/>
          </p:nvPr>
        </p:nvSpPr>
        <p:spPr>
          <a:xfrm>
            <a:off x="659294" y="1010616"/>
            <a:ext cx="10750827" cy="4351338"/>
          </a:xfrm>
        </p:spPr>
        <p:txBody>
          <a:bodyPr>
            <a:normAutofit/>
          </a:bodyPr>
          <a:lstStyle/>
          <a:p>
            <a:r>
              <a:rPr lang="en-US" sz="2400" dirty="0"/>
              <a:t>In the HPTN 078 Study no difference between SOC for linkage to services compared to enhanced case management for achieving VL suppression at 12 months was observed in a population of virally-unsuppressed MSM in the US. </a:t>
            </a:r>
          </a:p>
          <a:p>
            <a:pPr lvl="1"/>
            <a:r>
              <a:rPr lang="en-US" sz="2000" dirty="0"/>
              <a:t>Identified using Deep-Chain Respondent Driven Sampling (DC-RDS) and Direct Recruitment (DR).</a:t>
            </a:r>
          </a:p>
          <a:p>
            <a:pPr lvl="1"/>
            <a:r>
              <a:rPr lang="en-US" sz="2000" dirty="0"/>
              <a:t>Participants typically knew their status (89% reported previous positive test)</a:t>
            </a:r>
          </a:p>
          <a:p>
            <a:pPr lvl="1"/>
            <a:r>
              <a:rPr lang="en-US" sz="2000" dirty="0"/>
              <a:t>Retention was high (91%)</a:t>
            </a:r>
          </a:p>
          <a:p>
            <a:pPr lvl="1"/>
            <a:r>
              <a:rPr lang="en-US" sz="2000" dirty="0"/>
              <a:t>VL suppression was 54% in the enhanced case management arm, and 42% in the SOC are at 12 months</a:t>
            </a:r>
          </a:p>
          <a:p>
            <a:pPr lvl="1"/>
            <a:endParaRPr lang="en-US" sz="2000" dirty="0"/>
          </a:p>
        </p:txBody>
      </p:sp>
      <p:sp>
        <p:nvSpPr>
          <p:cNvPr id="4" name="Rectangle 3">
            <a:extLst>
              <a:ext uri="{FF2B5EF4-FFF2-40B4-BE49-F238E27FC236}">
                <a16:creationId xmlns:a16="http://schemas.microsoft.com/office/drawing/2014/main" id="{F966DFDA-E2D6-A64F-946A-6467806B7DB6}"/>
              </a:ext>
            </a:extLst>
          </p:cNvPr>
          <p:cNvSpPr/>
          <p:nvPr/>
        </p:nvSpPr>
        <p:spPr>
          <a:xfrm>
            <a:off x="8727590" y="0"/>
            <a:ext cx="3667992" cy="276999"/>
          </a:xfrm>
          <a:prstGeom prst="rect">
            <a:avLst/>
          </a:prstGeom>
        </p:spPr>
        <p:txBody>
          <a:bodyPr wrap="none">
            <a:spAutoFit/>
          </a:bodyPr>
          <a:lstStyle/>
          <a:p>
            <a:r>
              <a:rPr lang="en-US" altLang="ja-JP" sz="1200" kern="0" dirty="0" err="1">
                <a:solidFill>
                  <a:schemeClr val="tx1"/>
                </a:solidFill>
              </a:rPr>
              <a:t>Beyrer</a:t>
            </a:r>
            <a:r>
              <a:rPr lang="en-US" altLang="ja-JP" sz="1200" kern="0" dirty="0">
                <a:solidFill>
                  <a:schemeClr val="tx1"/>
                </a:solidFill>
              </a:rPr>
              <a:t>, C MOAX0101LB IAS Mexico City July 21-24 2019 </a:t>
            </a:r>
          </a:p>
        </p:txBody>
      </p:sp>
      <p:graphicFrame>
        <p:nvGraphicFramePr>
          <p:cNvPr id="5" name="Table 4">
            <a:extLst>
              <a:ext uri="{FF2B5EF4-FFF2-40B4-BE49-F238E27FC236}">
                <a16:creationId xmlns:a16="http://schemas.microsoft.com/office/drawing/2014/main" id="{7D744D12-9DB9-7C45-AE4C-01B8F12AE67A}"/>
              </a:ext>
            </a:extLst>
          </p:cNvPr>
          <p:cNvGraphicFramePr>
            <a:graphicFrameLocks noGrp="1"/>
          </p:cNvGraphicFramePr>
          <p:nvPr>
            <p:extLst>
              <p:ext uri="{D42A27DB-BD31-4B8C-83A1-F6EECF244321}">
                <p14:modId xmlns:p14="http://schemas.microsoft.com/office/powerpoint/2010/main" val="3058913009"/>
              </p:ext>
            </p:extLst>
          </p:nvPr>
        </p:nvGraphicFramePr>
        <p:xfrm>
          <a:off x="3380724" y="4283545"/>
          <a:ext cx="6516176" cy="2126973"/>
        </p:xfrm>
        <a:graphic>
          <a:graphicData uri="http://schemas.openxmlformats.org/drawingml/2006/table">
            <a:tbl>
              <a:tblPr firstRow="1" firstCol="1" bandRow="1">
                <a:tableStyleId>{5C22544A-7EE6-4342-B048-85BDC9FD1C3A}</a:tableStyleId>
              </a:tblPr>
              <a:tblGrid>
                <a:gridCol w="1959252">
                  <a:extLst>
                    <a:ext uri="{9D8B030D-6E8A-4147-A177-3AD203B41FA5}">
                      <a16:colId xmlns:a16="http://schemas.microsoft.com/office/drawing/2014/main" val="454648632"/>
                    </a:ext>
                  </a:extLst>
                </a:gridCol>
                <a:gridCol w="1701283">
                  <a:extLst>
                    <a:ext uri="{9D8B030D-6E8A-4147-A177-3AD203B41FA5}">
                      <a16:colId xmlns:a16="http://schemas.microsoft.com/office/drawing/2014/main" val="1387161632"/>
                    </a:ext>
                  </a:extLst>
                </a:gridCol>
                <a:gridCol w="1509277">
                  <a:extLst>
                    <a:ext uri="{9D8B030D-6E8A-4147-A177-3AD203B41FA5}">
                      <a16:colId xmlns:a16="http://schemas.microsoft.com/office/drawing/2014/main" val="3004000148"/>
                    </a:ext>
                  </a:extLst>
                </a:gridCol>
                <a:gridCol w="1346364">
                  <a:extLst>
                    <a:ext uri="{9D8B030D-6E8A-4147-A177-3AD203B41FA5}">
                      <a16:colId xmlns:a16="http://schemas.microsoft.com/office/drawing/2014/main" val="2089319379"/>
                    </a:ext>
                  </a:extLst>
                </a:gridCol>
              </a:tblGrid>
              <a:tr h="490149">
                <a:tc>
                  <a:txBody>
                    <a:bodyPr/>
                    <a:lstStyle/>
                    <a:p>
                      <a:pPr algn="l"/>
                      <a:endParaRPr lang="en-US" sz="1600" dirty="0">
                        <a:effectLst/>
                        <a:latin typeface="Arial" panose="020B060402020202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Overall</a:t>
                      </a:r>
                    </a:p>
                  </a:txBody>
                  <a:tcPr marL="68580" marR="68580" marT="0" marB="0" anchor="ctr"/>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CM Arm</a:t>
                      </a:r>
                    </a:p>
                  </a:txBody>
                  <a:tcPr marL="68580" marR="68580" marT="0" marB="0" anchor="ctr"/>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SOC Arm</a:t>
                      </a:r>
                    </a:p>
                  </a:txBody>
                  <a:tcPr marL="68580" marR="68580" marT="0" marB="0" anchor="ctr"/>
                </a:tc>
                <a:extLst>
                  <a:ext uri="{0D108BD9-81ED-4DB2-BD59-A6C34878D82A}">
                    <a16:rowId xmlns:a16="http://schemas.microsoft.com/office/drawing/2014/main" val="2225763146"/>
                  </a:ext>
                </a:extLst>
              </a:tr>
              <a:tr h="409206">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Month 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41 (28%)</a:t>
                      </a:r>
                    </a:p>
                  </a:txBody>
                  <a:tcPr marL="68580" marR="68580" marT="0" marB="0" anchor="ct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20 (28%)</a:t>
                      </a:r>
                    </a:p>
                  </a:txBody>
                  <a:tcPr marL="68580" marR="68580" marT="0" marB="0" anchor="ct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21 (29%)</a:t>
                      </a:r>
                    </a:p>
                  </a:txBody>
                  <a:tcPr marL="68580" marR="68580" marT="0" marB="0" anchor="ctr"/>
                </a:tc>
                <a:extLst>
                  <a:ext uri="{0D108BD9-81ED-4DB2-BD59-A6C34878D82A}">
                    <a16:rowId xmlns:a16="http://schemas.microsoft.com/office/drawing/2014/main" val="707929380"/>
                  </a:ext>
                </a:extLst>
              </a:tr>
              <a:tr h="409206">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Month 6</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52 (36%)</a:t>
                      </a:r>
                    </a:p>
                  </a:txBody>
                  <a:tcPr marL="68580" marR="68580" marT="0" marB="0" anchor="ct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26 (36%)</a:t>
                      </a:r>
                    </a:p>
                  </a:txBody>
                  <a:tcPr marL="68580" marR="68580" marT="0" marB="0" anchor="ct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26 (36%)</a:t>
                      </a:r>
                    </a:p>
                  </a:txBody>
                  <a:tcPr marL="68580" marR="68580" marT="0" marB="0" anchor="ctr"/>
                </a:tc>
                <a:extLst>
                  <a:ext uri="{0D108BD9-81ED-4DB2-BD59-A6C34878D82A}">
                    <a16:rowId xmlns:a16="http://schemas.microsoft.com/office/drawing/2014/main" val="35679299"/>
                  </a:ext>
                </a:extLst>
              </a:tr>
              <a:tr h="409206">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Month 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56 (39%)</a:t>
                      </a:r>
                    </a:p>
                  </a:txBody>
                  <a:tcPr marL="68580" marR="68580" marT="0" marB="0" anchor="ct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28 (39%)</a:t>
                      </a:r>
                    </a:p>
                  </a:txBody>
                  <a:tcPr marL="68580" marR="68580" marT="0" marB="0" anchor="ct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28 (39%)</a:t>
                      </a:r>
                    </a:p>
                  </a:txBody>
                  <a:tcPr marL="68580" marR="68580" marT="0" marB="0" anchor="ctr"/>
                </a:tc>
                <a:extLst>
                  <a:ext uri="{0D108BD9-81ED-4DB2-BD59-A6C34878D82A}">
                    <a16:rowId xmlns:a16="http://schemas.microsoft.com/office/drawing/2014/main" val="3756242805"/>
                  </a:ext>
                </a:extLst>
              </a:tr>
              <a:tr h="409206">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Month 12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68 (48%)</a:t>
                      </a:r>
                    </a:p>
                  </a:txBody>
                  <a:tcPr marL="68580" marR="68580" marT="0" marB="0" anchor="ct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30 (42%)</a:t>
                      </a:r>
                    </a:p>
                  </a:txBody>
                  <a:tcPr marL="68580" marR="68580" marT="0" marB="0" anchor="ct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38 (54%)</a:t>
                      </a:r>
                    </a:p>
                  </a:txBody>
                  <a:tcPr marL="68580" marR="68580" marT="0" marB="0" anchor="ctr"/>
                </a:tc>
                <a:extLst>
                  <a:ext uri="{0D108BD9-81ED-4DB2-BD59-A6C34878D82A}">
                    <a16:rowId xmlns:a16="http://schemas.microsoft.com/office/drawing/2014/main" val="3309974618"/>
                  </a:ext>
                </a:extLst>
              </a:tr>
            </a:tbl>
          </a:graphicData>
        </a:graphic>
      </p:graphicFrame>
      <p:sp>
        <p:nvSpPr>
          <p:cNvPr id="6" name="TextBox 5">
            <a:extLst>
              <a:ext uri="{FF2B5EF4-FFF2-40B4-BE49-F238E27FC236}">
                <a16:creationId xmlns:a16="http://schemas.microsoft.com/office/drawing/2014/main" id="{E2050D37-87DA-C846-897B-2C14A6F11ECD}"/>
              </a:ext>
            </a:extLst>
          </p:cNvPr>
          <p:cNvSpPr txBox="1"/>
          <p:nvPr/>
        </p:nvSpPr>
        <p:spPr>
          <a:xfrm>
            <a:off x="4516445" y="3934091"/>
            <a:ext cx="5015476" cy="369332"/>
          </a:xfrm>
          <a:prstGeom prst="rect">
            <a:avLst/>
          </a:prstGeom>
          <a:noFill/>
        </p:spPr>
        <p:txBody>
          <a:bodyPr wrap="none" rtlCol="0">
            <a:spAutoFit/>
          </a:bodyPr>
          <a:lstStyle/>
          <a:p>
            <a:r>
              <a:rPr lang="en-US" b="1" dirty="0"/>
              <a:t>VL Suppression &lt;200 copies/mL by arm and month</a:t>
            </a:r>
          </a:p>
        </p:txBody>
      </p:sp>
    </p:spTree>
    <p:extLst>
      <p:ext uri="{BB962C8B-B14F-4D97-AF65-F5344CB8AC3E}">
        <p14:creationId xmlns:p14="http://schemas.microsoft.com/office/powerpoint/2010/main" val="4123773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5C022-034C-364D-9859-8CB57140966F}"/>
              </a:ext>
            </a:extLst>
          </p:cNvPr>
          <p:cNvSpPr>
            <a:spLocks noGrp="1"/>
          </p:cNvSpPr>
          <p:nvPr>
            <p:ph type="title"/>
          </p:nvPr>
        </p:nvSpPr>
        <p:spPr/>
        <p:txBody>
          <a:bodyPr/>
          <a:lstStyle/>
          <a:p>
            <a:r>
              <a:rPr lang="en-US" dirty="0">
                <a:latin typeface="Franklin Gothic Medium" panose="020B0603020102020204" pitchFamily="34" charset="0"/>
              </a:rPr>
              <a:t>The HIV Reservoir(s)</a:t>
            </a:r>
          </a:p>
        </p:txBody>
      </p:sp>
    </p:spTree>
    <p:extLst>
      <p:ext uri="{BB962C8B-B14F-4D97-AF65-F5344CB8AC3E}">
        <p14:creationId xmlns:p14="http://schemas.microsoft.com/office/powerpoint/2010/main" val="534147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0D5171EB-900B-9F44-B3EB-68138B87B16A}"/>
              </a:ext>
            </a:extLst>
          </p:cNvPr>
          <p:cNvGraphicFramePr>
            <a:graphicFrameLocks/>
          </p:cNvGraphicFramePr>
          <p:nvPr/>
        </p:nvGraphicFramePr>
        <p:xfrm>
          <a:off x="5188625" y="4134915"/>
          <a:ext cx="4722703" cy="184358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F10EACD-FD3C-5940-A8C5-CA661AF21D6A}"/>
              </a:ext>
            </a:extLst>
          </p:cNvPr>
          <p:cNvSpPr>
            <a:spLocks noGrp="1"/>
          </p:cNvSpPr>
          <p:nvPr>
            <p:ph type="title"/>
          </p:nvPr>
        </p:nvSpPr>
        <p:spPr>
          <a:xfrm>
            <a:off x="0" y="9322"/>
            <a:ext cx="10515600" cy="1325563"/>
          </a:xfrm>
        </p:spPr>
        <p:txBody>
          <a:bodyPr/>
          <a:lstStyle/>
          <a:p>
            <a:r>
              <a:rPr lang="en-US" dirty="0">
                <a:latin typeface="Franklin Gothic Medium" panose="020B0603020102020204" pitchFamily="34" charset="0"/>
              </a:rPr>
              <a:t>Reservoirs - Macrophages</a:t>
            </a:r>
          </a:p>
        </p:txBody>
      </p:sp>
      <p:sp>
        <p:nvSpPr>
          <p:cNvPr id="3" name="Content Placeholder 2">
            <a:extLst>
              <a:ext uri="{FF2B5EF4-FFF2-40B4-BE49-F238E27FC236}">
                <a16:creationId xmlns:a16="http://schemas.microsoft.com/office/drawing/2014/main" id="{8D9C8224-EF64-9441-BC61-E654203BD487}"/>
              </a:ext>
            </a:extLst>
          </p:cNvPr>
          <p:cNvSpPr>
            <a:spLocks noGrp="1"/>
          </p:cNvSpPr>
          <p:nvPr>
            <p:ph idx="1"/>
          </p:nvPr>
        </p:nvSpPr>
        <p:spPr>
          <a:xfrm>
            <a:off x="838699" y="1176003"/>
            <a:ext cx="10515600" cy="5059087"/>
          </a:xfrm>
        </p:spPr>
        <p:txBody>
          <a:bodyPr>
            <a:normAutofit/>
          </a:bodyPr>
          <a:lstStyle/>
          <a:p>
            <a:r>
              <a:rPr lang="en-US" sz="2400" dirty="0"/>
              <a:t>HIV is present in urethral macrophages, where it remains replication competent and inducible in patients on ART, whereas urethral resident T-cells did not harbor replication-competent virus. </a:t>
            </a:r>
          </a:p>
          <a:p>
            <a:pPr lvl="1">
              <a:spcAft>
                <a:spcPts val="1200"/>
              </a:spcAft>
            </a:pPr>
            <a:r>
              <a:rPr lang="en-US" sz="2000" dirty="0"/>
              <a:t>Latency and latency-reversal differ significantly between macrophages and T-cells, cure strategies will need to address this compartment.</a:t>
            </a:r>
            <a:endParaRPr lang="en-US" dirty="0"/>
          </a:p>
          <a:p>
            <a:r>
              <a:rPr lang="en-US" sz="2400" dirty="0"/>
              <a:t>Two compounds; </a:t>
            </a:r>
            <a:r>
              <a:rPr lang="en-US" sz="2400" dirty="0" err="1"/>
              <a:t>bergenin</a:t>
            </a:r>
            <a:r>
              <a:rPr lang="en-US" sz="2400" dirty="0"/>
              <a:t> and rufinamide, are shown to accelerate cell-death in HIV-1 infected macrophages, but not uninfected cells, in vitro.</a:t>
            </a:r>
          </a:p>
        </p:txBody>
      </p:sp>
      <p:sp>
        <p:nvSpPr>
          <p:cNvPr id="4" name="ZoneTexte 9">
            <a:extLst>
              <a:ext uri="{FF2B5EF4-FFF2-40B4-BE49-F238E27FC236}">
                <a16:creationId xmlns:a16="http://schemas.microsoft.com/office/drawing/2014/main" id="{8BAECC8E-E67D-6B4C-B9C3-71D5F63E5EA7}"/>
              </a:ext>
            </a:extLst>
          </p:cNvPr>
          <p:cNvSpPr txBox="1">
            <a:spLocks noChangeArrowheads="1"/>
          </p:cNvSpPr>
          <p:nvPr/>
        </p:nvSpPr>
        <p:spPr bwMode="auto">
          <a:xfrm>
            <a:off x="7799957" y="2579044"/>
            <a:ext cx="4913313"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7675">
              <a:defRPr>
                <a:solidFill>
                  <a:schemeClr val="tx1"/>
                </a:solidFill>
                <a:latin typeface="Arial" pitchFamily="34" charset="0"/>
                <a:cs typeface="Arial" pitchFamily="34" charset="0"/>
              </a:defRPr>
            </a:lvl1pPr>
            <a:lvl2pPr marL="742950" indent="-285750" defTabSz="447675">
              <a:defRPr>
                <a:solidFill>
                  <a:schemeClr val="tx1"/>
                </a:solidFill>
                <a:latin typeface="Arial" pitchFamily="34" charset="0"/>
                <a:cs typeface="Arial" pitchFamily="34" charset="0"/>
              </a:defRPr>
            </a:lvl2pPr>
            <a:lvl3pPr marL="1143000" indent="-228600" defTabSz="447675">
              <a:defRPr>
                <a:solidFill>
                  <a:schemeClr val="tx1"/>
                </a:solidFill>
                <a:latin typeface="Arial" pitchFamily="34" charset="0"/>
                <a:cs typeface="Arial" pitchFamily="34" charset="0"/>
              </a:defRPr>
            </a:lvl3pPr>
            <a:lvl4pPr marL="1600200" indent="-228600" defTabSz="447675">
              <a:defRPr>
                <a:solidFill>
                  <a:schemeClr val="tx1"/>
                </a:solidFill>
                <a:latin typeface="Arial" pitchFamily="34" charset="0"/>
                <a:cs typeface="Arial" pitchFamily="34" charset="0"/>
              </a:defRPr>
            </a:lvl4pPr>
            <a:lvl5pPr marL="2057400" indent="-228600" defTabSz="447675">
              <a:defRPr>
                <a:solidFill>
                  <a:schemeClr val="tx1"/>
                </a:solidFill>
                <a:latin typeface="Arial" pitchFamily="34" charset="0"/>
                <a:cs typeface="Arial" pitchFamily="34" charset="0"/>
              </a:defRPr>
            </a:lvl5pPr>
            <a:lvl6pPr marL="2514600" indent="-228600" defTabSz="4476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476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476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47675" eaLnBrk="0" fontAlgn="base" hangingPunct="0">
              <a:spcBef>
                <a:spcPct val="0"/>
              </a:spcBef>
              <a:spcAft>
                <a:spcPct val="0"/>
              </a:spcAft>
              <a:defRPr>
                <a:solidFill>
                  <a:schemeClr val="tx1"/>
                </a:solidFill>
                <a:latin typeface="Arial" pitchFamily="34" charset="0"/>
                <a:cs typeface="Arial" pitchFamily="34" charset="0"/>
              </a:defRPr>
            </a:lvl9pPr>
          </a:lstStyle>
          <a:p>
            <a:pPr hangingPunct="0">
              <a:lnSpc>
                <a:spcPct val="93000"/>
              </a:lnSpc>
              <a:buClr>
                <a:srgbClr val="000000"/>
              </a:buClr>
              <a:buFont typeface="Times New Roman" pitchFamily="18" charset="0"/>
              <a:buNone/>
            </a:pPr>
            <a:r>
              <a:rPr lang="fr-FR" altLang="fr-FR" sz="1200" dirty="0" err="1">
                <a:solidFill>
                  <a:srgbClr val="000000"/>
                </a:solidFill>
                <a:latin typeface="+mn-lt"/>
                <a:ea typeface="Arial Unicode MS" pitchFamily="34" charset="-128"/>
                <a:cs typeface="Arial Unicode MS" pitchFamily="34" charset="-128"/>
              </a:rPr>
              <a:t>Ganor</a:t>
            </a:r>
            <a:r>
              <a:rPr lang="fr-FR" altLang="fr-FR" sz="1200" dirty="0">
                <a:solidFill>
                  <a:srgbClr val="000000"/>
                </a:solidFill>
                <a:latin typeface="+mn-lt"/>
                <a:ea typeface="Arial Unicode MS" pitchFamily="34" charset="-128"/>
                <a:cs typeface="Arial Unicode MS" pitchFamily="34" charset="-128"/>
              </a:rPr>
              <a:t>, Y TUSY302 10</a:t>
            </a:r>
            <a:r>
              <a:rPr lang="fr-FR" altLang="fr-FR" sz="1200" baseline="30000" dirty="0">
                <a:solidFill>
                  <a:srgbClr val="000000"/>
                </a:solidFill>
                <a:latin typeface="+mn-lt"/>
                <a:ea typeface="Arial Unicode MS" pitchFamily="34" charset="-128"/>
                <a:cs typeface="Arial Unicode MS" pitchFamily="34" charset="-128"/>
              </a:rPr>
              <a:t>th</a:t>
            </a:r>
            <a:r>
              <a:rPr lang="fr-FR" altLang="fr-FR" sz="1200" dirty="0">
                <a:solidFill>
                  <a:srgbClr val="000000"/>
                </a:solidFill>
                <a:latin typeface="+mn-lt"/>
                <a:ea typeface="Arial Unicode MS" pitchFamily="34" charset="-128"/>
                <a:cs typeface="Arial Unicode MS" pitchFamily="34" charset="-128"/>
              </a:rPr>
              <a:t> IAS 2019, July 23 Mexico City, Mexico</a:t>
            </a:r>
          </a:p>
        </p:txBody>
      </p:sp>
      <p:graphicFrame>
        <p:nvGraphicFramePr>
          <p:cNvPr id="6" name="Chart 5">
            <a:extLst>
              <a:ext uri="{FF2B5EF4-FFF2-40B4-BE49-F238E27FC236}">
                <a16:creationId xmlns:a16="http://schemas.microsoft.com/office/drawing/2014/main" id="{2A7EDB8D-4ECB-6241-87DF-E8DA11B20578}"/>
              </a:ext>
            </a:extLst>
          </p:cNvPr>
          <p:cNvGraphicFramePr>
            <a:graphicFrameLocks/>
          </p:cNvGraphicFramePr>
          <p:nvPr/>
        </p:nvGraphicFramePr>
        <p:xfrm>
          <a:off x="1022549" y="4161994"/>
          <a:ext cx="4538507" cy="183499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EAA02B92-2367-664F-BFBF-A97D0D6F29DE}"/>
              </a:ext>
            </a:extLst>
          </p:cNvPr>
          <p:cNvSpPr txBox="1"/>
          <p:nvPr/>
        </p:nvSpPr>
        <p:spPr>
          <a:xfrm rot="16200000">
            <a:off x="476630" y="4871237"/>
            <a:ext cx="1091837" cy="307777"/>
          </a:xfrm>
          <a:prstGeom prst="rect">
            <a:avLst/>
          </a:prstGeom>
          <a:noFill/>
        </p:spPr>
        <p:txBody>
          <a:bodyPr wrap="none" rtlCol="0">
            <a:spAutoFit/>
          </a:bodyPr>
          <a:lstStyle/>
          <a:p>
            <a:r>
              <a:rPr lang="en-US" sz="1400" dirty="0"/>
              <a:t>% alive cells</a:t>
            </a:r>
          </a:p>
        </p:txBody>
      </p:sp>
      <p:sp>
        <p:nvSpPr>
          <p:cNvPr id="8" name="TextBox 7">
            <a:extLst>
              <a:ext uri="{FF2B5EF4-FFF2-40B4-BE49-F238E27FC236}">
                <a16:creationId xmlns:a16="http://schemas.microsoft.com/office/drawing/2014/main" id="{31818B8F-093B-A541-AD6C-27DCED3DE8FE}"/>
              </a:ext>
            </a:extLst>
          </p:cNvPr>
          <p:cNvSpPr txBox="1"/>
          <p:nvPr/>
        </p:nvSpPr>
        <p:spPr>
          <a:xfrm>
            <a:off x="2751912" y="3907570"/>
            <a:ext cx="1258803" cy="369332"/>
          </a:xfrm>
          <a:prstGeom prst="rect">
            <a:avLst/>
          </a:prstGeom>
          <a:noFill/>
        </p:spPr>
        <p:txBody>
          <a:bodyPr wrap="none" rtlCol="0">
            <a:spAutoFit/>
          </a:bodyPr>
          <a:lstStyle/>
          <a:p>
            <a:r>
              <a:rPr lang="en-US" u="sng" dirty="0"/>
              <a:t>Rufinamide</a:t>
            </a:r>
          </a:p>
        </p:txBody>
      </p:sp>
      <p:sp>
        <p:nvSpPr>
          <p:cNvPr id="9" name="TextBox 8">
            <a:extLst>
              <a:ext uri="{FF2B5EF4-FFF2-40B4-BE49-F238E27FC236}">
                <a16:creationId xmlns:a16="http://schemas.microsoft.com/office/drawing/2014/main" id="{ACB12896-2AA0-F043-92C4-7864CEA66F57}"/>
              </a:ext>
            </a:extLst>
          </p:cNvPr>
          <p:cNvSpPr txBox="1"/>
          <p:nvPr/>
        </p:nvSpPr>
        <p:spPr>
          <a:xfrm>
            <a:off x="6934388" y="3861562"/>
            <a:ext cx="1024589" cy="369332"/>
          </a:xfrm>
          <a:prstGeom prst="rect">
            <a:avLst/>
          </a:prstGeom>
          <a:noFill/>
        </p:spPr>
        <p:txBody>
          <a:bodyPr wrap="none" rtlCol="0">
            <a:spAutoFit/>
          </a:bodyPr>
          <a:lstStyle/>
          <a:p>
            <a:r>
              <a:rPr lang="en-US" u="sng" dirty="0"/>
              <a:t>Bergenin</a:t>
            </a:r>
          </a:p>
        </p:txBody>
      </p:sp>
      <p:sp>
        <p:nvSpPr>
          <p:cNvPr id="31" name="TextBox 30">
            <a:extLst>
              <a:ext uri="{FF2B5EF4-FFF2-40B4-BE49-F238E27FC236}">
                <a16:creationId xmlns:a16="http://schemas.microsoft.com/office/drawing/2014/main" id="{F3386353-6610-8244-9CEE-02000B3355FF}"/>
              </a:ext>
            </a:extLst>
          </p:cNvPr>
          <p:cNvSpPr txBox="1"/>
          <p:nvPr/>
        </p:nvSpPr>
        <p:spPr>
          <a:xfrm>
            <a:off x="5979843" y="5682152"/>
            <a:ext cx="3571989" cy="430887"/>
          </a:xfrm>
          <a:prstGeom prst="rect">
            <a:avLst/>
          </a:prstGeom>
          <a:noFill/>
        </p:spPr>
        <p:txBody>
          <a:bodyPr wrap="square" rtlCol="0">
            <a:spAutoFit/>
          </a:bodyPr>
          <a:lstStyle/>
          <a:p>
            <a:r>
              <a:rPr lang="en-US" sz="1100" dirty="0"/>
              <a:t>0.01                       0.1                           1                          10</a:t>
            </a:r>
          </a:p>
          <a:p>
            <a:endParaRPr lang="en-US" sz="1100" dirty="0"/>
          </a:p>
        </p:txBody>
      </p:sp>
      <p:sp>
        <p:nvSpPr>
          <p:cNvPr id="12" name="TextBox 11">
            <a:extLst>
              <a:ext uri="{FF2B5EF4-FFF2-40B4-BE49-F238E27FC236}">
                <a16:creationId xmlns:a16="http://schemas.microsoft.com/office/drawing/2014/main" id="{907959AF-7BEA-3446-87BD-532EDF2B730F}"/>
              </a:ext>
            </a:extLst>
          </p:cNvPr>
          <p:cNvSpPr txBox="1"/>
          <p:nvPr/>
        </p:nvSpPr>
        <p:spPr>
          <a:xfrm>
            <a:off x="1825263" y="5686615"/>
            <a:ext cx="3571989" cy="430887"/>
          </a:xfrm>
          <a:prstGeom prst="rect">
            <a:avLst/>
          </a:prstGeom>
          <a:noFill/>
        </p:spPr>
        <p:txBody>
          <a:bodyPr wrap="square" rtlCol="0">
            <a:spAutoFit/>
          </a:bodyPr>
          <a:lstStyle/>
          <a:p>
            <a:r>
              <a:rPr lang="en-US" sz="1100" dirty="0"/>
              <a:t>0.01                       0.1                           1                          10</a:t>
            </a:r>
          </a:p>
          <a:p>
            <a:endParaRPr lang="en-US" sz="1100" dirty="0"/>
          </a:p>
        </p:txBody>
      </p:sp>
      <p:sp>
        <p:nvSpPr>
          <p:cNvPr id="13" name="TextBox 12">
            <a:extLst>
              <a:ext uri="{FF2B5EF4-FFF2-40B4-BE49-F238E27FC236}">
                <a16:creationId xmlns:a16="http://schemas.microsoft.com/office/drawing/2014/main" id="{64FB78D2-7CF5-404A-92AC-6F03B4C30AE3}"/>
              </a:ext>
            </a:extLst>
          </p:cNvPr>
          <p:cNvSpPr txBox="1"/>
          <p:nvPr/>
        </p:nvSpPr>
        <p:spPr>
          <a:xfrm>
            <a:off x="2673179" y="5872407"/>
            <a:ext cx="1313180" cy="307777"/>
          </a:xfrm>
          <a:prstGeom prst="rect">
            <a:avLst/>
          </a:prstGeom>
          <a:noFill/>
        </p:spPr>
        <p:txBody>
          <a:bodyPr wrap="none" rtlCol="0">
            <a:spAutoFit/>
          </a:bodyPr>
          <a:lstStyle/>
          <a:p>
            <a:r>
              <a:rPr lang="en-US" sz="1400" dirty="0"/>
              <a:t>µM Rufinamide</a:t>
            </a:r>
          </a:p>
        </p:txBody>
      </p:sp>
      <p:sp>
        <p:nvSpPr>
          <p:cNvPr id="14" name="TextBox 13">
            <a:extLst>
              <a:ext uri="{FF2B5EF4-FFF2-40B4-BE49-F238E27FC236}">
                <a16:creationId xmlns:a16="http://schemas.microsoft.com/office/drawing/2014/main" id="{3ECE35B9-E047-BD4D-BC56-45466B758246}"/>
              </a:ext>
            </a:extLst>
          </p:cNvPr>
          <p:cNvSpPr txBox="1"/>
          <p:nvPr/>
        </p:nvSpPr>
        <p:spPr>
          <a:xfrm>
            <a:off x="7302519" y="5809725"/>
            <a:ext cx="1130738" cy="307777"/>
          </a:xfrm>
          <a:prstGeom prst="rect">
            <a:avLst/>
          </a:prstGeom>
          <a:noFill/>
        </p:spPr>
        <p:txBody>
          <a:bodyPr wrap="none" rtlCol="0">
            <a:spAutoFit/>
          </a:bodyPr>
          <a:lstStyle/>
          <a:p>
            <a:r>
              <a:rPr lang="en-US" sz="1400" dirty="0"/>
              <a:t>µM Bergenin</a:t>
            </a:r>
          </a:p>
        </p:txBody>
      </p:sp>
      <p:sp>
        <p:nvSpPr>
          <p:cNvPr id="15" name="TextBox 14">
            <a:extLst>
              <a:ext uri="{FF2B5EF4-FFF2-40B4-BE49-F238E27FC236}">
                <a16:creationId xmlns:a16="http://schemas.microsoft.com/office/drawing/2014/main" id="{4904DD05-5BF6-A742-A357-FD3D5D10B53E}"/>
              </a:ext>
            </a:extLst>
          </p:cNvPr>
          <p:cNvSpPr txBox="1"/>
          <p:nvPr/>
        </p:nvSpPr>
        <p:spPr>
          <a:xfrm>
            <a:off x="1837224" y="6152026"/>
            <a:ext cx="2288447" cy="338554"/>
          </a:xfrm>
          <a:prstGeom prst="rect">
            <a:avLst/>
          </a:prstGeom>
          <a:noFill/>
        </p:spPr>
        <p:txBody>
          <a:bodyPr wrap="none" rtlCol="0">
            <a:spAutoFit/>
          </a:bodyPr>
          <a:lstStyle/>
          <a:p>
            <a:r>
              <a:rPr lang="en-US" sz="1600" dirty="0"/>
              <a:t>Microglia EC</a:t>
            </a:r>
            <a:r>
              <a:rPr lang="en-US" sz="1600" baseline="-25000" dirty="0"/>
              <a:t>50</a:t>
            </a:r>
            <a:r>
              <a:rPr lang="en-US" sz="1600" dirty="0"/>
              <a:t> = 0.07 µM </a:t>
            </a:r>
          </a:p>
        </p:txBody>
      </p:sp>
      <p:sp>
        <p:nvSpPr>
          <p:cNvPr id="16" name="TextBox 15">
            <a:extLst>
              <a:ext uri="{FF2B5EF4-FFF2-40B4-BE49-F238E27FC236}">
                <a16:creationId xmlns:a16="http://schemas.microsoft.com/office/drawing/2014/main" id="{72CA5317-2A60-774E-B59A-08B6DF0EBE37}"/>
              </a:ext>
            </a:extLst>
          </p:cNvPr>
          <p:cNvSpPr txBox="1"/>
          <p:nvPr/>
        </p:nvSpPr>
        <p:spPr>
          <a:xfrm>
            <a:off x="1838455" y="6420936"/>
            <a:ext cx="2711512" cy="338554"/>
          </a:xfrm>
          <a:prstGeom prst="rect">
            <a:avLst/>
          </a:prstGeom>
          <a:noFill/>
        </p:spPr>
        <p:txBody>
          <a:bodyPr wrap="none" rtlCol="0">
            <a:spAutoFit/>
          </a:bodyPr>
          <a:lstStyle/>
          <a:p>
            <a:r>
              <a:rPr lang="en-US" sz="1600" dirty="0"/>
              <a:t>Macrophage EC</a:t>
            </a:r>
            <a:r>
              <a:rPr lang="en-US" sz="1600" baseline="-25000" dirty="0"/>
              <a:t>50</a:t>
            </a:r>
            <a:r>
              <a:rPr lang="en-US" sz="1600" dirty="0"/>
              <a:t> = &lt; 0.01 µM </a:t>
            </a:r>
          </a:p>
        </p:txBody>
      </p:sp>
      <p:sp>
        <p:nvSpPr>
          <p:cNvPr id="17" name="TextBox 16">
            <a:extLst>
              <a:ext uri="{FF2B5EF4-FFF2-40B4-BE49-F238E27FC236}">
                <a16:creationId xmlns:a16="http://schemas.microsoft.com/office/drawing/2014/main" id="{38542530-37B0-6441-8F4C-9E4228F5DBCC}"/>
              </a:ext>
            </a:extLst>
          </p:cNvPr>
          <p:cNvSpPr txBox="1"/>
          <p:nvPr/>
        </p:nvSpPr>
        <p:spPr>
          <a:xfrm>
            <a:off x="6021303" y="6318359"/>
            <a:ext cx="2562433" cy="338554"/>
          </a:xfrm>
          <a:prstGeom prst="rect">
            <a:avLst/>
          </a:prstGeom>
          <a:noFill/>
        </p:spPr>
        <p:txBody>
          <a:bodyPr wrap="none" rtlCol="0">
            <a:spAutoFit/>
          </a:bodyPr>
          <a:lstStyle/>
          <a:p>
            <a:r>
              <a:rPr lang="en-US" sz="1600" dirty="0"/>
              <a:t>Macrophage EC</a:t>
            </a:r>
            <a:r>
              <a:rPr lang="en-US" sz="1600" baseline="-25000" dirty="0"/>
              <a:t>50</a:t>
            </a:r>
            <a:r>
              <a:rPr lang="en-US" sz="1600" dirty="0"/>
              <a:t> = 0.06 µM </a:t>
            </a:r>
          </a:p>
        </p:txBody>
      </p:sp>
      <p:sp>
        <p:nvSpPr>
          <p:cNvPr id="18" name="TextBox 17">
            <a:extLst>
              <a:ext uri="{FF2B5EF4-FFF2-40B4-BE49-F238E27FC236}">
                <a16:creationId xmlns:a16="http://schemas.microsoft.com/office/drawing/2014/main" id="{FD0308B0-1C03-AC43-B010-E92F49C18928}"/>
              </a:ext>
            </a:extLst>
          </p:cNvPr>
          <p:cNvSpPr txBox="1"/>
          <p:nvPr/>
        </p:nvSpPr>
        <p:spPr>
          <a:xfrm>
            <a:off x="5998385" y="6065813"/>
            <a:ext cx="2288447" cy="338554"/>
          </a:xfrm>
          <a:prstGeom prst="rect">
            <a:avLst/>
          </a:prstGeom>
          <a:noFill/>
        </p:spPr>
        <p:txBody>
          <a:bodyPr wrap="none" rtlCol="0">
            <a:spAutoFit/>
          </a:bodyPr>
          <a:lstStyle/>
          <a:p>
            <a:r>
              <a:rPr lang="en-US" sz="1600" dirty="0"/>
              <a:t>Microglia EC</a:t>
            </a:r>
            <a:r>
              <a:rPr lang="en-US" sz="1600" baseline="-25000" dirty="0"/>
              <a:t>50</a:t>
            </a:r>
            <a:r>
              <a:rPr lang="en-US" sz="1600" dirty="0"/>
              <a:t> = 0.03 µM </a:t>
            </a:r>
          </a:p>
        </p:txBody>
      </p:sp>
      <p:sp>
        <p:nvSpPr>
          <p:cNvPr id="20" name="ZoneTexte 9">
            <a:extLst>
              <a:ext uri="{FF2B5EF4-FFF2-40B4-BE49-F238E27FC236}">
                <a16:creationId xmlns:a16="http://schemas.microsoft.com/office/drawing/2014/main" id="{B664C08C-BACD-B748-BA5D-67FC9F322341}"/>
              </a:ext>
            </a:extLst>
          </p:cNvPr>
          <p:cNvSpPr txBox="1">
            <a:spLocks noChangeArrowheads="1"/>
          </p:cNvSpPr>
          <p:nvPr/>
        </p:nvSpPr>
        <p:spPr bwMode="auto">
          <a:xfrm>
            <a:off x="8026703" y="6620801"/>
            <a:ext cx="4913313"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7675">
              <a:defRPr>
                <a:solidFill>
                  <a:schemeClr val="tx1"/>
                </a:solidFill>
                <a:latin typeface="Arial" pitchFamily="34" charset="0"/>
                <a:cs typeface="Arial" pitchFamily="34" charset="0"/>
              </a:defRPr>
            </a:lvl1pPr>
            <a:lvl2pPr marL="742950" indent="-285750" defTabSz="447675">
              <a:defRPr>
                <a:solidFill>
                  <a:schemeClr val="tx1"/>
                </a:solidFill>
                <a:latin typeface="Arial" pitchFamily="34" charset="0"/>
                <a:cs typeface="Arial" pitchFamily="34" charset="0"/>
              </a:defRPr>
            </a:lvl2pPr>
            <a:lvl3pPr marL="1143000" indent="-228600" defTabSz="447675">
              <a:defRPr>
                <a:solidFill>
                  <a:schemeClr val="tx1"/>
                </a:solidFill>
                <a:latin typeface="Arial" pitchFamily="34" charset="0"/>
                <a:cs typeface="Arial" pitchFamily="34" charset="0"/>
              </a:defRPr>
            </a:lvl3pPr>
            <a:lvl4pPr marL="1600200" indent="-228600" defTabSz="447675">
              <a:defRPr>
                <a:solidFill>
                  <a:schemeClr val="tx1"/>
                </a:solidFill>
                <a:latin typeface="Arial" pitchFamily="34" charset="0"/>
                <a:cs typeface="Arial" pitchFamily="34" charset="0"/>
              </a:defRPr>
            </a:lvl4pPr>
            <a:lvl5pPr marL="2057400" indent="-228600" defTabSz="447675">
              <a:defRPr>
                <a:solidFill>
                  <a:schemeClr val="tx1"/>
                </a:solidFill>
                <a:latin typeface="Arial" pitchFamily="34" charset="0"/>
                <a:cs typeface="Arial" pitchFamily="34" charset="0"/>
              </a:defRPr>
            </a:lvl5pPr>
            <a:lvl6pPr marL="2514600" indent="-228600" defTabSz="4476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476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476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47675" eaLnBrk="0" fontAlgn="base" hangingPunct="0">
              <a:spcBef>
                <a:spcPct val="0"/>
              </a:spcBef>
              <a:spcAft>
                <a:spcPct val="0"/>
              </a:spcAft>
              <a:defRPr>
                <a:solidFill>
                  <a:schemeClr val="tx1"/>
                </a:solidFill>
                <a:latin typeface="Arial" pitchFamily="34" charset="0"/>
                <a:cs typeface="Arial" pitchFamily="34" charset="0"/>
              </a:defRPr>
            </a:lvl9pPr>
          </a:lstStyle>
          <a:p>
            <a:pPr hangingPunct="0">
              <a:lnSpc>
                <a:spcPct val="93000"/>
              </a:lnSpc>
              <a:buClr>
                <a:srgbClr val="000000"/>
              </a:buClr>
              <a:buFont typeface="Times New Roman" pitchFamily="18" charset="0"/>
              <a:buNone/>
            </a:pPr>
            <a:r>
              <a:rPr lang="fr-FR" altLang="fr-FR" sz="1200" dirty="0" err="1">
                <a:solidFill>
                  <a:srgbClr val="000000"/>
                </a:solidFill>
                <a:latin typeface="+mn-lt"/>
                <a:ea typeface="Arial Unicode MS" pitchFamily="34" charset="-128"/>
                <a:cs typeface="Arial Unicode MS" pitchFamily="34" charset="-128"/>
              </a:rPr>
              <a:t>Gavegnano</a:t>
            </a:r>
            <a:r>
              <a:rPr lang="fr-FR" altLang="fr-FR" sz="1200" dirty="0">
                <a:solidFill>
                  <a:srgbClr val="000000"/>
                </a:solidFill>
                <a:latin typeface="+mn-lt"/>
                <a:ea typeface="Arial Unicode MS" pitchFamily="34" charset="-128"/>
                <a:cs typeface="Arial Unicode MS" pitchFamily="34" charset="-128"/>
              </a:rPr>
              <a:t>, TUAA0204 10</a:t>
            </a:r>
            <a:r>
              <a:rPr lang="fr-FR" altLang="fr-FR" sz="1200" baseline="30000" dirty="0">
                <a:solidFill>
                  <a:srgbClr val="000000"/>
                </a:solidFill>
                <a:latin typeface="+mn-lt"/>
                <a:ea typeface="Arial Unicode MS" pitchFamily="34" charset="-128"/>
                <a:cs typeface="Arial Unicode MS" pitchFamily="34" charset="-128"/>
              </a:rPr>
              <a:t>th</a:t>
            </a:r>
            <a:r>
              <a:rPr lang="fr-FR" altLang="fr-FR" sz="1200" dirty="0">
                <a:solidFill>
                  <a:srgbClr val="000000"/>
                </a:solidFill>
                <a:latin typeface="+mn-lt"/>
                <a:ea typeface="Arial Unicode MS" pitchFamily="34" charset="-128"/>
                <a:cs typeface="Arial Unicode MS" pitchFamily="34" charset="-128"/>
              </a:rPr>
              <a:t> IAS 2019, July 23 Mexico City, Mexico</a:t>
            </a:r>
          </a:p>
        </p:txBody>
      </p:sp>
      <p:grpSp>
        <p:nvGrpSpPr>
          <p:cNvPr id="21" name="Group 20">
            <a:extLst>
              <a:ext uri="{FF2B5EF4-FFF2-40B4-BE49-F238E27FC236}">
                <a16:creationId xmlns:a16="http://schemas.microsoft.com/office/drawing/2014/main" id="{B5D8B4AB-A91D-ED47-BE21-8C769ED3846E}"/>
              </a:ext>
            </a:extLst>
          </p:cNvPr>
          <p:cNvGrpSpPr/>
          <p:nvPr/>
        </p:nvGrpSpPr>
        <p:grpSpPr>
          <a:xfrm>
            <a:off x="9542592" y="4469030"/>
            <a:ext cx="2179945" cy="912858"/>
            <a:chOff x="1729710" y="5598778"/>
            <a:chExt cx="1634959" cy="912858"/>
          </a:xfrm>
        </p:grpSpPr>
        <p:sp>
          <p:nvSpPr>
            <p:cNvPr id="22" name="TextBox 21">
              <a:extLst>
                <a:ext uri="{FF2B5EF4-FFF2-40B4-BE49-F238E27FC236}">
                  <a16:creationId xmlns:a16="http://schemas.microsoft.com/office/drawing/2014/main" id="{6D8D5051-231F-5048-AC94-019300DCC66F}"/>
                </a:ext>
              </a:extLst>
            </p:cNvPr>
            <p:cNvSpPr txBox="1"/>
            <p:nvPr/>
          </p:nvSpPr>
          <p:spPr>
            <a:xfrm>
              <a:off x="1806078" y="5720582"/>
              <a:ext cx="138548" cy="307777"/>
            </a:xfrm>
            <a:prstGeom prst="rect">
              <a:avLst/>
            </a:prstGeom>
            <a:noFill/>
          </p:spPr>
          <p:txBody>
            <a:bodyPr wrap="none" rtlCol="0">
              <a:spAutoFit/>
            </a:bodyPr>
            <a:lstStyle/>
            <a:p>
              <a:endParaRPr lang="en-US" sz="1400" dirty="0"/>
            </a:p>
          </p:txBody>
        </p:sp>
        <p:sp>
          <p:nvSpPr>
            <p:cNvPr id="23" name="Isosceles Triangle 18">
              <a:extLst>
                <a:ext uri="{FF2B5EF4-FFF2-40B4-BE49-F238E27FC236}">
                  <a16:creationId xmlns:a16="http://schemas.microsoft.com/office/drawing/2014/main" id="{36058458-448A-DA48-B887-7F793988C93C}"/>
                </a:ext>
              </a:extLst>
            </p:cNvPr>
            <p:cNvSpPr/>
            <p:nvPr/>
          </p:nvSpPr>
          <p:spPr>
            <a:xfrm>
              <a:off x="1804655" y="5675960"/>
              <a:ext cx="47983" cy="136233"/>
            </a:xfrm>
            <a:prstGeom prst="triangle">
              <a:avLst/>
            </a:prstGeom>
            <a:solidFill>
              <a:srgbClr val="45893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4" name="Rectangle 23">
              <a:extLst>
                <a:ext uri="{FF2B5EF4-FFF2-40B4-BE49-F238E27FC236}">
                  <a16:creationId xmlns:a16="http://schemas.microsoft.com/office/drawing/2014/main" id="{B6104A1A-A286-3749-AED7-4C1EEBE189D2}"/>
                </a:ext>
              </a:extLst>
            </p:cNvPr>
            <p:cNvSpPr/>
            <p:nvPr/>
          </p:nvSpPr>
          <p:spPr>
            <a:xfrm>
              <a:off x="1777704" y="5885487"/>
              <a:ext cx="111572" cy="136684"/>
            </a:xfrm>
            <a:prstGeom prst="rect">
              <a:avLst/>
            </a:prstGeom>
            <a:solidFill>
              <a:srgbClr val="CE37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5" name="Oval 24">
              <a:extLst>
                <a:ext uri="{FF2B5EF4-FFF2-40B4-BE49-F238E27FC236}">
                  <a16:creationId xmlns:a16="http://schemas.microsoft.com/office/drawing/2014/main" id="{07EF2959-421C-694E-8EFC-DA4E81ED0667}"/>
                </a:ext>
              </a:extLst>
            </p:cNvPr>
            <p:cNvSpPr/>
            <p:nvPr/>
          </p:nvSpPr>
          <p:spPr>
            <a:xfrm>
              <a:off x="1774980" y="6096121"/>
              <a:ext cx="111470" cy="13921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6" name="TextBox 25">
              <a:extLst>
                <a:ext uri="{FF2B5EF4-FFF2-40B4-BE49-F238E27FC236}">
                  <a16:creationId xmlns:a16="http://schemas.microsoft.com/office/drawing/2014/main" id="{A064B707-7558-E940-9804-9486231E580E}"/>
                </a:ext>
              </a:extLst>
            </p:cNvPr>
            <p:cNvSpPr txBox="1"/>
            <p:nvPr/>
          </p:nvSpPr>
          <p:spPr>
            <a:xfrm>
              <a:off x="1729710" y="6203859"/>
              <a:ext cx="156554" cy="307777"/>
            </a:xfrm>
            <a:prstGeom prst="rect">
              <a:avLst/>
            </a:prstGeom>
            <a:noFill/>
          </p:spPr>
          <p:txBody>
            <a:bodyPr wrap="square" rtlCol="0">
              <a:spAutoFit/>
            </a:bodyPr>
            <a:lstStyle/>
            <a:p>
              <a:r>
                <a:rPr lang="en-US" sz="1400" dirty="0">
                  <a:solidFill>
                    <a:srgbClr val="0000FF"/>
                  </a:solidFill>
                </a:rPr>
                <a:t>X</a:t>
              </a:r>
            </a:p>
          </p:txBody>
        </p:sp>
        <p:sp>
          <p:nvSpPr>
            <p:cNvPr id="27" name="TextBox 26">
              <a:extLst>
                <a:ext uri="{FF2B5EF4-FFF2-40B4-BE49-F238E27FC236}">
                  <a16:creationId xmlns:a16="http://schemas.microsoft.com/office/drawing/2014/main" id="{8591D4F5-317B-594C-8F2A-9CD0CF25A6E7}"/>
                </a:ext>
              </a:extLst>
            </p:cNvPr>
            <p:cNvSpPr txBox="1"/>
            <p:nvPr/>
          </p:nvSpPr>
          <p:spPr>
            <a:xfrm>
              <a:off x="1877037" y="5598778"/>
              <a:ext cx="1398027" cy="276999"/>
            </a:xfrm>
            <a:prstGeom prst="rect">
              <a:avLst/>
            </a:prstGeom>
            <a:noFill/>
          </p:spPr>
          <p:txBody>
            <a:bodyPr wrap="none" rtlCol="0">
              <a:spAutoFit/>
            </a:bodyPr>
            <a:lstStyle/>
            <a:p>
              <a:r>
                <a:rPr lang="en-US" sz="1200" dirty="0"/>
                <a:t>= Uninfected Macrophages</a:t>
              </a:r>
            </a:p>
          </p:txBody>
        </p:sp>
        <p:sp>
          <p:nvSpPr>
            <p:cNvPr id="28" name="TextBox 27">
              <a:extLst>
                <a:ext uri="{FF2B5EF4-FFF2-40B4-BE49-F238E27FC236}">
                  <a16:creationId xmlns:a16="http://schemas.microsoft.com/office/drawing/2014/main" id="{94B1D147-1893-3C4D-A4B7-7FD4123F296A}"/>
                </a:ext>
              </a:extLst>
            </p:cNvPr>
            <p:cNvSpPr txBox="1"/>
            <p:nvPr/>
          </p:nvSpPr>
          <p:spPr>
            <a:xfrm>
              <a:off x="1879106" y="5806335"/>
              <a:ext cx="1199415" cy="276999"/>
            </a:xfrm>
            <a:prstGeom prst="rect">
              <a:avLst/>
            </a:prstGeom>
            <a:noFill/>
          </p:spPr>
          <p:txBody>
            <a:bodyPr wrap="none" rtlCol="0">
              <a:spAutoFit/>
            </a:bodyPr>
            <a:lstStyle/>
            <a:p>
              <a:r>
                <a:rPr lang="en-US" sz="1200" dirty="0"/>
                <a:t>= Uninfected Microglia</a:t>
              </a:r>
            </a:p>
          </p:txBody>
        </p:sp>
        <p:sp>
          <p:nvSpPr>
            <p:cNvPr id="29" name="TextBox 28">
              <a:extLst>
                <a:ext uri="{FF2B5EF4-FFF2-40B4-BE49-F238E27FC236}">
                  <a16:creationId xmlns:a16="http://schemas.microsoft.com/office/drawing/2014/main" id="{527098DA-15F9-E94E-9672-D9AB6F23DB78}"/>
                </a:ext>
              </a:extLst>
            </p:cNvPr>
            <p:cNvSpPr txBox="1"/>
            <p:nvPr/>
          </p:nvSpPr>
          <p:spPr>
            <a:xfrm>
              <a:off x="1882167" y="6011842"/>
              <a:ext cx="1279726" cy="276999"/>
            </a:xfrm>
            <a:prstGeom prst="rect">
              <a:avLst/>
            </a:prstGeom>
            <a:noFill/>
          </p:spPr>
          <p:txBody>
            <a:bodyPr wrap="none" rtlCol="0">
              <a:spAutoFit/>
            </a:bodyPr>
            <a:lstStyle/>
            <a:p>
              <a:r>
                <a:rPr lang="en-US" sz="1200" dirty="0"/>
                <a:t>= Drug treated Microglia</a:t>
              </a:r>
            </a:p>
          </p:txBody>
        </p:sp>
        <p:sp>
          <p:nvSpPr>
            <p:cNvPr id="30" name="TextBox 29">
              <a:extLst>
                <a:ext uri="{FF2B5EF4-FFF2-40B4-BE49-F238E27FC236}">
                  <a16:creationId xmlns:a16="http://schemas.microsoft.com/office/drawing/2014/main" id="{C0F7E97C-730D-484C-B0A3-C9074B32452D}"/>
                </a:ext>
              </a:extLst>
            </p:cNvPr>
            <p:cNvSpPr txBox="1"/>
            <p:nvPr/>
          </p:nvSpPr>
          <p:spPr>
            <a:xfrm>
              <a:off x="1886331" y="6229391"/>
              <a:ext cx="1478338" cy="276999"/>
            </a:xfrm>
            <a:prstGeom prst="rect">
              <a:avLst/>
            </a:prstGeom>
            <a:noFill/>
          </p:spPr>
          <p:txBody>
            <a:bodyPr wrap="none" rtlCol="0">
              <a:spAutoFit/>
            </a:bodyPr>
            <a:lstStyle/>
            <a:p>
              <a:r>
                <a:rPr lang="en-US" sz="1200" dirty="0"/>
                <a:t>= Drug treated Macrophages</a:t>
              </a:r>
            </a:p>
          </p:txBody>
        </p:sp>
      </p:grpSp>
    </p:spTree>
    <p:extLst>
      <p:ext uri="{BB962C8B-B14F-4D97-AF65-F5344CB8AC3E}">
        <p14:creationId xmlns:p14="http://schemas.microsoft.com/office/powerpoint/2010/main" val="464318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EACD-FD3C-5940-A8C5-CA661AF21D6A}"/>
              </a:ext>
            </a:extLst>
          </p:cNvPr>
          <p:cNvSpPr>
            <a:spLocks noGrp="1"/>
          </p:cNvSpPr>
          <p:nvPr>
            <p:ph type="title"/>
          </p:nvPr>
        </p:nvSpPr>
        <p:spPr>
          <a:xfrm>
            <a:off x="0" y="-14145"/>
            <a:ext cx="10515600" cy="1325563"/>
          </a:xfrm>
        </p:spPr>
        <p:txBody>
          <a:bodyPr/>
          <a:lstStyle/>
          <a:p>
            <a:r>
              <a:rPr lang="en-US" dirty="0">
                <a:latin typeface="Franklin Gothic Medium" panose="020B0603020102020204" pitchFamily="34" charset="0"/>
              </a:rPr>
              <a:t>Reservoirs – T cells</a:t>
            </a:r>
          </a:p>
        </p:txBody>
      </p:sp>
      <p:sp>
        <p:nvSpPr>
          <p:cNvPr id="3" name="Content Placeholder 2">
            <a:extLst>
              <a:ext uri="{FF2B5EF4-FFF2-40B4-BE49-F238E27FC236}">
                <a16:creationId xmlns:a16="http://schemas.microsoft.com/office/drawing/2014/main" id="{8D9C8224-EF64-9441-BC61-E654203BD487}"/>
              </a:ext>
            </a:extLst>
          </p:cNvPr>
          <p:cNvSpPr>
            <a:spLocks noGrp="1"/>
          </p:cNvSpPr>
          <p:nvPr>
            <p:ph idx="1"/>
          </p:nvPr>
        </p:nvSpPr>
        <p:spPr>
          <a:xfrm>
            <a:off x="813674" y="1177301"/>
            <a:ext cx="10515600" cy="5059087"/>
          </a:xfrm>
        </p:spPr>
        <p:txBody>
          <a:bodyPr>
            <a:normAutofit/>
          </a:bodyPr>
          <a:lstStyle/>
          <a:p>
            <a:r>
              <a:rPr lang="en-US" sz="2400" dirty="0"/>
              <a:t>Tissue-resident CD4 T cells (CD69</a:t>
            </a:r>
            <a:r>
              <a:rPr lang="en-US" sz="2400" baseline="30000" dirty="0"/>
              <a:t>+</a:t>
            </a:r>
            <a:r>
              <a:rPr lang="en-US" sz="2400" dirty="0"/>
              <a:t>, CD103</a:t>
            </a:r>
            <a:r>
              <a:rPr lang="en-US" sz="2400" baseline="30000" dirty="0"/>
              <a:t>+/-</a:t>
            </a:r>
            <a:r>
              <a:rPr lang="en-US" sz="2400" dirty="0"/>
              <a:t>) are more likely than other subsets to become infected in vitro; these cells contribute ~90% of the reservoir in tissue, but &lt;10% in the blood. </a:t>
            </a:r>
          </a:p>
          <a:p>
            <a:r>
              <a:rPr lang="en-US" sz="2400" dirty="0"/>
              <a:t>CD20 seems to identify transcriptionally active T-cells in ART-suppressed individuals in both blood and tissue. </a:t>
            </a:r>
          </a:p>
        </p:txBody>
      </p:sp>
      <p:sp>
        <p:nvSpPr>
          <p:cNvPr id="5" name="ZoneTexte 9">
            <a:extLst>
              <a:ext uri="{FF2B5EF4-FFF2-40B4-BE49-F238E27FC236}">
                <a16:creationId xmlns:a16="http://schemas.microsoft.com/office/drawing/2014/main" id="{53DFCE3F-E80D-8748-A38C-CC7516A475E1}"/>
              </a:ext>
            </a:extLst>
          </p:cNvPr>
          <p:cNvSpPr txBox="1">
            <a:spLocks noChangeArrowheads="1"/>
          </p:cNvSpPr>
          <p:nvPr/>
        </p:nvSpPr>
        <p:spPr bwMode="auto">
          <a:xfrm>
            <a:off x="8084418" y="2655680"/>
            <a:ext cx="4557372" cy="27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7675">
              <a:defRPr>
                <a:solidFill>
                  <a:schemeClr val="tx1"/>
                </a:solidFill>
                <a:latin typeface="Arial" pitchFamily="34" charset="0"/>
                <a:cs typeface="Arial" pitchFamily="34" charset="0"/>
              </a:defRPr>
            </a:lvl1pPr>
            <a:lvl2pPr marL="742950" indent="-285750" defTabSz="447675">
              <a:defRPr>
                <a:solidFill>
                  <a:schemeClr val="tx1"/>
                </a:solidFill>
                <a:latin typeface="Arial" pitchFamily="34" charset="0"/>
                <a:cs typeface="Arial" pitchFamily="34" charset="0"/>
              </a:defRPr>
            </a:lvl2pPr>
            <a:lvl3pPr marL="1143000" indent="-228600" defTabSz="447675">
              <a:defRPr>
                <a:solidFill>
                  <a:schemeClr val="tx1"/>
                </a:solidFill>
                <a:latin typeface="Arial" pitchFamily="34" charset="0"/>
                <a:cs typeface="Arial" pitchFamily="34" charset="0"/>
              </a:defRPr>
            </a:lvl3pPr>
            <a:lvl4pPr marL="1600200" indent="-228600" defTabSz="447675">
              <a:defRPr>
                <a:solidFill>
                  <a:schemeClr val="tx1"/>
                </a:solidFill>
                <a:latin typeface="Arial" pitchFamily="34" charset="0"/>
                <a:cs typeface="Arial" pitchFamily="34" charset="0"/>
              </a:defRPr>
            </a:lvl4pPr>
            <a:lvl5pPr marL="2057400" indent="-228600" defTabSz="447675">
              <a:defRPr>
                <a:solidFill>
                  <a:schemeClr val="tx1"/>
                </a:solidFill>
                <a:latin typeface="Arial" pitchFamily="34" charset="0"/>
                <a:cs typeface="Arial" pitchFamily="34" charset="0"/>
              </a:defRPr>
            </a:lvl5pPr>
            <a:lvl6pPr marL="2514600" indent="-228600" defTabSz="4476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476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476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47675" eaLnBrk="0" fontAlgn="base" hangingPunct="0">
              <a:spcBef>
                <a:spcPct val="0"/>
              </a:spcBef>
              <a:spcAft>
                <a:spcPct val="0"/>
              </a:spcAft>
              <a:defRPr>
                <a:solidFill>
                  <a:schemeClr val="tx1"/>
                </a:solidFill>
                <a:latin typeface="Arial" pitchFamily="34" charset="0"/>
                <a:cs typeface="Arial" pitchFamily="34" charset="0"/>
              </a:defRPr>
            </a:lvl9pPr>
          </a:lstStyle>
          <a:p>
            <a:pPr hangingPunct="0">
              <a:lnSpc>
                <a:spcPct val="93000"/>
              </a:lnSpc>
              <a:buClr>
                <a:srgbClr val="000000"/>
              </a:buClr>
              <a:buFont typeface="Times New Roman" pitchFamily="18" charset="0"/>
              <a:buNone/>
            </a:pPr>
            <a:r>
              <a:rPr lang="fr-FR" altLang="fr-FR" sz="1200" dirty="0" err="1">
                <a:solidFill>
                  <a:srgbClr val="000000"/>
                </a:solidFill>
                <a:latin typeface="+mn-lt"/>
                <a:ea typeface="Arial Unicode MS" pitchFamily="34" charset="-128"/>
                <a:cs typeface="Arial Unicode MS" pitchFamily="34" charset="-128"/>
              </a:rPr>
              <a:t>Buzon</a:t>
            </a:r>
            <a:r>
              <a:rPr lang="fr-FR" altLang="fr-FR" sz="1200" dirty="0">
                <a:solidFill>
                  <a:srgbClr val="000000"/>
                </a:solidFill>
                <a:latin typeface="+mn-lt"/>
                <a:ea typeface="Arial Unicode MS" pitchFamily="34" charset="-128"/>
                <a:cs typeface="Arial Unicode MS" pitchFamily="34" charset="-128"/>
              </a:rPr>
              <a:t>, MJ TUSY303 10</a:t>
            </a:r>
            <a:r>
              <a:rPr lang="fr-FR" altLang="fr-FR" sz="1200" baseline="30000" dirty="0">
                <a:solidFill>
                  <a:srgbClr val="000000"/>
                </a:solidFill>
                <a:latin typeface="+mn-lt"/>
                <a:ea typeface="Arial Unicode MS" pitchFamily="34" charset="-128"/>
                <a:cs typeface="Arial Unicode MS" pitchFamily="34" charset="-128"/>
              </a:rPr>
              <a:t>th</a:t>
            </a:r>
            <a:r>
              <a:rPr lang="fr-FR" altLang="fr-FR" sz="1200" dirty="0">
                <a:solidFill>
                  <a:srgbClr val="000000"/>
                </a:solidFill>
                <a:latin typeface="+mn-lt"/>
                <a:ea typeface="Arial Unicode MS" pitchFamily="34" charset="-128"/>
                <a:cs typeface="Arial Unicode MS" pitchFamily="34" charset="-128"/>
              </a:rPr>
              <a:t> IAS 2019, July 23 Mexico City, Mexico</a:t>
            </a:r>
          </a:p>
        </p:txBody>
      </p:sp>
      <p:sp>
        <p:nvSpPr>
          <p:cNvPr id="6" name="ZoneTexte 9">
            <a:extLst>
              <a:ext uri="{FF2B5EF4-FFF2-40B4-BE49-F238E27FC236}">
                <a16:creationId xmlns:a16="http://schemas.microsoft.com/office/drawing/2014/main" id="{777769A1-928E-654D-BF70-5AC6AC78D3DB}"/>
              </a:ext>
            </a:extLst>
          </p:cNvPr>
          <p:cNvSpPr txBox="1">
            <a:spLocks noChangeArrowheads="1"/>
          </p:cNvSpPr>
          <p:nvPr/>
        </p:nvSpPr>
        <p:spPr bwMode="auto">
          <a:xfrm>
            <a:off x="7980048" y="6550328"/>
            <a:ext cx="4290850"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7675">
              <a:defRPr>
                <a:solidFill>
                  <a:schemeClr val="tx1"/>
                </a:solidFill>
                <a:latin typeface="Arial" pitchFamily="34" charset="0"/>
                <a:cs typeface="Arial" pitchFamily="34" charset="0"/>
              </a:defRPr>
            </a:lvl1pPr>
            <a:lvl2pPr marL="742950" indent="-285750" defTabSz="447675">
              <a:defRPr>
                <a:solidFill>
                  <a:schemeClr val="tx1"/>
                </a:solidFill>
                <a:latin typeface="Arial" pitchFamily="34" charset="0"/>
                <a:cs typeface="Arial" pitchFamily="34" charset="0"/>
              </a:defRPr>
            </a:lvl2pPr>
            <a:lvl3pPr marL="1143000" indent="-228600" defTabSz="447675">
              <a:defRPr>
                <a:solidFill>
                  <a:schemeClr val="tx1"/>
                </a:solidFill>
                <a:latin typeface="Arial" pitchFamily="34" charset="0"/>
                <a:cs typeface="Arial" pitchFamily="34" charset="0"/>
              </a:defRPr>
            </a:lvl3pPr>
            <a:lvl4pPr marL="1600200" indent="-228600" defTabSz="447675">
              <a:defRPr>
                <a:solidFill>
                  <a:schemeClr val="tx1"/>
                </a:solidFill>
                <a:latin typeface="Arial" pitchFamily="34" charset="0"/>
                <a:cs typeface="Arial" pitchFamily="34" charset="0"/>
              </a:defRPr>
            </a:lvl4pPr>
            <a:lvl5pPr marL="2057400" indent="-228600" defTabSz="447675">
              <a:defRPr>
                <a:solidFill>
                  <a:schemeClr val="tx1"/>
                </a:solidFill>
                <a:latin typeface="Arial" pitchFamily="34" charset="0"/>
                <a:cs typeface="Arial" pitchFamily="34" charset="0"/>
              </a:defRPr>
            </a:lvl5pPr>
            <a:lvl6pPr marL="2514600" indent="-228600" defTabSz="4476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476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476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47675" eaLnBrk="0" fontAlgn="base" hangingPunct="0">
              <a:spcBef>
                <a:spcPct val="0"/>
              </a:spcBef>
              <a:spcAft>
                <a:spcPct val="0"/>
              </a:spcAft>
              <a:defRPr>
                <a:solidFill>
                  <a:schemeClr val="tx1"/>
                </a:solidFill>
                <a:latin typeface="Arial" pitchFamily="34" charset="0"/>
                <a:cs typeface="Arial" pitchFamily="34" charset="0"/>
              </a:defRPr>
            </a:lvl9pPr>
          </a:lstStyle>
          <a:p>
            <a:pPr hangingPunct="0">
              <a:lnSpc>
                <a:spcPct val="93000"/>
              </a:lnSpc>
              <a:buClr>
                <a:srgbClr val="000000"/>
              </a:buClr>
              <a:buFont typeface="Times New Roman" pitchFamily="18" charset="0"/>
              <a:buNone/>
            </a:pPr>
            <a:r>
              <a:rPr lang="fr-FR" altLang="fr-FR" sz="1200" dirty="0" err="1">
                <a:solidFill>
                  <a:srgbClr val="000000"/>
                </a:solidFill>
                <a:latin typeface="+mn-lt"/>
                <a:ea typeface="Arial Unicode MS" pitchFamily="34" charset="-128"/>
                <a:cs typeface="Arial Unicode MS" pitchFamily="34" charset="-128"/>
              </a:rPr>
              <a:t>Rullo</a:t>
            </a:r>
            <a:r>
              <a:rPr lang="fr-FR" altLang="fr-FR" sz="1200" dirty="0">
                <a:solidFill>
                  <a:srgbClr val="000000"/>
                </a:solidFill>
                <a:latin typeface="+mn-lt"/>
                <a:ea typeface="Arial Unicode MS" pitchFamily="34" charset="-128"/>
                <a:cs typeface="Arial Unicode MS" pitchFamily="34" charset="-128"/>
              </a:rPr>
              <a:t>, EV MJ TUAA0205 10</a:t>
            </a:r>
            <a:r>
              <a:rPr lang="fr-FR" altLang="fr-FR" sz="1200" baseline="30000" dirty="0">
                <a:solidFill>
                  <a:srgbClr val="000000"/>
                </a:solidFill>
                <a:latin typeface="+mn-lt"/>
                <a:ea typeface="Arial Unicode MS" pitchFamily="34" charset="-128"/>
                <a:cs typeface="Arial Unicode MS" pitchFamily="34" charset="-128"/>
              </a:rPr>
              <a:t>th</a:t>
            </a:r>
            <a:r>
              <a:rPr lang="fr-FR" altLang="fr-FR" sz="1200" dirty="0">
                <a:solidFill>
                  <a:srgbClr val="000000"/>
                </a:solidFill>
                <a:latin typeface="+mn-lt"/>
                <a:ea typeface="Arial Unicode MS" pitchFamily="34" charset="-128"/>
                <a:cs typeface="Arial Unicode MS" pitchFamily="34" charset="-128"/>
              </a:rPr>
              <a:t> IAS 2019, July 23 Mexico City, Mexico</a:t>
            </a:r>
          </a:p>
        </p:txBody>
      </p:sp>
      <p:graphicFrame>
        <p:nvGraphicFramePr>
          <p:cNvPr id="7" name="Chart 6">
            <a:extLst>
              <a:ext uri="{FF2B5EF4-FFF2-40B4-BE49-F238E27FC236}">
                <a16:creationId xmlns:a16="http://schemas.microsoft.com/office/drawing/2014/main" id="{0B0FF8ED-85C1-8A4F-8535-86FFADA5CC0D}"/>
              </a:ext>
            </a:extLst>
          </p:cNvPr>
          <p:cNvGraphicFramePr/>
          <p:nvPr>
            <p:extLst>
              <p:ext uri="{D42A27DB-BD31-4B8C-83A1-F6EECF244321}">
                <p14:modId xmlns:p14="http://schemas.microsoft.com/office/powerpoint/2010/main" val="4118284379"/>
              </p:ext>
            </p:extLst>
          </p:nvPr>
        </p:nvGraphicFramePr>
        <p:xfrm>
          <a:off x="6125607" y="3089284"/>
          <a:ext cx="6472666" cy="345814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12E4B307-6939-1B4E-B087-959F41D1E51A}"/>
              </a:ext>
            </a:extLst>
          </p:cNvPr>
          <p:cNvSpPr txBox="1"/>
          <p:nvPr/>
        </p:nvSpPr>
        <p:spPr>
          <a:xfrm>
            <a:off x="7501360" y="6289248"/>
            <a:ext cx="559888" cy="283518"/>
          </a:xfrm>
          <a:prstGeom prst="rect">
            <a:avLst/>
          </a:prstGeom>
          <a:noFill/>
        </p:spPr>
        <p:txBody>
          <a:bodyPr wrap="square" rtlCol="0">
            <a:spAutoFit/>
          </a:bodyPr>
          <a:lstStyle/>
          <a:p>
            <a:r>
              <a:rPr lang="en-US" sz="1200" dirty="0"/>
              <a:t>2 yrs</a:t>
            </a:r>
          </a:p>
        </p:txBody>
      </p:sp>
      <p:sp>
        <p:nvSpPr>
          <p:cNvPr id="15" name="TextBox 14">
            <a:extLst>
              <a:ext uri="{FF2B5EF4-FFF2-40B4-BE49-F238E27FC236}">
                <a16:creationId xmlns:a16="http://schemas.microsoft.com/office/drawing/2014/main" id="{D9DCBD60-77F1-ED4D-9092-E3C43B606776}"/>
              </a:ext>
            </a:extLst>
          </p:cNvPr>
          <p:cNvSpPr txBox="1"/>
          <p:nvPr/>
        </p:nvSpPr>
        <p:spPr>
          <a:xfrm>
            <a:off x="9748169" y="6309126"/>
            <a:ext cx="559888" cy="283518"/>
          </a:xfrm>
          <a:prstGeom prst="rect">
            <a:avLst/>
          </a:prstGeom>
          <a:noFill/>
        </p:spPr>
        <p:txBody>
          <a:bodyPr wrap="square" rtlCol="0">
            <a:spAutoFit/>
          </a:bodyPr>
          <a:lstStyle/>
          <a:p>
            <a:r>
              <a:rPr lang="en-US" sz="1200" dirty="0"/>
              <a:t>2 yrs</a:t>
            </a:r>
          </a:p>
        </p:txBody>
      </p:sp>
      <p:sp>
        <p:nvSpPr>
          <p:cNvPr id="16" name="TextBox 15">
            <a:extLst>
              <a:ext uri="{FF2B5EF4-FFF2-40B4-BE49-F238E27FC236}">
                <a16:creationId xmlns:a16="http://schemas.microsoft.com/office/drawing/2014/main" id="{2881504E-91C7-0E47-B5BA-3AC678C5AD78}"/>
              </a:ext>
            </a:extLst>
          </p:cNvPr>
          <p:cNvSpPr txBox="1"/>
          <p:nvPr/>
        </p:nvSpPr>
        <p:spPr>
          <a:xfrm>
            <a:off x="10952784" y="6289248"/>
            <a:ext cx="599150" cy="283518"/>
          </a:xfrm>
          <a:prstGeom prst="rect">
            <a:avLst/>
          </a:prstGeom>
          <a:noFill/>
        </p:spPr>
        <p:txBody>
          <a:bodyPr wrap="square" rtlCol="0">
            <a:spAutoFit/>
          </a:bodyPr>
          <a:lstStyle/>
          <a:p>
            <a:r>
              <a:rPr lang="en-US" sz="1200" dirty="0"/>
              <a:t>9  yrs</a:t>
            </a:r>
          </a:p>
        </p:txBody>
      </p:sp>
      <p:sp>
        <p:nvSpPr>
          <p:cNvPr id="17" name="TextBox 16">
            <a:extLst>
              <a:ext uri="{FF2B5EF4-FFF2-40B4-BE49-F238E27FC236}">
                <a16:creationId xmlns:a16="http://schemas.microsoft.com/office/drawing/2014/main" id="{77B43FEC-4A30-CD47-BA19-3C69547A1755}"/>
              </a:ext>
            </a:extLst>
          </p:cNvPr>
          <p:cNvSpPr txBox="1"/>
          <p:nvPr/>
        </p:nvSpPr>
        <p:spPr>
          <a:xfrm>
            <a:off x="8623499" y="6314258"/>
            <a:ext cx="559888" cy="283518"/>
          </a:xfrm>
          <a:prstGeom prst="rect">
            <a:avLst/>
          </a:prstGeom>
          <a:noFill/>
        </p:spPr>
        <p:txBody>
          <a:bodyPr wrap="square" rtlCol="0">
            <a:spAutoFit/>
          </a:bodyPr>
          <a:lstStyle/>
          <a:p>
            <a:r>
              <a:rPr lang="en-US" sz="1200" dirty="0"/>
              <a:t>9 yrs</a:t>
            </a:r>
          </a:p>
        </p:txBody>
      </p:sp>
      <p:sp>
        <p:nvSpPr>
          <p:cNvPr id="18" name="TextBox 17">
            <a:extLst>
              <a:ext uri="{FF2B5EF4-FFF2-40B4-BE49-F238E27FC236}">
                <a16:creationId xmlns:a16="http://schemas.microsoft.com/office/drawing/2014/main" id="{CEFD378D-168C-104A-B972-A8C8E50B3351}"/>
              </a:ext>
            </a:extLst>
          </p:cNvPr>
          <p:cNvSpPr txBox="1"/>
          <p:nvPr/>
        </p:nvSpPr>
        <p:spPr>
          <a:xfrm>
            <a:off x="7222887" y="3636450"/>
            <a:ext cx="3991116" cy="346522"/>
          </a:xfrm>
          <a:prstGeom prst="rect">
            <a:avLst/>
          </a:prstGeom>
          <a:noFill/>
        </p:spPr>
        <p:txBody>
          <a:bodyPr wrap="square" rtlCol="0">
            <a:spAutoFit/>
          </a:bodyPr>
          <a:lstStyle/>
          <a:p>
            <a:pPr>
              <a:defRPr/>
            </a:pPr>
            <a:r>
              <a:rPr lang="en-US" sz="1600" dirty="0">
                <a:solidFill>
                  <a:prstClr val="black"/>
                </a:solidFill>
                <a:latin typeface="Arial" panose="020B0604020202020204" pitchFamily="34" charset="0"/>
                <a:cs typeface="Arial" panose="020B0604020202020204" pitchFamily="34" charset="0"/>
              </a:rPr>
              <a:t># intact proviruses/ million CD4+ cells</a:t>
            </a:r>
          </a:p>
        </p:txBody>
      </p:sp>
      <p:sp>
        <p:nvSpPr>
          <p:cNvPr id="12" name="Content Placeholder 2">
            <a:extLst>
              <a:ext uri="{FF2B5EF4-FFF2-40B4-BE49-F238E27FC236}">
                <a16:creationId xmlns:a16="http://schemas.microsoft.com/office/drawing/2014/main" id="{C97297A4-338F-8D47-8A23-BB966D8485E6}"/>
              </a:ext>
            </a:extLst>
          </p:cNvPr>
          <p:cNvSpPr txBox="1">
            <a:spLocks/>
          </p:cNvSpPr>
          <p:nvPr/>
        </p:nvSpPr>
        <p:spPr>
          <a:xfrm>
            <a:off x="813674" y="3089284"/>
            <a:ext cx="5311933" cy="2545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t>Data from a small sample (n=2) of suppressed patients suggests naïve CD4 T cells display a lower rate of viral integration, but contain a higher % of proviruses compared to memory T cells, and this increases with their differentiation. </a:t>
            </a:r>
          </a:p>
        </p:txBody>
      </p:sp>
    </p:spTree>
    <p:extLst>
      <p:ext uri="{BB962C8B-B14F-4D97-AF65-F5344CB8AC3E}">
        <p14:creationId xmlns:p14="http://schemas.microsoft.com/office/powerpoint/2010/main" val="3417902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48ED25-F71E-E249-8B80-3FE9B9DDB1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4111"/>
          <a:stretch/>
        </p:blipFill>
        <p:spPr>
          <a:xfrm>
            <a:off x="1981200" y="2319867"/>
            <a:ext cx="8249263" cy="4538133"/>
          </a:xfrm>
          <a:prstGeom prst="rect">
            <a:avLst/>
          </a:prstGeom>
        </p:spPr>
      </p:pic>
      <p:sp>
        <p:nvSpPr>
          <p:cNvPr id="2" name="Title 1">
            <a:extLst>
              <a:ext uri="{FF2B5EF4-FFF2-40B4-BE49-F238E27FC236}">
                <a16:creationId xmlns:a16="http://schemas.microsoft.com/office/drawing/2014/main" id="{6C816223-1C47-D542-8EC6-01E5AC728902}"/>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Adipose Tissue as a Reservoir</a:t>
            </a:r>
          </a:p>
        </p:txBody>
      </p:sp>
      <p:sp>
        <p:nvSpPr>
          <p:cNvPr id="3" name="Content Placeholder 2">
            <a:extLst>
              <a:ext uri="{FF2B5EF4-FFF2-40B4-BE49-F238E27FC236}">
                <a16:creationId xmlns:a16="http://schemas.microsoft.com/office/drawing/2014/main" id="{01781BC8-B2AE-D345-9ED9-3ADF94FBF466}"/>
              </a:ext>
            </a:extLst>
          </p:cNvPr>
          <p:cNvSpPr>
            <a:spLocks noGrp="1"/>
          </p:cNvSpPr>
          <p:nvPr>
            <p:ph idx="1"/>
          </p:nvPr>
        </p:nvSpPr>
        <p:spPr>
          <a:xfrm>
            <a:off x="838200" y="1368425"/>
            <a:ext cx="10515600" cy="4351338"/>
          </a:xfrm>
        </p:spPr>
        <p:txBody>
          <a:bodyPr/>
          <a:lstStyle/>
          <a:p>
            <a:pPr marL="0" indent="0">
              <a:buNone/>
            </a:pPr>
            <a:r>
              <a:rPr lang="en-US" dirty="0"/>
              <a:t>Data from NHPs suggests that adipose tissue may be an anatomic reservoir, and contribute to persistent inflammation in ART-treated HIV</a:t>
            </a:r>
          </a:p>
        </p:txBody>
      </p:sp>
      <p:sp>
        <p:nvSpPr>
          <p:cNvPr id="6" name="Oval 5">
            <a:extLst>
              <a:ext uri="{FF2B5EF4-FFF2-40B4-BE49-F238E27FC236}">
                <a16:creationId xmlns:a16="http://schemas.microsoft.com/office/drawing/2014/main" id="{3BAFFA57-12F6-464A-9187-15F35EAF31F9}"/>
              </a:ext>
            </a:extLst>
          </p:cNvPr>
          <p:cNvSpPr/>
          <p:nvPr/>
        </p:nvSpPr>
        <p:spPr>
          <a:xfrm>
            <a:off x="7893898" y="3258818"/>
            <a:ext cx="935741" cy="2460945"/>
          </a:xfrm>
          <a:prstGeom prst="ellipse">
            <a:avLst/>
          </a:prstGeom>
          <a:noFill/>
          <a:ln w="127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ZoneTexte 9">
            <a:extLst>
              <a:ext uri="{FF2B5EF4-FFF2-40B4-BE49-F238E27FC236}">
                <a16:creationId xmlns:a16="http://schemas.microsoft.com/office/drawing/2014/main" id="{A7CF51E1-C135-6A48-BAC2-15A761A08FC2}"/>
              </a:ext>
            </a:extLst>
          </p:cNvPr>
          <p:cNvSpPr txBox="1">
            <a:spLocks noChangeArrowheads="1"/>
          </p:cNvSpPr>
          <p:nvPr/>
        </p:nvSpPr>
        <p:spPr bwMode="auto">
          <a:xfrm>
            <a:off x="0" y="6593953"/>
            <a:ext cx="4913313"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7675">
              <a:defRPr>
                <a:solidFill>
                  <a:schemeClr val="tx1"/>
                </a:solidFill>
                <a:latin typeface="Arial" pitchFamily="34" charset="0"/>
                <a:cs typeface="Arial" pitchFamily="34" charset="0"/>
              </a:defRPr>
            </a:lvl1pPr>
            <a:lvl2pPr marL="742950" indent="-285750" defTabSz="447675">
              <a:defRPr>
                <a:solidFill>
                  <a:schemeClr val="tx1"/>
                </a:solidFill>
                <a:latin typeface="Arial" pitchFamily="34" charset="0"/>
                <a:cs typeface="Arial" pitchFamily="34" charset="0"/>
              </a:defRPr>
            </a:lvl2pPr>
            <a:lvl3pPr marL="1143000" indent="-228600" defTabSz="447675">
              <a:defRPr>
                <a:solidFill>
                  <a:schemeClr val="tx1"/>
                </a:solidFill>
                <a:latin typeface="Arial" pitchFamily="34" charset="0"/>
                <a:cs typeface="Arial" pitchFamily="34" charset="0"/>
              </a:defRPr>
            </a:lvl3pPr>
            <a:lvl4pPr marL="1600200" indent="-228600" defTabSz="447675">
              <a:defRPr>
                <a:solidFill>
                  <a:schemeClr val="tx1"/>
                </a:solidFill>
                <a:latin typeface="Arial" pitchFamily="34" charset="0"/>
                <a:cs typeface="Arial" pitchFamily="34" charset="0"/>
              </a:defRPr>
            </a:lvl4pPr>
            <a:lvl5pPr marL="2057400" indent="-228600" defTabSz="447675">
              <a:defRPr>
                <a:solidFill>
                  <a:schemeClr val="tx1"/>
                </a:solidFill>
                <a:latin typeface="Arial" pitchFamily="34" charset="0"/>
                <a:cs typeface="Arial" pitchFamily="34" charset="0"/>
              </a:defRPr>
            </a:lvl5pPr>
            <a:lvl6pPr marL="2514600" indent="-228600" defTabSz="4476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476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476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47675" eaLnBrk="0" fontAlgn="base" hangingPunct="0">
              <a:spcBef>
                <a:spcPct val="0"/>
              </a:spcBef>
              <a:spcAft>
                <a:spcPct val="0"/>
              </a:spcAft>
              <a:defRPr>
                <a:solidFill>
                  <a:schemeClr val="tx1"/>
                </a:solidFill>
                <a:latin typeface="Arial" pitchFamily="34" charset="0"/>
                <a:cs typeface="Arial" pitchFamily="34" charset="0"/>
              </a:defRPr>
            </a:lvl9pPr>
          </a:lstStyle>
          <a:p>
            <a:pPr hangingPunct="0">
              <a:lnSpc>
                <a:spcPct val="93000"/>
              </a:lnSpc>
              <a:buClr>
                <a:srgbClr val="000000"/>
              </a:buClr>
              <a:buFont typeface="Times New Roman" pitchFamily="18" charset="0"/>
              <a:buNone/>
            </a:pPr>
            <a:r>
              <a:rPr lang="fr-FR" altLang="fr-FR" sz="1200" dirty="0" err="1">
                <a:solidFill>
                  <a:srgbClr val="000000"/>
                </a:solidFill>
                <a:latin typeface="+mn-lt"/>
                <a:ea typeface="Arial Unicode MS" pitchFamily="34" charset="-128"/>
                <a:cs typeface="Arial Unicode MS" pitchFamily="34" charset="-128"/>
              </a:rPr>
              <a:t>Sette</a:t>
            </a:r>
            <a:r>
              <a:rPr lang="fr-FR" altLang="fr-FR" sz="1200" dirty="0">
                <a:solidFill>
                  <a:srgbClr val="000000"/>
                </a:solidFill>
                <a:latin typeface="+mn-lt"/>
                <a:ea typeface="Arial Unicode MS" pitchFamily="34" charset="-128"/>
                <a:cs typeface="Arial Unicode MS" pitchFamily="34" charset="-128"/>
              </a:rPr>
              <a:t>, P TUAA0203 10</a:t>
            </a:r>
            <a:r>
              <a:rPr lang="fr-FR" altLang="fr-FR" sz="1200" baseline="30000" dirty="0">
                <a:solidFill>
                  <a:srgbClr val="000000"/>
                </a:solidFill>
                <a:latin typeface="+mn-lt"/>
                <a:ea typeface="Arial Unicode MS" pitchFamily="34" charset="-128"/>
                <a:cs typeface="Arial Unicode MS" pitchFamily="34" charset="-128"/>
              </a:rPr>
              <a:t>th</a:t>
            </a:r>
            <a:r>
              <a:rPr lang="fr-FR" altLang="fr-FR" sz="1200" dirty="0">
                <a:solidFill>
                  <a:srgbClr val="000000"/>
                </a:solidFill>
                <a:latin typeface="+mn-lt"/>
                <a:ea typeface="Arial Unicode MS" pitchFamily="34" charset="-128"/>
                <a:cs typeface="Arial Unicode MS" pitchFamily="34" charset="-128"/>
              </a:rPr>
              <a:t> IAS 2019, July 23 Mexico City, Mexico</a:t>
            </a:r>
          </a:p>
        </p:txBody>
      </p:sp>
    </p:spTree>
    <p:extLst>
      <p:ext uri="{BB962C8B-B14F-4D97-AF65-F5344CB8AC3E}">
        <p14:creationId xmlns:p14="http://schemas.microsoft.com/office/powerpoint/2010/main" val="85261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2B02B2-AB2F-784C-9469-731D3F023706}"/>
              </a:ext>
            </a:extLst>
          </p:cNvPr>
          <p:cNvSpPr txBox="1"/>
          <p:nvPr/>
        </p:nvSpPr>
        <p:spPr>
          <a:xfrm>
            <a:off x="2279576" y="2337847"/>
            <a:ext cx="7632848" cy="3970318"/>
          </a:xfrm>
          <a:prstGeom prst="rect">
            <a:avLst/>
          </a:prstGeom>
          <a:noFill/>
        </p:spPr>
        <p:txBody>
          <a:bodyPr wrap="square" rtlCol="0" anchor="ctr">
            <a:spAutoFit/>
          </a:bodyPr>
          <a:lstStyle/>
          <a:p>
            <a:pPr latinLnBrk="0" hangingPunct="0"/>
            <a:endParaRPr lang="en-CA" dirty="0"/>
          </a:p>
          <a:p>
            <a:pPr hangingPunct="0"/>
            <a:r>
              <a:rPr lang="en-CA" dirty="0"/>
              <a:t>CAHR is pleased to provide this scientific summary of the major clinical studies presented at the 10th IAS Conference on HIV Science). The synthesis aims to improve the cascade of care by increasing the skills and knowledge of Canadian health care professionals working in the realm of HIV.  This presentation was made possible with the support of an educational grant from ViiV Healthcare.</a:t>
            </a:r>
          </a:p>
          <a:p>
            <a:pPr latinLnBrk="0" hangingPunct="0"/>
            <a:endParaRPr lang="en-CA" dirty="0"/>
          </a:p>
          <a:p>
            <a:pPr hangingPunct="0"/>
            <a:r>
              <a:rPr lang="fr-CA" dirty="0"/>
              <a:t>L’ACRV a le plaisir de vous offrir ce résumé scientifique des principales études présentées à </a:t>
            </a:r>
            <a:r>
              <a:rPr lang="en-CA" dirty="0"/>
              <a:t>le 10e </a:t>
            </a:r>
            <a:r>
              <a:rPr lang="en-CA" dirty="0" err="1"/>
              <a:t>Congrès</a:t>
            </a:r>
            <a:r>
              <a:rPr lang="en-CA" dirty="0"/>
              <a:t> de </a:t>
            </a:r>
            <a:r>
              <a:rPr lang="en-CA" dirty="0" err="1"/>
              <a:t>l’IAS</a:t>
            </a:r>
            <a:r>
              <a:rPr lang="en-CA" dirty="0"/>
              <a:t> sur les sciences du VIH</a:t>
            </a:r>
            <a:r>
              <a:rPr lang="fr-CA" dirty="0"/>
              <a:t>. Cette synthèse a pour objet d’améliorer la cascade de soins en relevant les techniques et connaissances des professionnels canadiens de la santé qui travaillent dans le domaine du VIH. Cet exposé a été rendu possible avec le soutien d’une subvention éducative de ViiV Soins de santé.</a:t>
            </a:r>
            <a:endParaRPr lang="en-CA" dirty="0"/>
          </a:p>
          <a:p>
            <a:pPr latinLnBrk="0" hangingPunct="0"/>
            <a:endParaRPr lang="en-US" dirty="0"/>
          </a:p>
        </p:txBody>
      </p:sp>
      <p:pic>
        <p:nvPicPr>
          <p:cNvPr id="3" name="Picture 2">
            <a:extLst>
              <a:ext uri="{FF2B5EF4-FFF2-40B4-BE49-F238E27FC236}">
                <a16:creationId xmlns:a16="http://schemas.microsoft.com/office/drawing/2014/main" id="{3C1EF801-0547-0C41-99FC-CA1528D47E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7889" y="692697"/>
            <a:ext cx="1810889" cy="1688277"/>
          </a:xfrm>
          <a:prstGeom prst="rect">
            <a:avLst/>
          </a:prstGeom>
        </p:spPr>
      </p:pic>
    </p:spTree>
    <p:extLst>
      <p:ext uri="{BB962C8B-B14F-4D97-AF65-F5344CB8AC3E}">
        <p14:creationId xmlns:p14="http://schemas.microsoft.com/office/powerpoint/2010/main" val="1659981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15D23-3EB4-C44A-9667-74E5C38F5A6D}"/>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Latency Reversal</a:t>
            </a:r>
          </a:p>
        </p:txBody>
      </p:sp>
      <p:sp>
        <p:nvSpPr>
          <p:cNvPr id="3" name="Content Placeholder 2">
            <a:extLst>
              <a:ext uri="{FF2B5EF4-FFF2-40B4-BE49-F238E27FC236}">
                <a16:creationId xmlns:a16="http://schemas.microsoft.com/office/drawing/2014/main" id="{D4DC2EED-B490-EE44-8148-C2AE38B895A8}"/>
              </a:ext>
            </a:extLst>
          </p:cNvPr>
          <p:cNvSpPr>
            <a:spLocks noGrp="1"/>
          </p:cNvSpPr>
          <p:nvPr>
            <p:ph idx="1"/>
          </p:nvPr>
        </p:nvSpPr>
        <p:spPr/>
        <p:txBody>
          <a:bodyPr/>
          <a:lstStyle/>
          <a:p>
            <a:pPr>
              <a:spcAft>
                <a:spcPts val="1200"/>
              </a:spcAft>
            </a:pPr>
            <a:r>
              <a:rPr lang="en-US" dirty="0"/>
              <a:t>IL-15 </a:t>
            </a:r>
            <a:r>
              <a:rPr lang="en-US" dirty="0" err="1"/>
              <a:t>superagonist</a:t>
            </a:r>
            <a:r>
              <a:rPr lang="en-US" dirty="0"/>
              <a:t> N-803 shows promise as a latency reversal agent in humanized mice, accelerating time to viremia (compared to untreated mice).</a:t>
            </a:r>
          </a:p>
          <a:p>
            <a:pPr>
              <a:spcAft>
                <a:spcPts val="1200"/>
              </a:spcAft>
            </a:pPr>
            <a:r>
              <a:rPr lang="en-US" dirty="0"/>
              <a:t>The SMAC mimetic AZD5582 selectively induces cell-associated HIV expression in CD4 T cells ex vivo through the </a:t>
            </a:r>
            <a:r>
              <a:rPr lang="en-US" dirty="0" err="1"/>
              <a:t>ncNF-κB</a:t>
            </a:r>
            <a:r>
              <a:rPr lang="en-US" dirty="0"/>
              <a:t> pathway.</a:t>
            </a:r>
          </a:p>
        </p:txBody>
      </p:sp>
      <p:sp>
        <p:nvSpPr>
          <p:cNvPr id="4" name="Rectangle 3">
            <a:extLst>
              <a:ext uri="{FF2B5EF4-FFF2-40B4-BE49-F238E27FC236}">
                <a16:creationId xmlns:a16="http://schemas.microsoft.com/office/drawing/2014/main" id="{D1F3AB7A-B012-9147-8E01-622681171C02}"/>
              </a:ext>
            </a:extLst>
          </p:cNvPr>
          <p:cNvSpPr/>
          <p:nvPr/>
        </p:nvSpPr>
        <p:spPr>
          <a:xfrm>
            <a:off x="9388027" y="2774960"/>
            <a:ext cx="2803973" cy="276999"/>
          </a:xfrm>
          <a:prstGeom prst="rect">
            <a:avLst/>
          </a:prstGeom>
        </p:spPr>
        <p:txBody>
          <a:bodyPr wrap="none">
            <a:spAutoFit/>
          </a:bodyPr>
          <a:lstStyle/>
          <a:p>
            <a:r>
              <a:rPr lang="en-US" altLang="ja-JP" sz="1200" kern="0" dirty="0">
                <a:solidFill>
                  <a:schemeClr val="tx1"/>
                </a:solidFill>
              </a:rPr>
              <a:t>Ray, Alex IAS Mexico City July 21-24 2019 </a:t>
            </a:r>
          </a:p>
        </p:txBody>
      </p:sp>
      <p:sp>
        <p:nvSpPr>
          <p:cNvPr id="6" name="Rectangle 5">
            <a:extLst>
              <a:ext uri="{FF2B5EF4-FFF2-40B4-BE49-F238E27FC236}">
                <a16:creationId xmlns:a16="http://schemas.microsoft.com/office/drawing/2014/main" id="{FEB39298-96F1-FC46-911A-F039A35EB6BF}"/>
              </a:ext>
            </a:extLst>
          </p:cNvPr>
          <p:cNvSpPr/>
          <p:nvPr/>
        </p:nvSpPr>
        <p:spPr>
          <a:xfrm>
            <a:off x="8564084" y="4001294"/>
            <a:ext cx="3627916" cy="276999"/>
          </a:xfrm>
          <a:prstGeom prst="rect">
            <a:avLst/>
          </a:prstGeom>
        </p:spPr>
        <p:txBody>
          <a:bodyPr wrap="none">
            <a:spAutoFit/>
          </a:bodyPr>
          <a:lstStyle/>
          <a:p>
            <a:r>
              <a:rPr lang="en-US" altLang="ja-JP" sz="1200" kern="0" dirty="0" err="1">
                <a:solidFill>
                  <a:schemeClr val="tx1"/>
                </a:solidFill>
              </a:rPr>
              <a:t>Sampey</a:t>
            </a:r>
            <a:r>
              <a:rPr lang="en-US" altLang="ja-JP" sz="1200" kern="0" dirty="0">
                <a:solidFill>
                  <a:schemeClr val="tx1"/>
                </a:solidFill>
              </a:rPr>
              <a:t>, G WEPEA060  IAS Mexico City July 21-24 2019 </a:t>
            </a:r>
          </a:p>
        </p:txBody>
      </p:sp>
    </p:spTree>
    <p:extLst>
      <p:ext uri="{BB962C8B-B14F-4D97-AF65-F5344CB8AC3E}">
        <p14:creationId xmlns:p14="http://schemas.microsoft.com/office/powerpoint/2010/main" val="3598893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42D33-E0ED-4C4D-93DF-9AC1159540F7}"/>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Latency – Novel Mechanisms </a:t>
            </a:r>
          </a:p>
        </p:txBody>
      </p:sp>
      <p:sp>
        <p:nvSpPr>
          <p:cNvPr id="3" name="Content Placeholder 2">
            <a:extLst>
              <a:ext uri="{FF2B5EF4-FFF2-40B4-BE49-F238E27FC236}">
                <a16:creationId xmlns:a16="http://schemas.microsoft.com/office/drawing/2014/main" id="{EB14A15B-BA09-1243-9608-5A35B7198105}"/>
              </a:ext>
            </a:extLst>
          </p:cNvPr>
          <p:cNvSpPr>
            <a:spLocks noGrp="1"/>
          </p:cNvSpPr>
          <p:nvPr>
            <p:ph idx="1"/>
          </p:nvPr>
        </p:nvSpPr>
        <p:spPr>
          <a:xfrm>
            <a:off x="758687" y="1243826"/>
            <a:ext cx="10515600" cy="5100340"/>
          </a:xfrm>
        </p:spPr>
        <p:txBody>
          <a:bodyPr>
            <a:normAutofit/>
          </a:bodyPr>
          <a:lstStyle/>
          <a:p>
            <a:r>
              <a:rPr lang="en-US" dirty="0"/>
              <a:t>CD8 T cells appear to mediate suppression of HIV expression in CD4 T cells, inducing and maintaining latency. </a:t>
            </a:r>
          </a:p>
          <a:p>
            <a:pPr lvl="1">
              <a:spcAft>
                <a:spcPts val="1800"/>
              </a:spcAft>
            </a:pPr>
            <a:r>
              <a:rPr lang="en-US" dirty="0"/>
              <a:t>Co-culture of HIV-infected memory CD4 T cells with activated CD8 T cells resulted in a significant reduction of HIV-GAG</a:t>
            </a:r>
            <a:r>
              <a:rPr lang="en-US" baseline="30000" dirty="0"/>
              <a:t>+</a:t>
            </a:r>
            <a:r>
              <a:rPr lang="en-US" dirty="0"/>
              <a:t> cells, an effect which was consistent across memory cell subsets. </a:t>
            </a:r>
          </a:p>
          <a:p>
            <a:r>
              <a:rPr lang="en-US" dirty="0"/>
              <a:t>HIV entry into latency may be a direct result of HIV-induced entry into quiescence for CD4 T cells. </a:t>
            </a:r>
          </a:p>
          <a:p>
            <a:pPr lvl="1"/>
            <a:r>
              <a:rPr lang="en-US" dirty="0"/>
              <a:t>In vitro, HIV infection resulted in downregulation of cellular pathways involved in quiescence seen in uninfected cells entering quiescence. Mock-infected cells retained proliferative phenotype. </a:t>
            </a:r>
          </a:p>
          <a:p>
            <a:pPr lvl="1"/>
            <a:r>
              <a:rPr lang="en-US" dirty="0"/>
              <a:t>KFL-2 and long non-coding RNAs appear to be key regulators. </a:t>
            </a:r>
          </a:p>
        </p:txBody>
      </p:sp>
      <p:sp>
        <p:nvSpPr>
          <p:cNvPr id="4" name="Rectangle 3">
            <a:extLst>
              <a:ext uri="{FF2B5EF4-FFF2-40B4-BE49-F238E27FC236}">
                <a16:creationId xmlns:a16="http://schemas.microsoft.com/office/drawing/2014/main" id="{95F50093-3EA4-784A-9DEF-A61386DFDE4E}"/>
              </a:ext>
            </a:extLst>
          </p:cNvPr>
          <p:cNvSpPr/>
          <p:nvPr/>
        </p:nvSpPr>
        <p:spPr>
          <a:xfrm>
            <a:off x="9222917" y="3081565"/>
            <a:ext cx="2969083" cy="276999"/>
          </a:xfrm>
          <a:prstGeom prst="rect">
            <a:avLst/>
          </a:prstGeom>
        </p:spPr>
        <p:txBody>
          <a:bodyPr wrap="none">
            <a:spAutoFit/>
          </a:bodyPr>
          <a:lstStyle/>
          <a:p>
            <a:r>
              <a:rPr lang="en-US" altLang="ja-JP" sz="1200" kern="0" dirty="0" err="1">
                <a:solidFill>
                  <a:schemeClr val="tx1"/>
                </a:solidFill>
              </a:rPr>
              <a:t>Franchitti</a:t>
            </a:r>
            <a:r>
              <a:rPr lang="en-US" altLang="ja-JP" sz="1200" kern="0" dirty="0">
                <a:solidFill>
                  <a:schemeClr val="tx1"/>
                </a:solidFill>
              </a:rPr>
              <a:t>, L IAS Mexico City July 21-24 2019 </a:t>
            </a:r>
          </a:p>
        </p:txBody>
      </p:sp>
      <p:sp>
        <p:nvSpPr>
          <p:cNvPr id="6" name="Rectangle 5">
            <a:extLst>
              <a:ext uri="{FF2B5EF4-FFF2-40B4-BE49-F238E27FC236}">
                <a16:creationId xmlns:a16="http://schemas.microsoft.com/office/drawing/2014/main" id="{5C37586C-0324-6E42-8450-361B6749E92C}"/>
              </a:ext>
            </a:extLst>
          </p:cNvPr>
          <p:cNvSpPr/>
          <p:nvPr/>
        </p:nvSpPr>
        <p:spPr>
          <a:xfrm>
            <a:off x="9421690" y="5749115"/>
            <a:ext cx="2770310" cy="276999"/>
          </a:xfrm>
          <a:prstGeom prst="rect">
            <a:avLst/>
          </a:prstGeom>
        </p:spPr>
        <p:txBody>
          <a:bodyPr wrap="none">
            <a:spAutoFit/>
          </a:bodyPr>
          <a:lstStyle/>
          <a:p>
            <a:r>
              <a:rPr lang="en-US" altLang="ja-JP" sz="1200" kern="0" dirty="0" err="1">
                <a:solidFill>
                  <a:schemeClr val="tx1"/>
                </a:solidFill>
              </a:rPr>
              <a:t>Plasek</a:t>
            </a:r>
            <a:r>
              <a:rPr lang="en-US" altLang="ja-JP" sz="1200" kern="0" dirty="0">
                <a:solidFill>
                  <a:schemeClr val="tx1"/>
                </a:solidFill>
              </a:rPr>
              <a:t>, L IAS Mexico City July 21-24 2019 </a:t>
            </a:r>
          </a:p>
        </p:txBody>
      </p:sp>
    </p:spTree>
    <p:extLst>
      <p:ext uri="{BB962C8B-B14F-4D97-AF65-F5344CB8AC3E}">
        <p14:creationId xmlns:p14="http://schemas.microsoft.com/office/powerpoint/2010/main" val="91115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5E29-87EF-4846-A17C-D88B2A28A17D}"/>
              </a:ext>
            </a:extLst>
          </p:cNvPr>
          <p:cNvSpPr>
            <a:spLocks noGrp="1"/>
          </p:cNvSpPr>
          <p:nvPr>
            <p:ph type="title"/>
          </p:nvPr>
        </p:nvSpPr>
        <p:spPr>
          <a:xfrm>
            <a:off x="0" y="8091"/>
            <a:ext cx="10515600" cy="1325563"/>
          </a:xfrm>
        </p:spPr>
        <p:txBody>
          <a:bodyPr/>
          <a:lstStyle/>
          <a:p>
            <a:r>
              <a:rPr lang="en-US" dirty="0">
                <a:latin typeface="Franklin Gothic Medium" panose="020B0603020102020204" pitchFamily="34" charset="0"/>
              </a:rPr>
              <a:t>Interesting Insights Into The Reservoir</a:t>
            </a:r>
          </a:p>
        </p:txBody>
      </p:sp>
      <p:sp>
        <p:nvSpPr>
          <p:cNvPr id="3" name="Content Placeholder 2">
            <a:extLst>
              <a:ext uri="{FF2B5EF4-FFF2-40B4-BE49-F238E27FC236}">
                <a16:creationId xmlns:a16="http://schemas.microsoft.com/office/drawing/2014/main" id="{26FBAA36-76F9-0D46-8301-ADBBCB4F01A2}"/>
              </a:ext>
            </a:extLst>
          </p:cNvPr>
          <p:cNvSpPr>
            <a:spLocks noGrp="1"/>
          </p:cNvSpPr>
          <p:nvPr>
            <p:ph idx="1"/>
          </p:nvPr>
        </p:nvSpPr>
        <p:spPr>
          <a:xfrm>
            <a:off x="798444" y="1752719"/>
            <a:ext cx="10515600" cy="4913105"/>
          </a:xfrm>
        </p:spPr>
        <p:txBody>
          <a:bodyPr/>
          <a:lstStyle/>
          <a:p>
            <a:pPr>
              <a:spcAft>
                <a:spcPts val="1800"/>
              </a:spcAft>
            </a:pPr>
            <a:r>
              <a:rPr lang="en-US" dirty="0"/>
              <a:t>Cell-associated HIV RNA has a circadian cycle in HIV+ adults on ART, concordant with CD4 T cell gene expression circadian cycling. </a:t>
            </a:r>
          </a:p>
          <a:p>
            <a:r>
              <a:rPr lang="en-US" dirty="0"/>
              <a:t>Total inducible RNA reservoirs (measured by EDITS assay) were significantly smaller in women than in men. Estrogen appears to block HIV-RNA transcription and spreading infection in female but not male CD4+ T cells. Female cells also demonstrated higher levels of inhibition of TCR activation in the presence of beta-estradiol, and greater enhancement after treatment with SERMs. </a:t>
            </a:r>
          </a:p>
        </p:txBody>
      </p:sp>
      <p:sp>
        <p:nvSpPr>
          <p:cNvPr id="5" name="Rectangle 4">
            <a:extLst>
              <a:ext uri="{FF2B5EF4-FFF2-40B4-BE49-F238E27FC236}">
                <a16:creationId xmlns:a16="http://schemas.microsoft.com/office/drawing/2014/main" id="{77170B18-07D0-4646-A0DB-C0522676AFF0}"/>
              </a:ext>
            </a:extLst>
          </p:cNvPr>
          <p:cNvSpPr/>
          <p:nvPr/>
        </p:nvSpPr>
        <p:spPr>
          <a:xfrm>
            <a:off x="9501840" y="2614556"/>
            <a:ext cx="2690160" cy="276999"/>
          </a:xfrm>
          <a:prstGeom prst="rect">
            <a:avLst/>
          </a:prstGeom>
        </p:spPr>
        <p:txBody>
          <a:bodyPr wrap="none">
            <a:spAutoFit/>
          </a:bodyPr>
          <a:lstStyle/>
          <a:p>
            <a:r>
              <a:rPr lang="en-US" altLang="ja-JP" sz="1200" kern="0" dirty="0">
                <a:solidFill>
                  <a:schemeClr val="tx1"/>
                </a:solidFill>
              </a:rPr>
              <a:t>Stern, J IAS Mexico City July 21-24 2019 </a:t>
            </a:r>
          </a:p>
        </p:txBody>
      </p:sp>
      <p:sp>
        <p:nvSpPr>
          <p:cNvPr id="6" name="Rectangle 5">
            <a:extLst>
              <a:ext uri="{FF2B5EF4-FFF2-40B4-BE49-F238E27FC236}">
                <a16:creationId xmlns:a16="http://schemas.microsoft.com/office/drawing/2014/main" id="{AC172705-1AEE-1D49-8F2C-F1D6BE6C4C3C}"/>
              </a:ext>
            </a:extLst>
          </p:cNvPr>
          <p:cNvSpPr/>
          <p:nvPr/>
        </p:nvSpPr>
        <p:spPr>
          <a:xfrm>
            <a:off x="9016131" y="4924116"/>
            <a:ext cx="3175869" cy="276999"/>
          </a:xfrm>
          <a:prstGeom prst="rect">
            <a:avLst/>
          </a:prstGeom>
        </p:spPr>
        <p:txBody>
          <a:bodyPr wrap="none">
            <a:spAutoFit/>
          </a:bodyPr>
          <a:lstStyle/>
          <a:p>
            <a:r>
              <a:rPr lang="en-US" altLang="ja-JP" sz="1200" kern="0" dirty="0" err="1"/>
              <a:t>Dobrowolski</a:t>
            </a:r>
            <a:r>
              <a:rPr lang="en-US" altLang="ja-JP" sz="1200" kern="0" dirty="0"/>
              <a:t>, C</a:t>
            </a:r>
            <a:r>
              <a:rPr lang="en-US" altLang="ja-JP" sz="1200" kern="0" dirty="0">
                <a:solidFill>
                  <a:schemeClr val="tx1"/>
                </a:solidFill>
              </a:rPr>
              <a:t> IAS Mexico City July 21-24 2019 </a:t>
            </a:r>
          </a:p>
        </p:txBody>
      </p:sp>
    </p:spTree>
    <p:extLst>
      <p:ext uri="{BB962C8B-B14F-4D97-AF65-F5344CB8AC3E}">
        <p14:creationId xmlns:p14="http://schemas.microsoft.com/office/powerpoint/2010/main" val="2912079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0795B-6988-D842-A1D5-8817F4385708}"/>
              </a:ext>
            </a:extLst>
          </p:cNvPr>
          <p:cNvSpPr>
            <a:spLocks noGrp="1"/>
          </p:cNvSpPr>
          <p:nvPr>
            <p:ph type="title"/>
          </p:nvPr>
        </p:nvSpPr>
        <p:spPr/>
        <p:txBody>
          <a:bodyPr/>
          <a:lstStyle/>
          <a:p>
            <a:r>
              <a:rPr lang="en-US" dirty="0">
                <a:latin typeface="Franklin Gothic Medium" panose="020B0603020102020204" pitchFamily="34" charset="0"/>
              </a:rPr>
              <a:t>On The Path To Cure</a:t>
            </a:r>
          </a:p>
        </p:txBody>
      </p:sp>
    </p:spTree>
    <p:extLst>
      <p:ext uri="{BB962C8B-B14F-4D97-AF65-F5344CB8AC3E}">
        <p14:creationId xmlns:p14="http://schemas.microsoft.com/office/powerpoint/2010/main" val="4008223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4DEF-C9C4-7E4B-B3D3-79877990E8FC}"/>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Progress with CRISPR/Cas9</a:t>
            </a:r>
          </a:p>
        </p:txBody>
      </p:sp>
      <p:sp>
        <p:nvSpPr>
          <p:cNvPr id="3" name="Content Placeholder 2">
            <a:extLst>
              <a:ext uri="{FF2B5EF4-FFF2-40B4-BE49-F238E27FC236}">
                <a16:creationId xmlns:a16="http://schemas.microsoft.com/office/drawing/2014/main" id="{F3B5BE57-75FD-B04C-9099-112FA1E34E35}"/>
              </a:ext>
            </a:extLst>
          </p:cNvPr>
          <p:cNvSpPr>
            <a:spLocks noGrp="1"/>
          </p:cNvSpPr>
          <p:nvPr>
            <p:ph idx="1"/>
          </p:nvPr>
        </p:nvSpPr>
        <p:spPr>
          <a:xfrm>
            <a:off x="758687" y="1325563"/>
            <a:ext cx="10515600" cy="4351338"/>
          </a:xfrm>
        </p:spPr>
        <p:txBody>
          <a:bodyPr>
            <a:normAutofit fontScale="92500" lnSpcReduction="10000"/>
          </a:bodyPr>
          <a:lstStyle/>
          <a:p>
            <a:r>
              <a:rPr lang="en-US" dirty="0"/>
              <a:t>Using guide RNAs targeting tat and rev, CRISPR-transduced T-cells infected with HIV-1 exhibited inhibition of HIV-1 related cytopathic effects. Tat and rev protein expression in these cells was decreased, and further reduced by additional rounds of transduction, and a high frequency of mutations was observed in tat and rev genes at Cas9 cutting sites.</a:t>
            </a:r>
          </a:p>
          <a:p>
            <a:r>
              <a:rPr lang="en-US" dirty="0"/>
              <a:t>When persistently infected cells were transduced with Cas9, HIV-1 capsid production was significantly reduced (225-fold reduction with Cas9 bearing six guide RNA), and similar results were obtained in latently infected cells, even after activation.</a:t>
            </a:r>
          </a:p>
          <a:p>
            <a:r>
              <a:rPr lang="en-US" dirty="0"/>
              <a:t>In uninfected cells, transduction of CRISPR/Cas9 resulted in HIV-1 capsid reduction &gt;350 fold at 4 dpi, with some rebound at 8 dpi, with continued suppression of p24 until 16 dpi </a:t>
            </a:r>
          </a:p>
        </p:txBody>
      </p:sp>
      <p:sp>
        <p:nvSpPr>
          <p:cNvPr id="5" name="TextBox 4">
            <a:extLst>
              <a:ext uri="{FF2B5EF4-FFF2-40B4-BE49-F238E27FC236}">
                <a16:creationId xmlns:a16="http://schemas.microsoft.com/office/drawing/2014/main" id="{CC380178-0E9B-504A-84C7-019F01B12692}"/>
              </a:ext>
            </a:extLst>
          </p:cNvPr>
          <p:cNvSpPr txBox="1"/>
          <p:nvPr/>
        </p:nvSpPr>
        <p:spPr>
          <a:xfrm>
            <a:off x="8907126" y="6550223"/>
            <a:ext cx="3284874" cy="307777"/>
          </a:xfrm>
          <a:prstGeom prst="rect">
            <a:avLst/>
          </a:prstGeom>
          <a:noFill/>
        </p:spPr>
        <p:txBody>
          <a:bodyPr wrap="none" rtlCol="0">
            <a:spAutoFit/>
          </a:bodyPr>
          <a:lstStyle/>
          <a:p>
            <a:r>
              <a:rPr lang="en-US" altLang="ja-JP" sz="1400" kern="0" dirty="0" err="1">
                <a:solidFill>
                  <a:schemeClr val="tx1"/>
                </a:solidFill>
              </a:rPr>
              <a:t>Ophinni</a:t>
            </a:r>
            <a:r>
              <a:rPr lang="en-US" altLang="ja-JP" sz="1400" kern="0" dirty="0">
                <a:solidFill>
                  <a:schemeClr val="tx1"/>
                </a:solidFill>
              </a:rPr>
              <a:t>, Y IAS Mexico City July 21-24 2019</a:t>
            </a:r>
            <a:endParaRPr lang="en-US" sz="1400" dirty="0"/>
          </a:p>
        </p:txBody>
      </p:sp>
    </p:spTree>
    <p:extLst>
      <p:ext uri="{BB962C8B-B14F-4D97-AF65-F5344CB8AC3E}">
        <p14:creationId xmlns:p14="http://schemas.microsoft.com/office/powerpoint/2010/main" val="1106404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D051-DF0E-B34F-9828-6D9B2F281CA2}"/>
              </a:ext>
            </a:extLst>
          </p:cNvPr>
          <p:cNvSpPr>
            <a:spLocks noGrp="1"/>
          </p:cNvSpPr>
          <p:nvPr>
            <p:ph type="title"/>
          </p:nvPr>
        </p:nvSpPr>
        <p:spPr>
          <a:xfrm>
            <a:off x="65723" y="29104"/>
            <a:ext cx="10515600" cy="1325563"/>
          </a:xfrm>
        </p:spPr>
        <p:txBody>
          <a:bodyPr/>
          <a:lstStyle/>
          <a:p>
            <a:r>
              <a:rPr lang="en-US" dirty="0">
                <a:latin typeface="Franklin Gothic Medium" panose="020B0603020102020204" pitchFamily="34" charset="0"/>
              </a:rPr>
              <a:t>Other Gene-Editing Platforms for Cure</a:t>
            </a:r>
          </a:p>
        </p:txBody>
      </p:sp>
      <p:sp>
        <p:nvSpPr>
          <p:cNvPr id="3" name="Content Placeholder 2">
            <a:extLst>
              <a:ext uri="{FF2B5EF4-FFF2-40B4-BE49-F238E27FC236}">
                <a16:creationId xmlns:a16="http://schemas.microsoft.com/office/drawing/2014/main" id="{718A545D-BBE7-964C-AF29-C66AAC4A074F}"/>
              </a:ext>
            </a:extLst>
          </p:cNvPr>
          <p:cNvSpPr>
            <a:spLocks noGrp="1"/>
          </p:cNvSpPr>
          <p:nvPr>
            <p:ph idx="1"/>
          </p:nvPr>
        </p:nvSpPr>
        <p:spPr>
          <a:xfrm>
            <a:off x="838200" y="1354667"/>
            <a:ext cx="10515600" cy="5503333"/>
          </a:xfrm>
        </p:spPr>
        <p:txBody>
          <a:bodyPr>
            <a:normAutofit/>
          </a:bodyPr>
          <a:lstStyle/>
          <a:p>
            <a:r>
              <a:rPr lang="en-US" dirty="0"/>
              <a:t>Zinc-Finger Nucleases (ZFN) can introduce DNA strand breaks at specific locations, resulting in gene knockouts. A mouse model has already demonstrated that this strategy can be used to created CCR5 knockouts, and that CCR5-ZFN mice infected with HIV were able to suppress infection without treatment. </a:t>
            </a:r>
          </a:p>
          <a:p>
            <a:pPr lvl="1"/>
            <a:r>
              <a:rPr lang="en-US" dirty="0"/>
              <a:t>A human trial is currently in process, with 14 enrolled, 8 treated, and 2 on ATI.</a:t>
            </a:r>
          </a:p>
          <a:p>
            <a:pPr lvl="1"/>
            <a:endParaRPr lang="en-US" dirty="0"/>
          </a:p>
          <a:p>
            <a:r>
              <a:rPr lang="en-US" dirty="0"/>
              <a:t>Progress has also been made using this platform and CRISPR to introduce new genes at the sites of DNA break, allowing for insertion of anti-HIV genes while simultaneously creating knockouts.</a:t>
            </a:r>
          </a:p>
          <a:p>
            <a:pPr lvl="1"/>
            <a:r>
              <a:rPr lang="en-US" dirty="0"/>
              <a:t>Proof-of-concept studies have demonstrated the capacity of this technology to target the selected locus and successfully insert target genes. </a:t>
            </a:r>
          </a:p>
        </p:txBody>
      </p:sp>
      <p:sp>
        <p:nvSpPr>
          <p:cNvPr id="4" name="TextBox 3">
            <a:extLst>
              <a:ext uri="{FF2B5EF4-FFF2-40B4-BE49-F238E27FC236}">
                <a16:creationId xmlns:a16="http://schemas.microsoft.com/office/drawing/2014/main" id="{BC7AFD3E-E1ED-4942-8323-422A02CFA2C7}"/>
              </a:ext>
            </a:extLst>
          </p:cNvPr>
          <p:cNvSpPr txBox="1"/>
          <p:nvPr/>
        </p:nvSpPr>
        <p:spPr>
          <a:xfrm>
            <a:off x="8280352" y="6629970"/>
            <a:ext cx="3845925" cy="307777"/>
          </a:xfrm>
          <a:prstGeom prst="rect">
            <a:avLst/>
          </a:prstGeom>
          <a:noFill/>
        </p:spPr>
        <p:txBody>
          <a:bodyPr wrap="none" rtlCol="0">
            <a:spAutoFit/>
          </a:bodyPr>
          <a:lstStyle/>
          <a:p>
            <a:r>
              <a:rPr lang="en-US" altLang="ja-JP" sz="1400" kern="0" dirty="0">
                <a:solidFill>
                  <a:schemeClr val="tx1"/>
                </a:solidFill>
              </a:rPr>
              <a:t>Cannon, P MOPL0103 Mexico City July 21-24 2019</a:t>
            </a:r>
            <a:endParaRPr lang="en-US" sz="1400" dirty="0"/>
          </a:p>
        </p:txBody>
      </p:sp>
    </p:spTree>
    <p:extLst>
      <p:ext uri="{BB962C8B-B14F-4D97-AF65-F5344CB8AC3E}">
        <p14:creationId xmlns:p14="http://schemas.microsoft.com/office/powerpoint/2010/main" val="2948782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E10B2-5410-4141-A72D-B393DAAB1CF6}"/>
              </a:ext>
            </a:extLst>
          </p:cNvPr>
          <p:cNvSpPr>
            <a:spLocks noGrp="1"/>
          </p:cNvSpPr>
          <p:nvPr>
            <p:ph type="title"/>
          </p:nvPr>
        </p:nvSpPr>
        <p:spPr>
          <a:xfrm>
            <a:off x="0" y="0"/>
            <a:ext cx="10515600" cy="1325563"/>
          </a:xfrm>
        </p:spPr>
        <p:txBody>
          <a:bodyPr/>
          <a:lstStyle/>
          <a:p>
            <a:r>
              <a:rPr lang="en-CA" dirty="0">
                <a:latin typeface="Franklin Gothic Medium" panose="020B0603020102020204" pitchFamily="34" charset="0"/>
              </a:rPr>
              <a:t>Anti-</a:t>
            </a:r>
            <a:r>
              <a:rPr lang="el-GR" dirty="0">
                <a:latin typeface="Franklin Gothic Medium" panose="020B0603020102020204" pitchFamily="34" charset="0"/>
              </a:rPr>
              <a:t>α4β7</a:t>
            </a:r>
            <a:r>
              <a:rPr lang="en-US" dirty="0">
                <a:latin typeface="Franklin Gothic Medium" panose="020B0603020102020204" pitchFamily="34" charset="0"/>
              </a:rPr>
              <a:t> for HIV </a:t>
            </a:r>
          </a:p>
        </p:txBody>
      </p:sp>
      <p:sp>
        <p:nvSpPr>
          <p:cNvPr id="3" name="Content Placeholder 2">
            <a:extLst>
              <a:ext uri="{FF2B5EF4-FFF2-40B4-BE49-F238E27FC236}">
                <a16:creationId xmlns:a16="http://schemas.microsoft.com/office/drawing/2014/main" id="{D6D1DF80-03CD-4341-9E0F-E00C9A1E4E5E}"/>
              </a:ext>
            </a:extLst>
          </p:cNvPr>
          <p:cNvSpPr>
            <a:spLocks noGrp="1"/>
          </p:cNvSpPr>
          <p:nvPr>
            <p:ph idx="1"/>
          </p:nvPr>
        </p:nvSpPr>
        <p:spPr>
          <a:xfrm>
            <a:off x="838199" y="1825625"/>
            <a:ext cx="10631557" cy="4351338"/>
          </a:xfrm>
        </p:spPr>
        <p:txBody>
          <a:bodyPr/>
          <a:lstStyle/>
          <a:p>
            <a:pPr algn="just"/>
            <a:r>
              <a:rPr lang="en-US" dirty="0"/>
              <a:t>Anti-α4β7 blockade with vedolizumab in humanized CD34 mice did not prevent HIV-1 infection, and did not suppress or delay HIV-1 rebound after interruption of </a:t>
            </a:r>
            <a:r>
              <a:rPr lang="en-US" dirty="0" err="1"/>
              <a:t>cART</a:t>
            </a:r>
            <a:r>
              <a:rPr lang="en-US" dirty="0"/>
              <a:t> in infected, treated animals. </a:t>
            </a:r>
          </a:p>
        </p:txBody>
      </p:sp>
      <p:sp>
        <p:nvSpPr>
          <p:cNvPr id="4" name="Rectangle 3">
            <a:extLst>
              <a:ext uri="{FF2B5EF4-FFF2-40B4-BE49-F238E27FC236}">
                <a16:creationId xmlns:a16="http://schemas.microsoft.com/office/drawing/2014/main" id="{61FCEC5E-8AF7-CD49-85C9-A94016011CDA}"/>
              </a:ext>
            </a:extLst>
          </p:cNvPr>
          <p:cNvSpPr/>
          <p:nvPr/>
        </p:nvSpPr>
        <p:spPr>
          <a:xfrm>
            <a:off x="9373300" y="3010341"/>
            <a:ext cx="2630848" cy="276999"/>
          </a:xfrm>
          <a:prstGeom prst="rect">
            <a:avLst/>
          </a:prstGeom>
        </p:spPr>
        <p:txBody>
          <a:bodyPr wrap="none">
            <a:spAutoFit/>
          </a:bodyPr>
          <a:lstStyle/>
          <a:p>
            <a:r>
              <a:rPr lang="en-US" altLang="ja-JP" sz="1200" kern="0" dirty="0" err="1">
                <a:solidFill>
                  <a:schemeClr val="tx1"/>
                </a:solidFill>
              </a:rPr>
              <a:t>Lijun</a:t>
            </a:r>
            <a:r>
              <a:rPr lang="en-US" altLang="ja-JP" sz="1200" kern="0" dirty="0">
                <a:solidFill>
                  <a:schemeClr val="tx1"/>
                </a:solidFill>
              </a:rPr>
              <a:t> L IAS Mexico City July 21-24 2019 </a:t>
            </a:r>
          </a:p>
        </p:txBody>
      </p:sp>
    </p:spTree>
    <p:extLst>
      <p:ext uri="{BB962C8B-B14F-4D97-AF65-F5344CB8AC3E}">
        <p14:creationId xmlns:p14="http://schemas.microsoft.com/office/powerpoint/2010/main" val="908174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DECD-9987-5441-991E-11108FDFCBDE}"/>
              </a:ext>
            </a:extLst>
          </p:cNvPr>
          <p:cNvSpPr>
            <a:spLocks noGrp="1"/>
          </p:cNvSpPr>
          <p:nvPr>
            <p:ph type="title"/>
          </p:nvPr>
        </p:nvSpPr>
        <p:spPr/>
        <p:txBody>
          <a:bodyPr/>
          <a:lstStyle/>
          <a:p>
            <a:r>
              <a:rPr lang="en-US" dirty="0">
                <a:latin typeface="Franklin Gothic Medium" panose="020B0603020102020204" pitchFamily="34" charset="0"/>
                <a:cs typeface="Arial" panose="020B0604020202020204" pitchFamily="34" charset="0"/>
              </a:rPr>
              <a:t>HIV Vaccine Updates</a:t>
            </a:r>
          </a:p>
        </p:txBody>
      </p:sp>
    </p:spTree>
    <p:extLst>
      <p:ext uri="{BB962C8B-B14F-4D97-AF65-F5344CB8AC3E}">
        <p14:creationId xmlns:p14="http://schemas.microsoft.com/office/powerpoint/2010/main" val="2513825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049E4-A1E3-A948-B3DB-876E1970452F}"/>
              </a:ext>
            </a:extLst>
          </p:cNvPr>
          <p:cNvSpPr>
            <a:spLocks noGrp="1"/>
          </p:cNvSpPr>
          <p:nvPr>
            <p:ph type="title"/>
          </p:nvPr>
        </p:nvSpPr>
        <p:spPr>
          <a:xfrm>
            <a:off x="0" y="75009"/>
            <a:ext cx="10515600" cy="1325563"/>
          </a:xfrm>
        </p:spPr>
        <p:txBody>
          <a:bodyPr/>
          <a:lstStyle/>
          <a:p>
            <a:r>
              <a:rPr lang="en-US" dirty="0">
                <a:latin typeface="Franklin Gothic Medium" panose="020B0603020102020204" pitchFamily="34" charset="0"/>
              </a:rPr>
              <a:t>New Insights from Vaccine Studies</a:t>
            </a:r>
          </a:p>
        </p:txBody>
      </p:sp>
      <p:sp>
        <p:nvSpPr>
          <p:cNvPr id="3" name="Content Placeholder 2">
            <a:extLst>
              <a:ext uri="{FF2B5EF4-FFF2-40B4-BE49-F238E27FC236}">
                <a16:creationId xmlns:a16="http://schemas.microsoft.com/office/drawing/2014/main" id="{1CF2497A-994F-024F-8C3A-76C2DDDBEDBF}"/>
              </a:ext>
            </a:extLst>
          </p:cNvPr>
          <p:cNvSpPr>
            <a:spLocks noGrp="1"/>
          </p:cNvSpPr>
          <p:nvPr>
            <p:ph idx="1"/>
          </p:nvPr>
        </p:nvSpPr>
        <p:spPr/>
        <p:txBody>
          <a:bodyPr>
            <a:normAutofit lnSpcReduction="10000"/>
          </a:bodyPr>
          <a:lstStyle/>
          <a:p>
            <a:r>
              <a:rPr lang="en-US" dirty="0"/>
              <a:t>Reduced risk of HIV seroconversion in the RV144 trial correlated with non-neutralizing antibodies specific to the V2 domain of gp120 in the helix/loop conformation.</a:t>
            </a:r>
          </a:p>
          <a:p>
            <a:pPr lvl="1"/>
            <a:r>
              <a:rPr lang="en-US" dirty="0"/>
              <a:t>This site appears to be conserved between SIV and HIV, and is associated with </a:t>
            </a:r>
            <a:r>
              <a:rPr lang="en-US" dirty="0">
                <a:solidFill>
                  <a:srgbClr val="383333"/>
                </a:solidFill>
                <a:cs typeface="Arial" pitchFamily="34" charset="0"/>
              </a:rPr>
              <a:t> a</a:t>
            </a:r>
            <a:r>
              <a:rPr lang="en-US" baseline="-25000" dirty="0">
                <a:solidFill>
                  <a:srgbClr val="383333"/>
                </a:solidFill>
                <a:cs typeface="Arial" pitchFamily="34" charset="0"/>
              </a:rPr>
              <a:t>4</a:t>
            </a:r>
            <a:r>
              <a:rPr lang="en-US" dirty="0">
                <a:solidFill>
                  <a:srgbClr val="383333"/>
                </a:solidFill>
                <a:cs typeface="Arial" pitchFamily="34" charset="0"/>
              </a:rPr>
              <a:t>b</a:t>
            </a:r>
            <a:r>
              <a:rPr lang="en-US" baseline="-25000" dirty="0">
                <a:solidFill>
                  <a:srgbClr val="383333"/>
                </a:solidFill>
                <a:cs typeface="Arial" pitchFamily="34" charset="0"/>
              </a:rPr>
              <a:t>7 </a:t>
            </a:r>
            <a:r>
              <a:rPr lang="en-US" dirty="0">
                <a:solidFill>
                  <a:srgbClr val="383333"/>
                </a:solidFill>
                <a:cs typeface="Arial" pitchFamily="34" charset="0"/>
              </a:rPr>
              <a:t>binding in both.</a:t>
            </a:r>
          </a:p>
          <a:p>
            <a:pPr lvl="1"/>
            <a:r>
              <a:rPr lang="en-US" dirty="0">
                <a:solidFill>
                  <a:srgbClr val="383333"/>
                </a:solidFill>
                <a:cs typeface="Arial" pitchFamily="34" charset="0"/>
              </a:rPr>
              <a:t>A </a:t>
            </a:r>
            <a:r>
              <a:rPr lang="en-US" dirty="0" err="1">
                <a:solidFill>
                  <a:srgbClr val="383333"/>
                </a:solidFill>
                <a:cs typeface="Arial" pitchFamily="34" charset="0"/>
              </a:rPr>
              <a:t>mAb</a:t>
            </a:r>
            <a:r>
              <a:rPr lang="en-US" dirty="0">
                <a:solidFill>
                  <a:srgbClr val="383333"/>
                </a:solidFill>
                <a:cs typeface="Arial" pitchFamily="34" charset="0"/>
              </a:rPr>
              <a:t> (</a:t>
            </a:r>
            <a:r>
              <a:rPr lang="en-US" dirty="0" err="1">
                <a:solidFill>
                  <a:srgbClr val="383333"/>
                </a:solidFill>
                <a:cs typeface="Arial" pitchFamily="34" charset="0"/>
              </a:rPr>
              <a:t>mAb</a:t>
            </a:r>
            <a:r>
              <a:rPr lang="en-US" dirty="0">
                <a:solidFill>
                  <a:srgbClr val="383333"/>
                </a:solidFill>
                <a:cs typeface="Arial" pitchFamily="34" charset="0"/>
              </a:rPr>
              <a:t> CH58) has been derived from RV144 vaccine and captures V2 in helical conformation.</a:t>
            </a:r>
          </a:p>
          <a:p>
            <a:r>
              <a:rPr lang="en-US" dirty="0"/>
              <a:t>Analysis of samples from the RIVER trial (therapeutic vaccination in combination with ART) demonstrates that vaccine recipients developed maintained HIV-specific CD8 T cell responses characterized by PDI/TIGIT expression after randomization, as compared to ART-only recipients.</a:t>
            </a:r>
          </a:p>
        </p:txBody>
      </p:sp>
      <p:sp>
        <p:nvSpPr>
          <p:cNvPr id="4" name="Rectangle 3">
            <a:extLst>
              <a:ext uri="{FF2B5EF4-FFF2-40B4-BE49-F238E27FC236}">
                <a16:creationId xmlns:a16="http://schemas.microsoft.com/office/drawing/2014/main" id="{7EBA8F04-8127-EF43-8158-3A98DC16A117}"/>
              </a:ext>
            </a:extLst>
          </p:cNvPr>
          <p:cNvSpPr/>
          <p:nvPr/>
        </p:nvSpPr>
        <p:spPr>
          <a:xfrm>
            <a:off x="8598863" y="4001294"/>
            <a:ext cx="3478837" cy="276999"/>
          </a:xfrm>
          <a:prstGeom prst="rect">
            <a:avLst/>
          </a:prstGeom>
        </p:spPr>
        <p:txBody>
          <a:bodyPr wrap="none">
            <a:spAutoFit/>
          </a:bodyPr>
          <a:lstStyle/>
          <a:p>
            <a:r>
              <a:rPr lang="en-US" altLang="ja-JP" sz="1200" kern="0" dirty="0" err="1">
                <a:solidFill>
                  <a:schemeClr val="tx1"/>
                </a:solidFill>
              </a:rPr>
              <a:t>Arthos</a:t>
            </a:r>
            <a:r>
              <a:rPr lang="en-US" altLang="ja-JP" sz="1200" kern="0" dirty="0">
                <a:solidFill>
                  <a:schemeClr val="tx1"/>
                </a:solidFill>
              </a:rPr>
              <a:t>, J TUAA0104 IAS Mexico City July 21-24 2019 </a:t>
            </a:r>
          </a:p>
        </p:txBody>
      </p:sp>
      <p:sp>
        <p:nvSpPr>
          <p:cNvPr id="5" name="Rectangle 4">
            <a:extLst>
              <a:ext uri="{FF2B5EF4-FFF2-40B4-BE49-F238E27FC236}">
                <a16:creationId xmlns:a16="http://schemas.microsoft.com/office/drawing/2014/main" id="{C115AE48-E0FD-CC4D-ADE9-8D9D4C3C6B26}"/>
              </a:ext>
            </a:extLst>
          </p:cNvPr>
          <p:cNvSpPr/>
          <p:nvPr/>
        </p:nvSpPr>
        <p:spPr>
          <a:xfrm>
            <a:off x="8598863" y="5715794"/>
            <a:ext cx="3597460" cy="276999"/>
          </a:xfrm>
          <a:prstGeom prst="rect">
            <a:avLst/>
          </a:prstGeom>
        </p:spPr>
        <p:txBody>
          <a:bodyPr wrap="none">
            <a:spAutoFit/>
          </a:bodyPr>
          <a:lstStyle/>
          <a:p>
            <a:r>
              <a:rPr lang="en-US" altLang="ja-JP" sz="1200" kern="0" dirty="0" err="1">
                <a:solidFill>
                  <a:schemeClr val="tx1"/>
                </a:solidFill>
              </a:rPr>
              <a:t>Kopicynski</a:t>
            </a:r>
            <a:r>
              <a:rPr lang="en-US" altLang="ja-JP" sz="1200" kern="0" dirty="0">
                <a:solidFill>
                  <a:schemeClr val="tx1"/>
                </a:solidFill>
              </a:rPr>
              <a:t> TUAA0105 IAS Mexico City July 21-24 2019 </a:t>
            </a:r>
          </a:p>
        </p:txBody>
      </p:sp>
    </p:spTree>
    <p:extLst>
      <p:ext uri="{BB962C8B-B14F-4D97-AF65-F5344CB8AC3E}">
        <p14:creationId xmlns:p14="http://schemas.microsoft.com/office/powerpoint/2010/main" val="704021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049E4-A1E3-A948-B3DB-876E1970452F}"/>
              </a:ext>
            </a:extLst>
          </p:cNvPr>
          <p:cNvSpPr>
            <a:spLocks noGrp="1"/>
          </p:cNvSpPr>
          <p:nvPr>
            <p:ph type="title"/>
          </p:nvPr>
        </p:nvSpPr>
        <p:spPr>
          <a:xfrm>
            <a:off x="0" y="3815"/>
            <a:ext cx="10515600" cy="1325563"/>
          </a:xfrm>
        </p:spPr>
        <p:txBody>
          <a:bodyPr/>
          <a:lstStyle/>
          <a:p>
            <a:r>
              <a:rPr lang="en-US" dirty="0">
                <a:latin typeface="Franklin Gothic Medium" panose="020B0603020102020204" pitchFamily="34" charset="0"/>
              </a:rPr>
              <a:t>New Insights from Vaccine Studies</a:t>
            </a:r>
          </a:p>
        </p:txBody>
      </p:sp>
      <p:sp>
        <p:nvSpPr>
          <p:cNvPr id="3" name="Content Placeholder 2">
            <a:extLst>
              <a:ext uri="{FF2B5EF4-FFF2-40B4-BE49-F238E27FC236}">
                <a16:creationId xmlns:a16="http://schemas.microsoft.com/office/drawing/2014/main" id="{1CF2497A-994F-024F-8C3A-76C2DDDBEDBF}"/>
              </a:ext>
            </a:extLst>
          </p:cNvPr>
          <p:cNvSpPr>
            <a:spLocks noGrp="1"/>
          </p:cNvSpPr>
          <p:nvPr>
            <p:ph idx="1"/>
          </p:nvPr>
        </p:nvSpPr>
        <p:spPr>
          <a:xfrm>
            <a:off x="838199" y="1348479"/>
            <a:ext cx="10515600" cy="4351338"/>
          </a:xfrm>
        </p:spPr>
        <p:txBody>
          <a:bodyPr>
            <a:normAutofit/>
          </a:bodyPr>
          <a:lstStyle/>
          <a:p>
            <a:pPr marL="0" indent="0">
              <a:buNone/>
            </a:pPr>
            <a:r>
              <a:rPr lang="en-US" sz="2400" dirty="0"/>
              <a:t>Analysis of samples from the RIVER trial (therapeutic vaccination in combination with ART) demonstrates that vaccine recipients developed maintained HIV-specific CD8 T cell responses characterized by PDI/TIGIT expression after randomization, as compared to ART-only recipients.</a:t>
            </a:r>
          </a:p>
        </p:txBody>
      </p:sp>
      <p:sp>
        <p:nvSpPr>
          <p:cNvPr id="5" name="Rectangle 4">
            <a:extLst>
              <a:ext uri="{FF2B5EF4-FFF2-40B4-BE49-F238E27FC236}">
                <a16:creationId xmlns:a16="http://schemas.microsoft.com/office/drawing/2014/main" id="{C115AE48-E0FD-CC4D-ADE9-8D9D4C3C6B26}"/>
              </a:ext>
            </a:extLst>
          </p:cNvPr>
          <p:cNvSpPr/>
          <p:nvPr/>
        </p:nvSpPr>
        <p:spPr>
          <a:xfrm>
            <a:off x="8381120" y="6581001"/>
            <a:ext cx="3597460" cy="276999"/>
          </a:xfrm>
          <a:prstGeom prst="rect">
            <a:avLst/>
          </a:prstGeom>
        </p:spPr>
        <p:txBody>
          <a:bodyPr wrap="none">
            <a:spAutoFit/>
          </a:bodyPr>
          <a:lstStyle/>
          <a:p>
            <a:r>
              <a:rPr lang="en-US" altLang="ja-JP" sz="1200" kern="0" dirty="0" err="1">
                <a:solidFill>
                  <a:schemeClr val="tx1"/>
                </a:solidFill>
              </a:rPr>
              <a:t>Kopicynski</a:t>
            </a:r>
            <a:r>
              <a:rPr lang="en-US" altLang="ja-JP" sz="1200" kern="0" dirty="0">
                <a:solidFill>
                  <a:schemeClr val="tx1"/>
                </a:solidFill>
              </a:rPr>
              <a:t> TUAA0105 IAS Mexico City July 21-24 2019 </a:t>
            </a:r>
          </a:p>
        </p:txBody>
      </p:sp>
      <p:pic>
        <p:nvPicPr>
          <p:cNvPr id="7" name="Picture 6">
            <a:extLst>
              <a:ext uri="{FF2B5EF4-FFF2-40B4-BE49-F238E27FC236}">
                <a16:creationId xmlns:a16="http://schemas.microsoft.com/office/drawing/2014/main" id="{1FA000AF-DB61-6C4B-B8A7-2B8C73EFB8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1198"/>
          <a:stretch/>
        </p:blipFill>
        <p:spPr>
          <a:xfrm>
            <a:off x="2567921" y="3176572"/>
            <a:ext cx="4245021" cy="3625441"/>
          </a:xfrm>
          <a:prstGeom prst="rect">
            <a:avLst/>
          </a:prstGeom>
        </p:spPr>
      </p:pic>
      <p:pic>
        <p:nvPicPr>
          <p:cNvPr id="8" name="Picture 7">
            <a:extLst>
              <a:ext uri="{FF2B5EF4-FFF2-40B4-BE49-F238E27FC236}">
                <a16:creationId xmlns:a16="http://schemas.microsoft.com/office/drawing/2014/main" id="{02F0443F-E7F7-6D4F-A737-7B06606C4D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663" b="14304"/>
          <a:stretch/>
        </p:blipFill>
        <p:spPr>
          <a:xfrm>
            <a:off x="392639" y="3336267"/>
            <a:ext cx="2415121" cy="3306051"/>
          </a:xfrm>
          <a:prstGeom prst="rect">
            <a:avLst/>
          </a:prstGeom>
        </p:spPr>
      </p:pic>
      <p:sp>
        <p:nvSpPr>
          <p:cNvPr id="9" name="TextBox 8">
            <a:extLst>
              <a:ext uri="{FF2B5EF4-FFF2-40B4-BE49-F238E27FC236}">
                <a16:creationId xmlns:a16="http://schemas.microsoft.com/office/drawing/2014/main" id="{43714567-FF7F-9C46-99A8-C621CAD3A06D}"/>
              </a:ext>
            </a:extLst>
          </p:cNvPr>
          <p:cNvSpPr txBox="1"/>
          <p:nvPr/>
        </p:nvSpPr>
        <p:spPr>
          <a:xfrm>
            <a:off x="915350" y="2887088"/>
            <a:ext cx="4944495" cy="369332"/>
          </a:xfrm>
          <a:prstGeom prst="rect">
            <a:avLst/>
          </a:prstGeom>
          <a:noFill/>
        </p:spPr>
        <p:txBody>
          <a:bodyPr wrap="none" rtlCol="0">
            <a:spAutoFit/>
          </a:bodyPr>
          <a:lstStyle/>
          <a:p>
            <a:r>
              <a:rPr lang="en-US" b="1" dirty="0"/>
              <a:t>CD8+ T cell mediated HIV inhibition and response </a:t>
            </a:r>
          </a:p>
        </p:txBody>
      </p:sp>
      <p:sp>
        <p:nvSpPr>
          <p:cNvPr id="10" name="TextBox 9">
            <a:extLst>
              <a:ext uri="{FF2B5EF4-FFF2-40B4-BE49-F238E27FC236}">
                <a16:creationId xmlns:a16="http://schemas.microsoft.com/office/drawing/2014/main" id="{C9E0158F-0994-C14D-BBA7-CD1F277FFA54}"/>
              </a:ext>
            </a:extLst>
          </p:cNvPr>
          <p:cNvSpPr txBox="1"/>
          <p:nvPr/>
        </p:nvSpPr>
        <p:spPr>
          <a:xfrm>
            <a:off x="3432394" y="3256420"/>
            <a:ext cx="1258037" cy="646331"/>
          </a:xfrm>
          <a:prstGeom prst="rect">
            <a:avLst/>
          </a:prstGeom>
          <a:noFill/>
        </p:spPr>
        <p:txBody>
          <a:bodyPr wrap="none" rtlCol="0">
            <a:spAutoFit/>
          </a:bodyPr>
          <a:lstStyle/>
          <a:p>
            <a:r>
              <a:rPr lang="en-US" dirty="0">
                <a:solidFill>
                  <a:srgbClr val="FF0000"/>
                </a:solidFill>
              </a:rPr>
              <a:t>ART Only</a:t>
            </a:r>
          </a:p>
          <a:p>
            <a:r>
              <a:rPr lang="en-US" dirty="0">
                <a:solidFill>
                  <a:srgbClr val="0432FF"/>
                </a:solidFill>
              </a:rPr>
              <a:t>ART + V + V</a:t>
            </a:r>
          </a:p>
        </p:txBody>
      </p:sp>
      <p:pic>
        <p:nvPicPr>
          <p:cNvPr id="11" name="Picture 10">
            <a:extLst>
              <a:ext uri="{FF2B5EF4-FFF2-40B4-BE49-F238E27FC236}">
                <a16:creationId xmlns:a16="http://schemas.microsoft.com/office/drawing/2014/main" id="{21ADF6AE-EE61-7A41-8849-5C3E1DD385B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43802" y="3649792"/>
            <a:ext cx="4488788" cy="2297090"/>
          </a:xfrm>
          <a:prstGeom prst="rect">
            <a:avLst/>
          </a:prstGeom>
        </p:spPr>
      </p:pic>
      <p:sp>
        <p:nvSpPr>
          <p:cNvPr id="12" name="TextBox 11">
            <a:extLst>
              <a:ext uri="{FF2B5EF4-FFF2-40B4-BE49-F238E27FC236}">
                <a16:creationId xmlns:a16="http://schemas.microsoft.com/office/drawing/2014/main" id="{41B0866E-0814-6C4C-9ABD-F0CBBB203C75}"/>
              </a:ext>
            </a:extLst>
          </p:cNvPr>
          <p:cNvSpPr txBox="1"/>
          <p:nvPr/>
        </p:nvSpPr>
        <p:spPr>
          <a:xfrm>
            <a:off x="7865694" y="3303813"/>
            <a:ext cx="3753535" cy="307777"/>
          </a:xfrm>
          <a:prstGeom prst="rect">
            <a:avLst/>
          </a:prstGeom>
          <a:noFill/>
        </p:spPr>
        <p:txBody>
          <a:bodyPr wrap="square" rtlCol="0">
            <a:spAutoFit/>
          </a:bodyPr>
          <a:lstStyle/>
          <a:p>
            <a:r>
              <a:rPr lang="en-GB" sz="1400" b="1" dirty="0"/>
              <a:t>HIV induced                              Vaccine-induced</a:t>
            </a:r>
          </a:p>
        </p:txBody>
      </p:sp>
      <p:sp>
        <p:nvSpPr>
          <p:cNvPr id="13" name="Freeform 12">
            <a:extLst>
              <a:ext uri="{FF2B5EF4-FFF2-40B4-BE49-F238E27FC236}">
                <a16:creationId xmlns:a16="http://schemas.microsoft.com/office/drawing/2014/main" id="{D85CFF31-AD2A-1F4A-A248-6C3F6A76FAD7}"/>
              </a:ext>
            </a:extLst>
          </p:cNvPr>
          <p:cNvSpPr/>
          <p:nvPr/>
        </p:nvSpPr>
        <p:spPr>
          <a:xfrm rot="8130813">
            <a:off x="9889055" y="4548490"/>
            <a:ext cx="856937" cy="1066733"/>
          </a:xfrm>
          <a:custGeom>
            <a:avLst/>
            <a:gdLst>
              <a:gd name="connsiteX0" fmla="*/ 222933 w 581891"/>
              <a:gd name="connsiteY0" fmla="*/ 0 h 853944"/>
              <a:gd name="connsiteX1" fmla="*/ 37786 w 581891"/>
              <a:gd name="connsiteY1" fmla="*/ 188925 h 853944"/>
              <a:gd name="connsiteX2" fmla="*/ 0 w 581891"/>
              <a:gd name="connsiteY2" fmla="*/ 498763 h 853944"/>
              <a:gd name="connsiteX3" fmla="*/ 11336 w 581891"/>
              <a:gd name="connsiteY3" fmla="*/ 770816 h 853944"/>
              <a:gd name="connsiteX4" fmla="*/ 238047 w 581891"/>
              <a:gd name="connsiteY4" fmla="*/ 853944 h 853944"/>
              <a:gd name="connsiteX5" fmla="*/ 294724 w 581891"/>
              <a:gd name="connsiteY5" fmla="*/ 850165 h 853944"/>
              <a:gd name="connsiteX6" fmla="*/ 419415 w 581891"/>
              <a:gd name="connsiteY6" fmla="*/ 797266 h 853944"/>
              <a:gd name="connsiteX7" fmla="*/ 445865 w 581891"/>
              <a:gd name="connsiteY7" fmla="*/ 778373 h 853944"/>
              <a:gd name="connsiteX8" fmla="*/ 559220 w 581891"/>
              <a:gd name="connsiteY8" fmla="*/ 608340 h 853944"/>
              <a:gd name="connsiteX9" fmla="*/ 581891 w 581891"/>
              <a:gd name="connsiteY9" fmla="*/ 415636 h 853944"/>
              <a:gd name="connsiteX10" fmla="*/ 510100 w 581891"/>
              <a:gd name="connsiteY10" fmla="*/ 204039 h 853944"/>
              <a:gd name="connsiteX11" fmla="*/ 483650 w 581891"/>
              <a:gd name="connsiteY11" fmla="*/ 181368 h 853944"/>
              <a:gd name="connsiteX12" fmla="*/ 472315 w 581891"/>
              <a:gd name="connsiteY12" fmla="*/ 158697 h 853944"/>
              <a:gd name="connsiteX13" fmla="*/ 468536 w 581891"/>
              <a:gd name="connsiteY13" fmla="*/ 151140 h 853944"/>
              <a:gd name="connsiteX14" fmla="*/ 324953 w 581891"/>
              <a:gd name="connsiteY14" fmla="*/ 34006 h 853944"/>
              <a:gd name="connsiteX15" fmla="*/ 222933 w 581891"/>
              <a:gd name="connsiteY15" fmla="*/ 0 h 85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1891" h="853944">
                <a:moveTo>
                  <a:pt x="222933" y="0"/>
                </a:moveTo>
                <a:lnTo>
                  <a:pt x="37786" y="188925"/>
                </a:lnTo>
                <a:lnTo>
                  <a:pt x="0" y="498763"/>
                </a:lnTo>
                <a:lnTo>
                  <a:pt x="11336" y="770816"/>
                </a:lnTo>
                <a:lnTo>
                  <a:pt x="238047" y="853944"/>
                </a:lnTo>
                <a:cubicBezTo>
                  <a:pt x="282098" y="849538"/>
                  <a:pt x="263174" y="850165"/>
                  <a:pt x="294724" y="850165"/>
                </a:cubicBezTo>
                <a:lnTo>
                  <a:pt x="419415" y="797266"/>
                </a:lnTo>
                <a:lnTo>
                  <a:pt x="445865" y="778373"/>
                </a:lnTo>
                <a:lnTo>
                  <a:pt x="559220" y="608340"/>
                </a:lnTo>
                <a:lnTo>
                  <a:pt x="581891" y="415636"/>
                </a:lnTo>
                <a:lnTo>
                  <a:pt x="510100" y="204039"/>
                </a:lnTo>
                <a:cubicBezTo>
                  <a:pt x="501283" y="196482"/>
                  <a:pt x="491861" y="189579"/>
                  <a:pt x="483650" y="181368"/>
                </a:cubicBezTo>
                <a:cubicBezTo>
                  <a:pt x="475155" y="172874"/>
                  <a:pt x="476413" y="168943"/>
                  <a:pt x="472315" y="158697"/>
                </a:cubicBezTo>
                <a:cubicBezTo>
                  <a:pt x="471269" y="156082"/>
                  <a:pt x="469796" y="153659"/>
                  <a:pt x="468536" y="151140"/>
                </a:cubicBezTo>
                <a:lnTo>
                  <a:pt x="324953" y="34006"/>
                </a:lnTo>
                <a:lnTo>
                  <a:pt x="222933" y="0"/>
                </a:lnTo>
                <a:close/>
              </a:path>
            </a:pathLst>
          </a:custGeom>
          <a:solidFill>
            <a:schemeClr val="bg1">
              <a:alpha val="0"/>
            </a:schemeClr>
          </a:solidFill>
          <a:ln w="38100">
            <a:solidFill>
              <a:srgbClr val="FF0000"/>
            </a:solidFill>
          </a:ln>
          <a:effectLst>
            <a:outerShdw blurRad="101600" dir="2820000" sx="97000" sy="97000" rotWithShape="0">
              <a:schemeClr val="bg1"/>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sp>
        <p:nvSpPr>
          <p:cNvPr id="14" name="Freeform 13">
            <a:extLst>
              <a:ext uri="{FF2B5EF4-FFF2-40B4-BE49-F238E27FC236}">
                <a16:creationId xmlns:a16="http://schemas.microsoft.com/office/drawing/2014/main" id="{4769F008-DE2E-D148-A4FF-7B80A1D6A2B5}"/>
              </a:ext>
            </a:extLst>
          </p:cNvPr>
          <p:cNvSpPr/>
          <p:nvPr/>
        </p:nvSpPr>
        <p:spPr>
          <a:xfrm rot="3704644">
            <a:off x="10532614" y="3684629"/>
            <a:ext cx="311313" cy="416359"/>
          </a:xfrm>
          <a:custGeom>
            <a:avLst/>
            <a:gdLst>
              <a:gd name="connsiteX0" fmla="*/ 222933 w 581891"/>
              <a:gd name="connsiteY0" fmla="*/ 0 h 853944"/>
              <a:gd name="connsiteX1" fmla="*/ 37786 w 581891"/>
              <a:gd name="connsiteY1" fmla="*/ 188925 h 853944"/>
              <a:gd name="connsiteX2" fmla="*/ 0 w 581891"/>
              <a:gd name="connsiteY2" fmla="*/ 498763 h 853944"/>
              <a:gd name="connsiteX3" fmla="*/ 11336 w 581891"/>
              <a:gd name="connsiteY3" fmla="*/ 770816 h 853944"/>
              <a:gd name="connsiteX4" fmla="*/ 238047 w 581891"/>
              <a:gd name="connsiteY4" fmla="*/ 853944 h 853944"/>
              <a:gd name="connsiteX5" fmla="*/ 294724 w 581891"/>
              <a:gd name="connsiteY5" fmla="*/ 850165 h 853944"/>
              <a:gd name="connsiteX6" fmla="*/ 419415 w 581891"/>
              <a:gd name="connsiteY6" fmla="*/ 797266 h 853944"/>
              <a:gd name="connsiteX7" fmla="*/ 445865 w 581891"/>
              <a:gd name="connsiteY7" fmla="*/ 778373 h 853944"/>
              <a:gd name="connsiteX8" fmla="*/ 559220 w 581891"/>
              <a:gd name="connsiteY8" fmla="*/ 608340 h 853944"/>
              <a:gd name="connsiteX9" fmla="*/ 581891 w 581891"/>
              <a:gd name="connsiteY9" fmla="*/ 415636 h 853944"/>
              <a:gd name="connsiteX10" fmla="*/ 510100 w 581891"/>
              <a:gd name="connsiteY10" fmla="*/ 204039 h 853944"/>
              <a:gd name="connsiteX11" fmla="*/ 483650 w 581891"/>
              <a:gd name="connsiteY11" fmla="*/ 181368 h 853944"/>
              <a:gd name="connsiteX12" fmla="*/ 472315 w 581891"/>
              <a:gd name="connsiteY12" fmla="*/ 158697 h 853944"/>
              <a:gd name="connsiteX13" fmla="*/ 468536 w 581891"/>
              <a:gd name="connsiteY13" fmla="*/ 151140 h 853944"/>
              <a:gd name="connsiteX14" fmla="*/ 324953 w 581891"/>
              <a:gd name="connsiteY14" fmla="*/ 34006 h 853944"/>
              <a:gd name="connsiteX15" fmla="*/ 222933 w 581891"/>
              <a:gd name="connsiteY15" fmla="*/ 0 h 85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1891" h="853944">
                <a:moveTo>
                  <a:pt x="222933" y="0"/>
                </a:moveTo>
                <a:lnTo>
                  <a:pt x="37786" y="188925"/>
                </a:lnTo>
                <a:lnTo>
                  <a:pt x="0" y="498763"/>
                </a:lnTo>
                <a:lnTo>
                  <a:pt x="11336" y="770816"/>
                </a:lnTo>
                <a:lnTo>
                  <a:pt x="238047" y="853944"/>
                </a:lnTo>
                <a:cubicBezTo>
                  <a:pt x="282098" y="849538"/>
                  <a:pt x="263174" y="850165"/>
                  <a:pt x="294724" y="850165"/>
                </a:cubicBezTo>
                <a:lnTo>
                  <a:pt x="419415" y="797266"/>
                </a:lnTo>
                <a:lnTo>
                  <a:pt x="445865" y="778373"/>
                </a:lnTo>
                <a:lnTo>
                  <a:pt x="559220" y="608340"/>
                </a:lnTo>
                <a:lnTo>
                  <a:pt x="581891" y="415636"/>
                </a:lnTo>
                <a:lnTo>
                  <a:pt x="510100" y="204039"/>
                </a:lnTo>
                <a:cubicBezTo>
                  <a:pt x="501283" y="196482"/>
                  <a:pt x="491861" y="189579"/>
                  <a:pt x="483650" y="181368"/>
                </a:cubicBezTo>
                <a:cubicBezTo>
                  <a:pt x="475155" y="172874"/>
                  <a:pt x="476413" y="168943"/>
                  <a:pt x="472315" y="158697"/>
                </a:cubicBezTo>
                <a:cubicBezTo>
                  <a:pt x="471269" y="156082"/>
                  <a:pt x="469796" y="153659"/>
                  <a:pt x="468536" y="151140"/>
                </a:cubicBezTo>
                <a:lnTo>
                  <a:pt x="324953" y="34006"/>
                </a:lnTo>
                <a:lnTo>
                  <a:pt x="222933" y="0"/>
                </a:lnTo>
                <a:close/>
              </a:path>
            </a:pathLst>
          </a:custGeom>
          <a:solidFill>
            <a:schemeClr val="bg1">
              <a:alpha val="0"/>
            </a:schemeClr>
          </a:solidFill>
          <a:ln w="38100">
            <a:solidFill>
              <a:srgbClr val="FF0000"/>
            </a:solidFill>
          </a:ln>
          <a:effectLst>
            <a:outerShdw blurRad="101600" dir="2820000" sx="97000" sy="97000" rotWithShape="0">
              <a:schemeClr val="bg1"/>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sp>
        <p:nvSpPr>
          <p:cNvPr id="15" name="TextBox 14">
            <a:extLst>
              <a:ext uri="{FF2B5EF4-FFF2-40B4-BE49-F238E27FC236}">
                <a16:creationId xmlns:a16="http://schemas.microsoft.com/office/drawing/2014/main" id="{6F2229AD-0977-744D-A791-D6CFDF6804E3}"/>
              </a:ext>
            </a:extLst>
          </p:cNvPr>
          <p:cNvSpPr txBox="1"/>
          <p:nvPr/>
        </p:nvSpPr>
        <p:spPr>
          <a:xfrm>
            <a:off x="7512416" y="2896279"/>
            <a:ext cx="3986091" cy="369332"/>
          </a:xfrm>
          <a:prstGeom prst="rect">
            <a:avLst/>
          </a:prstGeom>
          <a:noFill/>
        </p:spPr>
        <p:txBody>
          <a:bodyPr wrap="none" rtlCol="0">
            <a:spAutoFit/>
          </a:bodyPr>
          <a:lstStyle/>
          <a:p>
            <a:r>
              <a:rPr lang="en-US" b="1" dirty="0" err="1"/>
              <a:t>HIVconsv</a:t>
            </a:r>
            <a:r>
              <a:rPr lang="en-US" b="1" dirty="0"/>
              <a:t> responses post-</a:t>
            </a:r>
            <a:r>
              <a:rPr lang="en-US" b="1" dirty="0" err="1"/>
              <a:t>randomisation</a:t>
            </a:r>
            <a:endParaRPr lang="en-US" b="1" dirty="0"/>
          </a:p>
        </p:txBody>
      </p:sp>
    </p:spTree>
    <p:extLst>
      <p:ext uri="{BB962C8B-B14F-4D97-AF65-F5344CB8AC3E}">
        <p14:creationId xmlns:p14="http://schemas.microsoft.com/office/powerpoint/2010/main" val="139010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524E9-88B8-B04D-90D1-1859ACCD4FD8}"/>
              </a:ext>
            </a:extLst>
          </p:cNvPr>
          <p:cNvSpPr>
            <a:spLocks noGrp="1"/>
          </p:cNvSpPr>
          <p:nvPr>
            <p:ph type="title"/>
          </p:nvPr>
        </p:nvSpPr>
        <p:spPr/>
        <p:txBody>
          <a:bodyPr/>
          <a:lstStyle/>
          <a:p>
            <a:r>
              <a:rPr lang="en-US" dirty="0">
                <a:latin typeface="Franklin Gothic Medium" panose="020B0603020102020204" pitchFamily="34" charset="0"/>
              </a:rPr>
              <a:t>Incidence &amp; Epidemiology</a:t>
            </a:r>
          </a:p>
        </p:txBody>
      </p:sp>
    </p:spTree>
    <p:extLst>
      <p:ext uri="{BB962C8B-B14F-4D97-AF65-F5344CB8AC3E}">
        <p14:creationId xmlns:p14="http://schemas.microsoft.com/office/powerpoint/2010/main" val="3807260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B210-A7FD-EF45-9476-D5B99AA6FDCB}"/>
              </a:ext>
            </a:extLst>
          </p:cNvPr>
          <p:cNvSpPr>
            <a:spLocks noGrp="1"/>
          </p:cNvSpPr>
          <p:nvPr>
            <p:ph type="title"/>
          </p:nvPr>
        </p:nvSpPr>
        <p:spPr>
          <a:xfrm>
            <a:off x="0" y="-14289"/>
            <a:ext cx="10515600" cy="1325563"/>
          </a:xfrm>
        </p:spPr>
        <p:txBody>
          <a:bodyPr/>
          <a:lstStyle/>
          <a:p>
            <a:r>
              <a:rPr lang="en-US" dirty="0">
                <a:latin typeface="Franklin Gothic Medium" panose="020B0603020102020204" pitchFamily="34" charset="0"/>
              </a:rPr>
              <a:t>Vaccines in the Pipeline</a:t>
            </a:r>
          </a:p>
        </p:txBody>
      </p:sp>
      <p:sp>
        <p:nvSpPr>
          <p:cNvPr id="3" name="Content Placeholder 2">
            <a:extLst>
              <a:ext uri="{FF2B5EF4-FFF2-40B4-BE49-F238E27FC236}">
                <a16:creationId xmlns:a16="http://schemas.microsoft.com/office/drawing/2014/main" id="{653A1727-C311-494C-B614-35A16C03A253}"/>
              </a:ext>
            </a:extLst>
          </p:cNvPr>
          <p:cNvSpPr>
            <a:spLocks noGrp="1"/>
          </p:cNvSpPr>
          <p:nvPr>
            <p:ph idx="1"/>
          </p:nvPr>
        </p:nvSpPr>
        <p:spPr>
          <a:xfrm>
            <a:off x="838200" y="1311274"/>
            <a:ext cx="10515600" cy="5356225"/>
          </a:xfrm>
        </p:spPr>
        <p:txBody>
          <a:bodyPr>
            <a:normAutofit/>
          </a:bodyPr>
          <a:lstStyle/>
          <a:p>
            <a:r>
              <a:rPr lang="en-US" sz="2400" dirty="0"/>
              <a:t>The APPROACH trial (heterologous Ad26 vector with mosaic gag, pol, </a:t>
            </a:r>
            <a:r>
              <a:rPr lang="en-US" sz="2400" dirty="0" err="1"/>
              <a:t>env</a:t>
            </a:r>
            <a:r>
              <a:rPr lang="en-US" sz="2400" dirty="0"/>
              <a:t> antigens &amp; soluble trimeric envelope proteins of gp140) is now 2 years into long-term extension phase of study.</a:t>
            </a:r>
          </a:p>
          <a:p>
            <a:pPr lvl="1"/>
            <a:r>
              <a:rPr lang="en-US" sz="2000" dirty="0"/>
              <a:t>No HIV infections yet documented</a:t>
            </a:r>
          </a:p>
          <a:p>
            <a:pPr lvl="1"/>
            <a:r>
              <a:rPr lang="en-US" sz="2000" dirty="0"/>
              <a:t>Cellular and antibody immunity is maintained out to 2 years in all participants. </a:t>
            </a:r>
          </a:p>
          <a:p>
            <a:endParaRPr lang="en-US" sz="2400" dirty="0"/>
          </a:p>
          <a:p>
            <a:r>
              <a:rPr lang="en-US" sz="2400" dirty="0"/>
              <a:t>In Non-Human Primates</a:t>
            </a:r>
          </a:p>
          <a:p>
            <a:pPr lvl="1"/>
            <a:r>
              <a:rPr lang="en-US" sz="2000" dirty="0"/>
              <a:t>GOX-B11, DNA/MVA vaccine elicits good immune response with a prime/boost regimen enhancing anti-gp120 response and suppressing anti-gp41 response.</a:t>
            </a:r>
          </a:p>
          <a:p>
            <a:pPr lvl="1"/>
            <a:r>
              <a:rPr lang="en-US" sz="2000" dirty="0"/>
              <a:t>A vaccine which targets the sequences surrounding 12 protease cleavage sites (pcs) using </a:t>
            </a:r>
            <a:r>
              <a:rPr lang="en-US" sz="2000" dirty="0" err="1"/>
              <a:t>rVSVpcs</a:t>
            </a:r>
            <a:r>
              <a:rPr lang="en-US" sz="2000" dirty="0"/>
              <a:t> (which deliver single pcs peptides), and </a:t>
            </a:r>
            <a:r>
              <a:rPr lang="en-US" sz="2000" dirty="0" err="1"/>
              <a:t>nanopcs</a:t>
            </a:r>
            <a:r>
              <a:rPr lang="en-US" sz="2000" dirty="0"/>
              <a:t> (which are capable of delivering all 12 pcs) platforms showed 80% per-exposure protection against intravaginal challenge with SIV. </a:t>
            </a:r>
          </a:p>
        </p:txBody>
      </p:sp>
      <p:sp>
        <p:nvSpPr>
          <p:cNvPr id="4" name="Rectangle 3">
            <a:extLst>
              <a:ext uri="{FF2B5EF4-FFF2-40B4-BE49-F238E27FC236}">
                <a16:creationId xmlns:a16="http://schemas.microsoft.com/office/drawing/2014/main" id="{895DFF83-AFA8-6642-85FC-33770FDD294B}"/>
              </a:ext>
            </a:extLst>
          </p:cNvPr>
          <p:cNvSpPr/>
          <p:nvPr/>
        </p:nvSpPr>
        <p:spPr>
          <a:xfrm>
            <a:off x="8361075" y="5654287"/>
            <a:ext cx="3369833" cy="276999"/>
          </a:xfrm>
          <a:prstGeom prst="rect">
            <a:avLst/>
          </a:prstGeom>
        </p:spPr>
        <p:txBody>
          <a:bodyPr wrap="none">
            <a:spAutoFit/>
          </a:bodyPr>
          <a:lstStyle/>
          <a:p>
            <a:r>
              <a:rPr lang="en-US" altLang="ja-JP" sz="1200" kern="0" dirty="0">
                <a:solidFill>
                  <a:schemeClr val="tx1"/>
                </a:solidFill>
              </a:rPr>
              <a:t>Luo, M TUAA0103 IAS Mexico City July 21-24 2019 </a:t>
            </a:r>
          </a:p>
        </p:txBody>
      </p:sp>
      <p:sp>
        <p:nvSpPr>
          <p:cNvPr id="5" name="Rectangle 4">
            <a:extLst>
              <a:ext uri="{FF2B5EF4-FFF2-40B4-BE49-F238E27FC236}">
                <a16:creationId xmlns:a16="http://schemas.microsoft.com/office/drawing/2014/main" id="{E6D17273-1DE0-4E46-9EEF-D6D4AEDAE107}"/>
              </a:ext>
            </a:extLst>
          </p:cNvPr>
          <p:cNvSpPr/>
          <p:nvPr/>
        </p:nvSpPr>
        <p:spPr>
          <a:xfrm>
            <a:off x="8144670" y="4431139"/>
            <a:ext cx="3802644" cy="276999"/>
          </a:xfrm>
          <a:prstGeom prst="rect">
            <a:avLst/>
          </a:prstGeom>
        </p:spPr>
        <p:txBody>
          <a:bodyPr wrap="none">
            <a:spAutoFit/>
          </a:bodyPr>
          <a:lstStyle/>
          <a:p>
            <a:r>
              <a:rPr lang="en-US" altLang="ja-JP" sz="1200" kern="0" dirty="0">
                <a:solidFill>
                  <a:schemeClr val="tx1"/>
                </a:solidFill>
              </a:rPr>
              <a:t>Robinson, H TUAA0102 IAS Mexico City July 21-24 2019 </a:t>
            </a:r>
          </a:p>
        </p:txBody>
      </p:sp>
      <p:sp>
        <p:nvSpPr>
          <p:cNvPr id="6" name="Rectangle 5">
            <a:extLst>
              <a:ext uri="{FF2B5EF4-FFF2-40B4-BE49-F238E27FC236}">
                <a16:creationId xmlns:a16="http://schemas.microsoft.com/office/drawing/2014/main" id="{9B56207C-C00B-774C-BCF7-00F953FB1731}"/>
              </a:ext>
            </a:extLst>
          </p:cNvPr>
          <p:cNvSpPr/>
          <p:nvPr/>
        </p:nvSpPr>
        <p:spPr>
          <a:xfrm>
            <a:off x="8577481" y="2987307"/>
            <a:ext cx="3642344" cy="276999"/>
          </a:xfrm>
          <a:prstGeom prst="rect">
            <a:avLst/>
          </a:prstGeom>
        </p:spPr>
        <p:txBody>
          <a:bodyPr wrap="none">
            <a:spAutoFit/>
          </a:bodyPr>
          <a:lstStyle/>
          <a:p>
            <a:r>
              <a:rPr lang="en-US" altLang="ja-JP" sz="1200" kern="0" dirty="0" err="1">
                <a:solidFill>
                  <a:schemeClr val="tx1"/>
                </a:solidFill>
              </a:rPr>
              <a:t>Tomaa</a:t>
            </a:r>
            <a:r>
              <a:rPr lang="en-US" altLang="ja-JP" sz="1200" kern="0" dirty="0">
                <a:solidFill>
                  <a:schemeClr val="tx1"/>
                </a:solidFill>
              </a:rPr>
              <a:t>, F M TUAA0101 IAS Mexico City July 21-24 2019 </a:t>
            </a:r>
          </a:p>
        </p:txBody>
      </p:sp>
    </p:spTree>
    <p:extLst>
      <p:ext uri="{BB962C8B-B14F-4D97-AF65-F5344CB8AC3E}">
        <p14:creationId xmlns:p14="http://schemas.microsoft.com/office/powerpoint/2010/main" val="3169277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75A3C-7E8D-0540-8566-2CBAE792A56A}"/>
              </a:ext>
            </a:extLst>
          </p:cNvPr>
          <p:cNvSpPr>
            <a:spLocks noGrp="1"/>
          </p:cNvSpPr>
          <p:nvPr>
            <p:ph type="title"/>
          </p:nvPr>
        </p:nvSpPr>
        <p:spPr>
          <a:xfrm>
            <a:off x="0" y="47055"/>
            <a:ext cx="10515600" cy="1325563"/>
          </a:xfrm>
        </p:spPr>
        <p:txBody>
          <a:bodyPr/>
          <a:lstStyle/>
          <a:p>
            <a:r>
              <a:rPr lang="en-US" dirty="0">
                <a:latin typeface="Franklin Gothic Medium" panose="020B0603020102020204" pitchFamily="34" charset="0"/>
              </a:rPr>
              <a:t>Vaccine candidates in the pipeline</a:t>
            </a:r>
          </a:p>
        </p:txBody>
      </p:sp>
      <p:sp>
        <p:nvSpPr>
          <p:cNvPr id="3" name="Content Placeholder 2">
            <a:extLst>
              <a:ext uri="{FF2B5EF4-FFF2-40B4-BE49-F238E27FC236}">
                <a16:creationId xmlns:a16="http://schemas.microsoft.com/office/drawing/2014/main" id="{1ABD4CFF-296C-5A49-B27C-6DD9AB51D8B8}"/>
              </a:ext>
            </a:extLst>
          </p:cNvPr>
          <p:cNvSpPr>
            <a:spLocks noGrp="1"/>
          </p:cNvSpPr>
          <p:nvPr>
            <p:ph idx="1"/>
          </p:nvPr>
        </p:nvSpPr>
        <p:spPr/>
        <p:txBody>
          <a:bodyPr/>
          <a:lstStyle/>
          <a:p>
            <a:endParaRPr lang="en-US"/>
          </a:p>
        </p:txBody>
      </p:sp>
      <p:graphicFrame>
        <p:nvGraphicFramePr>
          <p:cNvPr id="4" name="Content Placeholder 5">
            <a:extLst>
              <a:ext uri="{FF2B5EF4-FFF2-40B4-BE49-F238E27FC236}">
                <a16:creationId xmlns:a16="http://schemas.microsoft.com/office/drawing/2014/main" id="{051C6577-1901-F44C-8724-064F13B12818}"/>
              </a:ext>
            </a:extLst>
          </p:cNvPr>
          <p:cNvGraphicFramePr>
            <a:graphicFrameLocks/>
          </p:cNvGraphicFramePr>
          <p:nvPr>
            <p:extLst>
              <p:ext uri="{D42A27DB-BD31-4B8C-83A1-F6EECF244321}">
                <p14:modId xmlns:p14="http://schemas.microsoft.com/office/powerpoint/2010/main" val="1766127715"/>
              </p:ext>
            </p:extLst>
          </p:nvPr>
        </p:nvGraphicFramePr>
        <p:xfrm>
          <a:off x="397565" y="1372618"/>
          <a:ext cx="11371241" cy="5257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4AEC4D2-4982-5F49-A8F2-EFA3E988E3F5}"/>
              </a:ext>
            </a:extLst>
          </p:cNvPr>
          <p:cNvSpPr txBox="1"/>
          <p:nvPr/>
        </p:nvSpPr>
        <p:spPr>
          <a:xfrm>
            <a:off x="397563" y="2292620"/>
            <a:ext cx="2749904" cy="338554"/>
          </a:xfrm>
          <a:prstGeom prst="rect">
            <a:avLst/>
          </a:prstGeom>
          <a:noFill/>
        </p:spPr>
        <p:txBody>
          <a:bodyPr wrap="square" rtlCol="0">
            <a:spAutoFit/>
          </a:bodyPr>
          <a:lstStyle/>
          <a:p>
            <a:r>
              <a:rPr lang="en-ZA" sz="1600" dirty="0">
                <a:highlight>
                  <a:srgbClr val="FFFF00"/>
                </a:highlight>
                <a:latin typeface="Arial Black" panose="020B0A04020102020204" pitchFamily="34" charset="0"/>
              </a:rPr>
              <a:t>5407 fully enrolled</a:t>
            </a:r>
          </a:p>
        </p:txBody>
      </p:sp>
      <p:sp>
        <p:nvSpPr>
          <p:cNvPr id="6" name="TextBox 5">
            <a:extLst>
              <a:ext uri="{FF2B5EF4-FFF2-40B4-BE49-F238E27FC236}">
                <a16:creationId xmlns:a16="http://schemas.microsoft.com/office/drawing/2014/main" id="{6D863DE2-EED0-384D-A540-1BFA03F149AA}"/>
              </a:ext>
            </a:extLst>
          </p:cNvPr>
          <p:cNvSpPr txBox="1"/>
          <p:nvPr/>
        </p:nvSpPr>
        <p:spPr>
          <a:xfrm>
            <a:off x="397564" y="3510320"/>
            <a:ext cx="2310388" cy="338554"/>
          </a:xfrm>
          <a:prstGeom prst="rect">
            <a:avLst/>
          </a:prstGeom>
          <a:solidFill>
            <a:srgbClr val="FFFF00"/>
          </a:solidFill>
        </p:spPr>
        <p:txBody>
          <a:bodyPr wrap="square" rtlCol="0">
            <a:spAutoFit/>
          </a:bodyPr>
          <a:lstStyle/>
          <a:p>
            <a:r>
              <a:rPr lang="en-ZA" sz="1600" dirty="0">
                <a:latin typeface="Arial Black" panose="020B0A04020102020204" pitchFamily="34" charset="0"/>
              </a:rPr>
              <a:t>1900 fully enrolled</a:t>
            </a:r>
          </a:p>
        </p:txBody>
      </p:sp>
      <p:sp>
        <p:nvSpPr>
          <p:cNvPr id="7" name="TextBox 6">
            <a:extLst>
              <a:ext uri="{FF2B5EF4-FFF2-40B4-BE49-F238E27FC236}">
                <a16:creationId xmlns:a16="http://schemas.microsoft.com/office/drawing/2014/main" id="{7CC516AF-BBFA-A247-A59F-3244736FBF66}"/>
              </a:ext>
            </a:extLst>
          </p:cNvPr>
          <p:cNvSpPr txBox="1"/>
          <p:nvPr/>
        </p:nvSpPr>
        <p:spPr>
          <a:xfrm>
            <a:off x="423194" y="4808847"/>
            <a:ext cx="2284758" cy="337930"/>
          </a:xfrm>
          <a:prstGeom prst="rect">
            <a:avLst/>
          </a:prstGeom>
          <a:solidFill>
            <a:srgbClr val="FFFF00"/>
          </a:solidFill>
        </p:spPr>
        <p:txBody>
          <a:bodyPr wrap="square" rtlCol="0">
            <a:spAutoFit/>
          </a:bodyPr>
          <a:lstStyle/>
          <a:p>
            <a:r>
              <a:rPr lang="en-ZA" sz="1600" dirty="0">
                <a:latin typeface="Arial Black" panose="020B0A04020102020204" pitchFamily="34" charset="0"/>
              </a:rPr>
              <a:t>2637 fully enrolled</a:t>
            </a:r>
          </a:p>
        </p:txBody>
      </p:sp>
      <p:sp>
        <p:nvSpPr>
          <p:cNvPr id="8" name="TextBox 7">
            <a:extLst>
              <a:ext uri="{FF2B5EF4-FFF2-40B4-BE49-F238E27FC236}">
                <a16:creationId xmlns:a16="http://schemas.microsoft.com/office/drawing/2014/main" id="{8CEA7408-7D98-A94F-9AFD-D02B646AF416}"/>
              </a:ext>
            </a:extLst>
          </p:cNvPr>
          <p:cNvSpPr txBox="1"/>
          <p:nvPr/>
        </p:nvSpPr>
        <p:spPr>
          <a:xfrm>
            <a:off x="397565" y="6075972"/>
            <a:ext cx="2484784" cy="338554"/>
          </a:xfrm>
          <a:prstGeom prst="rect">
            <a:avLst/>
          </a:prstGeom>
          <a:solidFill>
            <a:srgbClr val="FFFF00"/>
          </a:solidFill>
        </p:spPr>
        <p:txBody>
          <a:bodyPr wrap="square" rtlCol="0">
            <a:spAutoFit/>
          </a:bodyPr>
          <a:lstStyle/>
          <a:p>
            <a:r>
              <a:rPr lang="en-US" sz="1600" dirty="0">
                <a:latin typeface="Arial Black" panose="020B0A04020102020204" pitchFamily="34" charset="0"/>
              </a:rPr>
              <a:t>3800 to be enrolled</a:t>
            </a:r>
          </a:p>
        </p:txBody>
      </p:sp>
      <p:sp>
        <p:nvSpPr>
          <p:cNvPr id="9" name="TextBox 8">
            <a:extLst>
              <a:ext uri="{FF2B5EF4-FFF2-40B4-BE49-F238E27FC236}">
                <a16:creationId xmlns:a16="http://schemas.microsoft.com/office/drawing/2014/main" id="{7FC97657-E9E6-B747-8836-0CC78C0F1AD6}"/>
              </a:ext>
            </a:extLst>
          </p:cNvPr>
          <p:cNvSpPr txBox="1"/>
          <p:nvPr/>
        </p:nvSpPr>
        <p:spPr>
          <a:xfrm>
            <a:off x="7773822" y="6550456"/>
            <a:ext cx="4392549" cy="307777"/>
          </a:xfrm>
          <a:prstGeom prst="rect">
            <a:avLst/>
          </a:prstGeom>
          <a:noFill/>
        </p:spPr>
        <p:txBody>
          <a:bodyPr wrap="none" rtlCol="0">
            <a:spAutoFit/>
          </a:bodyPr>
          <a:lstStyle/>
          <a:p>
            <a:r>
              <a:rPr lang="en-US" altLang="ja-JP" sz="1400" kern="0" dirty="0">
                <a:solidFill>
                  <a:schemeClr val="tx1"/>
                </a:solidFill>
              </a:rPr>
              <a:t>Graphics </a:t>
            </a:r>
            <a:r>
              <a:rPr lang="en-US" altLang="ja-JP" sz="1400" kern="0" dirty="0"/>
              <a:t>by: </a:t>
            </a:r>
            <a:r>
              <a:rPr lang="en-US" altLang="ja-JP" sz="1400" kern="0" dirty="0">
                <a:solidFill>
                  <a:schemeClr val="tx1"/>
                </a:solidFill>
              </a:rPr>
              <a:t>Gray G MSY1003 Mexico City July 21-24 2019</a:t>
            </a:r>
            <a:endParaRPr lang="en-US" sz="1400" dirty="0"/>
          </a:p>
        </p:txBody>
      </p:sp>
    </p:spTree>
    <p:extLst>
      <p:ext uri="{BB962C8B-B14F-4D97-AF65-F5344CB8AC3E}">
        <p14:creationId xmlns:p14="http://schemas.microsoft.com/office/powerpoint/2010/main" val="3146724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Arrow: Pentagon 21">
            <a:extLst>
              <a:ext uri="{FF2B5EF4-FFF2-40B4-BE49-F238E27FC236}">
                <a16:creationId xmlns:a16="http://schemas.microsoft.com/office/drawing/2014/main" id="{9193AF21-CB1D-4841-A7E4-1773283B750C}"/>
              </a:ext>
            </a:extLst>
          </p:cNvPr>
          <p:cNvSpPr/>
          <p:nvPr/>
        </p:nvSpPr>
        <p:spPr>
          <a:xfrm>
            <a:off x="235003" y="4619855"/>
            <a:ext cx="7409451" cy="1007591"/>
          </a:xfrm>
          <a:prstGeom prst="homePlate">
            <a:avLst/>
          </a:prstGeom>
          <a:solidFill>
            <a:schemeClr val="accent2">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4222">
              <a:defRPr/>
            </a:pPr>
            <a:endParaRPr lang="en-US" sz="16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D3D5BA34-401D-764F-AA2D-FF8D99224920}"/>
              </a:ext>
            </a:extLst>
          </p:cNvPr>
          <p:cNvSpPr>
            <a:spLocks noGrp="1"/>
          </p:cNvSpPr>
          <p:nvPr>
            <p:ph type="title"/>
          </p:nvPr>
        </p:nvSpPr>
        <p:spPr>
          <a:xfrm>
            <a:off x="0" y="7950"/>
            <a:ext cx="10515600" cy="1325563"/>
          </a:xfrm>
        </p:spPr>
        <p:txBody>
          <a:bodyPr/>
          <a:lstStyle/>
          <a:p>
            <a:r>
              <a:rPr lang="en-US" dirty="0">
                <a:latin typeface="Franklin Gothic Medium" panose="020B0603020102020204" pitchFamily="34" charset="0"/>
              </a:rPr>
              <a:t>MOSAICO Vaccine Trial</a:t>
            </a:r>
          </a:p>
        </p:txBody>
      </p:sp>
      <p:sp>
        <p:nvSpPr>
          <p:cNvPr id="3" name="Content Placeholder 2">
            <a:extLst>
              <a:ext uri="{FF2B5EF4-FFF2-40B4-BE49-F238E27FC236}">
                <a16:creationId xmlns:a16="http://schemas.microsoft.com/office/drawing/2014/main" id="{2B3289D0-07A2-5A48-80F1-20A42DCD7EF3}"/>
              </a:ext>
            </a:extLst>
          </p:cNvPr>
          <p:cNvSpPr>
            <a:spLocks noGrp="1"/>
          </p:cNvSpPr>
          <p:nvPr>
            <p:ph idx="1"/>
          </p:nvPr>
        </p:nvSpPr>
        <p:spPr>
          <a:xfrm>
            <a:off x="826133" y="1363755"/>
            <a:ext cx="10515600" cy="4351338"/>
          </a:xfrm>
        </p:spPr>
        <p:txBody>
          <a:bodyPr>
            <a:normAutofit/>
          </a:bodyPr>
          <a:lstStyle/>
          <a:p>
            <a:pPr marL="0" indent="0">
              <a:buNone/>
            </a:pPr>
            <a:r>
              <a:rPr lang="en-US" sz="2400" dirty="0"/>
              <a:t>MOSAICO has begun enrollment. This large (n=3,800) multicenter Phase III trial will assess the efficacy of a mosaic vaccine Ad26.Mos4.HIV candidate for primary prevention of HIV in a high-risk American and European population (1 or more of &gt;5 partners, </a:t>
            </a:r>
            <a:r>
              <a:rPr lang="en-US" sz="2400" dirty="0" err="1"/>
              <a:t>condomless</a:t>
            </a:r>
            <a:r>
              <a:rPr lang="en-US" sz="2400" dirty="0"/>
              <a:t> receptive intercourse, STI diagnosis, syphilis use)</a:t>
            </a:r>
          </a:p>
          <a:p>
            <a:r>
              <a:rPr lang="en-US" sz="2000" dirty="0"/>
              <a:t>A booster (</a:t>
            </a:r>
            <a:r>
              <a:rPr lang="en-US" sz="2000" dirty="0" err="1"/>
              <a:t>CladeC</a:t>
            </a:r>
            <a:r>
              <a:rPr lang="en-US" sz="2000" dirty="0"/>
              <a:t> + Mosaic gp140) will be given based on results of the ASCENT trial showing better antibody and T-cell responses with this strategy.</a:t>
            </a:r>
          </a:p>
        </p:txBody>
      </p:sp>
      <p:sp>
        <p:nvSpPr>
          <p:cNvPr id="59" name="TextBox 58">
            <a:extLst>
              <a:ext uri="{FF2B5EF4-FFF2-40B4-BE49-F238E27FC236}">
                <a16:creationId xmlns:a16="http://schemas.microsoft.com/office/drawing/2014/main" id="{713EC74B-3016-054F-ADDD-64EF28711403}"/>
              </a:ext>
            </a:extLst>
          </p:cNvPr>
          <p:cNvSpPr txBox="1"/>
          <p:nvPr/>
        </p:nvSpPr>
        <p:spPr>
          <a:xfrm>
            <a:off x="235004" y="3606855"/>
            <a:ext cx="3224344" cy="461665"/>
          </a:xfrm>
          <a:prstGeom prst="rect">
            <a:avLst/>
          </a:prstGeom>
          <a:noFill/>
        </p:spPr>
        <p:txBody>
          <a:bodyPr wrap="none" rtlCol="0">
            <a:spAutoFit/>
          </a:bodyPr>
          <a:lstStyle/>
          <a:p>
            <a:r>
              <a:rPr lang="en-US" sz="2400" b="1" dirty="0"/>
              <a:t>MOSAICO Study design:</a:t>
            </a:r>
          </a:p>
        </p:txBody>
      </p:sp>
      <p:grpSp>
        <p:nvGrpSpPr>
          <p:cNvPr id="60" name="Group 59">
            <a:extLst>
              <a:ext uri="{FF2B5EF4-FFF2-40B4-BE49-F238E27FC236}">
                <a16:creationId xmlns:a16="http://schemas.microsoft.com/office/drawing/2014/main" id="{14776F7F-4950-6645-BAF4-362523378B6B}"/>
              </a:ext>
            </a:extLst>
          </p:cNvPr>
          <p:cNvGrpSpPr/>
          <p:nvPr/>
        </p:nvGrpSpPr>
        <p:grpSpPr>
          <a:xfrm>
            <a:off x="7609684" y="4054651"/>
            <a:ext cx="4336575" cy="2667035"/>
            <a:chOff x="7578899" y="2277592"/>
            <a:chExt cx="4336575" cy="2667035"/>
          </a:xfrm>
        </p:grpSpPr>
        <p:sp>
          <p:nvSpPr>
            <p:cNvPr id="61" name="TextBox 60">
              <a:extLst>
                <a:ext uri="{FF2B5EF4-FFF2-40B4-BE49-F238E27FC236}">
                  <a16:creationId xmlns:a16="http://schemas.microsoft.com/office/drawing/2014/main" id="{04EA9D74-94A5-6240-A1FE-613F2B30EE75}"/>
                </a:ext>
              </a:extLst>
            </p:cNvPr>
            <p:cNvSpPr txBox="1"/>
            <p:nvPr/>
          </p:nvSpPr>
          <p:spPr>
            <a:xfrm>
              <a:off x="10237513" y="3307220"/>
              <a:ext cx="1677961" cy="1405513"/>
            </a:xfrm>
            <a:prstGeom prst="rect">
              <a:avLst/>
            </a:prstGeom>
            <a:noFill/>
          </p:spPr>
          <p:txBody>
            <a:bodyPr wrap="square" rtlCol="0" anchor="t">
              <a:spAutoFit/>
            </a:bodyPr>
            <a:lstStyle/>
            <a:p>
              <a:pPr defTabSz="1218994">
                <a:spcAft>
                  <a:spcPts val="800"/>
                </a:spcAft>
                <a:defRPr/>
              </a:pPr>
              <a:r>
                <a:rPr lang="en-US" sz="1200" b="1" dirty="0">
                  <a:solidFill>
                    <a:srgbClr val="333333"/>
                  </a:solidFill>
                  <a:latin typeface="Verdana"/>
                  <a:ea typeface="Verdana"/>
                  <a:cs typeface="Verdana"/>
                </a:rPr>
                <a:t>Follow‑up</a:t>
              </a:r>
              <a:endParaRPr lang="en-US" sz="1200" dirty="0">
                <a:solidFill>
                  <a:srgbClr val="333333"/>
                </a:solidFill>
                <a:latin typeface="Verdana"/>
                <a:ea typeface="Verdana"/>
                <a:cs typeface="Verdana"/>
              </a:endParaRPr>
            </a:p>
            <a:p>
              <a:pPr defTabSz="1218994">
                <a:spcAft>
                  <a:spcPts val="800"/>
                </a:spcAft>
                <a:defRPr/>
              </a:pPr>
              <a:r>
                <a:rPr lang="en-US" sz="1200" dirty="0">
                  <a:solidFill>
                    <a:srgbClr val="333333"/>
                  </a:solidFill>
                  <a:latin typeface="Verdana"/>
                  <a:ea typeface="Verdana"/>
                  <a:cs typeface="Verdana"/>
                </a:rPr>
                <a:t>HIV-1 negative: ≥24 m after 3rd vaccination</a:t>
              </a:r>
            </a:p>
            <a:p>
              <a:pPr defTabSz="1218994">
                <a:spcAft>
                  <a:spcPts val="800"/>
                </a:spcAft>
                <a:defRPr/>
              </a:pPr>
              <a:r>
                <a:rPr lang="en-US" sz="1200" dirty="0">
                  <a:solidFill>
                    <a:srgbClr val="333333"/>
                  </a:solidFill>
                  <a:latin typeface="Verdana"/>
                  <a:ea typeface="Verdana"/>
                  <a:cs typeface="Verdana"/>
                </a:rPr>
                <a:t>HIV-1 positive:     6 m after diagnosis</a:t>
              </a:r>
              <a:endParaRPr lang="en-US" sz="2400" dirty="0">
                <a:solidFill>
                  <a:srgbClr val="333333"/>
                </a:solidFill>
                <a:latin typeface="Verdana"/>
                <a:ea typeface="Verdana"/>
                <a:cs typeface="Verdana"/>
              </a:endParaRPr>
            </a:p>
          </p:txBody>
        </p:sp>
        <p:grpSp>
          <p:nvGrpSpPr>
            <p:cNvPr id="62" name="Group 61">
              <a:extLst>
                <a:ext uri="{FF2B5EF4-FFF2-40B4-BE49-F238E27FC236}">
                  <a16:creationId xmlns:a16="http://schemas.microsoft.com/office/drawing/2014/main" id="{11DC56CF-6858-D547-9B87-565124508357}"/>
                </a:ext>
              </a:extLst>
            </p:cNvPr>
            <p:cNvGrpSpPr/>
            <p:nvPr/>
          </p:nvGrpSpPr>
          <p:grpSpPr>
            <a:xfrm>
              <a:off x="7578899" y="2277592"/>
              <a:ext cx="3700941" cy="2667035"/>
              <a:chOff x="7578899" y="2277592"/>
              <a:chExt cx="3700941" cy="2667035"/>
            </a:xfrm>
          </p:grpSpPr>
          <p:sp>
            <p:nvSpPr>
              <p:cNvPr id="63" name="Arrow: Pentagon 21">
                <a:extLst>
                  <a:ext uri="{FF2B5EF4-FFF2-40B4-BE49-F238E27FC236}">
                    <a16:creationId xmlns:a16="http://schemas.microsoft.com/office/drawing/2014/main" id="{AEB1A9FC-A13B-254A-B3B7-D424FE170DAA}"/>
                  </a:ext>
                </a:extLst>
              </p:cNvPr>
              <p:cNvSpPr/>
              <p:nvPr/>
            </p:nvSpPr>
            <p:spPr>
              <a:xfrm>
                <a:off x="7647253" y="2841797"/>
                <a:ext cx="2448843" cy="1007591"/>
              </a:xfrm>
              <a:prstGeom prst="homePlate">
                <a:avLst/>
              </a:prstGeom>
              <a:solidFill>
                <a:schemeClr val="accent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4222">
                  <a:defRPr/>
                </a:pPr>
                <a:endParaRPr lang="en-US" sz="16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64" name="Arrow: Pentagon 23">
                <a:extLst>
                  <a:ext uri="{FF2B5EF4-FFF2-40B4-BE49-F238E27FC236}">
                    <a16:creationId xmlns:a16="http://schemas.microsoft.com/office/drawing/2014/main" id="{216A6148-5696-D942-8AF5-B317BCD39CA2}"/>
                  </a:ext>
                </a:extLst>
              </p:cNvPr>
              <p:cNvSpPr/>
              <p:nvPr/>
            </p:nvSpPr>
            <p:spPr>
              <a:xfrm>
                <a:off x="7647253" y="3937036"/>
                <a:ext cx="2448843" cy="1007591"/>
              </a:xfrm>
              <a:prstGeom prst="homePlate">
                <a:avLst/>
              </a:prstGeom>
              <a:solidFill>
                <a:schemeClr val="accent6">
                  <a:lumMod val="60000"/>
                  <a:lumOff val="4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4222">
                  <a:defRPr/>
                </a:pPr>
                <a:endParaRPr lang="en-US" sz="16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65" name="Rectangle 64">
                <a:extLst>
                  <a:ext uri="{FF2B5EF4-FFF2-40B4-BE49-F238E27FC236}">
                    <a16:creationId xmlns:a16="http://schemas.microsoft.com/office/drawing/2014/main" id="{292BD7AC-24B0-A440-AD77-85FC5D0B70A3}"/>
                  </a:ext>
                </a:extLst>
              </p:cNvPr>
              <p:cNvSpPr/>
              <p:nvPr/>
            </p:nvSpPr>
            <p:spPr>
              <a:xfrm>
                <a:off x="7578899" y="2277592"/>
                <a:ext cx="1806196" cy="482120"/>
              </a:xfrm>
              <a:prstGeom prst="rect">
                <a:avLst/>
              </a:prstGeom>
            </p:spPr>
            <p:txBody>
              <a:bodyPr wrap="square" anchor="t">
                <a:spAutoFit/>
              </a:bodyPr>
              <a:lstStyle/>
              <a:p>
                <a:pPr defTabSz="914222">
                  <a:defRPr/>
                </a:pPr>
                <a:r>
                  <a:rPr lang="en-US" sz="1333" b="1" dirty="0">
                    <a:solidFill>
                      <a:srgbClr val="333333"/>
                    </a:solidFill>
                    <a:latin typeface="Verdana"/>
                    <a:ea typeface="Verdana"/>
                    <a:cs typeface="Verdana"/>
                  </a:rPr>
                  <a:t>Follow up</a:t>
                </a:r>
              </a:p>
              <a:p>
                <a:pPr defTabSz="914222">
                  <a:defRPr/>
                </a:pPr>
                <a:r>
                  <a:rPr lang="en-US" sz="1200" i="1" dirty="0">
                    <a:solidFill>
                      <a:srgbClr val="333333"/>
                    </a:solidFill>
                    <a:latin typeface="Verdana"/>
                    <a:ea typeface="Verdana"/>
                    <a:cs typeface="Verdana"/>
                  </a:rPr>
                  <a:t>Month 24-30</a:t>
                </a:r>
              </a:p>
            </p:txBody>
          </p:sp>
          <p:sp>
            <p:nvSpPr>
              <p:cNvPr id="66" name="Rectangle 65">
                <a:extLst>
                  <a:ext uri="{FF2B5EF4-FFF2-40B4-BE49-F238E27FC236}">
                    <a16:creationId xmlns:a16="http://schemas.microsoft.com/office/drawing/2014/main" id="{88ADC495-0EEC-B248-9807-BAFF1E106658}"/>
                  </a:ext>
                </a:extLst>
              </p:cNvPr>
              <p:cNvSpPr/>
              <p:nvPr/>
            </p:nvSpPr>
            <p:spPr>
              <a:xfrm>
                <a:off x="8986212" y="2285216"/>
                <a:ext cx="2293628" cy="297454"/>
              </a:xfrm>
              <a:prstGeom prst="rect">
                <a:avLst/>
              </a:prstGeom>
              <a:noFill/>
            </p:spPr>
            <p:txBody>
              <a:bodyPr wrap="square">
                <a:spAutoFit/>
              </a:bodyPr>
              <a:lstStyle/>
              <a:p>
                <a:pPr algn="ctr" defTabSz="1218994">
                  <a:defRPr/>
                </a:pPr>
                <a:r>
                  <a:rPr lang="en-US" sz="1333" b="1" dirty="0">
                    <a:solidFill>
                      <a:srgbClr val="333333"/>
                    </a:solidFill>
                    <a:latin typeface="Verdana"/>
                    <a:ea typeface="Verdana"/>
                    <a:cs typeface="Verdana"/>
                  </a:rPr>
                  <a:t>Primary</a:t>
                </a:r>
                <a:r>
                  <a:rPr lang="en-US" sz="1200" b="1" dirty="0">
                    <a:solidFill>
                      <a:srgbClr val="333333">
                        <a:lumMod val="50000"/>
                      </a:srgbClr>
                    </a:solidFill>
                    <a:latin typeface="Verdana"/>
                    <a:ea typeface="Verdana" panose="020B0604030504040204" pitchFamily="34" charset="0"/>
                    <a:cs typeface="Verdana" panose="020B0604030504040204" pitchFamily="34" charset="0"/>
                  </a:rPr>
                  <a:t> analysis</a:t>
                </a:r>
              </a:p>
            </p:txBody>
          </p:sp>
          <p:cxnSp>
            <p:nvCxnSpPr>
              <p:cNvPr id="67" name="Straight Connector 66">
                <a:extLst>
                  <a:ext uri="{FF2B5EF4-FFF2-40B4-BE49-F238E27FC236}">
                    <a16:creationId xmlns:a16="http://schemas.microsoft.com/office/drawing/2014/main" id="{348B536F-FCAC-1440-B467-21D8FAD7CFFD}"/>
                  </a:ext>
                </a:extLst>
              </p:cNvPr>
              <p:cNvCxnSpPr>
                <a:cxnSpLocks/>
              </p:cNvCxnSpPr>
              <p:nvPr/>
            </p:nvCxnSpPr>
            <p:spPr>
              <a:xfrm>
                <a:off x="10122895" y="2804088"/>
                <a:ext cx="0" cy="2140539"/>
              </a:xfrm>
              <a:prstGeom prst="line">
                <a:avLst/>
              </a:prstGeom>
              <a:ln w="317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69" name="Arrow: Pentagon 23">
            <a:extLst>
              <a:ext uri="{FF2B5EF4-FFF2-40B4-BE49-F238E27FC236}">
                <a16:creationId xmlns:a16="http://schemas.microsoft.com/office/drawing/2014/main" id="{F598C21B-4F79-B043-9620-D9A3B81A0183}"/>
              </a:ext>
            </a:extLst>
          </p:cNvPr>
          <p:cNvSpPr/>
          <p:nvPr/>
        </p:nvSpPr>
        <p:spPr>
          <a:xfrm>
            <a:off x="235004" y="5715093"/>
            <a:ext cx="7409443" cy="1007591"/>
          </a:xfrm>
          <a:prstGeom prst="homePlate">
            <a:avLst/>
          </a:prstGeom>
          <a:solidFill>
            <a:schemeClr val="accent6">
              <a:lumMod val="60000"/>
              <a:lumOff val="40000"/>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4222">
              <a:defRPr/>
            </a:pPr>
            <a:endParaRPr lang="en-US" sz="16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70" name="Rectangle 69">
            <a:extLst>
              <a:ext uri="{FF2B5EF4-FFF2-40B4-BE49-F238E27FC236}">
                <a16:creationId xmlns:a16="http://schemas.microsoft.com/office/drawing/2014/main" id="{8838D7BC-6C8C-4041-95C5-8E756FF194BC}"/>
              </a:ext>
            </a:extLst>
          </p:cNvPr>
          <p:cNvSpPr/>
          <p:nvPr/>
        </p:nvSpPr>
        <p:spPr>
          <a:xfrm>
            <a:off x="1421013" y="4054650"/>
            <a:ext cx="809837" cy="482120"/>
          </a:xfrm>
          <a:prstGeom prst="rect">
            <a:avLst/>
          </a:prstGeom>
          <a:noFill/>
        </p:spPr>
        <p:txBody>
          <a:bodyPr wrap="none">
            <a:spAutoFit/>
          </a:bodyPr>
          <a:lstStyle/>
          <a:p>
            <a:pPr defTabSz="1218994">
              <a:defRPr/>
            </a:pPr>
            <a:r>
              <a:rPr lang="en-US" sz="1333" b="1" dirty="0">
                <a:solidFill>
                  <a:srgbClr val="333333"/>
                </a:solidFill>
                <a:latin typeface="Verdana" panose="020B0604030504040204" pitchFamily="34" charset="0"/>
                <a:ea typeface="Verdana" panose="020B0604030504040204" pitchFamily="34" charset="0"/>
                <a:cs typeface="Verdana" panose="020B0604030504040204" pitchFamily="34" charset="0"/>
              </a:rPr>
              <a:t>Vacc 1</a:t>
            </a:r>
            <a:endParaRPr lang="en-US" sz="1200" b="1" i="1"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defTabSz="1218994">
              <a:defRPr/>
            </a:pPr>
            <a:r>
              <a:rPr lang="en-US" sz="1200" i="1" dirty="0">
                <a:solidFill>
                  <a:srgbClr val="333333"/>
                </a:solidFill>
                <a:latin typeface="Verdana" panose="020B0604030504040204" pitchFamily="34" charset="0"/>
                <a:ea typeface="Verdana" panose="020B0604030504040204" pitchFamily="34" charset="0"/>
                <a:cs typeface="Verdana" panose="020B0604030504040204" pitchFamily="34" charset="0"/>
              </a:rPr>
              <a:t>Mo 0</a:t>
            </a:r>
            <a:r>
              <a:rPr lang="en-US" sz="1200" b="1" i="1" dirty="0">
                <a:solidFill>
                  <a:srgbClr val="333333"/>
                </a:solidFill>
                <a:latin typeface="Verdana" panose="020B0604030504040204" pitchFamily="34" charset="0"/>
                <a:ea typeface="Verdana" panose="020B0604030504040204" pitchFamily="34" charset="0"/>
                <a:cs typeface="Verdana" panose="020B0604030504040204" pitchFamily="34" charset="0"/>
              </a:rPr>
              <a:t> </a:t>
            </a:r>
            <a:endParaRPr lang="en-US" sz="1200" i="1" dirty="0">
              <a:solidFill>
                <a:srgbClr val="333333"/>
              </a:solidFill>
              <a:latin typeface="Verdana"/>
            </a:endParaRPr>
          </a:p>
        </p:txBody>
      </p:sp>
      <p:sp>
        <p:nvSpPr>
          <p:cNvPr id="71" name="Rectangle 70">
            <a:extLst>
              <a:ext uri="{FF2B5EF4-FFF2-40B4-BE49-F238E27FC236}">
                <a16:creationId xmlns:a16="http://schemas.microsoft.com/office/drawing/2014/main" id="{CF7B5843-6651-CF4F-9FA4-F208FA4D4B4B}"/>
              </a:ext>
            </a:extLst>
          </p:cNvPr>
          <p:cNvSpPr/>
          <p:nvPr/>
        </p:nvSpPr>
        <p:spPr>
          <a:xfrm>
            <a:off x="3901333" y="4054650"/>
            <a:ext cx="809837" cy="482120"/>
          </a:xfrm>
          <a:prstGeom prst="rect">
            <a:avLst/>
          </a:prstGeom>
          <a:noFill/>
        </p:spPr>
        <p:txBody>
          <a:bodyPr wrap="none">
            <a:spAutoFit/>
          </a:bodyPr>
          <a:lstStyle/>
          <a:p>
            <a:pPr defTabSz="1218994">
              <a:defRPr/>
            </a:pPr>
            <a:r>
              <a:rPr lang="en-US" sz="1333" b="1" dirty="0">
                <a:solidFill>
                  <a:srgbClr val="333333"/>
                </a:solidFill>
                <a:latin typeface="Verdana" panose="020B0604030504040204" pitchFamily="34" charset="0"/>
                <a:ea typeface="Verdana" panose="020B0604030504040204" pitchFamily="34" charset="0"/>
                <a:cs typeface="Verdana" panose="020B0604030504040204" pitchFamily="34" charset="0"/>
              </a:rPr>
              <a:t>Vacc 3</a:t>
            </a:r>
            <a:br>
              <a:rPr lang="en-US" sz="1200" b="1" i="1" dirty="0">
                <a:solidFill>
                  <a:srgbClr val="333333"/>
                </a:solidFill>
                <a:latin typeface="Verdana" panose="020B0604030504040204" pitchFamily="34" charset="0"/>
                <a:ea typeface="Verdana" panose="020B0604030504040204" pitchFamily="34" charset="0"/>
                <a:cs typeface="Verdana" panose="020B0604030504040204" pitchFamily="34" charset="0"/>
              </a:rPr>
            </a:br>
            <a:r>
              <a:rPr lang="en-US" sz="1200" i="1" dirty="0">
                <a:solidFill>
                  <a:srgbClr val="333333"/>
                </a:solidFill>
                <a:latin typeface="Verdana" panose="020B0604030504040204" pitchFamily="34" charset="0"/>
                <a:ea typeface="Verdana" panose="020B0604030504040204" pitchFamily="34" charset="0"/>
                <a:cs typeface="Verdana" panose="020B0604030504040204" pitchFamily="34" charset="0"/>
              </a:rPr>
              <a:t>Mo 6</a:t>
            </a:r>
            <a:endParaRPr lang="en-US" sz="1200" i="1" dirty="0">
              <a:solidFill>
                <a:srgbClr val="333333"/>
              </a:solidFill>
              <a:latin typeface="Verdana"/>
            </a:endParaRPr>
          </a:p>
        </p:txBody>
      </p:sp>
      <p:sp>
        <p:nvSpPr>
          <p:cNvPr id="72" name="Rectangle 71">
            <a:extLst>
              <a:ext uri="{FF2B5EF4-FFF2-40B4-BE49-F238E27FC236}">
                <a16:creationId xmlns:a16="http://schemas.microsoft.com/office/drawing/2014/main" id="{4AB357FE-453B-2B4A-BA16-798817D0D687}"/>
              </a:ext>
            </a:extLst>
          </p:cNvPr>
          <p:cNvSpPr/>
          <p:nvPr/>
        </p:nvSpPr>
        <p:spPr>
          <a:xfrm>
            <a:off x="194136" y="4054650"/>
            <a:ext cx="766557" cy="297454"/>
          </a:xfrm>
          <a:prstGeom prst="rect">
            <a:avLst/>
          </a:prstGeom>
          <a:noFill/>
        </p:spPr>
        <p:txBody>
          <a:bodyPr wrap="none">
            <a:spAutoFit/>
          </a:bodyPr>
          <a:lstStyle/>
          <a:p>
            <a:pPr algn="ctr" defTabSz="1218994">
              <a:defRPr/>
            </a:pPr>
            <a:r>
              <a:rPr lang="en-US" sz="1333" b="1" dirty="0">
                <a:solidFill>
                  <a:srgbClr val="333333"/>
                </a:solidFill>
                <a:latin typeface="Verdana" panose="020B0604030504040204" pitchFamily="34" charset="0"/>
                <a:ea typeface="Verdana" panose="020B0604030504040204" pitchFamily="34" charset="0"/>
                <a:cs typeface="Verdana" panose="020B0604030504040204" pitchFamily="34" charset="0"/>
              </a:rPr>
              <a:t>Group</a:t>
            </a:r>
            <a:endParaRPr lang="en-US" sz="1333" dirty="0">
              <a:solidFill>
                <a:srgbClr val="333333"/>
              </a:solidFill>
              <a:latin typeface="Verdana"/>
            </a:endParaRPr>
          </a:p>
        </p:txBody>
      </p:sp>
      <p:sp>
        <p:nvSpPr>
          <p:cNvPr id="73" name="Rectangle 72">
            <a:extLst>
              <a:ext uri="{FF2B5EF4-FFF2-40B4-BE49-F238E27FC236}">
                <a16:creationId xmlns:a16="http://schemas.microsoft.com/office/drawing/2014/main" id="{427BFBCE-2EFB-2F40-97A3-78231B7D6F9A}"/>
              </a:ext>
            </a:extLst>
          </p:cNvPr>
          <p:cNvSpPr/>
          <p:nvPr/>
        </p:nvSpPr>
        <p:spPr>
          <a:xfrm>
            <a:off x="932905" y="4054650"/>
            <a:ext cx="328936" cy="297454"/>
          </a:xfrm>
          <a:prstGeom prst="rect">
            <a:avLst/>
          </a:prstGeom>
          <a:noFill/>
        </p:spPr>
        <p:txBody>
          <a:bodyPr wrap="none">
            <a:spAutoFit/>
          </a:bodyPr>
          <a:lstStyle/>
          <a:p>
            <a:pPr defTabSz="1218994">
              <a:defRPr/>
            </a:pPr>
            <a:r>
              <a:rPr lang="en-US" sz="1333" b="1" dirty="0">
                <a:solidFill>
                  <a:srgbClr val="333333"/>
                </a:solidFill>
                <a:latin typeface="Verdana" panose="020B0604030504040204" pitchFamily="34" charset="0"/>
                <a:ea typeface="Verdana" panose="020B0604030504040204" pitchFamily="34" charset="0"/>
                <a:cs typeface="Verdana" panose="020B0604030504040204" pitchFamily="34" charset="0"/>
              </a:rPr>
              <a:t>N</a:t>
            </a:r>
            <a:endParaRPr lang="en-US" sz="1333" dirty="0">
              <a:solidFill>
                <a:srgbClr val="333333"/>
              </a:solidFill>
              <a:latin typeface="Verdana"/>
            </a:endParaRPr>
          </a:p>
        </p:txBody>
      </p:sp>
      <p:sp>
        <p:nvSpPr>
          <p:cNvPr id="74" name="Rectangle 73">
            <a:extLst>
              <a:ext uri="{FF2B5EF4-FFF2-40B4-BE49-F238E27FC236}">
                <a16:creationId xmlns:a16="http://schemas.microsoft.com/office/drawing/2014/main" id="{22D4BDE2-EC83-C645-AB70-9025C6B58FDD}"/>
              </a:ext>
            </a:extLst>
          </p:cNvPr>
          <p:cNvSpPr/>
          <p:nvPr/>
        </p:nvSpPr>
        <p:spPr>
          <a:xfrm>
            <a:off x="2585773" y="4046525"/>
            <a:ext cx="809837" cy="482120"/>
          </a:xfrm>
          <a:prstGeom prst="rect">
            <a:avLst/>
          </a:prstGeom>
          <a:noFill/>
        </p:spPr>
        <p:txBody>
          <a:bodyPr wrap="none">
            <a:spAutoFit/>
          </a:bodyPr>
          <a:lstStyle/>
          <a:p>
            <a:pPr defTabSz="1218994">
              <a:defRPr/>
            </a:pPr>
            <a:r>
              <a:rPr lang="en-US" sz="1333" b="1" dirty="0">
                <a:solidFill>
                  <a:srgbClr val="333333"/>
                </a:solidFill>
                <a:latin typeface="Verdana" panose="020B0604030504040204" pitchFamily="34" charset="0"/>
                <a:ea typeface="Verdana" panose="020B0604030504040204" pitchFamily="34" charset="0"/>
                <a:cs typeface="Verdana" panose="020B0604030504040204" pitchFamily="34" charset="0"/>
              </a:rPr>
              <a:t>Vacc 2</a:t>
            </a:r>
            <a:endParaRPr lang="en-US" sz="1200" b="1" i="1"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defTabSz="1218994">
              <a:defRPr/>
            </a:pPr>
            <a:r>
              <a:rPr lang="en-US" sz="1200" i="1" dirty="0">
                <a:solidFill>
                  <a:srgbClr val="333333"/>
                </a:solidFill>
                <a:latin typeface="Verdana" panose="020B0604030504040204" pitchFamily="34" charset="0"/>
                <a:ea typeface="Verdana" panose="020B0604030504040204" pitchFamily="34" charset="0"/>
                <a:cs typeface="Verdana" panose="020B0604030504040204" pitchFamily="34" charset="0"/>
              </a:rPr>
              <a:t>Mo 3</a:t>
            </a:r>
            <a:r>
              <a:rPr lang="en-US" sz="1200" b="1" i="1" dirty="0">
                <a:solidFill>
                  <a:srgbClr val="333333"/>
                </a:solidFill>
                <a:latin typeface="Verdana" panose="020B0604030504040204" pitchFamily="34" charset="0"/>
                <a:ea typeface="Verdana" panose="020B0604030504040204" pitchFamily="34" charset="0"/>
                <a:cs typeface="Verdana" panose="020B0604030504040204" pitchFamily="34" charset="0"/>
              </a:rPr>
              <a:t> </a:t>
            </a:r>
            <a:endParaRPr lang="en-US" sz="1200" i="1" dirty="0">
              <a:solidFill>
                <a:srgbClr val="333333"/>
              </a:solidFill>
              <a:latin typeface="Verdana"/>
            </a:endParaRPr>
          </a:p>
        </p:txBody>
      </p:sp>
      <p:sp>
        <p:nvSpPr>
          <p:cNvPr id="75" name="Rectangle 74">
            <a:extLst>
              <a:ext uri="{FF2B5EF4-FFF2-40B4-BE49-F238E27FC236}">
                <a16:creationId xmlns:a16="http://schemas.microsoft.com/office/drawing/2014/main" id="{C8B52A2E-246F-B048-9722-7532F7AAAFC4}"/>
              </a:ext>
            </a:extLst>
          </p:cNvPr>
          <p:cNvSpPr/>
          <p:nvPr/>
        </p:nvSpPr>
        <p:spPr>
          <a:xfrm>
            <a:off x="5779233" y="4038790"/>
            <a:ext cx="809837" cy="482120"/>
          </a:xfrm>
          <a:prstGeom prst="rect">
            <a:avLst/>
          </a:prstGeom>
          <a:noFill/>
        </p:spPr>
        <p:txBody>
          <a:bodyPr wrap="none">
            <a:spAutoFit/>
          </a:bodyPr>
          <a:lstStyle/>
          <a:p>
            <a:pPr defTabSz="1218994">
              <a:defRPr/>
            </a:pPr>
            <a:r>
              <a:rPr lang="en-US" sz="1333" b="1" dirty="0">
                <a:solidFill>
                  <a:srgbClr val="333333"/>
                </a:solidFill>
                <a:latin typeface="Verdana" panose="020B0604030504040204" pitchFamily="34" charset="0"/>
                <a:ea typeface="Verdana" panose="020B0604030504040204" pitchFamily="34" charset="0"/>
                <a:cs typeface="Verdana" panose="020B0604030504040204" pitchFamily="34" charset="0"/>
              </a:rPr>
              <a:t>Vacc 4</a:t>
            </a:r>
            <a:br>
              <a:rPr lang="en-US" sz="1200" b="1" i="1" dirty="0">
                <a:solidFill>
                  <a:srgbClr val="333333"/>
                </a:solidFill>
                <a:latin typeface="Verdana" panose="020B0604030504040204" pitchFamily="34" charset="0"/>
                <a:ea typeface="Verdana" panose="020B0604030504040204" pitchFamily="34" charset="0"/>
                <a:cs typeface="Verdana" panose="020B0604030504040204" pitchFamily="34" charset="0"/>
              </a:rPr>
            </a:br>
            <a:r>
              <a:rPr lang="en-US" sz="1200" i="1" dirty="0">
                <a:solidFill>
                  <a:srgbClr val="333333"/>
                </a:solidFill>
                <a:latin typeface="Verdana" panose="020B0604030504040204" pitchFamily="34" charset="0"/>
                <a:ea typeface="Verdana" panose="020B0604030504040204" pitchFamily="34" charset="0"/>
                <a:cs typeface="Verdana" panose="020B0604030504040204" pitchFamily="34" charset="0"/>
              </a:rPr>
              <a:t>Mo 12</a:t>
            </a:r>
            <a:endParaRPr lang="en-US" sz="1200" i="1" dirty="0">
              <a:solidFill>
                <a:srgbClr val="333333"/>
              </a:solidFill>
              <a:latin typeface="Verdana"/>
            </a:endParaRPr>
          </a:p>
        </p:txBody>
      </p:sp>
      <p:grpSp>
        <p:nvGrpSpPr>
          <p:cNvPr id="76" name="Group 75">
            <a:extLst>
              <a:ext uri="{FF2B5EF4-FFF2-40B4-BE49-F238E27FC236}">
                <a16:creationId xmlns:a16="http://schemas.microsoft.com/office/drawing/2014/main" id="{7DCC524B-A27B-054E-B66C-2E0715DF4673}"/>
              </a:ext>
            </a:extLst>
          </p:cNvPr>
          <p:cNvGrpSpPr/>
          <p:nvPr/>
        </p:nvGrpSpPr>
        <p:grpSpPr>
          <a:xfrm>
            <a:off x="6290343" y="4671582"/>
            <a:ext cx="314643" cy="318100"/>
            <a:chOff x="5748704" y="2821645"/>
            <a:chExt cx="314643" cy="318099"/>
          </a:xfrm>
        </p:grpSpPr>
        <p:sp>
          <p:nvSpPr>
            <p:cNvPr id="77" name="Rectangle 76">
              <a:extLst>
                <a:ext uri="{FF2B5EF4-FFF2-40B4-BE49-F238E27FC236}">
                  <a16:creationId xmlns:a16="http://schemas.microsoft.com/office/drawing/2014/main" id="{673CECAE-9781-2F40-9CD8-9B02E3A737FC}"/>
                </a:ext>
              </a:extLst>
            </p:cNvPr>
            <p:cNvSpPr/>
            <p:nvPr/>
          </p:nvSpPr>
          <p:spPr>
            <a:xfrm>
              <a:off x="5748704" y="2821645"/>
              <a:ext cx="314643" cy="318099"/>
            </a:xfrm>
            <a:prstGeom prst="rect">
              <a:avLst/>
            </a:prstGeom>
            <a:solidFill>
              <a:schemeClr val="accent2"/>
            </a:solidFill>
          </p:spPr>
          <p:txBody>
            <a:bodyPr wrap="square">
              <a:spAutoFit/>
            </a:bodyPr>
            <a:lstStyle/>
            <a:p>
              <a:pPr algn="ctr" defTabSz="1218994">
                <a:defRPr/>
              </a:pPr>
              <a:endParaRPr lang="en-US" sz="1467"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78" name="Picture 77">
              <a:extLst>
                <a:ext uri="{FF2B5EF4-FFF2-40B4-BE49-F238E27FC236}">
                  <a16:creationId xmlns:a16="http://schemas.microsoft.com/office/drawing/2014/main" id="{E16D2DB1-CBAF-234D-92A9-3046E561F625}"/>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flipV="1">
              <a:off x="5782287" y="2852400"/>
              <a:ext cx="247479" cy="247479"/>
            </a:xfrm>
            <a:prstGeom prst="rect">
              <a:avLst/>
            </a:prstGeom>
          </p:spPr>
        </p:pic>
      </p:grpSp>
      <p:grpSp>
        <p:nvGrpSpPr>
          <p:cNvPr id="79" name="Group 78">
            <a:extLst>
              <a:ext uri="{FF2B5EF4-FFF2-40B4-BE49-F238E27FC236}">
                <a16:creationId xmlns:a16="http://schemas.microsoft.com/office/drawing/2014/main" id="{281E6BD3-70F8-3541-A394-4D9BD1BC4FB1}"/>
              </a:ext>
            </a:extLst>
          </p:cNvPr>
          <p:cNvGrpSpPr/>
          <p:nvPr/>
        </p:nvGrpSpPr>
        <p:grpSpPr>
          <a:xfrm>
            <a:off x="1487000" y="4671583"/>
            <a:ext cx="314643" cy="318100"/>
            <a:chOff x="5748704" y="3408993"/>
            <a:chExt cx="314643" cy="318099"/>
          </a:xfrm>
        </p:grpSpPr>
        <p:sp>
          <p:nvSpPr>
            <p:cNvPr id="80" name="Rectangle 79">
              <a:extLst>
                <a:ext uri="{FF2B5EF4-FFF2-40B4-BE49-F238E27FC236}">
                  <a16:creationId xmlns:a16="http://schemas.microsoft.com/office/drawing/2014/main" id="{6031E418-F7AD-2247-99CF-658E87415A84}"/>
                </a:ext>
              </a:extLst>
            </p:cNvPr>
            <p:cNvSpPr/>
            <p:nvPr/>
          </p:nvSpPr>
          <p:spPr>
            <a:xfrm>
              <a:off x="5748704" y="3408993"/>
              <a:ext cx="314643" cy="318099"/>
            </a:xfrm>
            <a:prstGeom prst="rect">
              <a:avLst/>
            </a:prstGeom>
            <a:solidFill>
              <a:schemeClr val="accent1"/>
            </a:solidFill>
          </p:spPr>
          <p:txBody>
            <a:bodyPr wrap="square">
              <a:spAutoFit/>
            </a:bodyPr>
            <a:lstStyle/>
            <a:p>
              <a:pPr algn="ctr" defTabSz="1218994">
                <a:defRPr/>
              </a:pPr>
              <a:endParaRPr lang="en-US" sz="1467"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81" name="Picture 80">
              <a:extLst>
                <a:ext uri="{FF2B5EF4-FFF2-40B4-BE49-F238E27FC236}">
                  <a16:creationId xmlns:a16="http://schemas.microsoft.com/office/drawing/2014/main" id="{3FD7EC33-C97D-F549-A550-9D6893C318A8}"/>
                </a:ext>
              </a:extLst>
            </p:cNvPr>
            <p:cNvPicPr>
              <a:picLocks noChangeAspect="1"/>
            </p:cNvPicPr>
            <p:nvPr/>
          </p:nvPicPr>
          <p:blipFill>
            <a:blip r:embed="rId2"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flipV="1">
              <a:off x="5782287" y="3439748"/>
              <a:ext cx="247479" cy="247479"/>
            </a:xfrm>
            <a:prstGeom prst="rect">
              <a:avLst/>
            </a:prstGeom>
          </p:spPr>
        </p:pic>
      </p:grpSp>
      <p:grpSp>
        <p:nvGrpSpPr>
          <p:cNvPr id="82" name="Group 81">
            <a:extLst>
              <a:ext uri="{FF2B5EF4-FFF2-40B4-BE49-F238E27FC236}">
                <a16:creationId xmlns:a16="http://schemas.microsoft.com/office/drawing/2014/main" id="{E33E56F6-5406-6B4E-9B9F-C8D7D1249E18}"/>
              </a:ext>
            </a:extLst>
          </p:cNvPr>
          <p:cNvGrpSpPr/>
          <p:nvPr/>
        </p:nvGrpSpPr>
        <p:grpSpPr>
          <a:xfrm>
            <a:off x="1487000" y="5775577"/>
            <a:ext cx="314643" cy="318100"/>
            <a:chOff x="5748704" y="3408993"/>
            <a:chExt cx="314643" cy="318099"/>
          </a:xfrm>
        </p:grpSpPr>
        <p:sp>
          <p:nvSpPr>
            <p:cNvPr id="83" name="Rectangle 82">
              <a:extLst>
                <a:ext uri="{FF2B5EF4-FFF2-40B4-BE49-F238E27FC236}">
                  <a16:creationId xmlns:a16="http://schemas.microsoft.com/office/drawing/2014/main" id="{10880809-E4CD-3D4F-B02A-79EC3EE1FA9A}"/>
                </a:ext>
              </a:extLst>
            </p:cNvPr>
            <p:cNvSpPr/>
            <p:nvPr/>
          </p:nvSpPr>
          <p:spPr>
            <a:xfrm>
              <a:off x="5748704" y="3408993"/>
              <a:ext cx="314643" cy="318099"/>
            </a:xfrm>
            <a:prstGeom prst="rect">
              <a:avLst/>
            </a:prstGeom>
            <a:solidFill>
              <a:schemeClr val="accent1"/>
            </a:solidFill>
          </p:spPr>
          <p:txBody>
            <a:bodyPr wrap="square">
              <a:spAutoFit/>
            </a:bodyPr>
            <a:lstStyle/>
            <a:p>
              <a:pPr algn="ctr" defTabSz="1218994">
                <a:defRPr/>
              </a:pPr>
              <a:endParaRPr lang="en-US" sz="1467"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84" name="Picture 83">
              <a:extLst>
                <a:ext uri="{FF2B5EF4-FFF2-40B4-BE49-F238E27FC236}">
                  <a16:creationId xmlns:a16="http://schemas.microsoft.com/office/drawing/2014/main" id="{70FA99C5-3713-EE42-B17B-7AB5EE092E40}"/>
                </a:ext>
              </a:extLst>
            </p:cNvPr>
            <p:cNvPicPr>
              <a:picLocks noChangeAspect="1"/>
            </p:cNvPicPr>
            <p:nvPr/>
          </p:nvPicPr>
          <p:blipFill>
            <a:blip r:embed="rId2"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flipV="1">
              <a:off x="5782287" y="3439748"/>
              <a:ext cx="247479" cy="247479"/>
            </a:xfrm>
            <a:prstGeom prst="rect">
              <a:avLst/>
            </a:prstGeom>
          </p:spPr>
        </p:pic>
      </p:grpSp>
      <p:grpSp>
        <p:nvGrpSpPr>
          <p:cNvPr id="85" name="Group 84">
            <a:extLst>
              <a:ext uri="{FF2B5EF4-FFF2-40B4-BE49-F238E27FC236}">
                <a16:creationId xmlns:a16="http://schemas.microsoft.com/office/drawing/2014/main" id="{9A2171C6-85C3-3641-A594-7B43AD82D797}"/>
              </a:ext>
            </a:extLst>
          </p:cNvPr>
          <p:cNvGrpSpPr/>
          <p:nvPr/>
        </p:nvGrpSpPr>
        <p:grpSpPr>
          <a:xfrm>
            <a:off x="5807514" y="4671583"/>
            <a:ext cx="314643" cy="318100"/>
            <a:chOff x="5748704" y="3408993"/>
            <a:chExt cx="314643" cy="318099"/>
          </a:xfrm>
        </p:grpSpPr>
        <p:sp>
          <p:nvSpPr>
            <p:cNvPr id="86" name="Rectangle 85">
              <a:extLst>
                <a:ext uri="{FF2B5EF4-FFF2-40B4-BE49-F238E27FC236}">
                  <a16:creationId xmlns:a16="http://schemas.microsoft.com/office/drawing/2014/main" id="{00D6E71B-EA5B-C744-8D0C-8B97552103BC}"/>
                </a:ext>
              </a:extLst>
            </p:cNvPr>
            <p:cNvSpPr/>
            <p:nvPr/>
          </p:nvSpPr>
          <p:spPr>
            <a:xfrm>
              <a:off x="5748704" y="3408993"/>
              <a:ext cx="314643" cy="318099"/>
            </a:xfrm>
            <a:prstGeom prst="rect">
              <a:avLst/>
            </a:prstGeom>
            <a:solidFill>
              <a:schemeClr val="accent1"/>
            </a:solidFill>
          </p:spPr>
          <p:txBody>
            <a:bodyPr wrap="square">
              <a:spAutoFit/>
            </a:bodyPr>
            <a:lstStyle/>
            <a:p>
              <a:pPr algn="ctr" defTabSz="1218994">
                <a:defRPr/>
              </a:pPr>
              <a:endParaRPr lang="en-US" sz="1467"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87" name="Picture 86">
              <a:extLst>
                <a:ext uri="{FF2B5EF4-FFF2-40B4-BE49-F238E27FC236}">
                  <a16:creationId xmlns:a16="http://schemas.microsoft.com/office/drawing/2014/main" id="{89582BDE-53DD-CD47-A93B-3564BA5BD88E}"/>
                </a:ext>
              </a:extLst>
            </p:cNvPr>
            <p:cNvPicPr>
              <a:picLocks noChangeAspect="1"/>
            </p:cNvPicPr>
            <p:nvPr/>
          </p:nvPicPr>
          <p:blipFill>
            <a:blip r:embed="rId2" cstate="email">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flipV="1">
              <a:off x="5782287" y="3439748"/>
              <a:ext cx="247479" cy="247479"/>
            </a:xfrm>
            <a:prstGeom prst="rect">
              <a:avLst/>
            </a:prstGeom>
          </p:spPr>
        </p:pic>
      </p:grpSp>
      <p:grpSp>
        <p:nvGrpSpPr>
          <p:cNvPr id="88" name="Group 87">
            <a:extLst>
              <a:ext uri="{FF2B5EF4-FFF2-40B4-BE49-F238E27FC236}">
                <a16:creationId xmlns:a16="http://schemas.microsoft.com/office/drawing/2014/main" id="{7FC4B036-51B8-8649-88E0-8625A450040F}"/>
              </a:ext>
            </a:extLst>
          </p:cNvPr>
          <p:cNvGrpSpPr/>
          <p:nvPr/>
        </p:nvGrpSpPr>
        <p:grpSpPr>
          <a:xfrm>
            <a:off x="4387700" y="4671582"/>
            <a:ext cx="314643" cy="318100"/>
            <a:chOff x="5748704" y="2821645"/>
            <a:chExt cx="314643" cy="318099"/>
          </a:xfrm>
        </p:grpSpPr>
        <p:sp>
          <p:nvSpPr>
            <p:cNvPr id="89" name="Rectangle 88">
              <a:extLst>
                <a:ext uri="{FF2B5EF4-FFF2-40B4-BE49-F238E27FC236}">
                  <a16:creationId xmlns:a16="http://schemas.microsoft.com/office/drawing/2014/main" id="{336F63D6-855A-B943-B455-C6CEC6C7FA09}"/>
                </a:ext>
              </a:extLst>
            </p:cNvPr>
            <p:cNvSpPr/>
            <p:nvPr/>
          </p:nvSpPr>
          <p:spPr>
            <a:xfrm>
              <a:off x="5748704" y="2821645"/>
              <a:ext cx="314643" cy="318099"/>
            </a:xfrm>
            <a:prstGeom prst="rect">
              <a:avLst/>
            </a:prstGeom>
            <a:solidFill>
              <a:schemeClr val="accent2"/>
            </a:solidFill>
          </p:spPr>
          <p:txBody>
            <a:bodyPr wrap="square">
              <a:spAutoFit/>
            </a:bodyPr>
            <a:lstStyle/>
            <a:p>
              <a:pPr algn="ctr" defTabSz="1218994">
                <a:defRPr/>
              </a:pPr>
              <a:endParaRPr lang="en-US" sz="1467"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90" name="Picture 89">
              <a:extLst>
                <a:ext uri="{FF2B5EF4-FFF2-40B4-BE49-F238E27FC236}">
                  <a16:creationId xmlns:a16="http://schemas.microsoft.com/office/drawing/2014/main" id="{969C8396-41DF-E248-8D06-F57CCDB3422B}"/>
                </a:ext>
              </a:extLst>
            </p:cNvPr>
            <p:cNvPicPr>
              <a:picLocks noChangeAspect="1"/>
            </p:cNvPicPr>
            <p:nvPr/>
          </p:nvPicPr>
          <p:blipFill>
            <a:blip r:embed="rId2"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flipV="1">
              <a:off x="5782287" y="2852400"/>
              <a:ext cx="247479" cy="247479"/>
            </a:xfrm>
            <a:prstGeom prst="rect">
              <a:avLst/>
            </a:prstGeom>
          </p:spPr>
        </p:pic>
      </p:grpSp>
      <p:grpSp>
        <p:nvGrpSpPr>
          <p:cNvPr id="91" name="Group 90">
            <a:extLst>
              <a:ext uri="{FF2B5EF4-FFF2-40B4-BE49-F238E27FC236}">
                <a16:creationId xmlns:a16="http://schemas.microsoft.com/office/drawing/2014/main" id="{D6E49F02-A002-BC40-87E7-8248F9C36CB5}"/>
              </a:ext>
            </a:extLst>
          </p:cNvPr>
          <p:cNvGrpSpPr/>
          <p:nvPr/>
        </p:nvGrpSpPr>
        <p:grpSpPr>
          <a:xfrm>
            <a:off x="3920187" y="4671583"/>
            <a:ext cx="314643" cy="318100"/>
            <a:chOff x="5748704" y="3408993"/>
            <a:chExt cx="314643" cy="318099"/>
          </a:xfrm>
        </p:grpSpPr>
        <p:sp>
          <p:nvSpPr>
            <p:cNvPr id="92" name="Rectangle 91">
              <a:extLst>
                <a:ext uri="{FF2B5EF4-FFF2-40B4-BE49-F238E27FC236}">
                  <a16:creationId xmlns:a16="http://schemas.microsoft.com/office/drawing/2014/main" id="{1ABA9D3F-10FF-E74C-93F5-D735F7D5B67C}"/>
                </a:ext>
              </a:extLst>
            </p:cNvPr>
            <p:cNvSpPr/>
            <p:nvPr/>
          </p:nvSpPr>
          <p:spPr>
            <a:xfrm>
              <a:off x="5748704" y="3408993"/>
              <a:ext cx="314643" cy="318099"/>
            </a:xfrm>
            <a:prstGeom prst="rect">
              <a:avLst/>
            </a:prstGeom>
            <a:solidFill>
              <a:schemeClr val="accent1"/>
            </a:solidFill>
          </p:spPr>
          <p:txBody>
            <a:bodyPr wrap="square">
              <a:spAutoFit/>
            </a:bodyPr>
            <a:lstStyle/>
            <a:p>
              <a:pPr algn="ctr" defTabSz="1218994">
                <a:defRPr/>
              </a:pPr>
              <a:endParaRPr lang="en-US" sz="1467"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93" name="Picture 92">
              <a:extLst>
                <a:ext uri="{FF2B5EF4-FFF2-40B4-BE49-F238E27FC236}">
                  <a16:creationId xmlns:a16="http://schemas.microsoft.com/office/drawing/2014/main" id="{00D65DA2-6C3D-AC46-AAB8-6B6178F507C6}"/>
                </a:ext>
              </a:extLst>
            </p:cNvPr>
            <p:cNvPicPr>
              <a:picLocks noChangeAspect="1"/>
            </p:cNvPicPr>
            <p:nvPr/>
          </p:nvPicPr>
          <p:blipFill>
            <a:blip r:embed="rId2" cstate="email">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a:xfrm flipV="1">
              <a:off x="5782287" y="3439748"/>
              <a:ext cx="247479" cy="247479"/>
            </a:xfrm>
            <a:prstGeom prst="rect">
              <a:avLst/>
            </a:prstGeom>
          </p:spPr>
        </p:pic>
      </p:grpSp>
      <p:grpSp>
        <p:nvGrpSpPr>
          <p:cNvPr id="94" name="Group 93">
            <a:extLst>
              <a:ext uri="{FF2B5EF4-FFF2-40B4-BE49-F238E27FC236}">
                <a16:creationId xmlns:a16="http://schemas.microsoft.com/office/drawing/2014/main" id="{2797F000-08D4-434C-9F06-52151F1057F6}"/>
              </a:ext>
            </a:extLst>
          </p:cNvPr>
          <p:cNvGrpSpPr/>
          <p:nvPr/>
        </p:nvGrpSpPr>
        <p:grpSpPr>
          <a:xfrm>
            <a:off x="4389271" y="5775576"/>
            <a:ext cx="314643" cy="318100"/>
            <a:chOff x="5748704" y="2821645"/>
            <a:chExt cx="314643" cy="318099"/>
          </a:xfrm>
        </p:grpSpPr>
        <p:sp>
          <p:nvSpPr>
            <p:cNvPr id="95" name="Rectangle 94">
              <a:extLst>
                <a:ext uri="{FF2B5EF4-FFF2-40B4-BE49-F238E27FC236}">
                  <a16:creationId xmlns:a16="http://schemas.microsoft.com/office/drawing/2014/main" id="{4DA35418-B425-7D46-A667-91E88B72237B}"/>
                </a:ext>
              </a:extLst>
            </p:cNvPr>
            <p:cNvSpPr/>
            <p:nvPr/>
          </p:nvSpPr>
          <p:spPr>
            <a:xfrm>
              <a:off x="5748704" y="2821645"/>
              <a:ext cx="314643" cy="318099"/>
            </a:xfrm>
            <a:prstGeom prst="rect">
              <a:avLst/>
            </a:prstGeom>
            <a:solidFill>
              <a:schemeClr val="accent2"/>
            </a:solidFill>
          </p:spPr>
          <p:txBody>
            <a:bodyPr wrap="square">
              <a:spAutoFit/>
            </a:bodyPr>
            <a:lstStyle/>
            <a:p>
              <a:pPr algn="ctr" defTabSz="1218994">
                <a:defRPr/>
              </a:pPr>
              <a:endParaRPr lang="en-US" sz="1467"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96" name="Picture 95">
              <a:extLst>
                <a:ext uri="{FF2B5EF4-FFF2-40B4-BE49-F238E27FC236}">
                  <a16:creationId xmlns:a16="http://schemas.microsoft.com/office/drawing/2014/main" id="{F40BF316-6E19-6345-A944-804F4751F5EB}"/>
                </a:ext>
              </a:extLst>
            </p:cNvPr>
            <p:cNvPicPr>
              <a:picLocks noChangeAspect="1"/>
            </p:cNvPicPr>
            <p:nvPr/>
          </p:nvPicPr>
          <p:blipFill>
            <a:blip r:embed="rId2"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a:xfrm flipV="1">
              <a:off x="5782287" y="2852400"/>
              <a:ext cx="247479" cy="247479"/>
            </a:xfrm>
            <a:prstGeom prst="rect">
              <a:avLst/>
            </a:prstGeom>
          </p:spPr>
        </p:pic>
      </p:grpSp>
      <p:grpSp>
        <p:nvGrpSpPr>
          <p:cNvPr id="97" name="Group 96">
            <a:extLst>
              <a:ext uri="{FF2B5EF4-FFF2-40B4-BE49-F238E27FC236}">
                <a16:creationId xmlns:a16="http://schemas.microsoft.com/office/drawing/2014/main" id="{0D0E8AA0-52AA-774B-8ABD-094212C59E38}"/>
              </a:ext>
            </a:extLst>
          </p:cNvPr>
          <p:cNvGrpSpPr/>
          <p:nvPr/>
        </p:nvGrpSpPr>
        <p:grpSpPr>
          <a:xfrm>
            <a:off x="3920187" y="5775577"/>
            <a:ext cx="314643" cy="318100"/>
            <a:chOff x="5748704" y="3408993"/>
            <a:chExt cx="314643" cy="318099"/>
          </a:xfrm>
        </p:grpSpPr>
        <p:sp>
          <p:nvSpPr>
            <p:cNvPr id="98" name="Rectangle 97">
              <a:extLst>
                <a:ext uri="{FF2B5EF4-FFF2-40B4-BE49-F238E27FC236}">
                  <a16:creationId xmlns:a16="http://schemas.microsoft.com/office/drawing/2014/main" id="{D6FEC4A1-655D-FF44-A365-0B29A8960419}"/>
                </a:ext>
              </a:extLst>
            </p:cNvPr>
            <p:cNvSpPr/>
            <p:nvPr/>
          </p:nvSpPr>
          <p:spPr>
            <a:xfrm>
              <a:off x="5748704" y="3408993"/>
              <a:ext cx="314643" cy="318099"/>
            </a:xfrm>
            <a:prstGeom prst="rect">
              <a:avLst/>
            </a:prstGeom>
            <a:solidFill>
              <a:schemeClr val="accent1"/>
            </a:solidFill>
          </p:spPr>
          <p:txBody>
            <a:bodyPr wrap="square">
              <a:spAutoFit/>
            </a:bodyPr>
            <a:lstStyle/>
            <a:p>
              <a:pPr algn="ctr" defTabSz="1218994">
                <a:defRPr/>
              </a:pPr>
              <a:endParaRPr lang="en-US" sz="1467"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99" name="Picture 98">
              <a:extLst>
                <a:ext uri="{FF2B5EF4-FFF2-40B4-BE49-F238E27FC236}">
                  <a16:creationId xmlns:a16="http://schemas.microsoft.com/office/drawing/2014/main" id="{837E1EF4-D866-D049-B913-C7F8A4924EDA}"/>
                </a:ext>
              </a:extLst>
            </p:cNvPr>
            <p:cNvPicPr>
              <a:picLocks noChangeAspect="1"/>
            </p:cNvPicPr>
            <p:nvPr/>
          </p:nvPicPr>
          <p:blipFill>
            <a:blip r:embed="rId2" cstate="email">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a:xfrm flipV="1">
              <a:off x="5782287" y="3439748"/>
              <a:ext cx="247479" cy="247479"/>
            </a:xfrm>
            <a:prstGeom prst="rect">
              <a:avLst/>
            </a:prstGeom>
          </p:spPr>
        </p:pic>
      </p:grpSp>
      <p:grpSp>
        <p:nvGrpSpPr>
          <p:cNvPr id="100" name="Group 99">
            <a:extLst>
              <a:ext uri="{FF2B5EF4-FFF2-40B4-BE49-F238E27FC236}">
                <a16:creationId xmlns:a16="http://schemas.microsoft.com/office/drawing/2014/main" id="{ADF6FC5D-9E4E-6043-B179-8EC996771A7C}"/>
              </a:ext>
            </a:extLst>
          </p:cNvPr>
          <p:cNvGrpSpPr/>
          <p:nvPr/>
        </p:nvGrpSpPr>
        <p:grpSpPr>
          <a:xfrm>
            <a:off x="6285631" y="5775576"/>
            <a:ext cx="314643" cy="318100"/>
            <a:chOff x="5748704" y="2821645"/>
            <a:chExt cx="314643" cy="318099"/>
          </a:xfrm>
        </p:grpSpPr>
        <p:sp>
          <p:nvSpPr>
            <p:cNvPr id="101" name="Rectangle 100">
              <a:extLst>
                <a:ext uri="{FF2B5EF4-FFF2-40B4-BE49-F238E27FC236}">
                  <a16:creationId xmlns:a16="http://schemas.microsoft.com/office/drawing/2014/main" id="{5EED7AE4-4B29-4645-99E0-1DA1FCA34FF5}"/>
                </a:ext>
              </a:extLst>
            </p:cNvPr>
            <p:cNvSpPr/>
            <p:nvPr/>
          </p:nvSpPr>
          <p:spPr>
            <a:xfrm>
              <a:off x="5748704" y="2821645"/>
              <a:ext cx="314643" cy="318099"/>
            </a:xfrm>
            <a:prstGeom prst="rect">
              <a:avLst/>
            </a:prstGeom>
            <a:solidFill>
              <a:schemeClr val="accent2"/>
            </a:solidFill>
          </p:spPr>
          <p:txBody>
            <a:bodyPr wrap="square">
              <a:spAutoFit/>
            </a:bodyPr>
            <a:lstStyle/>
            <a:p>
              <a:pPr algn="ctr" defTabSz="1218994">
                <a:defRPr/>
              </a:pPr>
              <a:endParaRPr lang="en-US" sz="1467"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02" name="Picture 101">
              <a:extLst>
                <a:ext uri="{FF2B5EF4-FFF2-40B4-BE49-F238E27FC236}">
                  <a16:creationId xmlns:a16="http://schemas.microsoft.com/office/drawing/2014/main" id="{12E9DDA9-0BFB-CA46-A8A9-F2D99BAB127E}"/>
                </a:ext>
              </a:extLst>
            </p:cNvPr>
            <p:cNvPicPr>
              <a:picLocks noChangeAspect="1"/>
            </p:cNvPicPr>
            <p:nvPr/>
          </p:nvPicPr>
          <p:blipFill>
            <a:blip r:embed="rId2" cstate="email">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a:xfrm flipV="1">
              <a:off x="5782287" y="2852400"/>
              <a:ext cx="247479" cy="247479"/>
            </a:xfrm>
            <a:prstGeom prst="rect">
              <a:avLst/>
            </a:prstGeom>
          </p:spPr>
        </p:pic>
      </p:grpSp>
      <p:grpSp>
        <p:nvGrpSpPr>
          <p:cNvPr id="103" name="Group 102">
            <a:extLst>
              <a:ext uri="{FF2B5EF4-FFF2-40B4-BE49-F238E27FC236}">
                <a16:creationId xmlns:a16="http://schemas.microsoft.com/office/drawing/2014/main" id="{ACAE73FE-88FE-C24B-9F36-A2B588F1413E}"/>
              </a:ext>
            </a:extLst>
          </p:cNvPr>
          <p:cNvGrpSpPr/>
          <p:nvPr/>
        </p:nvGrpSpPr>
        <p:grpSpPr>
          <a:xfrm>
            <a:off x="5807514" y="5775577"/>
            <a:ext cx="314643" cy="318100"/>
            <a:chOff x="5748704" y="3408993"/>
            <a:chExt cx="314643" cy="318099"/>
          </a:xfrm>
        </p:grpSpPr>
        <p:sp>
          <p:nvSpPr>
            <p:cNvPr id="104" name="Rectangle 103">
              <a:extLst>
                <a:ext uri="{FF2B5EF4-FFF2-40B4-BE49-F238E27FC236}">
                  <a16:creationId xmlns:a16="http://schemas.microsoft.com/office/drawing/2014/main" id="{6305451F-D8F6-CA45-9209-544F810A5399}"/>
                </a:ext>
              </a:extLst>
            </p:cNvPr>
            <p:cNvSpPr/>
            <p:nvPr/>
          </p:nvSpPr>
          <p:spPr>
            <a:xfrm>
              <a:off x="5748704" y="3408993"/>
              <a:ext cx="314643" cy="318099"/>
            </a:xfrm>
            <a:prstGeom prst="rect">
              <a:avLst/>
            </a:prstGeom>
            <a:solidFill>
              <a:schemeClr val="accent1"/>
            </a:solidFill>
          </p:spPr>
          <p:txBody>
            <a:bodyPr wrap="square">
              <a:spAutoFit/>
            </a:bodyPr>
            <a:lstStyle/>
            <a:p>
              <a:pPr algn="ctr" defTabSz="1218994">
                <a:defRPr/>
              </a:pPr>
              <a:endParaRPr lang="en-US" sz="1467"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05" name="Picture 104">
              <a:extLst>
                <a:ext uri="{FF2B5EF4-FFF2-40B4-BE49-F238E27FC236}">
                  <a16:creationId xmlns:a16="http://schemas.microsoft.com/office/drawing/2014/main" id="{73899EBE-6147-3F4F-AC71-570967395401}"/>
                </a:ext>
              </a:extLst>
            </p:cNvPr>
            <p:cNvPicPr>
              <a:picLocks noChangeAspect="1"/>
            </p:cNvPicPr>
            <p:nvPr/>
          </p:nvPicPr>
          <p:blipFill>
            <a:blip r:embed="rId2" cstate="email">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tretch>
              <a:fillRect/>
            </a:stretch>
          </p:blipFill>
          <p:spPr>
            <a:xfrm flipV="1">
              <a:off x="5782287" y="3439748"/>
              <a:ext cx="247479" cy="247479"/>
            </a:xfrm>
            <a:prstGeom prst="rect">
              <a:avLst/>
            </a:prstGeom>
          </p:spPr>
        </p:pic>
      </p:grpSp>
      <p:grpSp>
        <p:nvGrpSpPr>
          <p:cNvPr id="106" name="Group 105">
            <a:extLst>
              <a:ext uri="{FF2B5EF4-FFF2-40B4-BE49-F238E27FC236}">
                <a16:creationId xmlns:a16="http://schemas.microsoft.com/office/drawing/2014/main" id="{1052E4C7-75D1-9047-9804-58223C69ABC8}"/>
              </a:ext>
            </a:extLst>
          </p:cNvPr>
          <p:cNvGrpSpPr/>
          <p:nvPr/>
        </p:nvGrpSpPr>
        <p:grpSpPr>
          <a:xfrm>
            <a:off x="2684740" y="4671583"/>
            <a:ext cx="314643" cy="318100"/>
            <a:chOff x="5739277" y="3408993"/>
            <a:chExt cx="314643" cy="318099"/>
          </a:xfrm>
        </p:grpSpPr>
        <p:sp>
          <p:nvSpPr>
            <p:cNvPr id="107" name="Rectangle 106">
              <a:extLst>
                <a:ext uri="{FF2B5EF4-FFF2-40B4-BE49-F238E27FC236}">
                  <a16:creationId xmlns:a16="http://schemas.microsoft.com/office/drawing/2014/main" id="{BAC8C12F-BC31-2B4F-BAF4-8DDBAB8A0332}"/>
                </a:ext>
              </a:extLst>
            </p:cNvPr>
            <p:cNvSpPr/>
            <p:nvPr/>
          </p:nvSpPr>
          <p:spPr>
            <a:xfrm>
              <a:off x="5739277" y="3408993"/>
              <a:ext cx="314643" cy="318099"/>
            </a:xfrm>
            <a:prstGeom prst="rect">
              <a:avLst/>
            </a:prstGeom>
            <a:solidFill>
              <a:schemeClr val="accent1"/>
            </a:solidFill>
          </p:spPr>
          <p:txBody>
            <a:bodyPr wrap="square">
              <a:spAutoFit/>
            </a:bodyPr>
            <a:lstStyle/>
            <a:p>
              <a:pPr algn="ctr" defTabSz="1218994">
                <a:defRPr/>
              </a:pPr>
              <a:endParaRPr lang="en-US" sz="1467"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08" name="Picture 107">
              <a:extLst>
                <a:ext uri="{FF2B5EF4-FFF2-40B4-BE49-F238E27FC236}">
                  <a16:creationId xmlns:a16="http://schemas.microsoft.com/office/drawing/2014/main" id="{F67F8827-73AF-6F4E-88B5-EE3390BE275F}"/>
                </a:ext>
              </a:extLst>
            </p:cNvPr>
            <p:cNvPicPr>
              <a:picLocks noChangeAspect="1"/>
            </p:cNvPicPr>
            <p:nvPr/>
          </p:nvPicPr>
          <p:blipFill>
            <a:blip r:embed="rId2" cstate="email">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a:ext>
              </a:extLst>
            </a:blip>
            <a:stretch>
              <a:fillRect/>
            </a:stretch>
          </p:blipFill>
          <p:spPr>
            <a:xfrm flipV="1">
              <a:off x="5782287" y="3439748"/>
              <a:ext cx="247479" cy="247479"/>
            </a:xfrm>
            <a:prstGeom prst="rect">
              <a:avLst/>
            </a:prstGeom>
          </p:spPr>
        </p:pic>
      </p:grpSp>
      <p:grpSp>
        <p:nvGrpSpPr>
          <p:cNvPr id="109" name="Group 108">
            <a:extLst>
              <a:ext uri="{FF2B5EF4-FFF2-40B4-BE49-F238E27FC236}">
                <a16:creationId xmlns:a16="http://schemas.microsoft.com/office/drawing/2014/main" id="{04C31668-4C41-C441-9D62-0213CA2D69BF}"/>
              </a:ext>
            </a:extLst>
          </p:cNvPr>
          <p:cNvGrpSpPr/>
          <p:nvPr/>
        </p:nvGrpSpPr>
        <p:grpSpPr>
          <a:xfrm>
            <a:off x="2684740" y="5775577"/>
            <a:ext cx="314643" cy="318100"/>
            <a:chOff x="5739277" y="3408993"/>
            <a:chExt cx="314643" cy="318099"/>
          </a:xfrm>
        </p:grpSpPr>
        <p:sp>
          <p:nvSpPr>
            <p:cNvPr id="110" name="Rectangle 109">
              <a:extLst>
                <a:ext uri="{FF2B5EF4-FFF2-40B4-BE49-F238E27FC236}">
                  <a16:creationId xmlns:a16="http://schemas.microsoft.com/office/drawing/2014/main" id="{E7C469E2-4B98-E74F-9606-030014CA66E2}"/>
                </a:ext>
              </a:extLst>
            </p:cNvPr>
            <p:cNvSpPr/>
            <p:nvPr/>
          </p:nvSpPr>
          <p:spPr>
            <a:xfrm>
              <a:off x="5739277" y="3408993"/>
              <a:ext cx="314643" cy="318099"/>
            </a:xfrm>
            <a:prstGeom prst="rect">
              <a:avLst/>
            </a:prstGeom>
            <a:solidFill>
              <a:schemeClr val="accent1"/>
            </a:solidFill>
          </p:spPr>
          <p:txBody>
            <a:bodyPr wrap="square">
              <a:spAutoFit/>
            </a:bodyPr>
            <a:lstStyle/>
            <a:p>
              <a:pPr algn="ctr" defTabSz="1218994">
                <a:defRPr/>
              </a:pPr>
              <a:endParaRPr lang="en-US" sz="1467"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11" name="Picture 110">
              <a:extLst>
                <a:ext uri="{FF2B5EF4-FFF2-40B4-BE49-F238E27FC236}">
                  <a16:creationId xmlns:a16="http://schemas.microsoft.com/office/drawing/2014/main" id="{CD66316A-5478-8E44-8AD1-D5C76588B498}"/>
                </a:ext>
              </a:extLst>
            </p:cNvPr>
            <p:cNvPicPr>
              <a:picLocks noChangeAspect="1"/>
            </p:cNvPicPr>
            <p:nvPr/>
          </p:nvPicPr>
          <p:blipFill>
            <a:blip r:embed="rId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a:xfrm flipV="1">
              <a:off x="5782287" y="3439748"/>
              <a:ext cx="247479" cy="247479"/>
            </a:xfrm>
            <a:prstGeom prst="rect">
              <a:avLst/>
            </a:prstGeom>
          </p:spPr>
        </p:pic>
      </p:grpSp>
      <p:graphicFrame>
        <p:nvGraphicFramePr>
          <p:cNvPr id="164" name="Content Placeholder 4">
            <a:extLst>
              <a:ext uri="{FF2B5EF4-FFF2-40B4-BE49-F238E27FC236}">
                <a16:creationId xmlns:a16="http://schemas.microsoft.com/office/drawing/2014/main" id="{D80CD3A5-7586-4747-91B0-C167C796F34F}"/>
              </a:ext>
            </a:extLst>
          </p:cNvPr>
          <p:cNvGraphicFramePr>
            <a:graphicFrameLocks/>
          </p:cNvGraphicFramePr>
          <p:nvPr>
            <p:extLst>
              <p:ext uri="{D42A27DB-BD31-4B8C-83A1-F6EECF244321}">
                <p14:modId xmlns:p14="http://schemas.microsoft.com/office/powerpoint/2010/main" val="1458729079"/>
              </p:ext>
            </p:extLst>
          </p:nvPr>
        </p:nvGraphicFramePr>
        <p:xfrm>
          <a:off x="33742" y="4631915"/>
          <a:ext cx="7630951" cy="2200776"/>
        </p:xfrm>
        <a:graphic>
          <a:graphicData uri="http://schemas.openxmlformats.org/drawingml/2006/table">
            <a:tbl>
              <a:tblPr firstRow="1" firstCol="1" bandRow="1">
                <a:tableStyleId>{5C22544A-7EE6-4342-B048-85BDC9FD1C3A}</a:tableStyleId>
              </a:tblPr>
              <a:tblGrid>
                <a:gridCol w="586559">
                  <a:extLst>
                    <a:ext uri="{9D8B030D-6E8A-4147-A177-3AD203B41FA5}">
                      <a16:colId xmlns:a16="http://schemas.microsoft.com/office/drawing/2014/main" val="20000"/>
                    </a:ext>
                  </a:extLst>
                </a:gridCol>
                <a:gridCol w="664672">
                  <a:extLst>
                    <a:ext uri="{9D8B030D-6E8A-4147-A177-3AD203B41FA5}">
                      <a16:colId xmlns:a16="http://schemas.microsoft.com/office/drawing/2014/main" val="20001"/>
                    </a:ext>
                  </a:extLst>
                </a:gridCol>
                <a:gridCol w="1204405">
                  <a:extLst>
                    <a:ext uri="{9D8B030D-6E8A-4147-A177-3AD203B41FA5}">
                      <a16:colId xmlns:a16="http://schemas.microsoft.com/office/drawing/2014/main" val="20002"/>
                    </a:ext>
                  </a:extLst>
                </a:gridCol>
                <a:gridCol w="1216057">
                  <a:extLst>
                    <a:ext uri="{9D8B030D-6E8A-4147-A177-3AD203B41FA5}">
                      <a16:colId xmlns:a16="http://schemas.microsoft.com/office/drawing/2014/main" val="20003"/>
                    </a:ext>
                  </a:extLst>
                </a:gridCol>
                <a:gridCol w="1875935">
                  <a:extLst>
                    <a:ext uri="{9D8B030D-6E8A-4147-A177-3AD203B41FA5}">
                      <a16:colId xmlns:a16="http://schemas.microsoft.com/office/drawing/2014/main" val="20004"/>
                    </a:ext>
                  </a:extLst>
                </a:gridCol>
                <a:gridCol w="2083323">
                  <a:extLst>
                    <a:ext uri="{9D8B030D-6E8A-4147-A177-3AD203B41FA5}">
                      <a16:colId xmlns:a16="http://schemas.microsoft.com/office/drawing/2014/main" val="1413224617"/>
                    </a:ext>
                  </a:extLst>
                </a:gridCol>
              </a:tblGrid>
              <a:tr h="1100388">
                <a:tc>
                  <a:txBody>
                    <a:bodyPr/>
                    <a:lstStyle/>
                    <a:p>
                      <a:pPr marL="0" marR="0" algn="ctr">
                        <a:spcBef>
                          <a:spcPts val="300"/>
                        </a:spcBef>
                        <a:spcAft>
                          <a:spcPts val="300"/>
                        </a:spcAft>
                        <a:tabLst>
                          <a:tab pos="182880" algn="l"/>
                          <a:tab pos="365760" algn="l"/>
                          <a:tab pos="548640" algn="l"/>
                        </a:tabLst>
                      </a:pPr>
                      <a:r>
                        <a:rPr lang="en-US" sz="1200" b="0" dirty="0">
                          <a:solidFill>
                            <a:schemeClr val="tx1"/>
                          </a:solidFill>
                          <a:effectLst/>
                          <a:latin typeface="+mj-lt"/>
                        </a:rPr>
                        <a:t>1</a:t>
                      </a:r>
                      <a:endParaRPr lang="en-US" sz="1200" b="0" dirty="0">
                        <a:solidFill>
                          <a:schemeClr val="tx1"/>
                        </a:solidFill>
                        <a:effectLst/>
                        <a:latin typeface="+mj-lt"/>
                        <a:ea typeface="Times New Roman"/>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spcBef>
                          <a:spcPts val="300"/>
                        </a:spcBef>
                        <a:spcAft>
                          <a:spcPts val="300"/>
                        </a:spcAft>
                        <a:tabLst>
                          <a:tab pos="182880" algn="l"/>
                          <a:tab pos="365760" algn="l"/>
                          <a:tab pos="548640" algn="l"/>
                        </a:tabLst>
                      </a:pPr>
                      <a:r>
                        <a:rPr lang="en-US" sz="1200" b="0" kern="1200" dirty="0">
                          <a:solidFill>
                            <a:schemeClr val="tx1"/>
                          </a:solidFill>
                          <a:effectLst/>
                          <a:latin typeface="+mj-lt"/>
                          <a:ea typeface="+mn-ea"/>
                          <a:cs typeface="+mn-cs"/>
                        </a:rPr>
                        <a:t>1,900</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l">
                        <a:spcBef>
                          <a:spcPts val="300"/>
                        </a:spcBef>
                        <a:spcAft>
                          <a:spcPts val="300"/>
                        </a:spcAft>
                        <a:tabLst>
                          <a:tab pos="182880" algn="l"/>
                          <a:tab pos="365760" algn="l"/>
                          <a:tab pos="548640" algn="l"/>
                        </a:tabLst>
                      </a:pPr>
                      <a:endParaRPr kumimoji="0" lang="en-US" sz="1200" b="0" i="0" u="none" strike="noStrike" kern="1200" cap="none" spc="0" normalizeH="0" baseline="0" noProof="0" dirty="0">
                        <a:ln>
                          <a:noFill/>
                        </a:ln>
                        <a:solidFill>
                          <a:schemeClr val="tx1"/>
                        </a:solidFill>
                        <a:effectLst/>
                        <a:uLnTx/>
                        <a:uFillTx/>
                        <a:latin typeface="+mj-lt"/>
                        <a:ea typeface="+mn-ea"/>
                        <a:cs typeface="+mn-cs"/>
                      </a:endParaRPr>
                    </a:p>
                    <a:p>
                      <a:pPr marL="0" marR="0" algn="l">
                        <a:spcBef>
                          <a:spcPts val="300"/>
                        </a:spcBef>
                        <a:spcAft>
                          <a:spcPts val="300"/>
                        </a:spcAft>
                        <a:tabLst>
                          <a:tab pos="182880" algn="l"/>
                          <a:tab pos="365760" algn="l"/>
                          <a:tab pos="548640" algn="l"/>
                        </a:tabLst>
                      </a:pPr>
                      <a:endParaRPr kumimoji="0" lang="en-US" sz="1200" b="0" i="0" u="none" strike="noStrike" kern="1200" cap="none" spc="0" normalizeH="0" baseline="0" noProof="0" dirty="0">
                        <a:ln>
                          <a:noFill/>
                        </a:ln>
                        <a:solidFill>
                          <a:schemeClr val="tx1"/>
                        </a:solidFill>
                        <a:effectLst/>
                        <a:uLnTx/>
                        <a:uFillTx/>
                        <a:latin typeface="+mj-lt"/>
                        <a:ea typeface="+mn-ea"/>
                        <a:cs typeface="+mn-cs"/>
                      </a:endParaRPr>
                    </a:p>
                    <a:p>
                      <a:pPr marL="0" marR="0" algn="l">
                        <a:spcBef>
                          <a:spcPts val="300"/>
                        </a:spcBef>
                        <a:spcAft>
                          <a:spcPts val="300"/>
                        </a:spcAft>
                        <a:tabLst>
                          <a:tab pos="182880" algn="l"/>
                          <a:tab pos="365760" algn="l"/>
                          <a:tab pos="548640" algn="l"/>
                        </a:tabLst>
                      </a:pPr>
                      <a:r>
                        <a:rPr kumimoji="0" lang="en-US" sz="1200" b="0" i="0" u="none" strike="noStrike" kern="1200" cap="none" spc="0" normalizeH="0" baseline="0" noProof="0" dirty="0">
                          <a:ln>
                            <a:noFill/>
                          </a:ln>
                          <a:solidFill>
                            <a:schemeClr val="tx1"/>
                          </a:solidFill>
                          <a:effectLst/>
                          <a:uLnTx/>
                          <a:uFillTx/>
                          <a:latin typeface="+mj-lt"/>
                          <a:ea typeface="+mn-ea"/>
                          <a:cs typeface="+mn-cs"/>
                        </a:rPr>
                        <a:t>Ad26.Mos4.HIV</a:t>
                      </a:r>
                      <a:endParaRPr lang="en-US" sz="1200" b="0" kern="1200" dirty="0">
                        <a:solidFill>
                          <a:schemeClr val="tx1"/>
                        </a:solidFill>
                        <a:effectLst/>
                        <a:latin typeface="+mj-lt"/>
                        <a:ea typeface="+mn-ea"/>
                        <a:cs typeface="+mn-cs"/>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l">
                        <a:spcBef>
                          <a:spcPts val="300"/>
                        </a:spcBef>
                        <a:spcAft>
                          <a:spcPts val="300"/>
                        </a:spcAft>
                        <a:tabLst>
                          <a:tab pos="182880" algn="l"/>
                          <a:tab pos="365760" algn="l"/>
                          <a:tab pos="548640" algn="l"/>
                        </a:tabLst>
                      </a:pPr>
                      <a:endParaRPr kumimoji="0" lang="en-US" sz="1200" b="0" i="0" u="none" strike="noStrike" kern="1200" cap="none" spc="0" normalizeH="0" baseline="0" noProof="0" dirty="0">
                        <a:ln>
                          <a:noFill/>
                        </a:ln>
                        <a:solidFill>
                          <a:schemeClr val="tx1"/>
                        </a:solidFill>
                        <a:effectLst/>
                        <a:uLnTx/>
                        <a:uFillTx/>
                        <a:latin typeface="+mj-lt"/>
                        <a:ea typeface="+mn-ea"/>
                        <a:cs typeface="+mn-cs"/>
                      </a:endParaRPr>
                    </a:p>
                    <a:p>
                      <a:pPr marL="0" marR="0" algn="l">
                        <a:spcBef>
                          <a:spcPts val="300"/>
                        </a:spcBef>
                        <a:spcAft>
                          <a:spcPts val="300"/>
                        </a:spcAft>
                        <a:tabLst>
                          <a:tab pos="182880" algn="l"/>
                          <a:tab pos="365760" algn="l"/>
                          <a:tab pos="548640" algn="l"/>
                        </a:tabLst>
                      </a:pPr>
                      <a:endParaRPr kumimoji="0" lang="en-US" sz="1200" b="0" i="0" u="none" strike="noStrike" kern="1200" cap="none" spc="0" normalizeH="0" baseline="0" noProof="0" dirty="0">
                        <a:ln>
                          <a:noFill/>
                        </a:ln>
                        <a:solidFill>
                          <a:schemeClr val="tx1"/>
                        </a:solidFill>
                        <a:effectLst/>
                        <a:uLnTx/>
                        <a:uFillTx/>
                        <a:latin typeface="+mj-lt"/>
                        <a:ea typeface="+mn-ea"/>
                        <a:cs typeface="+mn-cs"/>
                      </a:endParaRPr>
                    </a:p>
                    <a:p>
                      <a:pPr marL="0" marR="0" algn="l">
                        <a:spcBef>
                          <a:spcPts val="300"/>
                        </a:spcBef>
                        <a:spcAft>
                          <a:spcPts val="300"/>
                        </a:spcAft>
                        <a:tabLst>
                          <a:tab pos="182880" algn="l"/>
                          <a:tab pos="365760" algn="l"/>
                          <a:tab pos="548640" algn="l"/>
                        </a:tabLst>
                      </a:pPr>
                      <a:r>
                        <a:rPr kumimoji="0" lang="en-US" sz="1200" b="0" i="0" u="none" strike="noStrike" kern="1200" cap="none" spc="0" normalizeH="0" baseline="0" noProof="0" dirty="0">
                          <a:ln>
                            <a:noFill/>
                          </a:ln>
                          <a:solidFill>
                            <a:schemeClr val="tx1"/>
                          </a:solidFill>
                          <a:effectLst/>
                          <a:uLnTx/>
                          <a:uFillTx/>
                          <a:latin typeface="+mj-lt"/>
                          <a:ea typeface="+mn-ea"/>
                          <a:cs typeface="+mn-cs"/>
                        </a:rPr>
                        <a:t>Ad26.Mos4.HIV </a:t>
                      </a:r>
                      <a:endParaRPr lang="en-US" sz="1200" b="0" dirty="0">
                        <a:solidFill>
                          <a:schemeClr val="tx1"/>
                        </a:solidFill>
                        <a:effectLst/>
                        <a:latin typeface="+mj-lt"/>
                        <a:ea typeface="Times New Roman"/>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300"/>
                        </a:spcBef>
                        <a:spcAft>
                          <a:spcPts val="0"/>
                        </a:spcAft>
                        <a:buClrTx/>
                        <a:buSzTx/>
                        <a:buFontTx/>
                        <a:buNone/>
                        <a:tabLst>
                          <a:tab pos="182880" algn="l"/>
                          <a:tab pos="365760" algn="l"/>
                          <a:tab pos="548640" algn="l"/>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tab pos="182880" algn="l"/>
                          <a:tab pos="365760" algn="l"/>
                          <a:tab pos="548640" algn="l"/>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82880" algn="l"/>
                          <a:tab pos="365760" algn="l"/>
                          <a:tab pos="548640" algn="l"/>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Ad26.Mos4.HIV, </a:t>
                      </a:r>
                      <a:endParaRPr lang="en-US" sz="1200" b="0" kern="1200" dirty="0">
                        <a:solidFill>
                          <a:schemeClr val="tx1"/>
                        </a:solidFill>
                        <a:effectLst/>
                        <a:latin typeface="+mn-lt"/>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82880" algn="l"/>
                          <a:tab pos="365760" algn="l"/>
                          <a:tab pos="548640" algn="l"/>
                        </a:tabLst>
                        <a:defRPr/>
                      </a:pPr>
                      <a:r>
                        <a:rPr lang="en-US" sz="1200" b="0" kern="1200" dirty="0" err="1">
                          <a:solidFill>
                            <a:schemeClr val="tx1"/>
                          </a:solidFill>
                          <a:effectLst/>
                          <a:latin typeface="+mj-lt"/>
                          <a:ea typeface="+mn-ea"/>
                          <a:cs typeface="+mn-cs"/>
                        </a:rPr>
                        <a:t>CladeC</a:t>
                      </a:r>
                      <a:r>
                        <a:rPr lang="en-US" sz="1200" b="0" kern="1200" dirty="0">
                          <a:solidFill>
                            <a:schemeClr val="tx1"/>
                          </a:solidFill>
                          <a:effectLst/>
                          <a:latin typeface="+mj-lt"/>
                          <a:ea typeface="+mn-ea"/>
                          <a:cs typeface="+mn-cs"/>
                        </a:rPr>
                        <a:t> + Mosaic gp140</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300"/>
                        </a:spcBef>
                        <a:spcAft>
                          <a:spcPts val="0"/>
                        </a:spcAft>
                        <a:buClrTx/>
                        <a:buSzTx/>
                        <a:buFontTx/>
                        <a:buNone/>
                        <a:tabLst>
                          <a:tab pos="182880" algn="l"/>
                          <a:tab pos="365760" algn="l"/>
                          <a:tab pos="548640" algn="l"/>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tab pos="182880" algn="l"/>
                          <a:tab pos="365760" algn="l"/>
                          <a:tab pos="548640" algn="l"/>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82880" algn="l"/>
                          <a:tab pos="365760" algn="l"/>
                          <a:tab pos="548640" algn="l"/>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Ad26.Mos4.HIV, </a:t>
                      </a:r>
                      <a:endParaRPr lang="en-US" sz="1200" b="0" kern="1200" dirty="0">
                        <a:solidFill>
                          <a:schemeClr val="tx1"/>
                        </a:solidFill>
                        <a:effectLst/>
                        <a:latin typeface="+mn-lt"/>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82880" algn="l"/>
                          <a:tab pos="365760" algn="l"/>
                          <a:tab pos="548640" algn="l"/>
                        </a:tabLst>
                        <a:defRPr/>
                      </a:pPr>
                      <a:r>
                        <a:rPr lang="en-US" sz="1200" b="0" kern="1200" dirty="0" err="1">
                          <a:solidFill>
                            <a:schemeClr val="tx1"/>
                          </a:solidFill>
                          <a:effectLst/>
                          <a:latin typeface="+mn-lt"/>
                          <a:ea typeface="+mn-ea"/>
                          <a:cs typeface="+mn-cs"/>
                        </a:rPr>
                        <a:t>CladeC</a:t>
                      </a:r>
                      <a:r>
                        <a:rPr lang="en-US" sz="1200" b="0" kern="1200" dirty="0">
                          <a:solidFill>
                            <a:schemeClr val="tx1"/>
                          </a:solidFill>
                          <a:effectLst/>
                          <a:latin typeface="+mn-lt"/>
                          <a:ea typeface="+mn-ea"/>
                          <a:cs typeface="+mn-cs"/>
                        </a:rPr>
                        <a:t> + Mosaic gp140</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00388">
                <a:tc>
                  <a:txBody>
                    <a:bodyPr/>
                    <a:lstStyle/>
                    <a:p>
                      <a:pPr marL="0" marR="0" algn="ctr">
                        <a:spcBef>
                          <a:spcPts val="300"/>
                        </a:spcBef>
                        <a:spcAft>
                          <a:spcPts val="300"/>
                        </a:spcAft>
                        <a:tabLst>
                          <a:tab pos="182880" algn="l"/>
                          <a:tab pos="365760" algn="l"/>
                          <a:tab pos="548640" algn="l"/>
                        </a:tabLst>
                      </a:pPr>
                      <a:r>
                        <a:rPr lang="en-US" sz="1200" b="0" kern="1200" dirty="0">
                          <a:solidFill>
                            <a:schemeClr val="tx1"/>
                          </a:solidFill>
                          <a:effectLst/>
                          <a:latin typeface="+mj-lt"/>
                          <a:ea typeface="+mn-ea"/>
                          <a:cs typeface="+mn-cs"/>
                        </a:rPr>
                        <a:t>2</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spcBef>
                          <a:spcPts val="300"/>
                        </a:spcBef>
                        <a:spcAft>
                          <a:spcPts val="300"/>
                        </a:spcAft>
                        <a:tabLst>
                          <a:tab pos="182880" algn="l"/>
                          <a:tab pos="365760" algn="l"/>
                          <a:tab pos="548640" algn="l"/>
                        </a:tabLst>
                      </a:pPr>
                      <a:r>
                        <a:rPr lang="en-US" sz="1200" b="0" kern="1200" dirty="0">
                          <a:solidFill>
                            <a:schemeClr val="tx1"/>
                          </a:solidFill>
                          <a:effectLst/>
                          <a:latin typeface="+mj-lt"/>
                          <a:ea typeface="+mn-ea"/>
                          <a:cs typeface="+mn-cs"/>
                        </a:rPr>
                        <a:t>1,900</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l">
                        <a:spcBef>
                          <a:spcPts val="300"/>
                        </a:spcBef>
                        <a:spcAft>
                          <a:spcPts val="300"/>
                        </a:spcAft>
                        <a:tabLst>
                          <a:tab pos="182880" algn="l"/>
                          <a:tab pos="365760" algn="l"/>
                          <a:tab pos="548640" algn="l"/>
                        </a:tabLst>
                      </a:pPr>
                      <a:endParaRPr kumimoji="0" lang="en-US" sz="1200" b="0" i="0" u="none" strike="noStrike" kern="1200" cap="none" spc="0" normalizeH="0" baseline="0" noProof="0" dirty="0">
                        <a:ln>
                          <a:noFill/>
                        </a:ln>
                        <a:solidFill>
                          <a:schemeClr val="tx1"/>
                        </a:solidFill>
                        <a:effectLst/>
                        <a:uLnTx/>
                        <a:uFillTx/>
                        <a:latin typeface="+mj-lt"/>
                        <a:ea typeface="+mn-ea"/>
                        <a:cs typeface="+mn-cs"/>
                      </a:endParaRPr>
                    </a:p>
                    <a:p>
                      <a:pPr marL="0" marR="0" algn="l">
                        <a:spcBef>
                          <a:spcPts val="300"/>
                        </a:spcBef>
                        <a:spcAft>
                          <a:spcPts val="300"/>
                        </a:spcAft>
                        <a:tabLst>
                          <a:tab pos="182880" algn="l"/>
                          <a:tab pos="365760" algn="l"/>
                          <a:tab pos="548640" algn="l"/>
                        </a:tabLst>
                      </a:pPr>
                      <a:endParaRPr kumimoji="0" lang="en-US" sz="1200" b="0" i="0" u="none" strike="noStrike" kern="1200" cap="none" spc="0" normalizeH="0" baseline="0" noProof="0" dirty="0">
                        <a:ln>
                          <a:noFill/>
                        </a:ln>
                        <a:solidFill>
                          <a:schemeClr val="tx1"/>
                        </a:solidFill>
                        <a:effectLst/>
                        <a:uLnTx/>
                        <a:uFillTx/>
                        <a:latin typeface="+mj-lt"/>
                        <a:ea typeface="+mn-ea"/>
                        <a:cs typeface="+mn-cs"/>
                      </a:endParaRPr>
                    </a:p>
                    <a:p>
                      <a:pPr marL="0" marR="0" algn="l">
                        <a:spcBef>
                          <a:spcPts val="300"/>
                        </a:spcBef>
                        <a:spcAft>
                          <a:spcPts val="300"/>
                        </a:spcAft>
                        <a:tabLst>
                          <a:tab pos="182880" algn="l"/>
                          <a:tab pos="365760" algn="l"/>
                          <a:tab pos="548640" algn="l"/>
                        </a:tabLst>
                      </a:pPr>
                      <a:r>
                        <a:rPr kumimoji="0" lang="en-US" sz="1200" b="0" i="0" u="none" strike="noStrike" kern="1200" cap="none" spc="0" normalizeH="0" baseline="0" noProof="0" dirty="0">
                          <a:ln>
                            <a:noFill/>
                          </a:ln>
                          <a:solidFill>
                            <a:schemeClr val="tx1"/>
                          </a:solidFill>
                          <a:effectLst/>
                          <a:uLnTx/>
                          <a:uFillTx/>
                          <a:latin typeface="+mj-lt"/>
                          <a:ea typeface="+mn-ea"/>
                          <a:cs typeface="+mn-cs"/>
                        </a:rPr>
                        <a:t>Placebo</a:t>
                      </a:r>
                      <a:endParaRPr lang="en-US" sz="1200" b="0" kern="1200" dirty="0">
                        <a:solidFill>
                          <a:schemeClr val="tx1"/>
                        </a:solidFill>
                        <a:effectLst/>
                        <a:latin typeface="+mj-lt"/>
                        <a:ea typeface="+mn-ea"/>
                        <a:cs typeface="+mn-cs"/>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l">
                        <a:spcBef>
                          <a:spcPts val="300"/>
                        </a:spcBef>
                        <a:spcAft>
                          <a:spcPts val="300"/>
                        </a:spcAft>
                        <a:tabLst>
                          <a:tab pos="182880" algn="l"/>
                          <a:tab pos="365760" algn="l"/>
                          <a:tab pos="548640" algn="l"/>
                        </a:tabLst>
                      </a:pPr>
                      <a:endParaRPr kumimoji="0" lang="en-US" sz="1200" b="0" i="0" u="none" strike="noStrike" kern="1200" cap="none" spc="0" normalizeH="0" baseline="0" noProof="0" dirty="0">
                        <a:ln>
                          <a:noFill/>
                        </a:ln>
                        <a:solidFill>
                          <a:schemeClr val="tx1"/>
                        </a:solidFill>
                        <a:effectLst/>
                        <a:uLnTx/>
                        <a:uFillTx/>
                        <a:latin typeface="+mj-lt"/>
                        <a:ea typeface="+mn-ea"/>
                        <a:cs typeface="+mn-cs"/>
                      </a:endParaRPr>
                    </a:p>
                    <a:p>
                      <a:pPr marL="0" marR="0" algn="l">
                        <a:spcBef>
                          <a:spcPts val="300"/>
                        </a:spcBef>
                        <a:spcAft>
                          <a:spcPts val="300"/>
                        </a:spcAft>
                        <a:tabLst>
                          <a:tab pos="182880" algn="l"/>
                          <a:tab pos="365760" algn="l"/>
                          <a:tab pos="548640" algn="l"/>
                        </a:tabLst>
                      </a:pPr>
                      <a:endParaRPr kumimoji="0" lang="en-US" sz="1200" b="0" i="0" u="none" strike="noStrike" kern="1200" cap="none" spc="0" normalizeH="0" baseline="0" noProof="0" dirty="0">
                        <a:ln>
                          <a:noFill/>
                        </a:ln>
                        <a:solidFill>
                          <a:schemeClr val="tx1"/>
                        </a:solidFill>
                        <a:effectLst/>
                        <a:uLnTx/>
                        <a:uFillTx/>
                        <a:latin typeface="+mj-lt"/>
                        <a:ea typeface="+mn-ea"/>
                        <a:cs typeface="+mn-cs"/>
                      </a:endParaRPr>
                    </a:p>
                    <a:p>
                      <a:pPr marL="0" marR="0" algn="l">
                        <a:spcBef>
                          <a:spcPts val="300"/>
                        </a:spcBef>
                        <a:spcAft>
                          <a:spcPts val="300"/>
                        </a:spcAft>
                        <a:tabLst>
                          <a:tab pos="182880" algn="l"/>
                          <a:tab pos="365760" algn="l"/>
                          <a:tab pos="548640" algn="l"/>
                        </a:tabLst>
                      </a:pPr>
                      <a:r>
                        <a:rPr kumimoji="0" lang="en-US" sz="1200" b="0" i="0" u="none" strike="noStrike" kern="1200" cap="none" spc="0" normalizeH="0" baseline="0" noProof="0" dirty="0">
                          <a:ln>
                            <a:noFill/>
                          </a:ln>
                          <a:solidFill>
                            <a:schemeClr val="tx1"/>
                          </a:solidFill>
                          <a:effectLst/>
                          <a:uLnTx/>
                          <a:uFillTx/>
                          <a:latin typeface="+mj-lt"/>
                          <a:ea typeface="+mn-ea"/>
                          <a:cs typeface="+mn-cs"/>
                        </a:rPr>
                        <a:t>Placebo</a:t>
                      </a:r>
                      <a:endParaRPr lang="en-US" sz="1200" b="0" dirty="0">
                        <a:solidFill>
                          <a:schemeClr val="tx1"/>
                        </a:solidFill>
                        <a:effectLst/>
                        <a:latin typeface="+mj-lt"/>
                        <a:ea typeface="Times New Roman"/>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tab pos="182880" algn="l"/>
                          <a:tab pos="365760" algn="l"/>
                          <a:tab pos="548640" algn="l"/>
                        </a:tabLst>
                        <a:defRPr/>
                      </a:pPr>
                      <a:endParaRPr lang="en-US" sz="1200" b="0" kern="1200" dirty="0">
                        <a:solidFill>
                          <a:schemeClr val="tx1"/>
                        </a:solidFill>
                        <a:effectLst/>
                        <a:latin typeface="+mj-lt"/>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tab pos="182880" algn="l"/>
                          <a:tab pos="365760" algn="l"/>
                          <a:tab pos="548640" algn="l"/>
                        </a:tabLst>
                        <a:defRPr/>
                      </a:pPr>
                      <a:endParaRPr lang="en-US" sz="1200" b="0" kern="1200" dirty="0">
                        <a:solidFill>
                          <a:schemeClr val="tx1"/>
                        </a:solidFill>
                        <a:effectLst/>
                        <a:latin typeface="+mj-lt"/>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tab pos="182880" algn="l"/>
                          <a:tab pos="365760" algn="l"/>
                          <a:tab pos="548640" algn="l"/>
                        </a:tabLst>
                        <a:defRPr/>
                      </a:pPr>
                      <a:r>
                        <a:rPr lang="en-US" sz="1200" b="0" kern="1200" dirty="0">
                          <a:solidFill>
                            <a:schemeClr val="tx1"/>
                          </a:solidFill>
                          <a:effectLst/>
                          <a:latin typeface="+mj-lt"/>
                          <a:ea typeface="+mn-ea"/>
                          <a:cs typeface="+mn-cs"/>
                        </a:rPr>
                        <a:t>Placebo</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tab pos="182880" algn="l"/>
                          <a:tab pos="365760" algn="l"/>
                          <a:tab pos="548640" algn="l"/>
                        </a:tabLst>
                        <a:defRPr/>
                      </a:pPr>
                      <a:endParaRPr lang="en-US" sz="1200" b="0" kern="1200" dirty="0">
                        <a:solidFill>
                          <a:schemeClr val="tx1"/>
                        </a:solidFill>
                        <a:effectLst/>
                        <a:latin typeface="+mj-lt"/>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tab pos="182880" algn="l"/>
                          <a:tab pos="365760" algn="l"/>
                          <a:tab pos="548640" algn="l"/>
                        </a:tabLst>
                        <a:defRPr/>
                      </a:pPr>
                      <a:endParaRPr lang="en-US" sz="1200" b="0" kern="1200" dirty="0">
                        <a:solidFill>
                          <a:schemeClr val="tx1"/>
                        </a:solidFill>
                        <a:effectLst/>
                        <a:latin typeface="+mj-lt"/>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tab pos="182880" algn="l"/>
                          <a:tab pos="365760" algn="l"/>
                          <a:tab pos="548640" algn="l"/>
                        </a:tabLst>
                        <a:defRPr/>
                      </a:pPr>
                      <a:r>
                        <a:rPr lang="en-US" sz="1200" b="0" kern="1200" dirty="0">
                          <a:solidFill>
                            <a:schemeClr val="tx1"/>
                          </a:solidFill>
                          <a:effectLst/>
                          <a:latin typeface="+mj-lt"/>
                          <a:ea typeface="+mn-ea"/>
                          <a:cs typeface="+mn-cs"/>
                        </a:rPr>
                        <a:t>Placebo</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65" name="TextBox 164">
            <a:extLst>
              <a:ext uri="{FF2B5EF4-FFF2-40B4-BE49-F238E27FC236}">
                <a16:creationId xmlns:a16="http://schemas.microsoft.com/office/drawing/2014/main" id="{94E1C11A-1F57-E242-8259-690705D35A6A}"/>
              </a:ext>
            </a:extLst>
          </p:cNvPr>
          <p:cNvSpPr txBox="1"/>
          <p:nvPr/>
        </p:nvSpPr>
        <p:spPr>
          <a:xfrm>
            <a:off x="8703545" y="143707"/>
            <a:ext cx="3514104" cy="307777"/>
          </a:xfrm>
          <a:prstGeom prst="rect">
            <a:avLst/>
          </a:prstGeom>
          <a:noFill/>
        </p:spPr>
        <p:txBody>
          <a:bodyPr wrap="none" rtlCol="0">
            <a:spAutoFit/>
          </a:bodyPr>
          <a:lstStyle/>
          <a:p>
            <a:r>
              <a:rPr lang="en-US" altLang="ja-JP" sz="1400" kern="0" dirty="0">
                <a:solidFill>
                  <a:schemeClr val="tx1"/>
                </a:solidFill>
              </a:rPr>
              <a:t>Guzman, SUSA20 Mexico City July 21-24 2019</a:t>
            </a:r>
            <a:endParaRPr lang="en-US" sz="1400" dirty="0"/>
          </a:p>
        </p:txBody>
      </p:sp>
    </p:spTree>
    <p:extLst>
      <p:ext uri="{BB962C8B-B14F-4D97-AF65-F5344CB8AC3E}">
        <p14:creationId xmlns:p14="http://schemas.microsoft.com/office/powerpoint/2010/main" val="2559417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A4D5-9730-4347-B657-828D421FFCAB}"/>
              </a:ext>
            </a:extLst>
          </p:cNvPr>
          <p:cNvSpPr>
            <a:spLocks noGrp="1"/>
          </p:cNvSpPr>
          <p:nvPr>
            <p:ph type="title"/>
          </p:nvPr>
        </p:nvSpPr>
        <p:spPr/>
        <p:txBody>
          <a:bodyPr/>
          <a:lstStyle/>
          <a:p>
            <a:r>
              <a:rPr lang="en-US" dirty="0">
                <a:latin typeface="Franklin Gothic Medium" panose="020B0603020102020204" pitchFamily="34" charset="0"/>
              </a:rPr>
              <a:t>Broadly Neutralizing Antibodies (</a:t>
            </a:r>
            <a:r>
              <a:rPr lang="en-US" dirty="0" err="1">
                <a:latin typeface="Franklin Gothic Medium" panose="020B0603020102020204" pitchFamily="34" charset="0"/>
              </a:rPr>
              <a:t>bNAbs</a:t>
            </a:r>
            <a:r>
              <a:rPr lang="en-US" dirty="0">
                <a:latin typeface="Franklin Gothic Medium" panose="020B0603020102020204" pitchFamily="34" charset="0"/>
              </a:rPr>
              <a:t>)</a:t>
            </a:r>
          </a:p>
        </p:txBody>
      </p:sp>
    </p:spTree>
    <p:extLst>
      <p:ext uri="{BB962C8B-B14F-4D97-AF65-F5344CB8AC3E}">
        <p14:creationId xmlns:p14="http://schemas.microsoft.com/office/powerpoint/2010/main" val="379198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B7463-A73D-0943-968F-D68105A38E4E}"/>
              </a:ext>
            </a:extLst>
          </p:cNvPr>
          <p:cNvSpPr>
            <a:spLocks noGrp="1"/>
          </p:cNvSpPr>
          <p:nvPr>
            <p:ph type="title"/>
          </p:nvPr>
        </p:nvSpPr>
        <p:spPr>
          <a:xfrm>
            <a:off x="-1" y="3268"/>
            <a:ext cx="11847443" cy="1325563"/>
          </a:xfrm>
        </p:spPr>
        <p:txBody>
          <a:bodyPr/>
          <a:lstStyle/>
          <a:p>
            <a:r>
              <a:rPr lang="en-US" dirty="0">
                <a:latin typeface="Franklin Gothic Medium" panose="020B0603020102020204" pitchFamily="34" charset="0"/>
              </a:rPr>
              <a:t>Broadly Neutralizing Antibodies for Prevention</a:t>
            </a:r>
          </a:p>
        </p:txBody>
      </p:sp>
      <p:sp>
        <p:nvSpPr>
          <p:cNvPr id="3" name="Content Placeholder 2">
            <a:extLst>
              <a:ext uri="{FF2B5EF4-FFF2-40B4-BE49-F238E27FC236}">
                <a16:creationId xmlns:a16="http://schemas.microsoft.com/office/drawing/2014/main" id="{7142CA98-AAC9-5149-9C7D-EE1B7D5C3631}"/>
              </a:ext>
            </a:extLst>
          </p:cNvPr>
          <p:cNvSpPr>
            <a:spLocks noGrp="1"/>
          </p:cNvSpPr>
          <p:nvPr>
            <p:ph idx="1"/>
          </p:nvPr>
        </p:nvSpPr>
        <p:spPr>
          <a:xfrm>
            <a:off x="838199" y="1406524"/>
            <a:ext cx="10515600" cy="4879975"/>
          </a:xfrm>
        </p:spPr>
        <p:txBody>
          <a:bodyPr>
            <a:normAutofit/>
          </a:bodyPr>
          <a:lstStyle/>
          <a:p>
            <a:r>
              <a:rPr lang="en-US" dirty="0"/>
              <a:t>VRC01 </a:t>
            </a:r>
            <a:r>
              <a:rPr lang="en-US" dirty="0" err="1"/>
              <a:t>mAb</a:t>
            </a:r>
            <a:r>
              <a:rPr lang="en-US" dirty="0"/>
              <a:t> in women (HVTN 703) and men (HVTN 704)</a:t>
            </a:r>
          </a:p>
          <a:p>
            <a:pPr lvl="1"/>
            <a:r>
              <a:rPr lang="en-US" dirty="0"/>
              <a:t>10 infusions q8weeks in 2 dosing arms</a:t>
            </a:r>
          </a:p>
          <a:p>
            <a:pPr lvl="1"/>
            <a:r>
              <a:rPr lang="en-US" dirty="0"/>
              <a:t>Primary objectives: seroconversion, safety</a:t>
            </a:r>
          </a:p>
          <a:p>
            <a:pPr lvl="1"/>
            <a:r>
              <a:rPr lang="en-US" dirty="0"/>
              <a:t>Secondary objectives: dose, PK/PD</a:t>
            </a:r>
          </a:p>
          <a:p>
            <a:r>
              <a:rPr lang="en-US" dirty="0"/>
              <a:t>VRC07-523LS</a:t>
            </a:r>
          </a:p>
          <a:p>
            <a:pPr lvl="1"/>
            <a:r>
              <a:rPr lang="en-US" dirty="0"/>
              <a:t>Engineered antibody based on VRC01 with 5-8x the potency of VRC01 in vitro, and an extended half-life</a:t>
            </a:r>
          </a:p>
          <a:p>
            <a:r>
              <a:rPr lang="en-US" dirty="0"/>
              <a:t>Combinations of </a:t>
            </a:r>
            <a:r>
              <a:rPr lang="en-US" dirty="0" err="1"/>
              <a:t>bNAbs</a:t>
            </a:r>
            <a:r>
              <a:rPr lang="en-US" dirty="0"/>
              <a:t> (Phase I/II)</a:t>
            </a:r>
          </a:p>
          <a:p>
            <a:r>
              <a:rPr lang="en-US" dirty="0"/>
              <a:t>Tri-specific antibodies (Phase I/II)</a:t>
            </a:r>
          </a:p>
          <a:p>
            <a:pPr lvl="1"/>
            <a:r>
              <a:rPr lang="en-US" dirty="0" err="1"/>
              <a:t>bNAbs</a:t>
            </a:r>
            <a:r>
              <a:rPr lang="en-US" dirty="0"/>
              <a:t> which contain regions to bind V1-V2, MPER and CD4</a:t>
            </a:r>
          </a:p>
          <a:p>
            <a:endParaRPr lang="en-US" dirty="0"/>
          </a:p>
          <a:p>
            <a:pPr lvl="2"/>
            <a:endParaRPr lang="en-US" dirty="0"/>
          </a:p>
        </p:txBody>
      </p:sp>
      <p:sp>
        <p:nvSpPr>
          <p:cNvPr id="4" name="TextBox 3">
            <a:extLst>
              <a:ext uri="{FF2B5EF4-FFF2-40B4-BE49-F238E27FC236}">
                <a16:creationId xmlns:a16="http://schemas.microsoft.com/office/drawing/2014/main" id="{0284EA5D-B799-A840-A9B2-809A1882B12E}"/>
              </a:ext>
            </a:extLst>
          </p:cNvPr>
          <p:cNvSpPr txBox="1"/>
          <p:nvPr/>
        </p:nvSpPr>
        <p:spPr>
          <a:xfrm>
            <a:off x="8631368" y="6550223"/>
            <a:ext cx="3669594" cy="307777"/>
          </a:xfrm>
          <a:prstGeom prst="rect">
            <a:avLst/>
          </a:prstGeom>
          <a:noFill/>
        </p:spPr>
        <p:txBody>
          <a:bodyPr wrap="none" rtlCol="0">
            <a:spAutoFit/>
          </a:bodyPr>
          <a:lstStyle/>
          <a:p>
            <a:r>
              <a:rPr lang="en-US" altLang="ja-JP" sz="1400" kern="0" dirty="0" err="1">
                <a:solidFill>
                  <a:schemeClr val="tx1"/>
                </a:solidFill>
              </a:rPr>
              <a:t>Mgodi</a:t>
            </a:r>
            <a:r>
              <a:rPr lang="en-US" altLang="ja-JP" sz="1400" kern="0" dirty="0">
                <a:solidFill>
                  <a:schemeClr val="tx1"/>
                </a:solidFill>
              </a:rPr>
              <a:t> MOSY0502 Mexico City July 21-24 2019</a:t>
            </a:r>
            <a:endParaRPr lang="en-US" sz="1400" dirty="0"/>
          </a:p>
        </p:txBody>
      </p:sp>
      <p:sp>
        <p:nvSpPr>
          <p:cNvPr id="6" name="Right Brace 5">
            <a:extLst>
              <a:ext uri="{FF2B5EF4-FFF2-40B4-BE49-F238E27FC236}">
                <a16:creationId xmlns:a16="http://schemas.microsoft.com/office/drawing/2014/main" id="{2C4E519A-2073-8742-B74E-FB7DBAF679B3}"/>
              </a:ext>
            </a:extLst>
          </p:cNvPr>
          <p:cNvSpPr/>
          <p:nvPr/>
        </p:nvSpPr>
        <p:spPr>
          <a:xfrm>
            <a:off x="9196286" y="1457768"/>
            <a:ext cx="622179" cy="15292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a:extLst>
              <a:ext uri="{FF2B5EF4-FFF2-40B4-BE49-F238E27FC236}">
                <a16:creationId xmlns:a16="http://schemas.microsoft.com/office/drawing/2014/main" id="{92495CB0-BC5B-8B40-A5B9-F5ABD8827002}"/>
              </a:ext>
            </a:extLst>
          </p:cNvPr>
          <p:cNvSpPr/>
          <p:nvPr/>
        </p:nvSpPr>
        <p:spPr>
          <a:xfrm>
            <a:off x="8928052" y="1899231"/>
            <a:ext cx="3076227" cy="646331"/>
          </a:xfrm>
          <a:prstGeom prst="rect">
            <a:avLst/>
          </a:prstGeom>
        </p:spPr>
        <p:txBody>
          <a:bodyPr wrap="none">
            <a:spAutoFit/>
          </a:bodyPr>
          <a:lstStyle/>
          <a:p>
            <a:pPr lvl="2"/>
            <a:r>
              <a:rPr lang="en-US" dirty="0"/>
              <a:t>Enrollment complete</a:t>
            </a:r>
          </a:p>
          <a:p>
            <a:pPr lvl="2"/>
            <a:r>
              <a:rPr lang="en-US" dirty="0"/>
              <a:t>&gt;98% adherence</a:t>
            </a:r>
          </a:p>
        </p:txBody>
      </p:sp>
      <p:grpSp>
        <p:nvGrpSpPr>
          <p:cNvPr id="5" name="Group 4">
            <a:extLst>
              <a:ext uri="{FF2B5EF4-FFF2-40B4-BE49-F238E27FC236}">
                <a16:creationId xmlns:a16="http://schemas.microsoft.com/office/drawing/2014/main" id="{9E418FEB-1C38-6B4C-A3AD-A65156542C90}"/>
              </a:ext>
            </a:extLst>
          </p:cNvPr>
          <p:cNvGrpSpPr/>
          <p:nvPr/>
        </p:nvGrpSpPr>
        <p:grpSpPr>
          <a:xfrm>
            <a:off x="9098132" y="4315851"/>
            <a:ext cx="2977311" cy="2102510"/>
            <a:chOff x="4158198" y="4477866"/>
            <a:chExt cx="2977311" cy="2102510"/>
          </a:xfrm>
        </p:grpSpPr>
        <p:pic>
          <p:nvPicPr>
            <p:cNvPr id="9" name="Picture 8">
              <a:extLst>
                <a:ext uri="{FF2B5EF4-FFF2-40B4-BE49-F238E27FC236}">
                  <a16:creationId xmlns:a16="http://schemas.microsoft.com/office/drawing/2014/main" id="{D7D365CD-C520-BD49-BC19-2B13044B0C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4858868" y="4759232"/>
              <a:ext cx="1175268" cy="1821144"/>
            </a:xfrm>
            <a:prstGeom prst="rect">
              <a:avLst/>
            </a:prstGeom>
          </p:spPr>
        </p:pic>
        <p:sp>
          <p:nvSpPr>
            <p:cNvPr id="10" name="Rectangle 9">
              <a:extLst>
                <a:ext uri="{FF2B5EF4-FFF2-40B4-BE49-F238E27FC236}">
                  <a16:creationId xmlns:a16="http://schemas.microsoft.com/office/drawing/2014/main" id="{971669DF-C913-ED4A-B311-984BBBCE8B1A}"/>
                </a:ext>
              </a:extLst>
            </p:cNvPr>
            <p:cNvSpPr/>
            <p:nvPr/>
          </p:nvSpPr>
          <p:spPr>
            <a:xfrm>
              <a:off x="4158198" y="5211224"/>
              <a:ext cx="1146994" cy="584775"/>
            </a:xfrm>
            <a:prstGeom prst="rect">
              <a:avLst/>
            </a:prstGeom>
          </p:spPr>
          <p:txBody>
            <a:bodyPr wrap="square">
              <a:spAutoFit/>
            </a:bodyPr>
            <a:lstStyle/>
            <a:p>
              <a:pPr algn="ctr"/>
              <a:r>
                <a:rPr lang="en-US" sz="1600" b="1" dirty="0"/>
                <a:t>V1-V2</a:t>
              </a:r>
            </a:p>
            <a:p>
              <a:pPr algn="ctr"/>
              <a:r>
                <a:rPr lang="en-US" sz="1600" b="1" dirty="0"/>
                <a:t>(front)</a:t>
              </a:r>
              <a:endParaRPr lang="en-US" sz="1600" dirty="0"/>
            </a:p>
          </p:txBody>
        </p:sp>
        <p:sp>
          <p:nvSpPr>
            <p:cNvPr id="11" name="Rectangle 10">
              <a:extLst>
                <a:ext uri="{FF2B5EF4-FFF2-40B4-BE49-F238E27FC236}">
                  <a16:creationId xmlns:a16="http://schemas.microsoft.com/office/drawing/2014/main" id="{9AA31255-711D-8E4C-BC06-8D3AA6C72ECD}"/>
                </a:ext>
              </a:extLst>
            </p:cNvPr>
            <p:cNvSpPr/>
            <p:nvPr/>
          </p:nvSpPr>
          <p:spPr>
            <a:xfrm>
              <a:off x="4771402" y="4477866"/>
              <a:ext cx="1790610" cy="338554"/>
            </a:xfrm>
            <a:prstGeom prst="rect">
              <a:avLst/>
            </a:prstGeom>
          </p:spPr>
          <p:txBody>
            <a:bodyPr wrap="square">
              <a:spAutoFit/>
            </a:bodyPr>
            <a:lstStyle/>
            <a:p>
              <a:pPr algn="ctr"/>
              <a:r>
                <a:rPr lang="en-US" sz="1600" b="1" dirty="0"/>
                <a:t>MPER (back)</a:t>
              </a:r>
              <a:endParaRPr lang="en-US" sz="1600" dirty="0"/>
            </a:p>
          </p:txBody>
        </p:sp>
        <p:sp>
          <p:nvSpPr>
            <p:cNvPr id="12" name="Rectangle 11">
              <a:extLst>
                <a:ext uri="{FF2B5EF4-FFF2-40B4-BE49-F238E27FC236}">
                  <a16:creationId xmlns:a16="http://schemas.microsoft.com/office/drawing/2014/main" id="{498F42F7-C40B-904F-98D2-D0B714043720}"/>
                </a:ext>
              </a:extLst>
            </p:cNvPr>
            <p:cNvSpPr/>
            <p:nvPr/>
          </p:nvSpPr>
          <p:spPr>
            <a:xfrm>
              <a:off x="5988515" y="4543413"/>
              <a:ext cx="1146994" cy="338554"/>
            </a:xfrm>
            <a:prstGeom prst="rect">
              <a:avLst/>
            </a:prstGeom>
          </p:spPr>
          <p:txBody>
            <a:bodyPr wrap="square">
              <a:spAutoFit/>
            </a:bodyPr>
            <a:lstStyle/>
            <a:p>
              <a:pPr algn="ctr"/>
              <a:r>
                <a:rPr lang="en-US" sz="1600" b="1" dirty="0"/>
                <a:t>CD4</a:t>
              </a:r>
              <a:endParaRPr lang="en-US" sz="1600" dirty="0"/>
            </a:p>
          </p:txBody>
        </p:sp>
        <p:cxnSp>
          <p:nvCxnSpPr>
            <p:cNvPr id="13" name="Straight Arrow Connector 12">
              <a:extLst>
                <a:ext uri="{FF2B5EF4-FFF2-40B4-BE49-F238E27FC236}">
                  <a16:creationId xmlns:a16="http://schemas.microsoft.com/office/drawing/2014/main" id="{96E3358F-B032-8B4C-AE31-B8350070F6CE}"/>
                </a:ext>
              </a:extLst>
            </p:cNvPr>
            <p:cNvCxnSpPr>
              <a:cxnSpLocks/>
            </p:cNvCxnSpPr>
            <p:nvPr/>
          </p:nvCxnSpPr>
          <p:spPr>
            <a:xfrm flipV="1">
              <a:off x="4662342" y="4945357"/>
              <a:ext cx="281853" cy="26586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5C556050-0BC9-1C4F-A8C9-2648A6F239E3}"/>
                </a:ext>
              </a:extLst>
            </p:cNvPr>
            <p:cNvCxnSpPr>
              <a:cxnSpLocks/>
            </p:cNvCxnSpPr>
            <p:nvPr/>
          </p:nvCxnSpPr>
          <p:spPr>
            <a:xfrm flipH="1">
              <a:off x="5347585" y="4807137"/>
              <a:ext cx="297280" cy="21170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96BC3214-754A-7B47-9F14-242A4840C3A9}"/>
                </a:ext>
              </a:extLst>
            </p:cNvPr>
            <p:cNvCxnSpPr>
              <a:cxnSpLocks/>
            </p:cNvCxnSpPr>
            <p:nvPr/>
          </p:nvCxnSpPr>
          <p:spPr>
            <a:xfrm flipH="1">
              <a:off x="6029895" y="4807137"/>
              <a:ext cx="286190" cy="25028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320981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42CA98-AAC9-5149-9C7D-EE1B7D5C3631}"/>
              </a:ext>
            </a:extLst>
          </p:cNvPr>
          <p:cNvSpPr>
            <a:spLocks noGrp="1"/>
          </p:cNvSpPr>
          <p:nvPr>
            <p:ph idx="1"/>
          </p:nvPr>
        </p:nvSpPr>
        <p:spPr>
          <a:xfrm>
            <a:off x="838199" y="1406524"/>
            <a:ext cx="10515600" cy="4879975"/>
          </a:xfrm>
        </p:spPr>
        <p:txBody>
          <a:bodyPr>
            <a:normAutofit/>
          </a:bodyPr>
          <a:lstStyle/>
          <a:p>
            <a:pPr marL="0" indent="0">
              <a:buNone/>
            </a:pPr>
            <a:endParaRPr lang="en-US" dirty="0"/>
          </a:p>
        </p:txBody>
      </p:sp>
      <p:sp>
        <p:nvSpPr>
          <p:cNvPr id="5" name="TextBox 4">
            <a:extLst>
              <a:ext uri="{FF2B5EF4-FFF2-40B4-BE49-F238E27FC236}">
                <a16:creationId xmlns:a16="http://schemas.microsoft.com/office/drawing/2014/main" id="{2DDD855C-6DD6-684F-A783-8869C3E30993}"/>
              </a:ext>
            </a:extLst>
          </p:cNvPr>
          <p:cNvSpPr txBox="1"/>
          <p:nvPr/>
        </p:nvSpPr>
        <p:spPr>
          <a:xfrm>
            <a:off x="8489829" y="3418521"/>
            <a:ext cx="3924299" cy="369332"/>
          </a:xfrm>
          <a:prstGeom prst="rect">
            <a:avLst/>
          </a:prstGeom>
          <a:noFill/>
        </p:spPr>
        <p:txBody>
          <a:bodyPr wrap="square" rtlCol="0">
            <a:spAutoFit/>
          </a:bodyPr>
          <a:lstStyle/>
          <a:p>
            <a:endParaRPr lang="en-US" dirty="0"/>
          </a:p>
        </p:txBody>
      </p:sp>
      <p:sp>
        <p:nvSpPr>
          <p:cNvPr id="7" name="Title 6">
            <a:extLst>
              <a:ext uri="{FF2B5EF4-FFF2-40B4-BE49-F238E27FC236}">
                <a16:creationId xmlns:a16="http://schemas.microsoft.com/office/drawing/2014/main" id="{6B7F2143-58D1-3645-B71B-451653EDE17D}"/>
              </a:ext>
            </a:extLst>
          </p:cNvPr>
          <p:cNvSpPr>
            <a:spLocks noGrp="1"/>
          </p:cNvSpPr>
          <p:nvPr>
            <p:ph type="title"/>
          </p:nvPr>
        </p:nvSpPr>
        <p:spPr>
          <a:xfrm>
            <a:off x="0" y="-6631"/>
            <a:ext cx="10515600" cy="1325563"/>
          </a:xfrm>
        </p:spPr>
        <p:txBody>
          <a:bodyPr/>
          <a:lstStyle/>
          <a:p>
            <a:r>
              <a:rPr lang="en-US" dirty="0">
                <a:latin typeface="Franklin Gothic Medium" panose="020B0603020102020204" pitchFamily="34" charset="0"/>
              </a:rPr>
              <a:t>Current </a:t>
            </a:r>
            <a:r>
              <a:rPr lang="en-US" dirty="0" err="1">
                <a:latin typeface="Franklin Gothic Medium" panose="020B0603020102020204" pitchFamily="34" charset="0"/>
              </a:rPr>
              <a:t>bNAb</a:t>
            </a:r>
            <a:r>
              <a:rPr lang="en-US" dirty="0">
                <a:latin typeface="Franklin Gothic Medium" panose="020B0603020102020204" pitchFamily="34" charset="0"/>
              </a:rPr>
              <a:t> Studies </a:t>
            </a:r>
          </a:p>
        </p:txBody>
      </p:sp>
      <p:graphicFrame>
        <p:nvGraphicFramePr>
          <p:cNvPr id="8" name="Content Placeholder 3">
            <a:extLst>
              <a:ext uri="{FF2B5EF4-FFF2-40B4-BE49-F238E27FC236}">
                <a16:creationId xmlns:a16="http://schemas.microsoft.com/office/drawing/2014/main" id="{AD2631C0-FD74-7E4A-8A1C-EEA147F7467C}"/>
              </a:ext>
            </a:extLst>
          </p:cNvPr>
          <p:cNvGraphicFramePr>
            <a:graphicFrameLocks/>
          </p:cNvGraphicFramePr>
          <p:nvPr>
            <p:extLst>
              <p:ext uri="{D42A27DB-BD31-4B8C-83A1-F6EECF244321}">
                <p14:modId xmlns:p14="http://schemas.microsoft.com/office/powerpoint/2010/main" val="3819010972"/>
              </p:ext>
            </p:extLst>
          </p:nvPr>
        </p:nvGraphicFramePr>
        <p:xfrm>
          <a:off x="433141" y="992097"/>
          <a:ext cx="11325715" cy="5821680"/>
        </p:xfrm>
        <a:graphic>
          <a:graphicData uri="http://schemas.openxmlformats.org/drawingml/2006/table">
            <a:tbl>
              <a:tblPr firstRow="1" bandRow="1">
                <a:tableStyleId>{5C22544A-7EE6-4342-B048-85BDC9FD1C3A}</a:tableStyleId>
              </a:tblPr>
              <a:tblGrid>
                <a:gridCol w="1373335">
                  <a:extLst>
                    <a:ext uri="{9D8B030D-6E8A-4147-A177-3AD203B41FA5}">
                      <a16:colId xmlns:a16="http://schemas.microsoft.com/office/drawing/2014/main" val="2975402258"/>
                    </a:ext>
                  </a:extLst>
                </a:gridCol>
                <a:gridCol w="1934817">
                  <a:extLst>
                    <a:ext uri="{9D8B030D-6E8A-4147-A177-3AD203B41FA5}">
                      <a16:colId xmlns:a16="http://schemas.microsoft.com/office/drawing/2014/main" val="1574555202"/>
                    </a:ext>
                  </a:extLst>
                </a:gridCol>
                <a:gridCol w="2001078">
                  <a:extLst>
                    <a:ext uri="{9D8B030D-6E8A-4147-A177-3AD203B41FA5}">
                      <a16:colId xmlns:a16="http://schemas.microsoft.com/office/drawing/2014/main" val="659994417"/>
                    </a:ext>
                  </a:extLst>
                </a:gridCol>
                <a:gridCol w="1948070">
                  <a:extLst>
                    <a:ext uri="{9D8B030D-6E8A-4147-A177-3AD203B41FA5}">
                      <a16:colId xmlns:a16="http://schemas.microsoft.com/office/drawing/2014/main" val="254176399"/>
                    </a:ext>
                  </a:extLst>
                </a:gridCol>
                <a:gridCol w="1948070">
                  <a:extLst>
                    <a:ext uri="{9D8B030D-6E8A-4147-A177-3AD203B41FA5}">
                      <a16:colId xmlns:a16="http://schemas.microsoft.com/office/drawing/2014/main" val="1380178742"/>
                    </a:ext>
                  </a:extLst>
                </a:gridCol>
                <a:gridCol w="2120345">
                  <a:extLst>
                    <a:ext uri="{9D8B030D-6E8A-4147-A177-3AD203B41FA5}">
                      <a16:colId xmlns:a16="http://schemas.microsoft.com/office/drawing/2014/main" val="1783756461"/>
                    </a:ext>
                  </a:extLst>
                </a:gridCol>
              </a:tblGrid>
              <a:tr h="503042">
                <a:tc>
                  <a:txBody>
                    <a:bodyPr/>
                    <a:lstStyle/>
                    <a:p>
                      <a:r>
                        <a:rPr lang="en-ZW" sz="1200" b="1" dirty="0">
                          <a:latin typeface="Arial" panose="020B0604020202020204" pitchFamily="34" charset="0"/>
                          <a:cs typeface="Arial" panose="020B0604020202020204" pitchFamily="34" charset="0"/>
                        </a:rPr>
                        <a:t>             </a:t>
                      </a:r>
                      <a:r>
                        <a:rPr lang="en-ZW" sz="1200" b="1" dirty="0">
                          <a:solidFill>
                            <a:schemeClr val="tx1"/>
                          </a:solidFill>
                          <a:latin typeface="Arial" panose="020B0604020202020204" pitchFamily="34" charset="0"/>
                          <a:cs typeface="Arial" panose="020B0604020202020204" pitchFamily="34" charset="0"/>
                        </a:rPr>
                        <a:t>Study</a:t>
                      </a:r>
                    </a:p>
                  </a:txBody>
                  <a:tcPr>
                    <a:solidFill>
                      <a:schemeClr val="tx2">
                        <a:lumMod val="40000"/>
                        <a:lumOff val="60000"/>
                      </a:schemeClr>
                    </a:solidFill>
                  </a:tcPr>
                </a:tc>
                <a:tc>
                  <a:txBody>
                    <a:bodyPr/>
                    <a:lstStyle/>
                    <a:p>
                      <a:r>
                        <a:rPr lang="en-ZW" sz="1200" b="1" dirty="0">
                          <a:solidFill>
                            <a:schemeClr val="tx1"/>
                          </a:solidFill>
                          <a:latin typeface="Arial" panose="020B0604020202020204" pitchFamily="34" charset="0"/>
                          <a:cs typeface="Arial" panose="020B0604020202020204" pitchFamily="34" charset="0"/>
                        </a:rPr>
                        <a:t>AMP Studies</a:t>
                      </a:r>
                    </a:p>
                  </a:txBody>
                  <a:tcPr>
                    <a:solidFill>
                      <a:schemeClr val="tx2">
                        <a:lumMod val="20000"/>
                        <a:lumOff val="80000"/>
                      </a:schemeClr>
                    </a:solidFill>
                  </a:tcPr>
                </a:tc>
                <a:tc>
                  <a:txBody>
                    <a:bodyPr/>
                    <a:lstStyle/>
                    <a:p>
                      <a:r>
                        <a:rPr lang="en-ZW" sz="1200" b="1" dirty="0">
                          <a:solidFill>
                            <a:schemeClr val="tx1"/>
                          </a:solidFill>
                          <a:latin typeface="Arial" panose="020B0604020202020204" pitchFamily="34" charset="0"/>
                          <a:cs typeface="Arial" panose="020B0604020202020204" pitchFamily="34" charset="0"/>
                        </a:rPr>
                        <a:t>HVTN-127</a:t>
                      </a:r>
                    </a:p>
                    <a:p>
                      <a:r>
                        <a:rPr lang="en-ZW" sz="1200" b="1" dirty="0">
                          <a:solidFill>
                            <a:schemeClr val="tx1"/>
                          </a:solidFill>
                          <a:latin typeface="Arial" panose="020B0604020202020204" pitchFamily="34" charset="0"/>
                          <a:cs typeface="Arial" panose="020B0604020202020204" pitchFamily="34" charset="0"/>
                        </a:rPr>
                        <a:t>HPTN-087</a:t>
                      </a:r>
                    </a:p>
                  </a:txBody>
                  <a:tcPr>
                    <a:solidFill>
                      <a:schemeClr val="tx2">
                        <a:lumMod val="40000"/>
                        <a:lumOff val="60000"/>
                      </a:schemeClr>
                    </a:solidFill>
                  </a:tcPr>
                </a:tc>
                <a:tc>
                  <a:txBody>
                    <a:bodyPr/>
                    <a:lstStyle/>
                    <a:p>
                      <a:r>
                        <a:rPr lang="en-ZW" sz="1200" b="1" dirty="0">
                          <a:solidFill>
                            <a:schemeClr val="tx1"/>
                          </a:solidFill>
                          <a:latin typeface="Arial" panose="020B0604020202020204" pitchFamily="34" charset="0"/>
                          <a:cs typeface="Arial" panose="020B0604020202020204" pitchFamily="34" charset="0"/>
                        </a:rPr>
                        <a:t>HVTN 130</a:t>
                      </a:r>
                    </a:p>
                    <a:p>
                      <a:r>
                        <a:rPr lang="en-ZW" sz="1200" b="1" dirty="0">
                          <a:solidFill>
                            <a:schemeClr val="tx1"/>
                          </a:solidFill>
                          <a:latin typeface="Arial" panose="020B0604020202020204" pitchFamily="34" charset="0"/>
                          <a:cs typeface="Arial" panose="020B0604020202020204" pitchFamily="34" charset="0"/>
                        </a:rPr>
                        <a:t>HPTN 089</a:t>
                      </a:r>
                    </a:p>
                  </a:txBody>
                  <a:tcPr>
                    <a:solidFill>
                      <a:schemeClr val="tx2">
                        <a:lumMod val="20000"/>
                        <a:lumOff val="80000"/>
                      </a:schemeClr>
                    </a:solidFill>
                  </a:tcPr>
                </a:tc>
                <a:tc>
                  <a:txBody>
                    <a:bodyPr/>
                    <a:lstStyle/>
                    <a:p>
                      <a:r>
                        <a:rPr lang="en-US" sz="1200" b="1" dirty="0">
                          <a:solidFill>
                            <a:schemeClr val="tx1"/>
                          </a:solidFill>
                          <a:latin typeface="Arial" panose="020B0604020202020204" pitchFamily="34" charset="0"/>
                          <a:cs typeface="Arial" panose="020B0604020202020204" pitchFamily="34" charset="0"/>
                        </a:rPr>
                        <a:t>HVTN 136</a:t>
                      </a:r>
                    </a:p>
                    <a:p>
                      <a:r>
                        <a:rPr lang="en-US" sz="1200" b="1" dirty="0">
                          <a:solidFill>
                            <a:schemeClr val="tx1"/>
                          </a:solidFill>
                          <a:latin typeface="Arial" panose="020B0604020202020204" pitchFamily="34" charset="0"/>
                          <a:cs typeface="Arial" panose="020B0604020202020204" pitchFamily="34" charset="0"/>
                        </a:rPr>
                        <a:t>HPTN 092</a:t>
                      </a:r>
                      <a:endParaRPr lang="en-ZW" sz="1200" b="1" dirty="0">
                        <a:solidFill>
                          <a:schemeClr val="tx1"/>
                        </a:solidFill>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HVTN 129</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HPTN 088</a:t>
                      </a:r>
                    </a:p>
                    <a:p>
                      <a:endParaRPr lang="en-ZW" sz="1200" b="1" dirty="0">
                        <a:solidFill>
                          <a:schemeClr val="tx1"/>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3031098990"/>
                  </a:ext>
                </a:extLst>
              </a:tr>
              <a:tr h="370840">
                <a:tc>
                  <a:txBody>
                    <a:bodyPr/>
                    <a:lstStyle/>
                    <a:p>
                      <a:r>
                        <a:rPr lang="en-ZW" sz="1200" b="1" dirty="0">
                          <a:latin typeface="Arial" panose="020B0604020202020204" pitchFamily="34" charset="0"/>
                          <a:cs typeface="Arial" panose="020B0604020202020204" pitchFamily="34" charset="0"/>
                        </a:rPr>
                        <a:t>Product/s</a:t>
                      </a:r>
                    </a:p>
                  </a:txBody>
                  <a:tcPr>
                    <a:solidFill>
                      <a:schemeClr val="tx2">
                        <a:lumMod val="40000"/>
                        <a:lumOff val="60000"/>
                      </a:schemeClr>
                    </a:solidFill>
                  </a:tcPr>
                </a:tc>
                <a:tc>
                  <a:txBody>
                    <a:bodyPr/>
                    <a:lstStyle/>
                    <a:p>
                      <a:pPr marL="111125" indent="-111125" algn="l">
                        <a:spcAft>
                          <a:spcPts val="300"/>
                        </a:spcAft>
                        <a:buFont typeface="Arial" panose="020B0604020202020204" pitchFamily="34" charset="0"/>
                        <a:buChar char="•"/>
                      </a:pPr>
                      <a:r>
                        <a:rPr lang="en-ZW" sz="1200" b="1" dirty="0">
                          <a:solidFill>
                            <a:schemeClr val="tx1"/>
                          </a:solidFill>
                          <a:latin typeface="Arial" panose="020B0604020202020204" pitchFamily="34" charset="0"/>
                          <a:cs typeface="Arial" panose="020B0604020202020204" pitchFamily="34" charset="0"/>
                        </a:rPr>
                        <a:t>VRC01</a:t>
                      </a:r>
                    </a:p>
                  </a:txBody>
                  <a:tcPr>
                    <a:solidFill>
                      <a:schemeClr val="tx2">
                        <a:lumMod val="20000"/>
                        <a:lumOff val="80000"/>
                      </a:schemeClr>
                    </a:solidFill>
                  </a:tcPr>
                </a:tc>
                <a:tc>
                  <a:txBody>
                    <a:bodyPr/>
                    <a:lstStyle/>
                    <a:p>
                      <a:r>
                        <a:rPr lang="en-US" sz="1200" b="1" dirty="0">
                          <a:latin typeface="Arial" panose="020B0604020202020204" pitchFamily="34" charset="0"/>
                          <a:cs typeface="Arial" panose="020B0604020202020204" pitchFamily="34" charset="0"/>
                        </a:rPr>
                        <a:t>VRC07-523LS</a:t>
                      </a:r>
                      <a:endParaRPr lang="en-ZW" sz="1200" b="1" dirty="0">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r>
                        <a:rPr lang="en-US" sz="1200" b="1" baseline="0" dirty="0">
                          <a:latin typeface="Arial" panose="020B0604020202020204" pitchFamily="34" charset="0"/>
                          <a:cs typeface="Arial" panose="020B0604020202020204" pitchFamily="34" charset="0"/>
                        </a:rPr>
                        <a:t>VRC07-523LS with PGT121, PGDM1400 </a:t>
                      </a:r>
                    </a:p>
                    <a:p>
                      <a:r>
                        <a:rPr lang="en-US" sz="1200" b="1" baseline="0" dirty="0">
                          <a:latin typeface="Arial" panose="020B0604020202020204" pitchFamily="34" charset="0"/>
                          <a:cs typeface="Arial" panose="020B0604020202020204" pitchFamily="34" charset="0"/>
                        </a:rPr>
                        <a:t>or 10-1074</a:t>
                      </a:r>
                      <a:endParaRPr lang="en-ZW" sz="1200" b="1" dirty="0">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r>
                        <a:rPr lang="en-US" sz="1200" b="1" baseline="0" dirty="0">
                          <a:solidFill>
                            <a:schemeClr val="tx1"/>
                          </a:solidFill>
                          <a:latin typeface="Arial" panose="020B0604020202020204" pitchFamily="34" charset="0"/>
                          <a:cs typeface="Arial" panose="020B0604020202020204" pitchFamily="34" charset="0"/>
                        </a:rPr>
                        <a:t>PGT121.414.LS </a:t>
                      </a:r>
                    </a:p>
                    <a:p>
                      <a:r>
                        <a:rPr lang="en-US" sz="1200" b="1" baseline="0" dirty="0">
                          <a:solidFill>
                            <a:schemeClr val="tx1"/>
                          </a:solidFill>
                          <a:latin typeface="Arial" panose="020B0604020202020204" pitchFamily="34" charset="0"/>
                          <a:cs typeface="Arial" panose="020B0604020202020204" pitchFamily="34" charset="0"/>
                        </a:rPr>
                        <a:t>VRC07-523LS</a:t>
                      </a:r>
                      <a:endParaRPr lang="en-ZW" sz="1200" b="1" dirty="0">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r>
                        <a:rPr lang="en-ZW" sz="1200" b="1" dirty="0">
                          <a:latin typeface="Arial" panose="020B0604020202020204" pitchFamily="34" charset="0"/>
                          <a:cs typeface="Arial" panose="020B0604020202020204" pitchFamily="34" charset="0"/>
                        </a:rPr>
                        <a:t>SAR441236</a:t>
                      </a:r>
                    </a:p>
                  </a:txBody>
                  <a:tcPr>
                    <a:solidFill>
                      <a:schemeClr val="tx2">
                        <a:lumMod val="20000"/>
                        <a:lumOff val="80000"/>
                      </a:schemeClr>
                    </a:solidFill>
                  </a:tcPr>
                </a:tc>
                <a:extLst>
                  <a:ext uri="{0D108BD9-81ED-4DB2-BD59-A6C34878D82A}">
                    <a16:rowId xmlns:a16="http://schemas.microsoft.com/office/drawing/2014/main" val="3777511717"/>
                  </a:ext>
                </a:extLst>
              </a:tr>
              <a:tr h="370840">
                <a:tc>
                  <a:txBody>
                    <a:bodyPr/>
                    <a:lstStyle/>
                    <a:p>
                      <a:r>
                        <a:rPr lang="en-ZW" sz="1200" b="1" dirty="0">
                          <a:latin typeface="Arial" panose="020B0604020202020204" pitchFamily="34" charset="0"/>
                          <a:cs typeface="Arial" panose="020B0604020202020204" pitchFamily="34" charset="0"/>
                        </a:rPr>
                        <a:t>Objectives</a:t>
                      </a:r>
                    </a:p>
                  </a:txBody>
                  <a:tcPr>
                    <a:solidFill>
                      <a:schemeClr val="tx2">
                        <a:lumMod val="40000"/>
                        <a:lumOff val="60000"/>
                      </a:schemeClr>
                    </a:solidFill>
                  </a:tcPr>
                </a:tc>
                <a:tc>
                  <a:txBody>
                    <a:bodyPr/>
                    <a:lstStyle/>
                    <a:p>
                      <a:pPr marL="111125" indent="-111125" algn="l">
                        <a:spcAft>
                          <a:spcPts val="300"/>
                        </a:spcAft>
                        <a:buFont typeface="Arial" panose="020B0604020202020204" pitchFamily="34" charset="0"/>
                        <a:buChar char="•"/>
                      </a:pPr>
                      <a:r>
                        <a:rPr lang="en-US" sz="1200" b="1" baseline="0" dirty="0">
                          <a:solidFill>
                            <a:schemeClr val="tx1"/>
                          </a:solidFill>
                          <a:latin typeface="Arial" panose="020B0604020202020204" pitchFamily="34" charset="0"/>
                          <a:cs typeface="Arial" panose="020B0604020202020204" pitchFamily="34" charset="0"/>
                        </a:rPr>
                        <a:t>Safety and tolerability</a:t>
                      </a:r>
                    </a:p>
                    <a:p>
                      <a:pPr marL="111125" indent="-111125" algn="l">
                        <a:spcAft>
                          <a:spcPts val="300"/>
                        </a:spcAft>
                        <a:buFont typeface="Arial" panose="020B0604020202020204" pitchFamily="34" charset="0"/>
                        <a:buChar char="•"/>
                      </a:pPr>
                      <a:r>
                        <a:rPr lang="en-US" sz="1200" b="1" baseline="0" dirty="0">
                          <a:solidFill>
                            <a:schemeClr val="tx1"/>
                          </a:solidFill>
                          <a:latin typeface="Arial" panose="020B0604020202020204" pitchFamily="34" charset="0"/>
                          <a:cs typeface="Arial" panose="020B0604020202020204" pitchFamily="34" charset="0"/>
                        </a:rPr>
                        <a:t>Prevention efficacy</a:t>
                      </a:r>
                      <a:endParaRPr lang="en-ZW" sz="1200" b="1" dirty="0">
                        <a:solidFill>
                          <a:schemeClr val="tx1"/>
                        </a:solidFill>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marL="111125" indent="-111125" algn="l">
                        <a:spcAft>
                          <a:spcPts val="3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Safety and tolerability</a:t>
                      </a:r>
                    </a:p>
                    <a:p>
                      <a:pPr marL="111125" indent="-111125" algn="l">
                        <a:spcAft>
                          <a:spcPts val="3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Serum concentrations </a:t>
                      </a:r>
                    </a:p>
                    <a:p>
                      <a:pPr marL="111125" indent="-111125" algn="l">
                        <a:spcAft>
                          <a:spcPts val="3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Development of anti-drug antibodies (ADA)</a:t>
                      </a:r>
                      <a:endParaRPr lang="en-ZW" sz="1200" b="1" dirty="0">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marL="111125" indent="-111125" algn="l">
                        <a:spcAft>
                          <a:spcPts val="3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Safety and tolerability</a:t>
                      </a:r>
                    </a:p>
                    <a:p>
                      <a:pPr marL="111125" indent="-111125" algn="l">
                        <a:spcAft>
                          <a:spcPts val="3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Serum concentrations</a:t>
                      </a:r>
                      <a:endParaRPr lang="en-ZW" sz="1200" b="1" dirty="0">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marL="111125" indent="-111125" algn="l">
                        <a:spcAft>
                          <a:spcPts val="300"/>
                        </a:spcAft>
                        <a:buFont typeface="Arial" panose="020B0604020202020204" pitchFamily="34" charset="0"/>
                        <a:buChar char="•"/>
                      </a:pPr>
                      <a:r>
                        <a:rPr lang="en-US" sz="1200" b="1" baseline="0" dirty="0">
                          <a:solidFill>
                            <a:schemeClr val="tx1"/>
                          </a:solidFill>
                          <a:latin typeface="Arial" panose="020B0604020202020204" pitchFamily="34" charset="0"/>
                          <a:cs typeface="Arial" panose="020B0604020202020204" pitchFamily="34" charset="0"/>
                        </a:rPr>
                        <a:t>Safety and tolerability </a:t>
                      </a:r>
                    </a:p>
                    <a:p>
                      <a:pPr marL="111125" indent="-111125" algn="l">
                        <a:spcAft>
                          <a:spcPts val="300"/>
                        </a:spcAft>
                        <a:buFont typeface="Arial" panose="020B0604020202020204" pitchFamily="34" charset="0"/>
                        <a:buChar char="•"/>
                      </a:pPr>
                      <a:r>
                        <a:rPr lang="en-US" sz="1200" b="1" baseline="0" dirty="0">
                          <a:solidFill>
                            <a:schemeClr val="tx1"/>
                          </a:solidFill>
                          <a:latin typeface="Arial" panose="020B0604020202020204" pitchFamily="34" charset="0"/>
                          <a:cs typeface="Arial" panose="020B0604020202020204" pitchFamily="34" charset="0"/>
                        </a:rPr>
                        <a:t>Serum concentrations</a:t>
                      </a:r>
                      <a:endParaRPr lang="en-ZW" sz="1200" b="1" dirty="0">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marL="111125" indent="-111125" algn="l">
                        <a:spcAft>
                          <a:spcPts val="300"/>
                        </a:spcAft>
                        <a:buFont typeface="Arial" panose="020B0604020202020204" pitchFamily="34" charset="0"/>
                        <a:buChar char="•"/>
                      </a:pPr>
                      <a:r>
                        <a:rPr lang="en-US" sz="1200" b="1" baseline="0" dirty="0">
                          <a:solidFill>
                            <a:schemeClr val="tx1"/>
                          </a:solidFill>
                          <a:latin typeface="Arial" panose="020B0604020202020204" pitchFamily="34" charset="0"/>
                          <a:cs typeface="Arial" panose="020B0604020202020204" pitchFamily="34" charset="0"/>
                        </a:rPr>
                        <a:t>Safety and tolerability </a:t>
                      </a:r>
                    </a:p>
                    <a:p>
                      <a:pPr marL="111125" indent="-111125" algn="l">
                        <a:spcAft>
                          <a:spcPts val="300"/>
                        </a:spcAft>
                        <a:buFont typeface="Arial" panose="020B0604020202020204" pitchFamily="34" charset="0"/>
                        <a:buChar char="•"/>
                      </a:pPr>
                      <a:r>
                        <a:rPr lang="en-US" sz="1200" b="1" baseline="0" dirty="0">
                          <a:solidFill>
                            <a:schemeClr val="tx1"/>
                          </a:solidFill>
                          <a:latin typeface="Arial" panose="020B0604020202020204" pitchFamily="34" charset="0"/>
                          <a:cs typeface="Arial" panose="020B0604020202020204" pitchFamily="34" charset="0"/>
                        </a:rPr>
                        <a:t>Serum concentrations </a:t>
                      </a:r>
                    </a:p>
                    <a:p>
                      <a:pPr marL="111125" indent="-111125" algn="l">
                        <a:spcAft>
                          <a:spcPts val="300"/>
                        </a:spcAft>
                        <a:buFont typeface="Arial" panose="020B0604020202020204" pitchFamily="34" charset="0"/>
                        <a:buChar char="•"/>
                      </a:pPr>
                      <a:r>
                        <a:rPr lang="en-US" sz="1200" b="1" baseline="0" dirty="0">
                          <a:solidFill>
                            <a:schemeClr val="tx1"/>
                          </a:solidFill>
                          <a:latin typeface="Arial" panose="020B0604020202020204" pitchFamily="34" charset="0"/>
                          <a:cs typeface="Arial" panose="020B0604020202020204" pitchFamily="34" charset="0"/>
                        </a:rPr>
                        <a:t>Development of anti-drug antibodies (ADA)</a:t>
                      </a:r>
                    </a:p>
                    <a:p>
                      <a:endParaRPr lang="en-ZW" sz="1200" b="1" dirty="0">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757349442"/>
                  </a:ext>
                </a:extLst>
              </a:tr>
              <a:tr h="370840">
                <a:tc>
                  <a:txBody>
                    <a:bodyPr/>
                    <a:lstStyle/>
                    <a:p>
                      <a:r>
                        <a:rPr lang="en-ZW" sz="1200" b="1" dirty="0">
                          <a:latin typeface="Arial" panose="020B0604020202020204" pitchFamily="34" charset="0"/>
                          <a:cs typeface="Arial" panose="020B0604020202020204" pitchFamily="34" charset="0"/>
                        </a:rPr>
                        <a:t>Study design</a:t>
                      </a:r>
                    </a:p>
                  </a:txBody>
                  <a:tcPr>
                    <a:solidFill>
                      <a:schemeClr val="tx2">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anose="020B0604020202020204" pitchFamily="34" charset="0"/>
                          <a:cs typeface="Arial" panose="020B0604020202020204" pitchFamily="34" charset="0"/>
                        </a:rPr>
                        <a:t>Randomized, controlled, double-blind, 10 doses (1 every 8 weeks) via IV (10-30 mg/kg)</a:t>
                      </a:r>
                      <a:endParaRPr lang="en-ZW" sz="1200" b="1" dirty="0">
                        <a:solidFill>
                          <a:schemeClr val="tx1"/>
                        </a:solidFill>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Randomized, multi-dose (5 doses 16 weeks apart), IV, SC, IM doses)</a:t>
                      </a:r>
                    </a:p>
                    <a:p>
                      <a:endParaRPr lang="en-ZW" sz="1200" b="1" dirty="0">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marL="111125" marR="0" lvl="0" indent="-1111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Part A: Randomized, single dose of dual combinations </a:t>
                      </a:r>
                    </a:p>
                    <a:p>
                      <a:pPr marL="111125" marR="0" lvl="0" indent="-1111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Part B: Open label, triple combination </a:t>
                      </a:r>
                      <a:endParaRPr lang="en-ZW" sz="1200" b="1" dirty="0">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marL="111125" marR="0" lvl="0" indent="-1111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1" dirty="0">
                          <a:solidFill>
                            <a:schemeClr val="tx1"/>
                          </a:solidFill>
                          <a:latin typeface="Arial" panose="020B0604020202020204" pitchFamily="34" charset="0"/>
                          <a:cs typeface="Arial" panose="020B0604020202020204" pitchFamily="34" charset="0"/>
                        </a:rPr>
                        <a:t>Part A: Single dose escalation </a:t>
                      </a:r>
                    </a:p>
                    <a:p>
                      <a:pPr marL="111125" marR="0" lvl="0" indent="-1111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1" dirty="0">
                          <a:solidFill>
                            <a:schemeClr val="tx1"/>
                          </a:solidFill>
                          <a:latin typeface="Arial" panose="020B0604020202020204" pitchFamily="34" charset="0"/>
                          <a:cs typeface="Arial" panose="020B0604020202020204" pitchFamily="34" charset="0"/>
                        </a:rPr>
                        <a:t>Part B: Randomized, open label, dual combination</a:t>
                      </a:r>
                      <a:endParaRPr lang="en-ZW" sz="1200" b="1" dirty="0">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marL="111125" marR="0" lvl="0" indent="-1111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1" dirty="0">
                          <a:solidFill>
                            <a:schemeClr val="tx1"/>
                          </a:solidFill>
                          <a:latin typeface="Arial" panose="020B0604020202020204" pitchFamily="34" charset="0"/>
                          <a:cs typeface="Arial" panose="020B0604020202020204" pitchFamily="34" charset="0"/>
                        </a:rPr>
                        <a:t>Part A: Randomized, single dose escalation Part B: Randomized, three doses includes placebo (48 participants)</a:t>
                      </a:r>
                    </a:p>
                    <a:p>
                      <a:endParaRPr lang="en-ZW" sz="1200" b="1" dirty="0">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4023754170"/>
                  </a:ext>
                </a:extLst>
              </a:tr>
              <a:tr h="370840">
                <a:tc>
                  <a:txBody>
                    <a:bodyPr/>
                    <a:lstStyle/>
                    <a:p>
                      <a:r>
                        <a:rPr lang="en-ZW" sz="1200" b="1" dirty="0">
                          <a:latin typeface="Arial" panose="020B0604020202020204" pitchFamily="34" charset="0"/>
                          <a:cs typeface="Arial" panose="020B0604020202020204" pitchFamily="34" charset="0"/>
                        </a:rPr>
                        <a:t>Study population and sites</a:t>
                      </a:r>
                    </a:p>
                  </a:txBody>
                  <a:tcPr>
                    <a:solidFill>
                      <a:schemeClr val="tx2">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anose="020B0604020202020204" pitchFamily="34" charset="0"/>
                          <a:cs typeface="Arial" panose="020B0604020202020204" pitchFamily="34" charset="0"/>
                        </a:rPr>
                        <a:t>1900 women and  2700 MSM or transgender (at risk for HIV)</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anose="020B0604020202020204" pitchFamily="34" charset="0"/>
                          <a:cs typeface="Arial" panose="020B0604020202020204" pitchFamily="34" charset="0"/>
                        </a:rPr>
                        <a:t>46 sites globally</a:t>
                      </a:r>
                      <a:endParaRPr lang="en-ZW" sz="1200" b="1" dirty="0">
                        <a:solidFill>
                          <a:schemeClr val="tx1"/>
                        </a:solidFill>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124 healthy adults at low risk for HIV</a:t>
                      </a:r>
                    </a:p>
                    <a:p>
                      <a:r>
                        <a:rPr lang="en-ZW" sz="1200" b="1" dirty="0">
                          <a:latin typeface="Arial" panose="020B0604020202020204" pitchFamily="34" charset="0"/>
                          <a:cs typeface="Arial" panose="020B0604020202020204" pitchFamily="34" charset="0"/>
                        </a:rPr>
                        <a:t>6 US sites,</a:t>
                      </a:r>
                    </a:p>
                    <a:p>
                      <a:r>
                        <a:rPr lang="en-ZW" sz="1200" b="1" dirty="0">
                          <a:latin typeface="Arial" panose="020B0604020202020204" pitchFamily="34" charset="0"/>
                          <a:cs typeface="Arial" panose="020B0604020202020204" pitchFamily="34" charset="0"/>
                        </a:rPr>
                        <a:t>I site in Switzerland</a:t>
                      </a:r>
                    </a:p>
                  </a:txBody>
                  <a:tcPr>
                    <a:solidFill>
                      <a:schemeClr val="tx2">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27 healthy adults at low risk for HIV</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4 US sites</a:t>
                      </a:r>
                    </a:p>
                    <a:p>
                      <a:endParaRPr lang="en-ZW" sz="1200" b="1" dirty="0">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34 healthy adults at low risk for HIV</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6 US sites</a:t>
                      </a:r>
                    </a:p>
                    <a:p>
                      <a:endParaRPr lang="en-ZW" sz="1200" b="1" dirty="0">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78 healthy adults at low risk for HIV</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6 US sites</a:t>
                      </a:r>
                    </a:p>
                    <a:p>
                      <a:endParaRPr lang="en-ZW" sz="1200" b="1" dirty="0">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978135342"/>
                  </a:ext>
                </a:extLst>
              </a:tr>
              <a:tr h="370840">
                <a:tc>
                  <a:txBody>
                    <a:bodyPr/>
                    <a:lstStyle/>
                    <a:p>
                      <a:r>
                        <a:rPr lang="en-ZW" sz="1200" b="1" dirty="0">
                          <a:latin typeface="Arial" panose="020B0604020202020204" pitchFamily="34" charset="0"/>
                          <a:cs typeface="Arial" panose="020B0604020202020204" pitchFamily="34" charset="0"/>
                        </a:rPr>
                        <a:t>Unique feature/s</a:t>
                      </a:r>
                    </a:p>
                  </a:txBody>
                  <a:tcPr>
                    <a:solidFill>
                      <a:schemeClr val="tx2">
                        <a:lumMod val="40000"/>
                        <a:lumOff val="60000"/>
                      </a:schemeClr>
                    </a:solidFill>
                  </a:tcPr>
                </a:tc>
                <a:tc>
                  <a:txBody>
                    <a:bodyPr/>
                    <a:lstStyle/>
                    <a:p>
                      <a:r>
                        <a:rPr lang="en-ZW" sz="1200" b="1" dirty="0">
                          <a:solidFill>
                            <a:schemeClr val="tx1"/>
                          </a:solidFill>
                          <a:latin typeface="Arial" panose="020B0604020202020204" pitchFamily="34" charset="0"/>
                          <a:cs typeface="Arial" panose="020B0604020202020204" pitchFamily="34" charset="0"/>
                        </a:rPr>
                        <a:t>Proof of concept</a:t>
                      </a:r>
                    </a:p>
                  </a:txBody>
                  <a:tcPr>
                    <a:solidFill>
                      <a:schemeClr val="tx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baseline="0" dirty="0">
                          <a:latin typeface="Arial" panose="020B0604020202020204" pitchFamily="34" charset="0"/>
                          <a:cs typeface="Arial" panose="020B0604020202020204" pitchFamily="34" charset="0"/>
                        </a:rPr>
                        <a:t>Broader (neutralizes more HIV-1 isolates [~96%]), more potent and longer half-life than VRC01</a:t>
                      </a:r>
                    </a:p>
                    <a:p>
                      <a:endParaRPr lang="en-ZW" sz="1200" b="1" dirty="0">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Many HIV strains that are resistant to one are sensitive to the other(s)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Theoretically, could be effective against 99% of HIV-1 strains</a:t>
                      </a:r>
                      <a:endParaRPr lang="en-ZW" sz="1200" b="1" dirty="0">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anose="020B0604020202020204" pitchFamily="34" charset="0"/>
                          <a:cs typeface="Arial" panose="020B0604020202020204" pitchFamily="34" charset="0"/>
                        </a:rPr>
                        <a:t>Both </a:t>
                      </a:r>
                      <a:r>
                        <a:rPr lang="en-US" sz="1200" b="1" dirty="0" err="1">
                          <a:solidFill>
                            <a:schemeClr val="tx1"/>
                          </a:solidFill>
                          <a:latin typeface="Arial" panose="020B0604020202020204" pitchFamily="34" charset="0"/>
                          <a:cs typeface="Arial" panose="020B0604020202020204" pitchFamily="34" charset="0"/>
                        </a:rPr>
                        <a:t>mAbs</a:t>
                      </a:r>
                      <a:r>
                        <a:rPr lang="en-US" sz="1200" b="1" dirty="0">
                          <a:solidFill>
                            <a:schemeClr val="tx1"/>
                          </a:solidFill>
                          <a:latin typeface="Arial" panose="020B0604020202020204" pitchFamily="34" charset="0"/>
                          <a:cs typeface="Arial" panose="020B0604020202020204" pitchFamily="34" charset="0"/>
                        </a:rPr>
                        <a:t> have been engineered to have a longer half-life</a:t>
                      </a:r>
                    </a:p>
                    <a:p>
                      <a:endParaRPr lang="en-ZW" sz="1200" b="1" dirty="0">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latin typeface="Arial" panose="020B0604020202020204" pitchFamily="34" charset="0"/>
                          <a:cs typeface="Arial" panose="020B0604020202020204" pitchFamily="34" charset="0"/>
                        </a:rPr>
                        <a:t>Single </a:t>
                      </a:r>
                      <a:r>
                        <a:rPr lang="en-US" sz="1200" b="1" baseline="0" dirty="0" err="1">
                          <a:solidFill>
                            <a:schemeClr val="tx1"/>
                          </a:solidFill>
                          <a:latin typeface="Arial" panose="020B0604020202020204" pitchFamily="34" charset="0"/>
                          <a:cs typeface="Arial" panose="020B0604020202020204" pitchFamily="34" charset="0"/>
                        </a:rPr>
                        <a:t>mAb</a:t>
                      </a:r>
                      <a:r>
                        <a:rPr lang="en-US" sz="1200" b="1" baseline="0" dirty="0">
                          <a:solidFill>
                            <a:schemeClr val="tx1"/>
                          </a:solidFill>
                          <a:latin typeface="Arial" panose="020B0604020202020204" pitchFamily="34" charset="0"/>
                          <a:cs typeface="Arial" panose="020B0604020202020204" pitchFamily="34" charset="0"/>
                        </a:rPr>
                        <a:t> engineered to bind HIV in three locations (CD4 binding site, MPER epitope and V1/V2 epitope)</a:t>
                      </a:r>
                    </a:p>
                    <a:p>
                      <a:endParaRPr lang="en-ZW" sz="1200" b="0" dirty="0">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2752923710"/>
                  </a:ext>
                </a:extLst>
              </a:tr>
            </a:tbl>
          </a:graphicData>
        </a:graphic>
      </p:graphicFrame>
      <p:sp>
        <p:nvSpPr>
          <p:cNvPr id="9" name="TextBox 8">
            <a:extLst>
              <a:ext uri="{FF2B5EF4-FFF2-40B4-BE49-F238E27FC236}">
                <a16:creationId xmlns:a16="http://schemas.microsoft.com/office/drawing/2014/main" id="{CB210A0E-A25C-6D41-A02D-F4105D11A942}"/>
              </a:ext>
            </a:extLst>
          </p:cNvPr>
          <p:cNvSpPr txBox="1"/>
          <p:nvPr/>
        </p:nvSpPr>
        <p:spPr>
          <a:xfrm>
            <a:off x="8631368" y="6550223"/>
            <a:ext cx="3669594" cy="307777"/>
          </a:xfrm>
          <a:prstGeom prst="rect">
            <a:avLst/>
          </a:prstGeom>
          <a:noFill/>
        </p:spPr>
        <p:txBody>
          <a:bodyPr wrap="none" rtlCol="0">
            <a:spAutoFit/>
          </a:bodyPr>
          <a:lstStyle/>
          <a:p>
            <a:r>
              <a:rPr lang="en-US" altLang="ja-JP" sz="1400" kern="0" dirty="0" err="1">
                <a:solidFill>
                  <a:schemeClr val="tx1"/>
                </a:solidFill>
              </a:rPr>
              <a:t>Mgodi</a:t>
            </a:r>
            <a:r>
              <a:rPr lang="en-US" altLang="ja-JP" sz="1400" kern="0" dirty="0">
                <a:solidFill>
                  <a:schemeClr val="tx1"/>
                </a:solidFill>
              </a:rPr>
              <a:t> MOSY0502 Mexico City July 21-24 2019</a:t>
            </a:r>
            <a:endParaRPr lang="en-US" sz="1400" dirty="0"/>
          </a:p>
        </p:txBody>
      </p:sp>
    </p:spTree>
    <p:extLst>
      <p:ext uri="{BB962C8B-B14F-4D97-AF65-F5344CB8AC3E}">
        <p14:creationId xmlns:p14="http://schemas.microsoft.com/office/powerpoint/2010/main" val="703768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52207C-A8CD-D846-ACA7-956158DEBF4B}"/>
              </a:ext>
            </a:extLst>
          </p:cNvPr>
          <p:cNvSpPr>
            <a:spLocks noGrp="1"/>
          </p:cNvSpPr>
          <p:nvPr>
            <p:ph type="title"/>
          </p:nvPr>
        </p:nvSpPr>
        <p:spPr/>
        <p:txBody>
          <a:bodyPr/>
          <a:lstStyle/>
          <a:p>
            <a:r>
              <a:rPr lang="en-US" dirty="0">
                <a:latin typeface="Franklin Gothic Medium" panose="020B0603020102020204" pitchFamily="34" charset="0"/>
              </a:rPr>
              <a:t>PrEP, Challenges and Successes</a:t>
            </a:r>
          </a:p>
        </p:txBody>
      </p:sp>
    </p:spTree>
    <p:extLst>
      <p:ext uri="{BB962C8B-B14F-4D97-AF65-F5344CB8AC3E}">
        <p14:creationId xmlns:p14="http://schemas.microsoft.com/office/powerpoint/2010/main" val="1039973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92159-8AB3-6D47-B2D7-6AE8C51B6217}"/>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New PrEP Strategies</a:t>
            </a:r>
          </a:p>
        </p:txBody>
      </p:sp>
      <p:sp>
        <p:nvSpPr>
          <p:cNvPr id="3" name="Content Placeholder 2">
            <a:extLst>
              <a:ext uri="{FF2B5EF4-FFF2-40B4-BE49-F238E27FC236}">
                <a16:creationId xmlns:a16="http://schemas.microsoft.com/office/drawing/2014/main" id="{63399189-A502-A240-BD42-763DCA4BD8F5}"/>
              </a:ext>
            </a:extLst>
          </p:cNvPr>
          <p:cNvSpPr>
            <a:spLocks noGrp="1"/>
          </p:cNvSpPr>
          <p:nvPr>
            <p:ph idx="1"/>
          </p:nvPr>
        </p:nvSpPr>
        <p:spPr>
          <a:xfrm>
            <a:off x="838200" y="1444624"/>
            <a:ext cx="10515600" cy="4872329"/>
          </a:xfrm>
        </p:spPr>
        <p:txBody>
          <a:bodyPr>
            <a:normAutofit fontScale="92500"/>
          </a:bodyPr>
          <a:lstStyle/>
          <a:p>
            <a:pPr>
              <a:spcAft>
                <a:spcPts val="600"/>
              </a:spcAft>
            </a:pPr>
            <a:r>
              <a:rPr lang="en-US" dirty="0"/>
              <a:t>Injectable Cabotegravir as PrEP (Human Trials)</a:t>
            </a:r>
          </a:p>
          <a:p>
            <a:pPr lvl="1">
              <a:spcAft>
                <a:spcPts val="1200"/>
              </a:spcAft>
            </a:pPr>
            <a:r>
              <a:rPr lang="en-US" dirty="0"/>
              <a:t>HPTN 083 &amp; 084 are currently enrolling participants to compare long-acting injectable cabotegravir vs TDF/FTC for PrEP in MSM and women respectively.</a:t>
            </a:r>
          </a:p>
          <a:p>
            <a:pPr>
              <a:spcAft>
                <a:spcPts val="600"/>
              </a:spcAft>
            </a:pPr>
            <a:r>
              <a:rPr lang="en-US" dirty="0"/>
              <a:t>Implantable devices (Preclinical)</a:t>
            </a:r>
          </a:p>
          <a:p>
            <a:pPr lvl="1">
              <a:spcAft>
                <a:spcPts val="1200"/>
              </a:spcAft>
            </a:pPr>
            <a:r>
              <a:rPr lang="en-US" dirty="0"/>
              <a:t>Tenofovir </a:t>
            </a:r>
            <a:r>
              <a:rPr lang="en-US" dirty="0" err="1"/>
              <a:t>alfenamide</a:t>
            </a:r>
            <a:r>
              <a:rPr lang="en-US" dirty="0"/>
              <a:t> subdermal implant maintains drug levels at target in animal testing, promising candidate for implantable PrEP</a:t>
            </a:r>
          </a:p>
          <a:p>
            <a:pPr lvl="1">
              <a:spcAft>
                <a:spcPts val="1200"/>
              </a:spcAft>
            </a:pPr>
            <a:r>
              <a:rPr lang="en-US" dirty="0"/>
              <a:t>Translocation inhibitor MK-8591 (</a:t>
            </a:r>
            <a:r>
              <a:rPr lang="en-US" dirty="0" err="1"/>
              <a:t>EFdA</a:t>
            </a:r>
            <a:r>
              <a:rPr lang="en-US" dirty="0"/>
              <a:t>) in an implant can maintain drug levels at or above target for &gt;180 days, and potentially for up to 1 year based on animal testing</a:t>
            </a:r>
          </a:p>
          <a:p>
            <a:pPr>
              <a:spcAft>
                <a:spcPts val="600"/>
              </a:spcAft>
            </a:pPr>
            <a:r>
              <a:rPr lang="en-US" dirty="0"/>
              <a:t>Transcutaneous delivery – removable patches (Phase I)</a:t>
            </a:r>
          </a:p>
          <a:p>
            <a:pPr lvl="1">
              <a:spcAft>
                <a:spcPts val="1200"/>
              </a:spcAft>
            </a:pPr>
            <a:r>
              <a:rPr lang="en-US" dirty="0"/>
              <a:t>Microneedle patches 30-60cm</a:t>
            </a:r>
            <a:r>
              <a:rPr lang="en-US" baseline="30000" dirty="0"/>
              <a:t>2</a:t>
            </a:r>
            <a:r>
              <a:rPr lang="en-US" dirty="0"/>
              <a:t> can deliver Cabotegravir at appropriate drug concentrations in adults</a:t>
            </a:r>
          </a:p>
        </p:txBody>
      </p:sp>
      <p:sp>
        <p:nvSpPr>
          <p:cNvPr id="4" name="ZoneTexte 9">
            <a:extLst>
              <a:ext uri="{FF2B5EF4-FFF2-40B4-BE49-F238E27FC236}">
                <a16:creationId xmlns:a16="http://schemas.microsoft.com/office/drawing/2014/main" id="{F93F7851-1770-9D4B-8D30-BA7F175D5FC6}"/>
              </a:ext>
            </a:extLst>
          </p:cNvPr>
          <p:cNvSpPr txBox="1">
            <a:spLocks noChangeArrowheads="1"/>
          </p:cNvSpPr>
          <p:nvPr/>
        </p:nvSpPr>
        <p:spPr bwMode="auto">
          <a:xfrm>
            <a:off x="0" y="6593953"/>
            <a:ext cx="4913313"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7675">
              <a:defRPr>
                <a:solidFill>
                  <a:schemeClr val="tx1"/>
                </a:solidFill>
                <a:latin typeface="Arial" pitchFamily="34" charset="0"/>
                <a:cs typeface="Arial" pitchFamily="34" charset="0"/>
              </a:defRPr>
            </a:lvl1pPr>
            <a:lvl2pPr marL="742950" indent="-285750" defTabSz="447675">
              <a:defRPr>
                <a:solidFill>
                  <a:schemeClr val="tx1"/>
                </a:solidFill>
                <a:latin typeface="Arial" pitchFamily="34" charset="0"/>
                <a:cs typeface="Arial" pitchFamily="34" charset="0"/>
              </a:defRPr>
            </a:lvl2pPr>
            <a:lvl3pPr marL="1143000" indent="-228600" defTabSz="447675">
              <a:defRPr>
                <a:solidFill>
                  <a:schemeClr val="tx1"/>
                </a:solidFill>
                <a:latin typeface="Arial" pitchFamily="34" charset="0"/>
                <a:cs typeface="Arial" pitchFamily="34" charset="0"/>
              </a:defRPr>
            </a:lvl3pPr>
            <a:lvl4pPr marL="1600200" indent="-228600" defTabSz="447675">
              <a:defRPr>
                <a:solidFill>
                  <a:schemeClr val="tx1"/>
                </a:solidFill>
                <a:latin typeface="Arial" pitchFamily="34" charset="0"/>
                <a:cs typeface="Arial" pitchFamily="34" charset="0"/>
              </a:defRPr>
            </a:lvl4pPr>
            <a:lvl5pPr marL="2057400" indent="-228600" defTabSz="447675">
              <a:defRPr>
                <a:solidFill>
                  <a:schemeClr val="tx1"/>
                </a:solidFill>
                <a:latin typeface="Arial" pitchFamily="34" charset="0"/>
                <a:cs typeface="Arial" pitchFamily="34" charset="0"/>
              </a:defRPr>
            </a:lvl5pPr>
            <a:lvl6pPr marL="2514600" indent="-228600" defTabSz="4476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476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476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47675" eaLnBrk="0" fontAlgn="base" hangingPunct="0">
              <a:spcBef>
                <a:spcPct val="0"/>
              </a:spcBef>
              <a:spcAft>
                <a:spcPct val="0"/>
              </a:spcAft>
              <a:defRPr>
                <a:solidFill>
                  <a:schemeClr val="tx1"/>
                </a:solidFill>
                <a:latin typeface="Arial" pitchFamily="34" charset="0"/>
                <a:cs typeface="Arial" pitchFamily="34" charset="0"/>
              </a:defRPr>
            </a:lvl9pPr>
          </a:lstStyle>
          <a:p>
            <a:pPr hangingPunct="0">
              <a:lnSpc>
                <a:spcPct val="93000"/>
              </a:lnSpc>
              <a:buClr>
                <a:srgbClr val="000000"/>
              </a:buClr>
              <a:buFont typeface="Times New Roman" pitchFamily="18" charset="0"/>
              <a:buNone/>
            </a:pPr>
            <a:r>
              <a:rPr lang="fr-FR" altLang="fr-FR" sz="1200" dirty="0">
                <a:solidFill>
                  <a:srgbClr val="000000"/>
                </a:solidFill>
                <a:latin typeface="+mn-lt"/>
                <a:ea typeface="Arial Unicode MS" pitchFamily="34" charset="-128"/>
                <a:cs typeface="Arial Unicode MS" pitchFamily="34" charset="-128"/>
              </a:rPr>
              <a:t>Flexner  MOSY0504 10</a:t>
            </a:r>
            <a:r>
              <a:rPr lang="fr-FR" altLang="fr-FR" sz="1200" baseline="30000" dirty="0">
                <a:solidFill>
                  <a:srgbClr val="000000"/>
                </a:solidFill>
                <a:latin typeface="+mn-lt"/>
                <a:ea typeface="Arial Unicode MS" pitchFamily="34" charset="-128"/>
                <a:cs typeface="Arial Unicode MS" pitchFamily="34" charset="-128"/>
              </a:rPr>
              <a:t>th</a:t>
            </a:r>
            <a:r>
              <a:rPr lang="fr-FR" altLang="fr-FR" sz="1200" dirty="0">
                <a:solidFill>
                  <a:srgbClr val="000000"/>
                </a:solidFill>
                <a:latin typeface="+mn-lt"/>
                <a:ea typeface="Arial Unicode MS" pitchFamily="34" charset="-128"/>
                <a:cs typeface="Arial Unicode MS" pitchFamily="34" charset="-128"/>
              </a:rPr>
              <a:t> IAS 2019, July 23 Mexico City, Mexico</a:t>
            </a:r>
          </a:p>
        </p:txBody>
      </p:sp>
      <p:sp>
        <p:nvSpPr>
          <p:cNvPr id="8" name="TextBox 6">
            <a:extLst>
              <a:ext uri="{FF2B5EF4-FFF2-40B4-BE49-F238E27FC236}">
                <a16:creationId xmlns:a16="http://schemas.microsoft.com/office/drawing/2014/main" id="{3B9653D9-B178-B249-AB4F-3B6B7EE3F7DB}"/>
              </a:ext>
            </a:extLst>
          </p:cNvPr>
          <p:cNvSpPr txBox="1">
            <a:spLocks noChangeArrowheads="1"/>
          </p:cNvSpPr>
          <p:nvPr/>
        </p:nvSpPr>
        <p:spPr bwMode="auto">
          <a:xfrm>
            <a:off x="0" y="6316954"/>
            <a:ext cx="92770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27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3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0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1600">
                <a:solidFill>
                  <a:schemeClr val="tx1"/>
                </a:solidFill>
                <a:latin typeface="Times New Roman" panose="02020603050405020304" pitchFamily="18" charset="0"/>
              </a:defRPr>
            </a:lvl9pPr>
          </a:lstStyle>
          <a:p>
            <a:pPr>
              <a:spcBef>
                <a:spcPct val="0"/>
              </a:spcBef>
              <a:buClrTx/>
              <a:buSzTx/>
              <a:buNone/>
            </a:pPr>
            <a:r>
              <a:rPr lang="en-US" altLang="en-US" sz="1200" dirty="0" err="1">
                <a:latin typeface="+mn-lt"/>
              </a:rPr>
              <a:t>Rajoli</a:t>
            </a:r>
            <a:r>
              <a:rPr lang="en-US" altLang="en-US" sz="1200" dirty="0">
                <a:latin typeface="+mn-lt"/>
              </a:rPr>
              <a:t> et al. </a:t>
            </a:r>
            <a:r>
              <a:rPr lang="en-US" altLang="en-US" sz="1200" i="1" dirty="0">
                <a:latin typeface="+mn-lt"/>
              </a:rPr>
              <a:t>CROI 2018, </a:t>
            </a:r>
            <a:r>
              <a:rPr lang="en-US" altLang="en-US" sz="1200" dirty="0"/>
              <a:t>Barrett SE et al. </a:t>
            </a:r>
            <a:r>
              <a:rPr lang="en-US" altLang="en-US" sz="1200" i="1" dirty="0" err="1"/>
              <a:t>Antimicrob</a:t>
            </a:r>
            <a:r>
              <a:rPr lang="en-US" altLang="en-US" sz="1200" i="1" dirty="0"/>
              <a:t> Agents </a:t>
            </a:r>
            <a:r>
              <a:rPr lang="en-US" altLang="en-US" sz="1200" i="1" dirty="0" err="1"/>
              <a:t>Chemother</a:t>
            </a:r>
            <a:r>
              <a:rPr lang="en-US" altLang="en-US" sz="1200" i="1" dirty="0"/>
              <a:t> </a:t>
            </a:r>
            <a:r>
              <a:rPr lang="en-US" altLang="en-US" sz="1200" dirty="0"/>
              <a:t>2018, </a:t>
            </a:r>
            <a:r>
              <a:rPr lang="en-US" altLang="ja-JP" sz="1200" dirty="0">
                <a:ea typeface="ＭＳ Ｐゴシック" panose="020B0600070205080204" pitchFamily="34" charset="-128"/>
              </a:rPr>
              <a:t>M </a:t>
            </a:r>
            <a:r>
              <a:rPr lang="en-US" altLang="ja-JP" sz="1200" dirty="0" err="1">
                <a:ea typeface="ＭＳ Ｐゴシック" panose="020B0600070205080204" pitchFamily="34" charset="-128"/>
              </a:rPr>
              <a:t>Gunawardana</a:t>
            </a:r>
            <a:r>
              <a:rPr lang="en-US" altLang="ja-JP" sz="1200" dirty="0">
                <a:ea typeface="ＭＳ Ｐゴシック" panose="020B0600070205080204" pitchFamily="34" charset="-128"/>
              </a:rPr>
              <a:t> et al., </a:t>
            </a:r>
            <a:r>
              <a:rPr lang="en-US" altLang="ja-JP" sz="1200" i="1" dirty="0" err="1">
                <a:ea typeface="ＭＳ Ｐゴシック" panose="020B0600070205080204" pitchFamily="34" charset="-128"/>
              </a:rPr>
              <a:t>Antimicrob</a:t>
            </a:r>
            <a:r>
              <a:rPr lang="en-US" altLang="ja-JP" sz="1200" i="1" dirty="0">
                <a:ea typeface="ＭＳ Ｐゴシック" panose="020B0600070205080204" pitchFamily="34" charset="-128"/>
              </a:rPr>
              <a:t> Agents </a:t>
            </a:r>
            <a:r>
              <a:rPr lang="en-US" altLang="ja-JP" sz="1200" i="1" dirty="0" err="1">
                <a:ea typeface="ＭＳ Ｐゴシック" panose="020B0600070205080204" pitchFamily="34" charset="-128"/>
              </a:rPr>
              <a:t>Chemother</a:t>
            </a:r>
            <a:r>
              <a:rPr lang="en-US" altLang="ja-JP" sz="1200" i="1" dirty="0">
                <a:ea typeface="ＭＳ Ｐゴシック" panose="020B0600070205080204" pitchFamily="34" charset="-128"/>
              </a:rPr>
              <a:t> </a:t>
            </a:r>
            <a:r>
              <a:rPr lang="en-US" altLang="ja-JP" sz="1200" dirty="0">
                <a:ea typeface="ＭＳ Ｐゴシック" panose="020B0600070205080204" pitchFamily="34" charset="-128"/>
              </a:rPr>
              <a:t>2015; 59: 3913</a:t>
            </a:r>
            <a:r>
              <a:rPr lang="en-US" altLang="en-US" sz="1200" dirty="0"/>
              <a:t> </a:t>
            </a:r>
            <a:endParaRPr lang="en-US" altLang="en-US" sz="1200" dirty="0">
              <a:latin typeface="+mn-lt"/>
            </a:endParaRPr>
          </a:p>
        </p:txBody>
      </p:sp>
    </p:spTree>
    <p:extLst>
      <p:ext uri="{BB962C8B-B14F-4D97-AF65-F5344CB8AC3E}">
        <p14:creationId xmlns:p14="http://schemas.microsoft.com/office/powerpoint/2010/main" val="316265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D923-8492-8E44-9857-A75B456DC79E}"/>
              </a:ext>
            </a:extLst>
          </p:cNvPr>
          <p:cNvSpPr>
            <a:spLocks noGrp="1"/>
          </p:cNvSpPr>
          <p:nvPr>
            <p:ph type="title"/>
          </p:nvPr>
        </p:nvSpPr>
        <p:spPr>
          <a:xfrm>
            <a:off x="0" y="9361"/>
            <a:ext cx="10515600" cy="1325563"/>
          </a:xfrm>
        </p:spPr>
        <p:txBody>
          <a:bodyPr/>
          <a:lstStyle/>
          <a:p>
            <a:r>
              <a:rPr lang="en-US" dirty="0">
                <a:latin typeface="Franklin Gothic Medium" panose="020B0603020102020204" pitchFamily="34" charset="0"/>
              </a:rPr>
              <a:t>Topical PrEP – </a:t>
            </a:r>
            <a:r>
              <a:rPr lang="en-US" dirty="0" err="1">
                <a:latin typeface="Franklin Gothic Medium" panose="020B0603020102020204" pitchFamily="34" charset="0"/>
              </a:rPr>
              <a:t>Dapivirine</a:t>
            </a:r>
            <a:r>
              <a:rPr lang="en-US" dirty="0">
                <a:latin typeface="Franklin Gothic Medium" panose="020B0603020102020204" pitchFamily="34" charset="0"/>
              </a:rPr>
              <a:t> Ring</a:t>
            </a:r>
          </a:p>
        </p:txBody>
      </p:sp>
      <p:sp>
        <p:nvSpPr>
          <p:cNvPr id="3" name="Content Placeholder 2">
            <a:extLst>
              <a:ext uri="{FF2B5EF4-FFF2-40B4-BE49-F238E27FC236}">
                <a16:creationId xmlns:a16="http://schemas.microsoft.com/office/drawing/2014/main" id="{CB7E87E6-53A9-8F4B-A740-BF9FA81594C5}"/>
              </a:ext>
            </a:extLst>
          </p:cNvPr>
          <p:cNvSpPr>
            <a:spLocks noGrp="1"/>
          </p:cNvSpPr>
          <p:nvPr>
            <p:ph idx="1"/>
          </p:nvPr>
        </p:nvSpPr>
        <p:spPr>
          <a:xfrm>
            <a:off x="838200" y="1340430"/>
            <a:ext cx="5418906" cy="4351338"/>
          </a:xfrm>
        </p:spPr>
        <p:txBody>
          <a:bodyPr/>
          <a:lstStyle/>
          <a:p>
            <a:r>
              <a:rPr lang="en-US" dirty="0"/>
              <a:t>Well tolerated, good adherence in extension trials (DREAM and HOPE), with slightly better efficacy than seen in ASPIRE and The Ring Study</a:t>
            </a:r>
          </a:p>
          <a:p>
            <a:r>
              <a:rPr lang="en-US" dirty="0"/>
              <a:t>90day version in development</a:t>
            </a:r>
          </a:p>
          <a:p>
            <a:r>
              <a:rPr lang="en-US" dirty="0"/>
              <a:t>Regulatory submissions in process in Europe and Africa, submission to FDA planned in 2019</a:t>
            </a:r>
          </a:p>
        </p:txBody>
      </p:sp>
      <p:grpSp>
        <p:nvGrpSpPr>
          <p:cNvPr id="10" name="Group 9">
            <a:extLst>
              <a:ext uri="{FF2B5EF4-FFF2-40B4-BE49-F238E27FC236}">
                <a16:creationId xmlns:a16="http://schemas.microsoft.com/office/drawing/2014/main" id="{E759692A-09D2-D84A-8A75-BA0AE74E4D2B}"/>
              </a:ext>
            </a:extLst>
          </p:cNvPr>
          <p:cNvGrpSpPr/>
          <p:nvPr/>
        </p:nvGrpSpPr>
        <p:grpSpPr>
          <a:xfrm>
            <a:off x="6019464" y="2556266"/>
            <a:ext cx="5937520" cy="3459962"/>
            <a:chOff x="3436606" y="1905001"/>
            <a:chExt cx="4628779" cy="2607829"/>
          </a:xfrm>
        </p:grpSpPr>
        <p:grpSp>
          <p:nvGrpSpPr>
            <p:cNvPr id="4" name="Group 8">
              <a:extLst>
                <a:ext uri="{FF2B5EF4-FFF2-40B4-BE49-F238E27FC236}">
                  <a16:creationId xmlns:a16="http://schemas.microsoft.com/office/drawing/2014/main" id="{DEA2AA94-65A1-2449-83EE-B1C10851F28B}"/>
                </a:ext>
              </a:extLst>
            </p:cNvPr>
            <p:cNvGrpSpPr>
              <a:grpSpLocks/>
            </p:cNvGrpSpPr>
            <p:nvPr/>
          </p:nvGrpSpPr>
          <p:grpSpPr bwMode="auto">
            <a:xfrm>
              <a:off x="3436606" y="1937914"/>
              <a:ext cx="2544896" cy="2574916"/>
              <a:chOff x="3949880" y="626320"/>
              <a:chExt cx="2797606" cy="2844943"/>
            </a:xfrm>
          </p:grpSpPr>
          <p:pic>
            <p:nvPicPr>
              <p:cNvPr id="5" name="HIV reduction 27.psd" descr="/Users/michaellangley/Desktop/HIV reduction 27.psd">
                <a:extLst>
                  <a:ext uri="{FF2B5EF4-FFF2-40B4-BE49-F238E27FC236}">
                    <a16:creationId xmlns:a16="http://schemas.microsoft.com/office/drawing/2014/main" id="{3B330237-74E5-4446-B3D1-6E9CBED702F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49880" y="626320"/>
                <a:ext cx="2797606" cy="284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2E4AC71-59D3-BC48-86DA-940E7754A484}"/>
                  </a:ext>
                </a:extLst>
              </p:cNvPr>
              <p:cNvSpPr/>
              <p:nvPr/>
            </p:nvSpPr>
            <p:spPr>
              <a:xfrm>
                <a:off x="4824004" y="1610770"/>
                <a:ext cx="1202193" cy="635637"/>
              </a:xfrm>
              <a:prstGeom prst="rect">
                <a:avLst/>
              </a:prstGeom>
            </p:spPr>
            <p:txBody>
              <a:bodyPr>
                <a:spAutoFit/>
              </a:bodyPr>
              <a:lstStyle/>
              <a:p>
                <a:pPr algn="ctr">
                  <a:defRPr/>
                </a:pPr>
                <a:r>
                  <a:rPr lang="en-US" sz="2400" b="1" i="1" dirty="0">
                    <a:solidFill>
                      <a:srgbClr val="681F6A"/>
                    </a:solidFill>
                    <a:latin typeface="+mj-lt"/>
                  </a:rPr>
                  <a:t>27%</a:t>
                </a:r>
              </a:p>
              <a:p>
                <a:pPr algn="ctr">
                  <a:defRPr/>
                </a:pPr>
                <a:r>
                  <a:rPr lang="en-ZA" sz="2400" b="1" dirty="0">
                    <a:solidFill>
                      <a:srgbClr val="595959"/>
                    </a:solidFill>
                    <a:latin typeface="+mj-lt"/>
                  </a:rPr>
                  <a:t>reduction</a:t>
                </a:r>
                <a:endParaRPr lang="en-US" sz="2400" dirty="0">
                  <a:solidFill>
                    <a:srgbClr val="595959"/>
                  </a:solidFill>
                  <a:latin typeface="+mj-lt"/>
                </a:endParaRPr>
              </a:p>
            </p:txBody>
          </p:sp>
        </p:grpSp>
        <p:pic>
          <p:nvPicPr>
            <p:cNvPr id="7" name="Picture 11" descr="HIV reduction.psd">
              <a:extLst>
                <a:ext uri="{FF2B5EF4-FFF2-40B4-BE49-F238E27FC236}">
                  <a16:creationId xmlns:a16="http://schemas.microsoft.com/office/drawing/2014/main" id="{BEB1F99C-2339-C146-A9C0-4F07FAF4F8B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37200" y="1905001"/>
              <a:ext cx="25281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A7E0589-662C-CF45-A5DA-09E869984F27}"/>
                </a:ext>
              </a:extLst>
            </p:cNvPr>
            <p:cNvSpPr txBox="1"/>
            <p:nvPr/>
          </p:nvSpPr>
          <p:spPr>
            <a:xfrm>
              <a:off x="6146800" y="2809875"/>
              <a:ext cx="1528913" cy="830997"/>
            </a:xfrm>
            <a:prstGeom prst="rect">
              <a:avLst/>
            </a:prstGeom>
            <a:noFill/>
          </p:spPr>
          <p:txBody>
            <a:bodyPr wrap="square">
              <a:spAutoFit/>
            </a:bodyPr>
            <a:lstStyle/>
            <a:p>
              <a:pPr algn="ctr">
                <a:defRPr/>
              </a:pPr>
              <a:r>
                <a:rPr lang="en-ZA" sz="2400" b="1" i="1" dirty="0">
                  <a:solidFill>
                    <a:srgbClr val="FF0070"/>
                  </a:solidFill>
                  <a:latin typeface="+mj-lt"/>
                </a:rPr>
                <a:t>31%</a:t>
              </a:r>
            </a:p>
            <a:p>
              <a:pPr algn="ctr">
                <a:defRPr/>
              </a:pPr>
              <a:r>
                <a:rPr lang="en-ZA" sz="2400" b="1" dirty="0">
                  <a:solidFill>
                    <a:srgbClr val="595959"/>
                  </a:solidFill>
                  <a:latin typeface="+mj-lt"/>
                </a:rPr>
                <a:t>reduction</a:t>
              </a:r>
              <a:endParaRPr lang="en-US" sz="2400" dirty="0">
                <a:solidFill>
                  <a:srgbClr val="595959"/>
                </a:solidFill>
                <a:latin typeface="+mj-lt"/>
              </a:endParaRPr>
            </a:p>
            <a:p>
              <a:pPr algn="ctr">
                <a:defRPr/>
              </a:pPr>
              <a:endParaRPr lang="en-ZA" sz="2400" b="1" i="1" dirty="0">
                <a:solidFill>
                  <a:srgbClr val="FF0070"/>
                </a:solidFill>
                <a:latin typeface="+mj-lt"/>
              </a:endParaRPr>
            </a:p>
          </p:txBody>
        </p:sp>
      </p:grpSp>
      <p:sp>
        <p:nvSpPr>
          <p:cNvPr id="9" name="TextBox 8">
            <a:extLst>
              <a:ext uri="{FF2B5EF4-FFF2-40B4-BE49-F238E27FC236}">
                <a16:creationId xmlns:a16="http://schemas.microsoft.com/office/drawing/2014/main" id="{1F8E340A-D913-7546-A098-3CA8D50270F0}"/>
              </a:ext>
            </a:extLst>
          </p:cNvPr>
          <p:cNvSpPr txBox="1"/>
          <p:nvPr/>
        </p:nvSpPr>
        <p:spPr>
          <a:xfrm>
            <a:off x="0" y="6581775"/>
            <a:ext cx="2627313" cy="276225"/>
          </a:xfrm>
          <a:prstGeom prst="rect">
            <a:avLst/>
          </a:prstGeom>
          <a:noFill/>
        </p:spPr>
        <p:txBody>
          <a:bodyPr wrap="none">
            <a:spAutoFit/>
          </a:bodyPr>
          <a:lstStyle/>
          <a:p>
            <a:pPr>
              <a:defRPr/>
            </a:pPr>
            <a:r>
              <a:rPr lang="en-US" sz="1200" dirty="0">
                <a:latin typeface="+mj-lt"/>
              </a:rPr>
              <a:t>Baeten et al., Nel et al., NEJM 2016</a:t>
            </a:r>
          </a:p>
        </p:txBody>
      </p:sp>
      <p:pic>
        <p:nvPicPr>
          <p:cNvPr id="12" name="Picture 5">
            <a:extLst>
              <a:ext uri="{FF2B5EF4-FFF2-40B4-BE49-F238E27FC236}">
                <a16:creationId xmlns:a16="http://schemas.microsoft.com/office/drawing/2014/main" id="{18C38134-27BE-474B-BACA-368C8622082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05313" y="2220665"/>
            <a:ext cx="1461260" cy="50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mconradie\Desktop\the_ring_study_logo.png">
            <a:extLst>
              <a:ext uri="{FF2B5EF4-FFF2-40B4-BE49-F238E27FC236}">
                <a16:creationId xmlns:a16="http://schemas.microsoft.com/office/drawing/2014/main" id="{38C23E9B-B98B-764C-9676-362D276D4D5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28720" y="2031796"/>
            <a:ext cx="891724" cy="89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9">
            <a:extLst>
              <a:ext uri="{FF2B5EF4-FFF2-40B4-BE49-F238E27FC236}">
                <a16:creationId xmlns:a16="http://schemas.microsoft.com/office/drawing/2014/main" id="{ACD21A22-1FB6-FF41-898D-A1719533959C}"/>
              </a:ext>
            </a:extLst>
          </p:cNvPr>
          <p:cNvSpPr txBox="1">
            <a:spLocks noChangeArrowheads="1"/>
          </p:cNvSpPr>
          <p:nvPr/>
        </p:nvSpPr>
        <p:spPr bwMode="auto">
          <a:xfrm>
            <a:off x="0" y="6403026"/>
            <a:ext cx="4913313"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7675">
              <a:defRPr>
                <a:solidFill>
                  <a:schemeClr val="tx1"/>
                </a:solidFill>
                <a:latin typeface="Arial" pitchFamily="34" charset="0"/>
                <a:cs typeface="Arial" pitchFamily="34" charset="0"/>
              </a:defRPr>
            </a:lvl1pPr>
            <a:lvl2pPr marL="742950" indent="-285750" defTabSz="447675">
              <a:defRPr>
                <a:solidFill>
                  <a:schemeClr val="tx1"/>
                </a:solidFill>
                <a:latin typeface="Arial" pitchFamily="34" charset="0"/>
                <a:cs typeface="Arial" pitchFamily="34" charset="0"/>
              </a:defRPr>
            </a:lvl2pPr>
            <a:lvl3pPr marL="1143000" indent="-228600" defTabSz="447675">
              <a:defRPr>
                <a:solidFill>
                  <a:schemeClr val="tx1"/>
                </a:solidFill>
                <a:latin typeface="Arial" pitchFamily="34" charset="0"/>
                <a:cs typeface="Arial" pitchFamily="34" charset="0"/>
              </a:defRPr>
            </a:lvl3pPr>
            <a:lvl4pPr marL="1600200" indent="-228600" defTabSz="447675">
              <a:defRPr>
                <a:solidFill>
                  <a:schemeClr val="tx1"/>
                </a:solidFill>
                <a:latin typeface="Arial" pitchFamily="34" charset="0"/>
                <a:cs typeface="Arial" pitchFamily="34" charset="0"/>
              </a:defRPr>
            </a:lvl4pPr>
            <a:lvl5pPr marL="2057400" indent="-228600" defTabSz="447675">
              <a:defRPr>
                <a:solidFill>
                  <a:schemeClr val="tx1"/>
                </a:solidFill>
                <a:latin typeface="Arial" pitchFamily="34" charset="0"/>
                <a:cs typeface="Arial" pitchFamily="34" charset="0"/>
              </a:defRPr>
            </a:lvl5pPr>
            <a:lvl6pPr marL="2514600" indent="-228600" defTabSz="4476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476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476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47675" eaLnBrk="0" fontAlgn="base" hangingPunct="0">
              <a:spcBef>
                <a:spcPct val="0"/>
              </a:spcBef>
              <a:spcAft>
                <a:spcPct val="0"/>
              </a:spcAft>
              <a:defRPr>
                <a:solidFill>
                  <a:schemeClr val="tx1"/>
                </a:solidFill>
                <a:latin typeface="Arial" pitchFamily="34" charset="0"/>
                <a:cs typeface="Arial" pitchFamily="34" charset="0"/>
              </a:defRPr>
            </a:lvl9pPr>
          </a:lstStyle>
          <a:p>
            <a:pPr hangingPunct="0">
              <a:lnSpc>
                <a:spcPct val="93000"/>
              </a:lnSpc>
              <a:buClr>
                <a:srgbClr val="000000"/>
              </a:buClr>
              <a:buFont typeface="Times New Roman" pitchFamily="18" charset="0"/>
              <a:buNone/>
            </a:pPr>
            <a:r>
              <a:rPr lang="fr-FR" altLang="fr-FR" sz="1200" dirty="0" err="1">
                <a:solidFill>
                  <a:srgbClr val="000000"/>
                </a:solidFill>
                <a:latin typeface="+mn-lt"/>
                <a:ea typeface="Arial Unicode MS" pitchFamily="34" charset="-128"/>
                <a:cs typeface="Arial Unicode MS" pitchFamily="34" charset="-128"/>
              </a:rPr>
              <a:t>Baeten</a:t>
            </a:r>
            <a:r>
              <a:rPr lang="fr-FR" altLang="fr-FR" sz="1200" dirty="0">
                <a:solidFill>
                  <a:srgbClr val="000000"/>
                </a:solidFill>
                <a:latin typeface="+mn-lt"/>
                <a:ea typeface="Arial Unicode MS" pitchFamily="34" charset="-128"/>
                <a:cs typeface="Arial Unicode MS" pitchFamily="34" charset="-128"/>
              </a:rPr>
              <a:t> MOSY0505 &amp; TUAC0203  10</a:t>
            </a:r>
            <a:r>
              <a:rPr lang="fr-FR" altLang="fr-FR" sz="1200" baseline="30000" dirty="0">
                <a:solidFill>
                  <a:srgbClr val="000000"/>
                </a:solidFill>
                <a:latin typeface="+mn-lt"/>
                <a:ea typeface="Arial Unicode MS" pitchFamily="34" charset="-128"/>
                <a:cs typeface="Arial Unicode MS" pitchFamily="34" charset="-128"/>
              </a:rPr>
              <a:t>th</a:t>
            </a:r>
            <a:r>
              <a:rPr lang="fr-FR" altLang="fr-FR" sz="1200" dirty="0">
                <a:solidFill>
                  <a:srgbClr val="000000"/>
                </a:solidFill>
                <a:latin typeface="+mn-lt"/>
                <a:ea typeface="Arial Unicode MS" pitchFamily="34" charset="-128"/>
                <a:cs typeface="Arial Unicode MS" pitchFamily="34" charset="-128"/>
              </a:rPr>
              <a:t> IAS 2019, July 23 Mexico City, Mexico</a:t>
            </a:r>
          </a:p>
        </p:txBody>
      </p:sp>
      <p:sp>
        <p:nvSpPr>
          <p:cNvPr id="15" name="TextBox 14">
            <a:extLst>
              <a:ext uri="{FF2B5EF4-FFF2-40B4-BE49-F238E27FC236}">
                <a16:creationId xmlns:a16="http://schemas.microsoft.com/office/drawing/2014/main" id="{3416AF46-30D4-3045-993A-2BD0BF51E5D6}"/>
              </a:ext>
            </a:extLst>
          </p:cNvPr>
          <p:cNvSpPr txBox="1"/>
          <p:nvPr/>
        </p:nvSpPr>
        <p:spPr>
          <a:xfrm>
            <a:off x="6973767" y="1525851"/>
            <a:ext cx="4117859" cy="461665"/>
          </a:xfrm>
          <a:prstGeom prst="rect">
            <a:avLst/>
          </a:prstGeom>
          <a:noFill/>
        </p:spPr>
        <p:txBody>
          <a:bodyPr wrap="none" rtlCol="0">
            <a:spAutoFit/>
          </a:bodyPr>
          <a:lstStyle/>
          <a:p>
            <a:r>
              <a:rPr lang="en-US" sz="2400" b="1" u="sng" dirty="0"/>
              <a:t>Efficacy for HIV seroconversion</a:t>
            </a:r>
          </a:p>
        </p:txBody>
      </p:sp>
    </p:spTree>
    <p:extLst>
      <p:ext uri="{BB962C8B-B14F-4D97-AF65-F5344CB8AC3E}">
        <p14:creationId xmlns:p14="http://schemas.microsoft.com/office/powerpoint/2010/main" val="3757832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7BB98660-00DF-574D-B3C4-4C974592E30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696" y="1093303"/>
            <a:ext cx="10877794" cy="576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8D716A4-1013-5042-BA33-8AFB0C0A88BA}"/>
              </a:ext>
            </a:extLst>
          </p:cNvPr>
          <p:cNvSpPr>
            <a:spLocks noGrp="1"/>
          </p:cNvSpPr>
          <p:nvPr>
            <p:ph type="title"/>
          </p:nvPr>
        </p:nvSpPr>
        <p:spPr>
          <a:xfrm>
            <a:off x="0" y="42862"/>
            <a:ext cx="10515600" cy="1325563"/>
          </a:xfrm>
        </p:spPr>
        <p:txBody>
          <a:bodyPr/>
          <a:lstStyle/>
          <a:p>
            <a:r>
              <a:rPr lang="en-US" dirty="0">
                <a:latin typeface="Franklin Gothic Medium" panose="020B0603020102020204" pitchFamily="34" charset="0"/>
              </a:rPr>
              <a:t>Topical PrEP Pipeline</a:t>
            </a:r>
          </a:p>
        </p:txBody>
      </p:sp>
      <p:sp>
        <p:nvSpPr>
          <p:cNvPr id="6" name="ZoneTexte 9">
            <a:extLst>
              <a:ext uri="{FF2B5EF4-FFF2-40B4-BE49-F238E27FC236}">
                <a16:creationId xmlns:a16="http://schemas.microsoft.com/office/drawing/2014/main" id="{837B15B0-A400-2A4F-BD0C-E60614CEE677}"/>
              </a:ext>
            </a:extLst>
          </p:cNvPr>
          <p:cNvSpPr txBox="1">
            <a:spLocks noChangeArrowheads="1"/>
          </p:cNvSpPr>
          <p:nvPr/>
        </p:nvSpPr>
        <p:spPr bwMode="auto">
          <a:xfrm>
            <a:off x="0" y="6593953"/>
            <a:ext cx="4913313"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7675">
              <a:defRPr>
                <a:solidFill>
                  <a:schemeClr val="tx1"/>
                </a:solidFill>
                <a:latin typeface="Arial" pitchFamily="34" charset="0"/>
                <a:cs typeface="Arial" pitchFamily="34" charset="0"/>
              </a:defRPr>
            </a:lvl1pPr>
            <a:lvl2pPr marL="742950" indent="-285750" defTabSz="447675">
              <a:defRPr>
                <a:solidFill>
                  <a:schemeClr val="tx1"/>
                </a:solidFill>
                <a:latin typeface="Arial" pitchFamily="34" charset="0"/>
                <a:cs typeface="Arial" pitchFamily="34" charset="0"/>
              </a:defRPr>
            </a:lvl2pPr>
            <a:lvl3pPr marL="1143000" indent="-228600" defTabSz="447675">
              <a:defRPr>
                <a:solidFill>
                  <a:schemeClr val="tx1"/>
                </a:solidFill>
                <a:latin typeface="Arial" pitchFamily="34" charset="0"/>
                <a:cs typeface="Arial" pitchFamily="34" charset="0"/>
              </a:defRPr>
            </a:lvl3pPr>
            <a:lvl4pPr marL="1600200" indent="-228600" defTabSz="447675">
              <a:defRPr>
                <a:solidFill>
                  <a:schemeClr val="tx1"/>
                </a:solidFill>
                <a:latin typeface="Arial" pitchFamily="34" charset="0"/>
                <a:cs typeface="Arial" pitchFamily="34" charset="0"/>
              </a:defRPr>
            </a:lvl4pPr>
            <a:lvl5pPr marL="2057400" indent="-228600" defTabSz="447675">
              <a:defRPr>
                <a:solidFill>
                  <a:schemeClr val="tx1"/>
                </a:solidFill>
                <a:latin typeface="Arial" pitchFamily="34" charset="0"/>
                <a:cs typeface="Arial" pitchFamily="34" charset="0"/>
              </a:defRPr>
            </a:lvl5pPr>
            <a:lvl6pPr marL="2514600" indent="-228600" defTabSz="4476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476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476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47675" eaLnBrk="0" fontAlgn="base" hangingPunct="0">
              <a:spcBef>
                <a:spcPct val="0"/>
              </a:spcBef>
              <a:spcAft>
                <a:spcPct val="0"/>
              </a:spcAft>
              <a:defRPr>
                <a:solidFill>
                  <a:schemeClr val="tx1"/>
                </a:solidFill>
                <a:latin typeface="Arial" pitchFamily="34" charset="0"/>
                <a:cs typeface="Arial" pitchFamily="34" charset="0"/>
              </a:defRPr>
            </a:lvl9pPr>
          </a:lstStyle>
          <a:p>
            <a:pPr hangingPunct="0">
              <a:lnSpc>
                <a:spcPct val="93000"/>
              </a:lnSpc>
              <a:buClr>
                <a:srgbClr val="000000"/>
              </a:buClr>
              <a:buFont typeface="Times New Roman" pitchFamily="18" charset="0"/>
              <a:buNone/>
            </a:pPr>
            <a:r>
              <a:rPr lang="fr-FR" altLang="fr-FR" sz="1200" dirty="0" err="1">
                <a:solidFill>
                  <a:srgbClr val="000000"/>
                </a:solidFill>
                <a:latin typeface="+mn-lt"/>
                <a:ea typeface="Arial Unicode MS" pitchFamily="34" charset="-128"/>
                <a:cs typeface="Arial Unicode MS" pitchFamily="34" charset="-128"/>
              </a:rPr>
              <a:t>Baeten</a:t>
            </a:r>
            <a:r>
              <a:rPr lang="fr-FR" altLang="fr-FR" sz="1200" dirty="0">
                <a:solidFill>
                  <a:srgbClr val="000000"/>
                </a:solidFill>
                <a:latin typeface="+mn-lt"/>
                <a:ea typeface="Arial Unicode MS" pitchFamily="34" charset="-128"/>
                <a:cs typeface="Arial Unicode MS" pitchFamily="34" charset="-128"/>
              </a:rPr>
              <a:t> MOSY0505 10</a:t>
            </a:r>
            <a:r>
              <a:rPr lang="fr-FR" altLang="fr-FR" sz="1200" baseline="30000" dirty="0">
                <a:solidFill>
                  <a:srgbClr val="000000"/>
                </a:solidFill>
                <a:latin typeface="+mn-lt"/>
                <a:ea typeface="Arial Unicode MS" pitchFamily="34" charset="-128"/>
                <a:cs typeface="Arial Unicode MS" pitchFamily="34" charset="-128"/>
              </a:rPr>
              <a:t>th</a:t>
            </a:r>
            <a:r>
              <a:rPr lang="fr-FR" altLang="fr-FR" sz="1200" dirty="0">
                <a:solidFill>
                  <a:srgbClr val="000000"/>
                </a:solidFill>
                <a:latin typeface="+mn-lt"/>
                <a:ea typeface="Arial Unicode MS" pitchFamily="34" charset="-128"/>
                <a:cs typeface="Arial Unicode MS" pitchFamily="34" charset="-128"/>
              </a:rPr>
              <a:t> IAS 2019, July 23 Mexico City, Mexico</a:t>
            </a:r>
          </a:p>
        </p:txBody>
      </p:sp>
    </p:spTree>
    <p:extLst>
      <p:ext uri="{BB962C8B-B14F-4D97-AF65-F5344CB8AC3E}">
        <p14:creationId xmlns:p14="http://schemas.microsoft.com/office/powerpoint/2010/main" val="466392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3DF71-A0C3-EA41-BB67-E21C67D95471}"/>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HIV Incidence in High-risk Populations</a:t>
            </a:r>
          </a:p>
        </p:txBody>
      </p:sp>
      <p:sp>
        <p:nvSpPr>
          <p:cNvPr id="3" name="Content Placeholder 2">
            <a:extLst>
              <a:ext uri="{FF2B5EF4-FFF2-40B4-BE49-F238E27FC236}">
                <a16:creationId xmlns:a16="http://schemas.microsoft.com/office/drawing/2014/main" id="{854C960C-487B-1B48-9C0A-33122AB327B1}"/>
              </a:ext>
            </a:extLst>
          </p:cNvPr>
          <p:cNvSpPr>
            <a:spLocks noGrp="1"/>
          </p:cNvSpPr>
          <p:nvPr>
            <p:ph idx="1"/>
          </p:nvPr>
        </p:nvSpPr>
        <p:spPr>
          <a:xfrm>
            <a:off x="838200" y="1571626"/>
            <a:ext cx="10515600" cy="5286374"/>
          </a:xfrm>
        </p:spPr>
        <p:txBody>
          <a:bodyPr>
            <a:normAutofit/>
          </a:bodyPr>
          <a:lstStyle/>
          <a:p>
            <a:pPr>
              <a:spcAft>
                <a:spcPts val="1200"/>
              </a:spcAft>
            </a:pPr>
            <a:r>
              <a:rPr lang="en-US" sz="2400" dirty="0"/>
              <a:t>Data from the ECHO trial showed high HIV incidence in young women: 5.03/100py in women 18-20 &amp; 4.72/100py in women 21-30, compared with 1.67/100py in women 31-35.</a:t>
            </a:r>
          </a:p>
          <a:p>
            <a:pPr>
              <a:spcAft>
                <a:spcPts val="1200"/>
              </a:spcAft>
            </a:pPr>
            <a:r>
              <a:rPr lang="en-US" sz="2400" dirty="0"/>
              <a:t>A systematic review and meta-analysis of HIV incidence during pregnancy/breastfeeding in sub-Saharan Africa found  an overall pooled incidence rate of HIV of 3.6/100py, with estimates higher for women &lt;20 years old</a:t>
            </a:r>
          </a:p>
          <a:p>
            <a:pPr>
              <a:spcAft>
                <a:spcPts val="1200"/>
              </a:spcAft>
            </a:pPr>
            <a:r>
              <a:rPr lang="en-US" sz="2400" dirty="0"/>
              <a:t>Data from San Francisco indicate persistently high HIV incidence among TGW there, at 1.4/100py </a:t>
            </a:r>
          </a:p>
          <a:p>
            <a:pPr>
              <a:spcAft>
                <a:spcPts val="1200"/>
              </a:spcAft>
            </a:pPr>
            <a:r>
              <a:rPr lang="en-US" sz="2400" dirty="0"/>
              <a:t>In Latin America, a significant number of new HIV cases are reported (from 7, 271 new cases in 2013 to 11, 945 in 2017), particularly among young men; from 34.5% - 46.7% of new cases between 2013 and 2017.</a:t>
            </a:r>
          </a:p>
        </p:txBody>
      </p:sp>
      <p:sp>
        <p:nvSpPr>
          <p:cNvPr id="4" name="Rectangle 3">
            <a:extLst>
              <a:ext uri="{FF2B5EF4-FFF2-40B4-BE49-F238E27FC236}">
                <a16:creationId xmlns:a16="http://schemas.microsoft.com/office/drawing/2014/main" id="{74D67434-A015-D54D-9E90-0A1A05D20B19}"/>
              </a:ext>
            </a:extLst>
          </p:cNvPr>
          <p:cNvSpPr/>
          <p:nvPr/>
        </p:nvSpPr>
        <p:spPr>
          <a:xfrm>
            <a:off x="7727486" y="2338989"/>
            <a:ext cx="3626314" cy="276999"/>
          </a:xfrm>
          <a:prstGeom prst="rect">
            <a:avLst/>
          </a:prstGeom>
        </p:spPr>
        <p:txBody>
          <a:bodyPr wrap="none">
            <a:spAutoFit/>
          </a:bodyPr>
          <a:lstStyle/>
          <a:p>
            <a:r>
              <a:rPr lang="en-US" altLang="ja-JP" sz="1200" kern="0" dirty="0" err="1">
                <a:solidFill>
                  <a:schemeClr val="tx1"/>
                </a:solidFill>
              </a:rPr>
              <a:t>Palanee</a:t>
            </a:r>
            <a:r>
              <a:rPr lang="en-US" altLang="ja-JP" sz="1200" kern="0" dirty="0">
                <a:solidFill>
                  <a:schemeClr val="tx1"/>
                </a:solidFill>
              </a:rPr>
              <a:t>-Philips, </a:t>
            </a:r>
            <a:r>
              <a:rPr lang="en-US" altLang="ja-JP" sz="1200" kern="0" dirty="0" err="1">
                <a:solidFill>
                  <a:schemeClr val="tx1"/>
                </a:solidFill>
              </a:rPr>
              <a:t>Thesla</a:t>
            </a:r>
            <a:r>
              <a:rPr lang="en-US" altLang="ja-JP" sz="1200" kern="0" dirty="0">
                <a:solidFill>
                  <a:schemeClr val="tx1"/>
                </a:solidFill>
              </a:rPr>
              <a:t> IAS Mexico City July 21-24 2019 </a:t>
            </a:r>
          </a:p>
        </p:txBody>
      </p:sp>
      <p:sp>
        <p:nvSpPr>
          <p:cNvPr id="5" name="Rectangle 4">
            <a:extLst>
              <a:ext uri="{FF2B5EF4-FFF2-40B4-BE49-F238E27FC236}">
                <a16:creationId xmlns:a16="http://schemas.microsoft.com/office/drawing/2014/main" id="{60E984FC-A43E-6141-9AD7-880AC1C77D1A}"/>
              </a:ext>
            </a:extLst>
          </p:cNvPr>
          <p:cNvSpPr/>
          <p:nvPr/>
        </p:nvSpPr>
        <p:spPr>
          <a:xfrm>
            <a:off x="8458456" y="4787669"/>
            <a:ext cx="2895344" cy="276999"/>
          </a:xfrm>
          <a:prstGeom prst="rect">
            <a:avLst/>
          </a:prstGeom>
        </p:spPr>
        <p:txBody>
          <a:bodyPr wrap="none">
            <a:spAutoFit/>
          </a:bodyPr>
          <a:lstStyle/>
          <a:p>
            <a:r>
              <a:rPr lang="en-US" altLang="ja-JP" sz="1200" kern="0" dirty="0">
                <a:solidFill>
                  <a:schemeClr val="tx1"/>
                </a:solidFill>
              </a:rPr>
              <a:t>Wilson, EC IAS Mexico City July 21-24 2019 </a:t>
            </a:r>
          </a:p>
        </p:txBody>
      </p:sp>
      <p:sp>
        <p:nvSpPr>
          <p:cNvPr id="6" name="Rectangle 5">
            <a:extLst>
              <a:ext uri="{FF2B5EF4-FFF2-40B4-BE49-F238E27FC236}">
                <a16:creationId xmlns:a16="http://schemas.microsoft.com/office/drawing/2014/main" id="{F6F39E2B-2F4C-8E4E-8E8B-CF99D29DDA77}"/>
              </a:ext>
            </a:extLst>
          </p:cNvPr>
          <p:cNvSpPr/>
          <p:nvPr/>
        </p:nvSpPr>
        <p:spPr>
          <a:xfrm>
            <a:off x="8205181" y="6097973"/>
            <a:ext cx="3148619" cy="276999"/>
          </a:xfrm>
          <a:prstGeom prst="rect">
            <a:avLst/>
          </a:prstGeom>
        </p:spPr>
        <p:txBody>
          <a:bodyPr wrap="none">
            <a:spAutoFit/>
          </a:bodyPr>
          <a:lstStyle/>
          <a:p>
            <a:r>
              <a:rPr lang="en-US" altLang="ja-JP" sz="1200" kern="0" dirty="0">
                <a:solidFill>
                  <a:schemeClr val="tx1"/>
                </a:solidFill>
              </a:rPr>
              <a:t>Carlos, Beltran IAS Mexico City July 21-24 2019 </a:t>
            </a:r>
          </a:p>
        </p:txBody>
      </p:sp>
      <p:sp>
        <p:nvSpPr>
          <p:cNvPr id="7" name="Rectangle 6">
            <a:extLst>
              <a:ext uri="{FF2B5EF4-FFF2-40B4-BE49-F238E27FC236}">
                <a16:creationId xmlns:a16="http://schemas.microsoft.com/office/drawing/2014/main" id="{99622030-A8B5-F04D-96A6-D9021020045D}"/>
              </a:ext>
            </a:extLst>
          </p:cNvPr>
          <p:cNvSpPr/>
          <p:nvPr/>
        </p:nvSpPr>
        <p:spPr>
          <a:xfrm>
            <a:off x="8137855" y="3774243"/>
            <a:ext cx="3215945" cy="276999"/>
          </a:xfrm>
          <a:prstGeom prst="rect">
            <a:avLst/>
          </a:prstGeom>
        </p:spPr>
        <p:txBody>
          <a:bodyPr wrap="none">
            <a:spAutoFit/>
          </a:bodyPr>
          <a:lstStyle/>
          <a:p>
            <a:r>
              <a:rPr lang="en-US" altLang="ja-JP" sz="1200" kern="0" dirty="0">
                <a:solidFill>
                  <a:schemeClr val="tx1"/>
                </a:solidFill>
              </a:rPr>
              <a:t>Graybill, Lauren IAS Mexico City July 21-24 2019 </a:t>
            </a:r>
          </a:p>
        </p:txBody>
      </p:sp>
    </p:spTree>
    <p:extLst>
      <p:ext uri="{BB962C8B-B14F-4D97-AF65-F5344CB8AC3E}">
        <p14:creationId xmlns:p14="http://schemas.microsoft.com/office/powerpoint/2010/main" val="1806953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113CB-9F2E-7E42-A86C-49CD8FB2FFFC}"/>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PrEP and STIs</a:t>
            </a:r>
          </a:p>
        </p:txBody>
      </p:sp>
      <p:sp>
        <p:nvSpPr>
          <p:cNvPr id="3" name="Content Placeholder 2">
            <a:extLst>
              <a:ext uri="{FF2B5EF4-FFF2-40B4-BE49-F238E27FC236}">
                <a16:creationId xmlns:a16="http://schemas.microsoft.com/office/drawing/2014/main" id="{FED2B5AE-07EC-9646-B60E-475E1325164E}"/>
              </a:ext>
            </a:extLst>
          </p:cNvPr>
          <p:cNvSpPr>
            <a:spLocks noGrp="1"/>
          </p:cNvSpPr>
          <p:nvPr>
            <p:ph idx="1"/>
          </p:nvPr>
        </p:nvSpPr>
        <p:spPr>
          <a:xfrm>
            <a:off x="838200" y="1295400"/>
            <a:ext cx="11029950" cy="4881563"/>
          </a:xfrm>
        </p:spPr>
        <p:txBody>
          <a:bodyPr>
            <a:normAutofit/>
          </a:bodyPr>
          <a:lstStyle/>
          <a:p>
            <a:pPr marL="0" indent="0">
              <a:buNone/>
            </a:pPr>
            <a:r>
              <a:rPr lang="en-US" dirty="0"/>
              <a:t>Results of a recent meta-analysis* suggest that STI incidence and prevalence is much higher than global estimates in individuals seeking PrEP, overall there was agreement in incidence regardless of anatomical site, income-level, or study type.</a:t>
            </a:r>
          </a:p>
        </p:txBody>
      </p:sp>
      <p:graphicFrame>
        <p:nvGraphicFramePr>
          <p:cNvPr id="4" name="Content Placeholder 7">
            <a:extLst>
              <a:ext uri="{FF2B5EF4-FFF2-40B4-BE49-F238E27FC236}">
                <a16:creationId xmlns:a16="http://schemas.microsoft.com/office/drawing/2014/main" id="{4C26B598-4EED-7745-B2C3-2D6F1CAC7E0A}"/>
              </a:ext>
            </a:extLst>
          </p:cNvPr>
          <p:cNvGraphicFramePr>
            <a:graphicFrameLocks/>
          </p:cNvGraphicFramePr>
          <p:nvPr>
            <p:extLst>
              <p:ext uri="{D42A27DB-BD31-4B8C-83A1-F6EECF244321}">
                <p14:modId xmlns:p14="http://schemas.microsoft.com/office/powerpoint/2010/main" val="4221429603"/>
              </p:ext>
            </p:extLst>
          </p:nvPr>
        </p:nvGraphicFramePr>
        <p:xfrm>
          <a:off x="2160206" y="2987040"/>
          <a:ext cx="8385938" cy="3489960"/>
        </p:xfrm>
        <a:graphic>
          <a:graphicData uri="http://schemas.openxmlformats.org/drawingml/2006/table">
            <a:tbl>
              <a:tblPr firstRow="1" firstCol="1" bandRow="1">
                <a:tableStyleId>{5C22544A-7EE6-4342-B048-85BDC9FD1C3A}</a:tableStyleId>
              </a:tblPr>
              <a:tblGrid>
                <a:gridCol w="1893225">
                  <a:extLst>
                    <a:ext uri="{9D8B030D-6E8A-4147-A177-3AD203B41FA5}">
                      <a16:colId xmlns:a16="http://schemas.microsoft.com/office/drawing/2014/main" val="809438314"/>
                    </a:ext>
                  </a:extLst>
                </a:gridCol>
                <a:gridCol w="2298813">
                  <a:extLst>
                    <a:ext uri="{9D8B030D-6E8A-4147-A177-3AD203B41FA5}">
                      <a16:colId xmlns:a16="http://schemas.microsoft.com/office/drawing/2014/main" val="3954699866"/>
                    </a:ext>
                  </a:extLst>
                </a:gridCol>
                <a:gridCol w="2096950">
                  <a:extLst>
                    <a:ext uri="{9D8B030D-6E8A-4147-A177-3AD203B41FA5}">
                      <a16:colId xmlns:a16="http://schemas.microsoft.com/office/drawing/2014/main" val="2204668653"/>
                    </a:ext>
                  </a:extLst>
                </a:gridCol>
                <a:gridCol w="2096950">
                  <a:extLst>
                    <a:ext uri="{9D8B030D-6E8A-4147-A177-3AD203B41FA5}">
                      <a16:colId xmlns:a16="http://schemas.microsoft.com/office/drawing/2014/main" val="2270646697"/>
                    </a:ext>
                  </a:extLst>
                </a:gridCol>
              </a:tblGrid>
              <a:tr h="327660">
                <a:tc>
                  <a:txBody>
                    <a:bodyPr/>
                    <a:lstStyle/>
                    <a:p>
                      <a:pPr>
                        <a:spcAft>
                          <a:spcPts val="0"/>
                        </a:spcAft>
                      </a:pPr>
                      <a:r>
                        <a:rPr lang="en-GB" sz="2000" kern="1200" dirty="0">
                          <a:effectLst/>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GB" sz="2000" kern="1200" dirty="0">
                          <a:effectLst/>
                        </a:rPr>
                        <a:t>In Meta-analysis</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gridSpan="2">
                  <a:txBody>
                    <a:bodyPr/>
                    <a:lstStyle/>
                    <a:p>
                      <a:pPr algn="ctr">
                        <a:spcAft>
                          <a:spcPts val="0"/>
                        </a:spcAft>
                      </a:pPr>
                      <a:r>
                        <a:rPr lang="en-GB" sz="2000">
                          <a:effectLst/>
                        </a:rPr>
                        <a:t>Global estimates 2016</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690595436"/>
                  </a:ext>
                </a:extLst>
              </a:tr>
              <a:tr h="655320">
                <a:tc>
                  <a:txBody>
                    <a:bodyPr/>
                    <a:lstStyle/>
                    <a:p>
                      <a:pPr>
                        <a:spcAft>
                          <a:spcPts val="0"/>
                        </a:spcAft>
                      </a:pPr>
                      <a:r>
                        <a:rPr lang="en-GB" sz="2000" kern="1200">
                          <a:effectLst/>
                        </a:rPr>
                        <a:t>Pathogen</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2000" kern="1200" dirty="0">
                          <a:effectLst/>
                        </a:rPr>
                        <a:t>Pooled incidence per 100 PY (95% CI)</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2000">
                          <a:effectLst/>
                        </a:rPr>
                        <a:t>Men</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2000">
                          <a:effectLst/>
                        </a:rPr>
                        <a:t>Women</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44176567"/>
                  </a:ext>
                </a:extLst>
              </a:tr>
              <a:tr h="327660">
                <a:tc>
                  <a:txBody>
                    <a:bodyPr/>
                    <a:lstStyle/>
                    <a:p>
                      <a:pPr>
                        <a:spcAft>
                          <a:spcPts val="0"/>
                        </a:spcAft>
                      </a:pPr>
                      <a:r>
                        <a:rPr lang="en-GB" sz="2000" kern="1200">
                          <a:effectLst/>
                        </a:rPr>
                        <a:t>Chlamydia</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2000" kern="1200" dirty="0">
                          <a:effectLst/>
                        </a:rPr>
                        <a:t>21.5 (17.9-25.8)</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2000" dirty="0">
                          <a:effectLst/>
                        </a:rPr>
                        <a:t>3.3 (2.1-4.8)</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2000" dirty="0">
                          <a:effectLst/>
                        </a:rPr>
                        <a:t>3.4 (2.5-4.5)</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50228038"/>
                  </a:ext>
                </a:extLst>
              </a:tr>
              <a:tr h="327660">
                <a:tc>
                  <a:txBody>
                    <a:bodyPr/>
                    <a:lstStyle/>
                    <a:p>
                      <a:pPr>
                        <a:spcAft>
                          <a:spcPts val="0"/>
                        </a:spcAft>
                      </a:pPr>
                      <a:r>
                        <a:rPr lang="en-GB" sz="2000" kern="1200">
                          <a:effectLst/>
                        </a:rPr>
                        <a:t>Gonorrhoea</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2000" kern="1200" dirty="0">
                          <a:effectLst/>
                        </a:rPr>
                        <a:t>37.1 (18.3-25.5)</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2000" dirty="0">
                          <a:effectLst/>
                        </a:rPr>
                        <a:t>2.6 (1.5-4.1)</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2000" dirty="0">
                          <a:effectLst/>
                        </a:rPr>
                        <a:t>2.0 (1.4-2.8)</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55679176"/>
                  </a:ext>
                </a:extLst>
              </a:tr>
              <a:tr h="327660">
                <a:tc>
                  <a:txBody>
                    <a:bodyPr/>
                    <a:lstStyle/>
                    <a:p>
                      <a:pPr>
                        <a:spcAft>
                          <a:spcPts val="0"/>
                        </a:spcAft>
                      </a:pPr>
                      <a:r>
                        <a:rPr lang="en-GB" sz="2000" kern="1200">
                          <a:effectLst/>
                        </a:rPr>
                        <a:t>Early syphilis</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2000" kern="1200" dirty="0">
                          <a:effectLst/>
                        </a:rPr>
                        <a:t>11.6 (9.2-14.6)</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2000" dirty="0">
                          <a:effectLst/>
                        </a:rPr>
                        <a:t>0.2 (0.1-0.2)</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2000" dirty="0">
                          <a:effectLst/>
                          <a:latin typeface="Calibri" panose="020F0502020204030204" pitchFamily="34" charset="0"/>
                          <a:ea typeface="DengXian" panose="02010600030101010101" pitchFamily="2" charset="-122"/>
                          <a:cs typeface="Times New Roman" panose="02020603050405020304" pitchFamily="18" charset="0"/>
                        </a:rPr>
                        <a:t>0.2 (0.1-0.2)</a:t>
                      </a:r>
                    </a:p>
                  </a:txBody>
                  <a:tcPr marL="68580" marR="68580" marT="0" marB="0"/>
                </a:tc>
                <a:extLst>
                  <a:ext uri="{0D108BD9-81ED-4DB2-BD59-A6C34878D82A}">
                    <a16:rowId xmlns:a16="http://schemas.microsoft.com/office/drawing/2014/main" val="1076053141"/>
                  </a:ext>
                </a:extLst>
              </a:tr>
              <a:tr h="327660">
                <a:tc>
                  <a:txBody>
                    <a:bodyPr/>
                    <a:lstStyle/>
                    <a:p>
                      <a:pPr>
                        <a:spcAft>
                          <a:spcPts val="0"/>
                        </a:spcAft>
                      </a:pPr>
                      <a:r>
                        <a:rPr lang="en-GB" sz="2000" kern="1200" dirty="0">
                          <a:effectLst/>
                        </a:rPr>
                        <a:t>Hepatitis A</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2000" kern="1200" dirty="0">
                          <a:effectLst/>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rowSpan="4" gridSpan="2">
                  <a:txBody>
                    <a:bodyPr/>
                    <a:lstStyle/>
                    <a:p>
                      <a:pPr>
                        <a:spcAft>
                          <a:spcPts val="0"/>
                        </a:spcAft>
                      </a:pPr>
                      <a:r>
                        <a:rPr lang="en-GB" sz="2000" dirty="0">
                          <a:effectLst/>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spcAft>
                          <a:spcPts val="0"/>
                        </a:spcAft>
                      </a:pPr>
                      <a:r>
                        <a:rPr lang="en-GB" sz="2000" dirty="0">
                          <a:effectLst/>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spcAft>
                          <a:spcPts val="0"/>
                        </a:spcAft>
                      </a:pPr>
                      <a:r>
                        <a:rPr lang="en-GB" sz="2000" dirty="0">
                          <a:effectLst/>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spcAft>
                          <a:spcPts val="0"/>
                        </a:spcAft>
                      </a:pPr>
                      <a:r>
                        <a:rPr lang="en-GB" sz="2000" dirty="0">
                          <a:effectLst/>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spcAft>
                          <a:spcPts val="0"/>
                        </a:spcAft>
                      </a:pPr>
                      <a:r>
                        <a:rPr lang="en-GB" sz="2000" dirty="0">
                          <a:effectLst/>
                        </a:rPr>
                        <a:t> </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rowSpan="4" hMerge="1">
                  <a:txBody>
                    <a:bodyPr/>
                    <a:lstStyle/>
                    <a:p>
                      <a:pPr>
                        <a:spcAft>
                          <a:spcPts val="0"/>
                        </a:spcAft>
                      </a:pPr>
                      <a:endParaRPr lang="en-GB"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376569"/>
                  </a:ext>
                </a:extLst>
              </a:tr>
              <a:tr h="327660">
                <a:tc>
                  <a:txBody>
                    <a:bodyPr/>
                    <a:lstStyle/>
                    <a:p>
                      <a:pPr>
                        <a:spcAft>
                          <a:spcPts val="0"/>
                        </a:spcAft>
                      </a:pPr>
                      <a:r>
                        <a:rPr lang="en-GB" sz="2000" kern="1200">
                          <a:effectLst/>
                        </a:rPr>
                        <a:t>Hepatitis B</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2000" kern="1200" dirty="0">
                          <a:effectLst/>
                        </a:rPr>
                        <a:t>1.2 (0.6-2.6)</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gridSpan="2" vMerge="1">
                  <a:txBody>
                    <a:bodyPr/>
                    <a:lstStyle/>
                    <a:p>
                      <a:pPr>
                        <a:spcAft>
                          <a:spcPts val="0"/>
                        </a:spcAft>
                      </a:pPr>
                      <a:endParaRPr lang="en-GB"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hMerge="1" vMerge="1">
                  <a:txBody>
                    <a:bodyPr/>
                    <a:lstStyle/>
                    <a:p>
                      <a:pPr>
                        <a:spcAft>
                          <a:spcPts val="0"/>
                        </a:spcAft>
                      </a:pPr>
                      <a:endParaRPr lang="en-GB"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653528322"/>
                  </a:ext>
                </a:extLst>
              </a:tr>
              <a:tr h="327660">
                <a:tc>
                  <a:txBody>
                    <a:bodyPr/>
                    <a:lstStyle/>
                    <a:p>
                      <a:pPr>
                        <a:spcAft>
                          <a:spcPts val="0"/>
                        </a:spcAft>
                      </a:pPr>
                      <a:r>
                        <a:rPr lang="en-GB" sz="2000" kern="1200">
                          <a:effectLst/>
                        </a:rPr>
                        <a:t>Hepatitis C</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2000" kern="1200" dirty="0">
                          <a:effectLst/>
                        </a:rPr>
                        <a:t>0.3 (0.1-0.9)</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gridSpan="2" vMerge="1">
                  <a:txBody>
                    <a:bodyPr/>
                    <a:lstStyle/>
                    <a:p>
                      <a:pPr>
                        <a:spcAft>
                          <a:spcPts val="0"/>
                        </a:spcAft>
                      </a:pPr>
                      <a:endParaRPr lang="en-GB"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hMerge="1" vMerge="1">
                  <a:txBody>
                    <a:bodyPr/>
                    <a:lstStyle/>
                    <a:p>
                      <a:pPr>
                        <a:spcAft>
                          <a:spcPts val="0"/>
                        </a:spcAft>
                      </a:pPr>
                      <a:endParaRPr lang="en-GB"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13421424"/>
                  </a:ext>
                </a:extLst>
              </a:tr>
              <a:tr h="327660">
                <a:tc>
                  <a:txBody>
                    <a:bodyPr/>
                    <a:lstStyle/>
                    <a:p>
                      <a:pPr>
                        <a:spcAft>
                          <a:spcPts val="0"/>
                        </a:spcAft>
                      </a:pPr>
                      <a:r>
                        <a:rPr lang="en-GB" sz="2000" kern="1200">
                          <a:effectLst/>
                        </a:rPr>
                        <a:t>Any Ct/Ng/Tp</a:t>
                      </a:r>
                      <a:endParaRPr lang="en-GB" sz="2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2000" kern="1200" dirty="0">
                          <a:effectLst/>
                        </a:rPr>
                        <a:t>72.2 (60.5-86.2)</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gridSpan="2" vMerge="1">
                  <a:txBody>
                    <a:bodyPr/>
                    <a:lstStyle/>
                    <a:p>
                      <a:pPr>
                        <a:spcAft>
                          <a:spcPts val="0"/>
                        </a:spcAft>
                      </a:pPr>
                      <a:endParaRPr lang="en-GB"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hMerge="1" vMerge="1">
                  <a:txBody>
                    <a:bodyPr/>
                    <a:lstStyle/>
                    <a:p>
                      <a:pPr>
                        <a:spcAft>
                          <a:spcPts val="0"/>
                        </a:spcAft>
                      </a:pPr>
                      <a:endParaRPr lang="en-GB"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854822872"/>
                  </a:ext>
                </a:extLst>
              </a:tr>
            </a:tbl>
          </a:graphicData>
        </a:graphic>
      </p:graphicFrame>
      <p:sp>
        <p:nvSpPr>
          <p:cNvPr id="5" name="ZoneTexte 9">
            <a:extLst>
              <a:ext uri="{FF2B5EF4-FFF2-40B4-BE49-F238E27FC236}">
                <a16:creationId xmlns:a16="http://schemas.microsoft.com/office/drawing/2014/main" id="{BDFFDBE6-FCCC-5B4B-B608-CCED0C28B6C4}"/>
              </a:ext>
            </a:extLst>
          </p:cNvPr>
          <p:cNvSpPr txBox="1">
            <a:spLocks noChangeArrowheads="1"/>
          </p:cNvSpPr>
          <p:nvPr/>
        </p:nvSpPr>
        <p:spPr bwMode="auto">
          <a:xfrm>
            <a:off x="6781801" y="6569345"/>
            <a:ext cx="5326234"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7675">
              <a:defRPr>
                <a:solidFill>
                  <a:schemeClr val="tx1"/>
                </a:solidFill>
                <a:latin typeface="Arial" pitchFamily="34" charset="0"/>
                <a:cs typeface="Arial" pitchFamily="34" charset="0"/>
              </a:defRPr>
            </a:lvl1pPr>
            <a:lvl2pPr marL="742950" indent="-285750" defTabSz="447675">
              <a:defRPr>
                <a:solidFill>
                  <a:schemeClr val="tx1"/>
                </a:solidFill>
                <a:latin typeface="Arial" pitchFamily="34" charset="0"/>
                <a:cs typeface="Arial" pitchFamily="34" charset="0"/>
              </a:defRPr>
            </a:lvl2pPr>
            <a:lvl3pPr marL="1143000" indent="-228600" defTabSz="447675">
              <a:defRPr>
                <a:solidFill>
                  <a:schemeClr val="tx1"/>
                </a:solidFill>
                <a:latin typeface="Arial" pitchFamily="34" charset="0"/>
                <a:cs typeface="Arial" pitchFamily="34" charset="0"/>
              </a:defRPr>
            </a:lvl3pPr>
            <a:lvl4pPr marL="1600200" indent="-228600" defTabSz="447675">
              <a:defRPr>
                <a:solidFill>
                  <a:schemeClr val="tx1"/>
                </a:solidFill>
                <a:latin typeface="Arial" pitchFamily="34" charset="0"/>
                <a:cs typeface="Arial" pitchFamily="34" charset="0"/>
              </a:defRPr>
            </a:lvl4pPr>
            <a:lvl5pPr marL="2057400" indent="-228600" defTabSz="447675">
              <a:defRPr>
                <a:solidFill>
                  <a:schemeClr val="tx1"/>
                </a:solidFill>
                <a:latin typeface="Arial" pitchFamily="34" charset="0"/>
                <a:cs typeface="Arial" pitchFamily="34" charset="0"/>
              </a:defRPr>
            </a:lvl5pPr>
            <a:lvl6pPr marL="2514600" indent="-228600" defTabSz="4476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476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476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47675" eaLnBrk="0" fontAlgn="base" hangingPunct="0">
              <a:spcBef>
                <a:spcPct val="0"/>
              </a:spcBef>
              <a:spcAft>
                <a:spcPct val="0"/>
              </a:spcAft>
              <a:defRPr>
                <a:solidFill>
                  <a:schemeClr val="tx1"/>
                </a:solidFill>
                <a:latin typeface="Arial" pitchFamily="34" charset="0"/>
                <a:cs typeface="Arial" pitchFamily="34" charset="0"/>
              </a:defRPr>
            </a:lvl9pPr>
          </a:lstStyle>
          <a:p>
            <a:pPr algn="r" hangingPunct="0">
              <a:lnSpc>
                <a:spcPct val="93000"/>
              </a:lnSpc>
              <a:buClr>
                <a:srgbClr val="000000"/>
              </a:buClr>
              <a:buFont typeface="Times New Roman" pitchFamily="18" charset="0"/>
              <a:buNone/>
            </a:pPr>
            <a:r>
              <a:rPr lang="fr-FR" altLang="fr-FR" sz="1200" dirty="0" err="1">
                <a:solidFill>
                  <a:srgbClr val="000000"/>
                </a:solidFill>
                <a:ea typeface="Arial Unicode MS" pitchFamily="34" charset="-128"/>
                <a:cs typeface="Arial Unicode MS" pitchFamily="34" charset="-128"/>
              </a:rPr>
              <a:t>Ong,J</a:t>
            </a:r>
            <a:r>
              <a:rPr lang="fr-FR" altLang="fr-FR" sz="1200" dirty="0">
                <a:solidFill>
                  <a:srgbClr val="000000"/>
                </a:solidFill>
                <a:ea typeface="Arial Unicode MS" pitchFamily="34" charset="-128"/>
                <a:cs typeface="Arial Unicode MS" pitchFamily="34" charset="-128"/>
              </a:rPr>
              <a:t> SUSA07 10</a:t>
            </a:r>
            <a:r>
              <a:rPr lang="fr-FR" altLang="fr-FR" sz="1200" baseline="30000" dirty="0">
                <a:solidFill>
                  <a:srgbClr val="000000"/>
                </a:solidFill>
                <a:ea typeface="Arial Unicode MS" pitchFamily="34" charset="-128"/>
                <a:cs typeface="Arial Unicode MS" pitchFamily="34" charset="-128"/>
              </a:rPr>
              <a:t>th</a:t>
            </a:r>
            <a:r>
              <a:rPr lang="fr-FR" altLang="fr-FR" sz="1200" dirty="0">
                <a:solidFill>
                  <a:srgbClr val="000000"/>
                </a:solidFill>
                <a:ea typeface="Arial Unicode MS" pitchFamily="34" charset="-128"/>
                <a:cs typeface="Arial Unicode MS" pitchFamily="34" charset="-128"/>
              </a:rPr>
              <a:t> IAS 2019, July 23 Mexico City, Mexico</a:t>
            </a:r>
          </a:p>
        </p:txBody>
      </p:sp>
      <p:sp>
        <p:nvSpPr>
          <p:cNvPr id="6" name="TextBox 5">
            <a:extLst>
              <a:ext uri="{FF2B5EF4-FFF2-40B4-BE49-F238E27FC236}">
                <a16:creationId xmlns:a16="http://schemas.microsoft.com/office/drawing/2014/main" id="{6C02E096-2DC9-BC45-AFEB-75046AA3399C}"/>
              </a:ext>
            </a:extLst>
          </p:cNvPr>
          <p:cNvSpPr txBox="1"/>
          <p:nvPr/>
        </p:nvSpPr>
        <p:spPr>
          <a:xfrm>
            <a:off x="0" y="6516702"/>
            <a:ext cx="2646494" cy="369332"/>
          </a:xfrm>
          <a:prstGeom prst="rect">
            <a:avLst/>
          </a:prstGeom>
          <a:noFill/>
        </p:spPr>
        <p:txBody>
          <a:bodyPr wrap="none" rtlCol="0">
            <a:spAutoFit/>
          </a:bodyPr>
          <a:lstStyle/>
          <a:p>
            <a:r>
              <a:rPr lang="en-US" dirty="0"/>
              <a:t>*Mainly HIC, MSM studies</a:t>
            </a:r>
          </a:p>
        </p:txBody>
      </p:sp>
    </p:spTree>
    <p:extLst>
      <p:ext uri="{BB962C8B-B14F-4D97-AF65-F5344CB8AC3E}">
        <p14:creationId xmlns:p14="http://schemas.microsoft.com/office/powerpoint/2010/main" val="1001532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3AD2-6F56-1348-8F49-B889591200DB}"/>
              </a:ext>
            </a:extLst>
          </p:cNvPr>
          <p:cNvSpPr>
            <a:spLocks noGrp="1"/>
          </p:cNvSpPr>
          <p:nvPr>
            <p:ph type="title"/>
          </p:nvPr>
        </p:nvSpPr>
        <p:spPr>
          <a:xfrm>
            <a:off x="23688" y="0"/>
            <a:ext cx="10515600" cy="1325563"/>
          </a:xfrm>
        </p:spPr>
        <p:txBody>
          <a:bodyPr/>
          <a:lstStyle/>
          <a:p>
            <a:r>
              <a:rPr lang="en-US" dirty="0">
                <a:latin typeface="Franklin Gothic Medium" panose="020B0603020102020204" pitchFamily="34" charset="0"/>
              </a:rPr>
              <a:t>PrEP and STI Risk</a:t>
            </a:r>
          </a:p>
        </p:txBody>
      </p:sp>
      <p:sp>
        <p:nvSpPr>
          <p:cNvPr id="3" name="Content Placeholder 2">
            <a:extLst>
              <a:ext uri="{FF2B5EF4-FFF2-40B4-BE49-F238E27FC236}">
                <a16:creationId xmlns:a16="http://schemas.microsoft.com/office/drawing/2014/main" id="{CFE500A5-9CA3-7B43-9B86-B267D8E9AFB4}"/>
              </a:ext>
            </a:extLst>
          </p:cNvPr>
          <p:cNvSpPr>
            <a:spLocks noGrp="1"/>
          </p:cNvSpPr>
          <p:nvPr>
            <p:ph idx="1"/>
          </p:nvPr>
        </p:nvSpPr>
        <p:spPr>
          <a:xfrm>
            <a:off x="843632" y="1319283"/>
            <a:ext cx="10515600" cy="4351338"/>
          </a:xfrm>
        </p:spPr>
        <p:txBody>
          <a:bodyPr>
            <a:normAutofit/>
          </a:bodyPr>
          <a:lstStyle/>
          <a:p>
            <a:pPr marL="0" indent="0">
              <a:buNone/>
            </a:pPr>
            <a:r>
              <a:rPr lang="en-US" dirty="0"/>
              <a:t>PREVENIR study results showed Incidence of bacterial STIs increased 38%/year (syphilis rates in HIV- MSM remained stable over the same interval). </a:t>
            </a:r>
          </a:p>
          <a:p>
            <a:r>
              <a:rPr lang="en-US" sz="2400" dirty="0"/>
              <a:t>Similar trends between daily vs on-demand groups but with higher incidence in daily users, who tended to have more </a:t>
            </a:r>
            <a:r>
              <a:rPr lang="en-US" sz="2400" dirty="0" err="1"/>
              <a:t>condomless</a:t>
            </a:r>
            <a:r>
              <a:rPr lang="en-US" sz="2400" dirty="0"/>
              <a:t> sex and more partners.</a:t>
            </a:r>
          </a:p>
        </p:txBody>
      </p:sp>
      <p:pic>
        <p:nvPicPr>
          <p:cNvPr id="8" name="Espace réservé du contenu 7">
            <a:extLst>
              <a:ext uri="{FF2B5EF4-FFF2-40B4-BE49-F238E27FC236}">
                <a16:creationId xmlns:a16="http://schemas.microsoft.com/office/drawing/2014/main" id="{E49F6009-B1B6-5A40-9A1A-3AFC3374F8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6285459" y="3771902"/>
            <a:ext cx="6024166" cy="3003513"/>
          </a:xfrm>
          <a:prstGeom prst="rect">
            <a:avLst/>
          </a:prstGeom>
        </p:spPr>
      </p:pic>
      <p:pic>
        <p:nvPicPr>
          <p:cNvPr id="9" name="Picture 16">
            <a:extLst>
              <a:ext uri="{FF2B5EF4-FFF2-40B4-BE49-F238E27FC236}">
                <a16:creationId xmlns:a16="http://schemas.microsoft.com/office/drawing/2014/main" id="{C1DF2C5A-25D9-0C45-8F92-024D8814E7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88" y="3771902"/>
            <a:ext cx="6261772" cy="3003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D7F3613C-E2C0-4747-A3D8-70D0DCAC8FFB}"/>
              </a:ext>
            </a:extLst>
          </p:cNvPr>
          <p:cNvSpPr txBox="1"/>
          <p:nvPr/>
        </p:nvSpPr>
        <p:spPr>
          <a:xfrm>
            <a:off x="8280352" y="57348"/>
            <a:ext cx="3898824" cy="307777"/>
          </a:xfrm>
          <a:prstGeom prst="rect">
            <a:avLst/>
          </a:prstGeom>
          <a:noFill/>
        </p:spPr>
        <p:txBody>
          <a:bodyPr wrap="none" rtlCol="0">
            <a:spAutoFit/>
          </a:bodyPr>
          <a:lstStyle/>
          <a:p>
            <a:r>
              <a:rPr lang="en-US" altLang="ja-JP" sz="1400" kern="0" dirty="0">
                <a:solidFill>
                  <a:schemeClr val="tx1"/>
                </a:solidFill>
              </a:rPr>
              <a:t>Molina TUAC0202, IAS Mexico City July 21-24 2019</a:t>
            </a:r>
            <a:endParaRPr lang="en-US" sz="1400" dirty="0"/>
          </a:p>
        </p:txBody>
      </p:sp>
      <p:sp>
        <p:nvSpPr>
          <p:cNvPr id="7" name="TextBox 6">
            <a:extLst>
              <a:ext uri="{FF2B5EF4-FFF2-40B4-BE49-F238E27FC236}">
                <a16:creationId xmlns:a16="http://schemas.microsoft.com/office/drawing/2014/main" id="{6116EF99-EF16-A44A-87FE-35450E082EF9}"/>
              </a:ext>
            </a:extLst>
          </p:cNvPr>
          <p:cNvSpPr txBox="1"/>
          <p:nvPr/>
        </p:nvSpPr>
        <p:spPr>
          <a:xfrm>
            <a:off x="3254376" y="3475074"/>
            <a:ext cx="7012561" cy="400110"/>
          </a:xfrm>
          <a:prstGeom prst="rect">
            <a:avLst/>
          </a:prstGeom>
          <a:noFill/>
        </p:spPr>
        <p:txBody>
          <a:bodyPr wrap="none" rtlCol="0">
            <a:spAutoFit/>
          </a:bodyPr>
          <a:lstStyle/>
          <a:p>
            <a:r>
              <a:rPr lang="en-US" sz="2000" b="1" dirty="0"/>
              <a:t>Bacterial STI rates among PrEP recipients in the PREVENIR study </a:t>
            </a:r>
          </a:p>
        </p:txBody>
      </p:sp>
    </p:spTree>
    <p:extLst>
      <p:ext uri="{BB962C8B-B14F-4D97-AF65-F5344CB8AC3E}">
        <p14:creationId xmlns:p14="http://schemas.microsoft.com/office/powerpoint/2010/main" val="354432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4F0F1-CEA4-6440-80E0-FF28BE8261A6}"/>
              </a:ext>
            </a:extLst>
          </p:cNvPr>
          <p:cNvSpPr>
            <a:spLocks noGrp="1"/>
          </p:cNvSpPr>
          <p:nvPr>
            <p:ph type="title"/>
          </p:nvPr>
        </p:nvSpPr>
        <p:spPr>
          <a:xfrm>
            <a:off x="0" y="-31021"/>
            <a:ext cx="10515600" cy="1325563"/>
          </a:xfrm>
        </p:spPr>
        <p:txBody>
          <a:bodyPr/>
          <a:lstStyle/>
          <a:p>
            <a:r>
              <a:rPr lang="en-US" dirty="0">
                <a:latin typeface="Franklin Gothic Medium" panose="020B0603020102020204" pitchFamily="34" charset="0"/>
              </a:rPr>
              <a:t>PrEP and STI Risk</a:t>
            </a:r>
          </a:p>
        </p:txBody>
      </p:sp>
      <p:sp>
        <p:nvSpPr>
          <p:cNvPr id="3" name="Content Placeholder 2">
            <a:extLst>
              <a:ext uri="{FF2B5EF4-FFF2-40B4-BE49-F238E27FC236}">
                <a16:creationId xmlns:a16="http://schemas.microsoft.com/office/drawing/2014/main" id="{BA1254A0-1ECA-DF4A-8FFA-4AC067C04226}"/>
              </a:ext>
            </a:extLst>
          </p:cNvPr>
          <p:cNvSpPr>
            <a:spLocks noGrp="1"/>
          </p:cNvSpPr>
          <p:nvPr>
            <p:ph idx="1"/>
          </p:nvPr>
        </p:nvSpPr>
        <p:spPr>
          <a:xfrm>
            <a:off x="838200" y="1368425"/>
            <a:ext cx="10515600" cy="4351338"/>
          </a:xfrm>
        </p:spPr>
        <p:txBody>
          <a:bodyPr/>
          <a:lstStyle/>
          <a:p>
            <a:pPr marL="0" indent="0" algn="just">
              <a:buNone/>
            </a:pPr>
            <a:r>
              <a:rPr lang="en-US" dirty="0"/>
              <a:t>PrEP </a:t>
            </a:r>
            <a:r>
              <a:rPr lang="en-US" dirty="0" err="1"/>
              <a:t>Brasil</a:t>
            </a:r>
            <a:r>
              <a:rPr lang="en-US" dirty="0"/>
              <a:t> (a pilot project ahead of PrEP scale-up in Brazil) observed variable STI incidence after enrollment, which was significantly dependent on risk factors</a:t>
            </a:r>
          </a:p>
        </p:txBody>
      </p:sp>
      <p:grpSp>
        <p:nvGrpSpPr>
          <p:cNvPr id="4" name="Agrupar 2">
            <a:extLst>
              <a:ext uri="{FF2B5EF4-FFF2-40B4-BE49-F238E27FC236}">
                <a16:creationId xmlns:a16="http://schemas.microsoft.com/office/drawing/2014/main" id="{69DA82C6-21A0-664A-B7BB-1D2C762C2A61}"/>
              </a:ext>
            </a:extLst>
          </p:cNvPr>
          <p:cNvGrpSpPr/>
          <p:nvPr/>
        </p:nvGrpSpPr>
        <p:grpSpPr>
          <a:xfrm>
            <a:off x="2457294" y="2693988"/>
            <a:ext cx="9642786" cy="4164012"/>
            <a:chOff x="2244605" y="1641129"/>
            <a:chExt cx="9650564" cy="4452167"/>
          </a:xfrm>
        </p:grpSpPr>
        <p:grpSp>
          <p:nvGrpSpPr>
            <p:cNvPr id="5" name="Agrupar 154">
              <a:extLst>
                <a:ext uri="{FF2B5EF4-FFF2-40B4-BE49-F238E27FC236}">
                  <a16:creationId xmlns:a16="http://schemas.microsoft.com/office/drawing/2014/main" id="{23DA08E8-6FC8-5740-8D74-9BD57A1DBDC6}"/>
                </a:ext>
              </a:extLst>
            </p:cNvPr>
            <p:cNvGrpSpPr/>
            <p:nvPr/>
          </p:nvGrpSpPr>
          <p:grpSpPr>
            <a:xfrm>
              <a:off x="2244605" y="1641129"/>
              <a:ext cx="9650564" cy="4236143"/>
              <a:chOff x="2244605" y="1641129"/>
              <a:chExt cx="9650564" cy="4236143"/>
            </a:xfrm>
          </p:grpSpPr>
          <p:sp>
            <p:nvSpPr>
              <p:cNvPr id="13" name="rc5">
                <a:extLst>
                  <a:ext uri="{FF2B5EF4-FFF2-40B4-BE49-F238E27FC236}">
                    <a16:creationId xmlns:a16="http://schemas.microsoft.com/office/drawing/2014/main" id="{E795AB2A-979B-B54C-8E5C-A15C9FA73ECD}"/>
                  </a:ext>
                </a:extLst>
              </p:cNvPr>
              <p:cNvSpPr/>
              <p:nvPr/>
            </p:nvSpPr>
            <p:spPr>
              <a:xfrm>
                <a:off x="3144166" y="1929832"/>
                <a:ext cx="2260105" cy="3215349"/>
              </a:xfrm>
              <a:prstGeom prst="rect">
                <a:avLst/>
              </a:prstGeom>
              <a:solidFill>
                <a:srgbClr val="EBEBEB">
                  <a:alpha val="100000"/>
                </a:srgbClr>
              </a:solidFill>
            </p:spPr>
            <p:txBody>
              <a:bodyPr/>
              <a:lstStyle/>
              <a:p>
                <a:endParaRPr sz="2000"/>
              </a:p>
            </p:txBody>
          </p:sp>
          <p:sp>
            <p:nvSpPr>
              <p:cNvPr id="14" name="pl6">
                <a:extLst>
                  <a:ext uri="{FF2B5EF4-FFF2-40B4-BE49-F238E27FC236}">
                    <a16:creationId xmlns:a16="http://schemas.microsoft.com/office/drawing/2014/main" id="{25136C4F-2B97-604D-9E76-E89F74C75EAB}"/>
                  </a:ext>
                </a:extLst>
              </p:cNvPr>
              <p:cNvSpPr/>
              <p:nvPr/>
            </p:nvSpPr>
            <p:spPr>
              <a:xfrm>
                <a:off x="3144166" y="4511855"/>
                <a:ext cx="2260105" cy="0"/>
              </a:xfrm>
              <a:custGeom>
                <a:avLst/>
                <a:gdLst/>
                <a:ahLst/>
                <a:cxnLst/>
                <a:rect l="0" t="0" r="0" b="0"/>
                <a:pathLst>
                  <a:path w="1987154">
                    <a:moveTo>
                      <a:pt x="0" y="0"/>
                    </a:moveTo>
                    <a:lnTo>
                      <a:pt x="1987154" y="0"/>
                    </a:lnTo>
                    <a:lnTo>
                      <a:pt x="1987154" y="0"/>
                    </a:lnTo>
                  </a:path>
                </a:pathLst>
              </a:custGeom>
              <a:ln w="6775" cap="flat">
                <a:solidFill>
                  <a:srgbClr val="FFFFFF">
                    <a:alpha val="100000"/>
                  </a:srgbClr>
                </a:solidFill>
                <a:prstDash val="solid"/>
                <a:round/>
              </a:ln>
            </p:spPr>
            <p:txBody>
              <a:bodyPr/>
              <a:lstStyle/>
              <a:p>
                <a:endParaRPr sz="2000"/>
              </a:p>
            </p:txBody>
          </p:sp>
          <p:sp>
            <p:nvSpPr>
              <p:cNvPr id="15" name="pl7">
                <a:extLst>
                  <a:ext uri="{FF2B5EF4-FFF2-40B4-BE49-F238E27FC236}">
                    <a16:creationId xmlns:a16="http://schemas.microsoft.com/office/drawing/2014/main" id="{DED8CDC2-5712-D64C-99A5-A6E208649B0F}"/>
                  </a:ext>
                </a:extLst>
              </p:cNvPr>
              <p:cNvSpPr/>
              <p:nvPr/>
            </p:nvSpPr>
            <p:spPr>
              <a:xfrm>
                <a:off x="3144166" y="3537507"/>
                <a:ext cx="2260105" cy="0"/>
              </a:xfrm>
              <a:custGeom>
                <a:avLst/>
                <a:gdLst/>
                <a:ahLst/>
                <a:cxnLst/>
                <a:rect l="0" t="0" r="0" b="0"/>
                <a:pathLst>
                  <a:path w="1987154">
                    <a:moveTo>
                      <a:pt x="0" y="0"/>
                    </a:moveTo>
                    <a:lnTo>
                      <a:pt x="1987154" y="0"/>
                    </a:lnTo>
                    <a:lnTo>
                      <a:pt x="1987154" y="0"/>
                    </a:lnTo>
                  </a:path>
                </a:pathLst>
              </a:custGeom>
              <a:ln w="6775" cap="flat">
                <a:solidFill>
                  <a:srgbClr val="FFFFFF">
                    <a:alpha val="100000"/>
                  </a:srgbClr>
                </a:solidFill>
                <a:prstDash val="solid"/>
                <a:round/>
              </a:ln>
            </p:spPr>
            <p:txBody>
              <a:bodyPr/>
              <a:lstStyle/>
              <a:p>
                <a:endParaRPr sz="2000"/>
              </a:p>
            </p:txBody>
          </p:sp>
          <p:sp>
            <p:nvSpPr>
              <p:cNvPr id="16" name="pl8">
                <a:extLst>
                  <a:ext uri="{FF2B5EF4-FFF2-40B4-BE49-F238E27FC236}">
                    <a16:creationId xmlns:a16="http://schemas.microsoft.com/office/drawing/2014/main" id="{71769CC7-7812-7042-905A-129B82BE271D}"/>
                  </a:ext>
                </a:extLst>
              </p:cNvPr>
              <p:cNvSpPr/>
              <p:nvPr/>
            </p:nvSpPr>
            <p:spPr>
              <a:xfrm>
                <a:off x="3144166" y="2563159"/>
                <a:ext cx="2260105" cy="0"/>
              </a:xfrm>
              <a:custGeom>
                <a:avLst/>
                <a:gdLst/>
                <a:ahLst/>
                <a:cxnLst/>
                <a:rect l="0" t="0" r="0" b="0"/>
                <a:pathLst>
                  <a:path w="1987154">
                    <a:moveTo>
                      <a:pt x="0" y="0"/>
                    </a:moveTo>
                    <a:lnTo>
                      <a:pt x="1987154" y="0"/>
                    </a:lnTo>
                    <a:lnTo>
                      <a:pt x="1987154" y="0"/>
                    </a:lnTo>
                  </a:path>
                </a:pathLst>
              </a:custGeom>
              <a:ln w="6775" cap="flat">
                <a:solidFill>
                  <a:srgbClr val="FFFFFF">
                    <a:alpha val="100000"/>
                  </a:srgbClr>
                </a:solidFill>
                <a:prstDash val="solid"/>
                <a:round/>
              </a:ln>
            </p:spPr>
            <p:txBody>
              <a:bodyPr/>
              <a:lstStyle/>
              <a:p>
                <a:endParaRPr sz="2000"/>
              </a:p>
            </p:txBody>
          </p:sp>
          <p:sp>
            <p:nvSpPr>
              <p:cNvPr id="17" name="pl9">
                <a:extLst>
                  <a:ext uri="{FF2B5EF4-FFF2-40B4-BE49-F238E27FC236}">
                    <a16:creationId xmlns:a16="http://schemas.microsoft.com/office/drawing/2014/main" id="{2A556D09-E93B-C540-948C-9BEEA7C4518F}"/>
                  </a:ext>
                </a:extLst>
              </p:cNvPr>
              <p:cNvSpPr/>
              <p:nvPr/>
            </p:nvSpPr>
            <p:spPr>
              <a:xfrm>
                <a:off x="3144166" y="4999029"/>
                <a:ext cx="2260105" cy="0"/>
              </a:xfrm>
              <a:custGeom>
                <a:avLst/>
                <a:gdLst/>
                <a:ahLst/>
                <a:cxnLst/>
                <a:rect l="0" t="0" r="0" b="0"/>
                <a:pathLst>
                  <a:path w="1987154">
                    <a:moveTo>
                      <a:pt x="0" y="0"/>
                    </a:moveTo>
                    <a:lnTo>
                      <a:pt x="1987154" y="0"/>
                    </a:lnTo>
                    <a:lnTo>
                      <a:pt x="1987154" y="0"/>
                    </a:lnTo>
                  </a:path>
                </a:pathLst>
              </a:custGeom>
              <a:ln w="13550" cap="flat">
                <a:solidFill>
                  <a:srgbClr val="FFFFFF">
                    <a:alpha val="100000"/>
                  </a:srgbClr>
                </a:solidFill>
                <a:prstDash val="solid"/>
                <a:round/>
              </a:ln>
            </p:spPr>
            <p:txBody>
              <a:bodyPr/>
              <a:lstStyle/>
              <a:p>
                <a:endParaRPr sz="2000"/>
              </a:p>
            </p:txBody>
          </p:sp>
          <p:sp>
            <p:nvSpPr>
              <p:cNvPr id="18" name="pl10">
                <a:extLst>
                  <a:ext uri="{FF2B5EF4-FFF2-40B4-BE49-F238E27FC236}">
                    <a16:creationId xmlns:a16="http://schemas.microsoft.com/office/drawing/2014/main" id="{63649079-E728-B740-BC50-DB81D509D111}"/>
                  </a:ext>
                </a:extLst>
              </p:cNvPr>
              <p:cNvSpPr/>
              <p:nvPr/>
            </p:nvSpPr>
            <p:spPr>
              <a:xfrm>
                <a:off x="3144166" y="4024680"/>
                <a:ext cx="2260105" cy="0"/>
              </a:xfrm>
              <a:custGeom>
                <a:avLst/>
                <a:gdLst/>
                <a:ahLst/>
                <a:cxnLst/>
                <a:rect l="0" t="0" r="0" b="0"/>
                <a:pathLst>
                  <a:path w="1987154">
                    <a:moveTo>
                      <a:pt x="0" y="0"/>
                    </a:moveTo>
                    <a:lnTo>
                      <a:pt x="1987154" y="0"/>
                    </a:lnTo>
                    <a:lnTo>
                      <a:pt x="1987154" y="0"/>
                    </a:lnTo>
                  </a:path>
                </a:pathLst>
              </a:custGeom>
              <a:ln w="13550" cap="flat">
                <a:solidFill>
                  <a:srgbClr val="FFFFFF">
                    <a:alpha val="100000"/>
                  </a:srgbClr>
                </a:solidFill>
                <a:prstDash val="solid"/>
                <a:round/>
              </a:ln>
            </p:spPr>
            <p:txBody>
              <a:bodyPr/>
              <a:lstStyle/>
              <a:p>
                <a:endParaRPr sz="2000"/>
              </a:p>
            </p:txBody>
          </p:sp>
          <p:sp>
            <p:nvSpPr>
              <p:cNvPr id="19" name="pl11">
                <a:extLst>
                  <a:ext uri="{FF2B5EF4-FFF2-40B4-BE49-F238E27FC236}">
                    <a16:creationId xmlns:a16="http://schemas.microsoft.com/office/drawing/2014/main" id="{36B8832E-2FD9-F449-B0E8-34A8558593A4}"/>
                  </a:ext>
                </a:extLst>
              </p:cNvPr>
              <p:cNvSpPr/>
              <p:nvPr/>
            </p:nvSpPr>
            <p:spPr>
              <a:xfrm>
                <a:off x="3144166" y="3050332"/>
                <a:ext cx="2260105" cy="0"/>
              </a:xfrm>
              <a:custGeom>
                <a:avLst/>
                <a:gdLst/>
                <a:ahLst/>
                <a:cxnLst/>
                <a:rect l="0" t="0" r="0" b="0"/>
                <a:pathLst>
                  <a:path w="1987154">
                    <a:moveTo>
                      <a:pt x="0" y="0"/>
                    </a:moveTo>
                    <a:lnTo>
                      <a:pt x="1987154" y="0"/>
                    </a:lnTo>
                    <a:lnTo>
                      <a:pt x="1987154" y="0"/>
                    </a:lnTo>
                  </a:path>
                </a:pathLst>
              </a:custGeom>
              <a:ln w="13550" cap="flat">
                <a:solidFill>
                  <a:srgbClr val="FFFFFF">
                    <a:alpha val="100000"/>
                  </a:srgbClr>
                </a:solidFill>
                <a:prstDash val="solid"/>
                <a:round/>
              </a:ln>
            </p:spPr>
            <p:txBody>
              <a:bodyPr/>
              <a:lstStyle/>
              <a:p>
                <a:endParaRPr sz="2000"/>
              </a:p>
            </p:txBody>
          </p:sp>
          <p:sp>
            <p:nvSpPr>
              <p:cNvPr id="20" name="pl12">
                <a:extLst>
                  <a:ext uri="{FF2B5EF4-FFF2-40B4-BE49-F238E27FC236}">
                    <a16:creationId xmlns:a16="http://schemas.microsoft.com/office/drawing/2014/main" id="{4878196B-586E-104A-9A9A-CF220DAA6A06}"/>
                  </a:ext>
                </a:extLst>
              </p:cNvPr>
              <p:cNvSpPr/>
              <p:nvPr/>
            </p:nvSpPr>
            <p:spPr>
              <a:xfrm>
                <a:off x="3144166" y="2075984"/>
                <a:ext cx="2260105" cy="0"/>
              </a:xfrm>
              <a:custGeom>
                <a:avLst/>
                <a:gdLst/>
                <a:ahLst/>
                <a:cxnLst/>
                <a:rect l="0" t="0" r="0" b="0"/>
                <a:pathLst>
                  <a:path w="1987154">
                    <a:moveTo>
                      <a:pt x="0" y="0"/>
                    </a:moveTo>
                    <a:lnTo>
                      <a:pt x="1987154" y="0"/>
                    </a:lnTo>
                    <a:lnTo>
                      <a:pt x="1987154" y="0"/>
                    </a:lnTo>
                  </a:path>
                </a:pathLst>
              </a:custGeom>
              <a:ln w="13550" cap="flat">
                <a:solidFill>
                  <a:srgbClr val="FFFFFF">
                    <a:alpha val="100000"/>
                  </a:srgbClr>
                </a:solidFill>
                <a:prstDash val="solid"/>
                <a:round/>
              </a:ln>
            </p:spPr>
            <p:txBody>
              <a:bodyPr/>
              <a:lstStyle/>
              <a:p>
                <a:endParaRPr sz="2000"/>
              </a:p>
            </p:txBody>
          </p:sp>
          <p:sp>
            <p:nvSpPr>
              <p:cNvPr id="21" name="pl13">
                <a:extLst>
                  <a:ext uri="{FF2B5EF4-FFF2-40B4-BE49-F238E27FC236}">
                    <a16:creationId xmlns:a16="http://schemas.microsoft.com/office/drawing/2014/main" id="{2DF377C9-36BE-EA46-9D7C-2F1243A44629}"/>
                  </a:ext>
                </a:extLst>
              </p:cNvPr>
              <p:cNvSpPr/>
              <p:nvPr/>
            </p:nvSpPr>
            <p:spPr>
              <a:xfrm>
                <a:off x="3760558" y="1929832"/>
                <a:ext cx="0" cy="3215349"/>
              </a:xfrm>
              <a:custGeom>
                <a:avLst/>
                <a:gdLst/>
                <a:ahLst/>
                <a:cxnLst/>
                <a:rect l="0" t="0" r="0" b="0"/>
                <a:pathLst>
                  <a:path h="2827027">
                    <a:moveTo>
                      <a:pt x="0" y="2827027"/>
                    </a:moveTo>
                    <a:lnTo>
                      <a:pt x="0" y="0"/>
                    </a:lnTo>
                    <a:lnTo>
                      <a:pt x="0" y="0"/>
                    </a:lnTo>
                  </a:path>
                </a:pathLst>
              </a:custGeom>
              <a:ln w="13550" cap="flat">
                <a:solidFill>
                  <a:srgbClr val="FFFFFF">
                    <a:alpha val="100000"/>
                  </a:srgbClr>
                </a:solidFill>
                <a:prstDash val="solid"/>
                <a:round/>
              </a:ln>
            </p:spPr>
            <p:txBody>
              <a:bodyPr/>
              <a:lstStyle/>
              <a:p>
                <a:endParaRPr sz="2000"/>
              </a:p>
            </p:txBody>
          </p:sp>
          <p:sp>
            <p:nvSpPr>
              <p:cNvPr id="22" name="pl14">
                <a:extLst>
                  <a:ext uri="{FF2B5EF4-FFF2-40B4-BE49-F238E27FC236}">
                    <a16:creationId xmlns:a16="http://schemas.microsoft.com/office/drawing/2014/main" id="{C57CD8BD-235B-CA4A-BFFA-03E4FC6D90A1}"/>
                  </a:ext>
                </a:extLst>
              </p:cNvPr>
              <p:cNvSpPr/>
              <p:nvPr/>
            </p:nvSpPr>
            <p:spPr>
              <a:xfrm>
                <a:off x="4787879" y="1929832"/>
                <a:ext cx="0" cy="3215349"/>
              </a:xfrm>
              <a:custGeom>
                <a:avLst/>
                <a:gdLst/>
                <a:ahLst/>
                <a:cxnLst/>
                <a:rect l="0" t="0" r="0" b="0"/>
                <a:pathLst>
                  <a:path h="2827027">
                    <a:moveTo>
                      <a:pt x="0" y="2827027"/>
                    </a:moveTo>
                    <a:lnTo>
                      <a:pt x="0" y="0"/>
                    </a:lnTo>
                    <a:lnTo>
                      <a:pt x="0" y="0"/>
                    </a:lnTo>
                  </a:path>
                </a:pathLst>
              </a:custGeom>
              <a:ln w="13550" cap="flat">
                <a:solidFill>
                  <a:srgbClr val="FFFFFF">
                    <a:alpha val="100000"/>
                  </a:srgbClr>
                </a:solidFill>
                <a:prstDash val="solid"/>
                <a:round/>
              </a:ln>
            </p:spPr>
            <p:txBody>
              <a:bodyPr/>
              <a:lstStyle/>
              <a:p>
                <a:endParaRPr sz="2000"/>
              </a:p>
            </p:txBody>
          </p:sp>
          <p:sp>
            <p:nvSpPr>
              <p:cNvPr id="23" name="rc15">
                <a:extLst>
                  <a:ext uri="{FF2B5EF4-FFF2-40B4-BE49-F238E27FC236}">
                    <a16:creationId xmlns:a16="http://schemas.microsoft.com/office/drawing/2014/main" id="{3355AD79-72CF-4D4E-A1F3-B7DD7286CA37}"/>
                  </a:ext>
                </a:extLst>
              </p:cNvPr>
              <p:cNvSpPr/>
              <p:nvPr/>
            </p:nvSpPr>
            <p:spPr>
              <a:xfrm>
                <a:off x="3914656" y="4337447"/>
                <a:ext cx="308196" cy="661582"/>
              </a:xfrm>
              <a:prstGeom prst="rect">
                <a:avLst/>
              </a:prstGeom>
              <a:solidFill>
                <a:srgbClr val="8DA0CB">
                  <a:alpha val="100000"/>
                </a:srgbClr>
              </a:solidFill>
            </p:spPr>
            <p:txBody>
              <a:bodyPr/>
              <a:lstStyle/>
              <a:p>
                <a:endParaRPr sz="2000"/>
              </a:p>
            </p:txBody>
          </p:sp>
          <p:sp>
            <p:nvSpPr>
              <p:cNvPr id="24" name="rc16">
                <a:extLst>
                  <a:ext uri="{FF2B5EF4-FFF2-40B4-BE49-F238E27FC236}">
                    <a16:creationId xmlns:a16="http://schemas.microsoft.com/office/drawing/2014/main" id="{45D47FB5-3F89-D943-8698-F6156816768E}"/>
                  </a:ext>
                </a:extLst>
              </p:cNvPr>
              <p:cNvSpPr/>
              <p:nvPr/>
            </p:nvSpPr>
            <p:spPr>
              <a:xfrm>
                <a:off x="3606460" y="4245858"/>
                <a:ext cx="308196" cy="753170"/>
              </a:xfrm>
              <a:prstGeom prst="rect">
                <a:avLst/>
              </a:prstGeom>
              <a:solidFill>
                <a:srgbClr val="FC8D62">
                  <a:alpha val="100000"/>
                </a:srgbClr>
              </a:solidFill>
            </p:spPr>
            <p:txBody>
              <a:bodyPr/>
              <a:lstStyle/>
              <a:p>
                <a:endParaRPr sz="2000"/>
              </a:p>
            </p:txBody>
          </p:sp>
          <p:sp>
            <p:nvSpPr>
              <p:cNvPr id="25" name="rc17">
                <a:extLst>
                  <a:ext uri="{FF2B5EF4-FFF2-40B4-BE49-F238E27FC236}">
                    <a16:creationId xmlns:a16="http://schemas.microsoft.com/office/drawing/2014/main" id="{8B892DCD-0E7A-8D44-8949-F75DB6E2C8B6}"/>
                  </a:ext>
                </a:extLst>
              </p:cNvPr>
              <p:cNvSpPr/>
              <p:nvPr/>
            </p:nvSpPr>
            <p:spPr>
              <a:xfrm>
                <a:off x="3298264" y="4219550"/>
                <a:ext cx="308196" cy="779479"/>
              </a:xfrm>
              <a:prstGeom prst="rect">
                <a:avLst/>
              </a:prstGeom>
              <a:solidFill>
                <a:srgbClr val="66C2A5">
                  <a:alpha val="100000"/>
                </a:srgbClr>
              </a:solidFill>
            </p:spPr>
            <p:txBody>
              <a:bodyPr/>
              <a:lstStyle/>
              <a:p>
                <a:endParaRPr sz="2000"/>
              </a:p>
            </p:txBody>
          </p:sp>
          <p:sp>
            <p:nvSpPr>
              <p:cNvPr id="26" name="rc18">
                <a:extLst>
                  <a:ext uri="{FF2B5EF4-FFF2-40B4-BE49-F238E27FC236}">
                    <a16:creationId xmlns:a16="http://schemas.microsoft.com/office/drawing/2014/main" id="{49204207-E7B9-6441-BE4D-5F08C3687A59}"/>
                  </a:ext>
                </a:extLst>
              </p:cNvPr>
              <p:cNvSpPr/>
              <p:nvPr/>
            </p:nvSpPr>
            <p:spPr>
              <a:xfrm>
                <a:off x="4941977" y="4268268"/>
                <a:ext cx="308196" cy="730761"/>
              </a:xfrm>
              <a:prstGeom prst="rect">
                <a:avLst/>
              </a:prstGeom>
              <a:solidFill>
                <a:srgbClr val="8DA0CB">
                  <a:alpha val="100000"/>
                </a:srgbClr>
              </a:solidFill>
            </p:spPr>
            <p:txBody>
              <a:bodyPr/>
              <a:lstStyle/>
              <a:p>
                <a:endParaRPr sz="2000"/>
              </a:p>
            </p:txBody>
          </p:sp>
          <p:sp>
            <p:nvSpPr>
              <p:cNvPr id="27" name="rc19">
                <a:extLst>
                  <a:ext uri="{FF2B5EF4-FFF2-40B4-BE49-F238E27FC236}">
                    <a16:creationId xmlns:a16="http://schemas.microsoft.com/office/drawing/2014/main" id="{488D0DC9-A6CE-6449-869A-00F67F58BF38}"/>
                  </a:ext>
                </a:extLst>
              </p:cNvPr>
              <p:cNvSpPr/>
              <p:nvPr/>
            </p:nvSpPr>
            <p:spPr>
              <a:xfrm>
                <a:off x="4633781" y="4635598"/>
                <a:ext cx="308196" cy="363431"/>
              </a:xfrm>
              <a:prstGeom prst="rect">
                <a:avLst/>
              </a:prstGeom>
              <a:solidFill>
                <a:srgbClr val="FC8D62">
                  <a:alpha val="100000"/>
                </a:srgbClr>
              </a:solidFill>
            </p:spPr>
            <p:txBody>
              <a:bodyPr/>
              <a:lstStyle/>
              <a:p>
                <a:endParaRPr sz="2000"/>
              </a:p>
            </p:txBody>
          </p:sp>
          <p:sp>
            <p:nvSpPr>
              <p:cNvPr id="28" name="rc20">
                <a:extLst>
                  <a:ext uri="{FF2B5EF4-FFF2-40B4-BE49-F238E27FC236}">
                    <a16:creationId xmlns:a16="http://schemas.microsoft.com/office/drawing/2014/main" id="{EF40596F-0262-D745-921A-C7E6B6F3BD05}"/>
                  </a:ext>
                </a:extLst>
              </p:cNvPr>
              <p:cNvSpPr/>
              <p:nvPr/>
            </p:nvSpPr>
            <p:spPr>
              <a:xfrm>
                <a:off x="4325585" y="4522572"/>
                <a:ext cx="308196" cy="476456"/>
              </a:xfrm>
              <a:prstGeom prst="rect">
                <a:avLst/>
              </a:prstGeom>
              <a:solidFill>
                <a:srgbClr val="66C2A5">
                  <a:alpha val="100000"/>
                </a:srgbClr>
              </a:solidFill>
            </p:spPr>
            <p:txBody>
              <a:bodyPr/>
              <a:lstStyle/>
              <a:p>
                <a:endParaRPr sz="2000"/>
              </a:p>
            </p:txBody>
          </p:sp>
          <p:sp>
            <p:nvSpPr>
              <p:cNvPr id="29" name="tx21">
                <a:extLst>
                  <a:ext uri="{FF2B5EF4-FFF2-40B4-BE49-F238E27FC236}">
                    <a16:creationId xmlns:a16="http://schemas.microsoft.com/office/drawing/2014/main" id="{36AEBFD7-D731-1E4D-A3AF-2F15AB52D0A1}"/>
                  </a:ext>
                </a:extLst>
              </p:cNvPr>
              <p:cNvSpPr/>
              <p:nvPr/>
            </p:nvSpPr>
            <p:spPr>
              <a:xfrm>
                <a:off x="3928190" y="4159463"/>
                <a:ext cx="281130" cy="105624"/>
              </a:xfrm>
              <a:prstGeom prst="rect">
                <a:avLst/>
              </a:prstGeom>
              <a:noFill/>
            </p:spPr>
            <p:txBody>
              <a:bodyPr wrap="none" lIns="0" tIns="0" rIns="0" bIns="0" anchor="ctr" anchorCtr="1"/>
              <a:lstStyle/>
              <a:p>
                <a:pPr>
                  <a:lnSpc>
                    <a:spcPts val="995"/>
                  </a:lnSpc>
                </a:pPr>
                <a:r>
                  <a:rPr sz="1200" b="1">
                    <a:solidFill>
                      <a:srgbClr val="000000">
                        <a:alpha val="100000"/>
                      </a:srgbClr>
                    </a:solidFill>
                    <a:latin typeface="Arial"/>
                    <a:cs typeface="Arial"/>
                  </a:rPr>
                  <a:t>6.79</a:t>
                </a:r>
              </a:p>
            </p:txBody>
          </p:sp>
          <p:sp>
            <p:nvSpPr>
              <p:cNvPr id="30" name="tx22">
                <a:extLst>
                  <a:ext uri="{FF2B5EF4-FFF2-40B4-BE49-F238E27FC236}">
                    <a16:creationId xmlns:a16="http://schemas.microsoft.com/office/drawing/2014/main" id="{78F6748C-A7F4-1848-A7DA-C049DE61F302}"/>
                  </a:ext>
                </a:extLst>
              </p:cNvPr>
              <p:cNvSpPr/>
              <p:nvPr/>
            </p:nvSpPr>
            <p:spPr>
              <a:xfrm>
                <a:off x="3619993" y="4067875"/>
                <a:ext cx="281130" cy="105624"/>
              </a:xfrm>
              <a:prstGeom prst="rect">
                <a:avLst/>
              </a:prstGeom>
              <a:noFill/>
            </p:spPr>
            <p:txBody>
              <a:bodyPr wrap="none" lIns="0" tIns="0" rIns="0" bIns="0" anchor="ctr" anchorCtr="1"/>
              <a:lstStyle/>
              <a:p>
                <a:pPr>
                  <a:lnSpc>
                    <a:spcPts val="995"/>
                  </a:lnSpc>
                </a:pPr>
                <a:r>
                  <a:rPr sz="1200" b="1" dirty="0">
                    <a:solidFill>
                      <a:srgbClr val="000000">
                        <a:alpha val="100000"/>
                      </a:srgbClr>
                    </a:solidFill>
                    <a:latin typeface="Arial"/>
                    <a:cs typeface="Arial"/>
                  </a:rPr>
                  <a:t>7.73</a:t>
                </a:r>
              </a:p>
            </p:txBody>
          </p:sp>
          <p:sp>
            <p:nvSpPr>
              <p:cNvPr id="31" name="tx23">
                <a:extLst>
                  <a:ext uri="{FF2B5EF4-FFF2-40B4-BE49-F238E27FC236}">
                    <a16:creationId xmlns:a16="http://schemas.microsoft.com/office/drawing/2014/main" id="{275EBA13-1BCF-054A-AC45-749BDF6C3C64}"/>
                  </a:ext>
                </a:extLst>
              </p:cNvPr>
              <p:cNvSpPr/>
              <p:nvPr/>
            </p:nvSpPr>
            <p:spPr>
              <a:xfrm>
                <a:off x="3412195" y="4041568"/>
                <a:ext cx="80333" cy="105624"/>
              </a:xfrm>
              <a:prstGeom prst="rect">
                <a:avLst/>
              </a:prstGeom>
              <a:noFill/>
            </p:spPr>
            <p:txBody>
              <a:bodyPr wrap="none" lIns="0" tIns="0" rIns="0" bIns="0" anchor="ctr" anchorCtr="1"/>
              <a:lstStyle/>
              <a:p>
                <a:pPr>
                  <a:lnSpc>
                    <a:spcPts val="995"/>
                  </a:lnSpc>
                </a:pPr>
                <a:r>
                  <a:rPr sz="1200" b="1" dirty="0">
                    <a:solidFill>
                      <a:srgbClr val="000000">
                        <a:alpha val="100000"/>
                      </a:srgbClr>
                    </a:solidFill>
                    <a:latin typeface="Arial"/>
                    <a:cs typeface="Arial"/>
                  </a:rPr>
                  <a:t>8</a:t>
                </a:r>
              </a:p>
            </p:txBody>
          </p:sp>
          <p:sp>
            <p:nvSpPr>
              <p:cNvPr id="32" name="tx24">
                <a:extLst>
                  <a:ext uri="{FF2B5EF4-FFF2-40B4-BE49-F238E27FC236}">
                    <a16:creationId xmlns:a16="http://schemas.microsoft.com/office/drawing/2014/main" id="{3C44FAFB-16A9-0843-8059-219FDFB5F6CE}"/>
                  </a:ext>
                </a:extLst>
              </p:cNvPr>
              <p:cNvSpPr/>
              <p:nvPr/>
            </p:nvSpPr>
            <p:spPr>
              <a:xfrm>
                <a:off x="4995676" y="4092091"/>
                <a:ext cx="200797" cy="103819"/>
              </a:xfrm>
              <a:prstGeom prst="rect">
                <a:avLst/>
              </a:prstGeom>
              <a:noFill/>
            </p:spPr>
            <p:txBody>
              <a:bodyPr wrap="none" lIns="0" tIns="0" rIns="0" bIns="0" anchor="ctr" anchorCtr="1"/>
              <a:lstStyle/>
              <a:p>
                <a:pPr>
                  <a:lnSpc>
                    <a:spcPts val="995"/>
                  </a:lnSpc>
                </a:pPr>
                <a:r>
                  <a:rPr sz="1200" b="1">
                    <a:solidFill>
                      <a:srgbClr val="000000">
                        <a:alpha val="100000"/>
                      </a:srgbClr>
                    </a:solidFill>
                    <a:latin typeface="Arial"/>
                    <a:cs typeface="Arial"/>
                  </a:rPr>
                  <a:t>7.5</a:t>
                </a:r>
              </a:p>
            </p:txBody>
          </p:sp>
          <p:sp>
            <p:nvSpPr>
              <p:cNvPr id="33" name="tx25">
                <a:extLst>
                  <a:ext uri="{FF2B5EF4-FFF2-40B4-BE49-F238E27FC236}">
                    <a16:creationId xmlns:a16="http://schemas.microsoft.com/office/drawing/2014/main" id="{F70ECE0C-4162-F44A-A0B5-7D312FF116E4}"/>
                  </a:ext>
                </a:extLst>
              </p:cNvPr>
              <p:cNvSpPr/>
              <p:nvPr/>
            </p:nvSpPr>
            <p:spPr>
              <a:xfrm>
                <a:off x="4647314" y="4457614"/>
                <a:ext cx="281130" cy="105624"/>
              </a:xfrm>
              <a:prstGeom prst="rect">
                <a:avLst/>
              </a:prstGeom>
              <a:noFill/>
            </p:spPr>
            <p:txBody>
              <a:bodyPr wrap="none" lIns="0" tIns="0" rIns="0" bIns="0" anchor="ctr" anchorCtr="1"/>
              <a:lstStyle/>
              <a:p>
                <a:pPr>
                  <a:lnSpc>
                    <a:spcPts val="995"/>
                  </a:lnSpc>
                </a:pPr>
                <a:r>
                  <a:rPr sz="1200" b="1">
                    <a:solidFill>
                      <a:srgbClr val="000000">
                        <a:alpha val="100000"/>
                      </a:srgbClr>
                    </a:solidFill>
                    <a:latin typeface="Arial"/>
                    <a:cs typeface="Arial"/>
                  </a:rPr>
                  <a:t>3.73</a:t>
                </a:r>
              </a:p>
            </p:txBody>
          </p:sp>
          <p:sp>
            <p:nvSpPr>
              <p:cNvPr id="34" name="tx26">
                <a:extLst>
                  <a:ext uri="{FF2B5EF4-FFF2-40B4-BE49-F238E27FC236}">
                    <a16:creationId xmlns:a16="http://schemas.microsoft.com/office/drawing/2014/main" id="{36346FE8-D542-3344-8395-99424079871C}"/>
                  </a:ext>
                </a:extLst>
              </p:cNvPr>
              <p:cNvSpPr/>
              <p:nvPr/>
            </p:nvSpPr>
            <p:spPr>
              <a:xfrm>
                <a:off x="4339117" y="4344589"/>
                <a:ext cx="281130" cy="105624"/>
              </a:xfrm>
              <a:prstGeom prst="rect">
                <a:avLst/>
              </a:prstGeom>
              <a:noFill/>
            </p:spPr>
            <p:txBody>
              <a:bodyPr wrap="none" lIns="0" tIns="0" rIns="0" bIns="0" anchor="ctr" anchorCtr="1"/>
              <a:lstStyle/>
              <a:p>
                <a:pPr>
                  <a:lnSpc>
                    <a:spcPts val="995"/>
                  </a:lnSpc>
                </a:pPr>
                <a:r>
                  <a:rPr sz="1200" b="1">
                    <a:solidFill>
                      <a:srgbClr val="000000">
                        <a:alpha val="100000"/>
                      </a:srgbClr>
                    </a:solidFill>
                    <a:latin typeface="Arial"/>
                    <a:cs typeface="Arial"/>
                  </a:rPr>
                  <a:t>4.89</a:t>
                </a:r>
              </a:p>
            </p:txBody>
          </p:sp>
          <p:sp>
            <p:nvSpPr>
              <p:cNvPr id="35" name="rc27">
                <a:extLst>
                  <a:ext uri="{FF2B5EF4-FFF2-40B4-BE49-F238E27FC236}">
                    <a16:creationId xmlns:a16="http://schemas.microsoft.com/office/drawing/2014/main" id="{184BE718-E515-C34F-8DC0-7C7A5B6BCB95}"/>
                  </a:ext>
                </a:extLst>
              </p:cNvPr>
              <p:cNvSpPr/>
              <p:nvPr/>
            </p:nvSpPr>
            <p:spPr>
              <a:xfrm>
                <a:off x="5483420" y="1929832"/>
                <a:ext cx="2260105" cy="3215349"/>
              </a:xfrm>
              <a:prstGeom prst="rect">
                <a:avLst/>
              </a:prstGeom>
              <a:solidFill>
                <a:srgbClr val="EBEBEB">
                  <a:alpha val="100000"/>
                </a:srgbClr>
              </a:solidFill>
            </p:spPr>
            <p:txBody>
              <a:bodyPr/>
              <a:lstStyle/>
              <a:p>
                <a:endParaRPr sz="2000"/>
              </a:p>
            </p:txBody>
          </p:sp>
          <p:sp>
            <p:nvSpPr>
              <p:cNvPr id="36" name="pl28">
                <a:extLst>
                  <a:ext uri="{FF2B5EF4-FFF2-40B4-BE49-F238E27FC236}">
                    <a16:creationId xmlns:a16="http://schemas.microsoft.com/office/drawing/2014/main" id="{6469034C-FFFD-6C4F-AF46-26C74713E018}"/>
                  </a:ext>
                </a:extLst>
              </p:cNvPr>
              <p:cNvSpPr/>
              <p:nvPr/>
            </p:nvSpPr>
            <p:spPr>
              <a:xfrm>
                <a:off x="5483420" y="4511855"/>
                <a:ext cx="2260105" cy="0"/>
              </a:xfrm>
              <a:custGeom>
                <a:avLst/>
                <a:gdLst/>
                <a:ahLst/>
                <a:cxnLst/>
                <a:rect l="0" t="0" r="0" b="0"/>
                <a:pathLst>
                  <a:path w="1987154">
                    <a:moveTo>
                      <a:pt x="0" y="0"/>
                    </a:moveTo>
                    <a:lnTo>
                      <a:pt x="1987154" y="0"/>
                    </a:lnTo>
                    <a:lnTo>
                      <a:pt x="1987154" y="0"/>
                    </a:lnTo>
                  </a:path>
                </a:pathLst>
              </a:custGeom>
              <a:ln w="6775" cap="flat">
                <a:solidFill>
                  <a:srgbClr val="FFFFFF">
                    <a:alpha val="100000"/>
                  </a:srgbClr>
                </a:solidFill>
                <a:prstDash val="solid"/>
                <a:round/>
              </a:ln>
            </p:spPr>
            <p:txBody>
              <a:bodyPr/>
              <a:lstStyle/>
              <a:p>
                <a:endParaRPr sz="2000"/>
              </a:p>
            </p:txBody>
          </p:sp>
          <p:sp>
            <p:nvSpPr>
              <p:cNvPr id="37" name="pl29">
                <a:extLst>
                  <a:ext uri="{FF2B5EF4-FFF2-40B4-BE49-F238E27FC236}">
                    <a16:creationId xmlns:a16="http://schemas.microsoft.com/office/drawing/2014/main" id="{75AEFE23-48A0-D141-BF82-3962EE0BE56D}"/>
                  </a:ext>
                </a:extLst>
              </p:cNvPr>
              <p:cNvSpPr/>
              <p:nvPr/>
            </p:nvSpPr>
            <p:spPr>
              <a:xfrm>
                <a:off x="5483420" y="3537507"/>
                <a:ext cx="2260105" cy="0"/>
              </a:xfrm>
              <a:custGeom>
                <a:avLst/>
                <a:gdLst/>
                <a:ahLst/>
                <a:cxnLst/>
                <a:rect l="0" t="0" r="0" b="0"/>
                <a:pathLst>
                  <a:path w="1987154">
                    <a:moveTo>
                      <a:pt x="0" y="0"/>
                    </a:moveTo>
                    <a:lnTo>
                      <a:pt x="1987154" y="0"/>
                    </a:lnTo>
                    <a:lnTo>
                      <a:pt x="1987154" y="0"/>
                    </a:lnTo>
                  </a:path>
                </a:pathLst>
              </a:custGeom>
              <a:ln w="6775" cap="flat">
                <a:solidFill>
                  <a:srgbClr val="FFFFFF">
                    <a:alpha val="100000"/>
                  </a:srgbClr>
                </a:solidFill>
                <a:prstDash val="solid"/>
                <a:round/>
              </a:ln>
            </p:spPr>
            <p:txBody>
              <a:bodyPr/>
              <a:lstStyle/>
              <a:p>
                <a:endParaRPr sz="2000"/>
              </a:p>
            </p:txBody>
          </p:sp>
          <p:sp>
            <p:nvSpPr>
              <p:cNvPr id="38" name="pl30">
                <a:extLst>
                  <a:ext uri="{FF2B5EF4-FFF2-40B4-BE49-F238E27FC236}">
                    <a16:creationId xmlns:a16="http://schemas.microsoft.com/office/drawing/2014/main" id="{1DC2A329-73A7-A940-903A-65625922E71F}"/>
                  </a:ext>
                </a:extLst>
              </p:cNvPr>
              <p:cNvSpPr/>
              <p:nvPr/>
            </p:nvSpPr>
            <p:spPr>
              <a:xfrm>
                <a:off x="5483420" y="2563159"/>
                <a:ext cx="2260105" cy="0"/>
              </a:xfrm>
              <a:custGeom>
                <a:avLst/>
                <a:gdLst/>
                <a:ahLst/>
                <a:cxnLst/>
                <a:rect l="0" t="0" r="0" b="0"/>
                <a:pathLst>
                  <a:path w="1987154">
                    <a:moveTo>
                      <a:pt x="0" y="0"/>
                    </a:moveTo>
                    <a:lnTo>
                      <a:pt x="1987154" y="0"/>
                    </a:lnTo>
                    <a:lnTo>
                      <a:pt x="1987154" y="0"/>
                    </a:lnTo>
                  </a:path>
                </a:pathLst>
              </a:custGeom>
              <a:ln w="6775" cap="flat">
                <a:solidFill>
                  <a:srgbClr val="FFFFFF">
                    <a:alpha val="100000"/>
                  </a:srgbClr>
                </a:solidFill>
                <a:prstDash val="solid"/>
                <a:round/>
              </a:ln>
            </p:spPr>
            <p:txBody>
              <a:bodyPr/>
              <a:lstStyle/>
              <a:p>
                <a:endParaRPr sz="2000"/>
              </a:p>
            </p:txBody>
          </p:sp>
          <p:sp>
            <p:nvSpPr>
              <p:cNvPr id="39" name="pl31">
                <a:extLst>
                  <a:ext uri="{FF2B5EF4-FFF2-40B4-BE49-F238E27FC236}">
                    <a16:creationId xmlns:a16="http://schemas.microsoft.com/office/drawing/2014/main" id="{DCF10FD9-81EA-0241-84D7-3169B793B786}"/>
                  </a:ext>
                </a:extLst>
              </p:cNvPr>
              <p:cNvSpPr/>
              <p:nvPr/>
            </p:nvSpPr>
            <p:spPr>
              <a:xfrm>
                <a:off x="5483420" y="4999029"/>
                <a:ext cx="2260105" cy="0"/>
              </a:xfrm>
              <a:custGeom>
                <a:avLst/>
                <a:gdLst/>
                <a:ahLst/>
                <a:cxnLst/>
                <a:rect l="0" t="0" r="0" b="0"/>
                <a:pathLst>
                  <a:path w="1987154">
                    <a:moveTo>
                      <a:pt x="0" y="0"/>
                    </a:moveTo>
                    <a:lnTo>
                      <a:pt x="1987154" y="0"/>
                    </a:lnTo>
                    <a:lnTo>
                      <a:pt x="1987154" y="0"/>
                    </a:lnTo>
                  </a:path>
                </a:pathLst>
              </a:custGeom>
              <a:ln w="13550" cap="flat">
                <a:solidFill>
                  <a:srgbClr val="FFFFFF">
                    <a:alpha val="100000"/>
                  </a:srgbClr>
                </a:solidFill>
                <a:prstDash val="solid"/>
                <a:round/>
              </a:ln>
            </p:spPr>
            <p:txBody>
              <a:bodyPr/>
              <a:lstStyle/>
              <a:p>
                <a:endParaRPr sz="2000"/>
              </a:p>
            </p:txBody>
          </p:sp>
          <p:sp>
            <p:nvSpPr>
              <p:cNvPr id="40" name="pl32">
                <a:extLst>
                  <a:ext uri="{FF2B5EF4-FFF2-40B4-BE49-F238E27FC236}">
                    <a16:creationId xmlns:a16="http://schemas.microsoft.com/office/drawing/2014/main" id="{657AE1E3-7953-2845-A657-3885CF65DE36}"/>
                  </a:ext>
                </a:extLst>
              </p:cNvPr>
              <p:cNvSpPr/>
              <p:nvPr/>
            </p:nvSpPr>
            <p:spPr>
              <a:xfrm>
                <a:off x="5483420" y="4024680"/>
                <a:ext cx="2260105" cy="0"/>
              </a:xfrm>
              <a:custGeom>
                <a:avLst/>
                <a:gdLst/>
                <a:ahLst/>
                <a:cxnLst/>
                <a:rect l="0" t="0" r="0" b="0"/>
                <a:pathLst>
                  <a:path w="1987154">
                    <a:moveTo>
                      <a:pt x="0" y="0"/>
                    </a:moveTo>
                    <a:lnTo>
                      <a:pt x="1987154" y="0"/>
                    </a:lnTo>
                    <a:lnTo>
                      <a:pt x="1987154" y="0"/>
                    </a:lnTo>
                  </a:path>
                </a:pathLst>
              </a:custGeom>
              <a:ln w="13550" cap="flat">
                <a:solidFill>
                  <a:srgbClr val="FFFFFF">
                    <a:alpha val="100000"/>
                  </a:srgbClr>
                </a:solidFill>
                <a:prstDash val="solid"/>
                <a:round/>
              </a:ln>
            </p:spPr>
            <p:txBody>
              <a:bodyPr/>
              <a:lstStyle/>
              <a:p>
                <a:endParaRPr sz="2000"/>
              </a:p>
            </p:txBody>
          </p:sp>
          <p:sp>
            <p:nvSpPr>
              <p:cNvPr id="41" name="pl33">
                <a:extLst>
                  <a:ext uri="{FF2B5EF4-FFF2-40B4-BE49-F238E27FC236}">
                    <a16:creationId xmlns:a16="http://schemas.microsoft.com/office/drawing/2014/main" id="{AAA9D3EA-9BDA-4C43-9F9E-71B3DFEFFD59}"/>
                  </a:ext>
                </a:extLst>
              </p:cNvPr>
              <p:cNvSpPr/>
              <p:nvPr/>
            </p:nvSpPr>
            <p:spPr>
              <a:xfrm>
                <a:off x="5483420" y="3050332"/>
                <a:ext cx="2260105" cy="0"/>
              </a:xfrm>
              <a:custGeom>
                <a:avLst/>
                <a:gdLst/>
                <a:ahLst/>
                <a:cxnLst/>
                <a:rect l="0" t="0" r="0" b="0"/>
                <a:pathLst>
                  <a:path w="1987154">
                    <a:moveTo>
                      <a:pt x="0" y="0"/>
                    </a:moveTo>
                    <a:lnTo>
                      <a:pt x="1987154" y="0"/>
                    </a:lnTo>
                    <a:lnTo>
                      <a:pt x="1987154" y="0"/>
                    </a:lnTo>
                  </a:path>
                </a:pathLst>
              </a:custGeom>
              <a:ln w="13550" cap="flat">
                <a:solidFill>
                  <a:srgbClr val="FFFFFF">
                    <a:alpha val="100000"/>
                  </a:srgbClr>
                </a:solidFill>
                <a:prstDash val="solid"/>
                <a:round/>
              </a:ln>
            </p:spPr>
            <p:txBody>
              <a:bodyPr/>
              <a:lstStyle/>
              <a:p>
                <a:endParaRPr sz="2000"/>
              </a:p>
            </p:txBody>
          </p:sp>
          <p:sp>
            <p:nvSpPr>
              <p:cNvPr id="42" name="pl34">
                <a:extLst>
                  <a:ext uri="{FF2B5EF4-FFF2-40B4-BE49-F238E27FC236}">
                    <a16:creationId xmlns:a16="http://schemas.microsoft.com/office/drawing/2014/main" id="{392376C8-5938-BC48-9B47-E6FCD858FEF2}"/>
                  </a:ext>
                </a:extLst>
              </p:cNvPr>
              <p:cNvSpPr/>
              <p:nvPr/>
            </p:nvSpPr>
            <p:spPr>
              <a:xfrm>
                <a:off x="5483420" y="2075984"/>
                <a:ext cx="2260105" cy="0"/>
              </a:xfrm>
              <a:custGeom>
                <a:avLst/>
                <a:gdLst/>
                <a:ahLst/>
                <a:cxnLst/>
                <a:rect l="0" t="0" r="0" b="0"/>
                <a:pathLst>
                  <a:path w="1987154">
                    <a:moveTo>
                      <a:pt x="0" y="0"/>
                    </a:moveTo>
                    <a:lnTo>
                      <a:pt x="1987154" y="0"/>
                    </a:lnTo>
                    <a:lnTo>
                      <a:pt x="1987154" y="0"/>
                    </a:lnTo>
                  </a:path>
                </a:pathLst>
              </a:custGeom>
              <a:ln w="13550" cap="flat">
                <a:solidFill>
                  <a:srgbClr val="FFFFFF">
                    <a:alpha val="100000"/>
                  </a:srgbClr>
                </a:solidFill>
                <a:prstDash val="solid"/>
                <a:round/>
              </a:ln>
            </p:spPr>
            <p:txBody>
              <a:bodyPr/>
              <a:lstStyle/>
              <a:p>
                <a:endParaRPr sz="2000"/>
              </a:p>
            </p:txBody>
          </p:sp>
          <p:sp>
            <p:nvSpPr>
              <p:cNvPr id="43" name="pl35">
                <a:extLst>
                  <a:ext uri="{FF2B5EF4-FFF2-40B4-BE49-F238E27FC236}">
                    <a16:creationId xmlns:a16="http://schemas.microsoft.com/office/drawing/2014/main" id="{3FF025A9-5EF8-7D45-B844-98E5E787D01B}"/>
                  </a:ext>
                </a:extLst>
              </p:cNvPr>
              <p:cNvSpPr/>
              <p:nvPr/>
            </p:nvSpPr>
            <p:spPr>
              <a:xfrm>
                <a:off x="6099812" y="1929832"/>
                <a:ext cx="0" cy="3215349"/>
              </a:xfrm>
              <a:custGeom>
                <a:avLst/>
                <a:gdLst/>
                <a:ahLst/>
                <a:cxnLst/>
                <a:rect l="0" t="0" r="0" b="0"/>
                <a:pathLst>
                  <a:path h="2827027">
                    <a:moveTo>
                      <a:pt x="0" y="2827027"/>
                    </a:moveTo>
                    <a:lnTo>
                      <a:pt x="0" y="0"/>
                    </a:lnTo>
                    <a:lnTo>
                      <a:pt x="0" y="0"/>
                    </a:lnTo>
                  </a:path>
                </a:pathLst>
              </a:custGeom>
              <a:ln w="13550" cap="flat">
                <a:solidFill>
                  <a:srgbClr val="FFFFFF">
                    <a:alpha val="100000"/>
                  </a:srgbClr>
                </a:solidFill>
                <a:prstDash val="solid"/>
                <a:round/>
              </a:ln>
            </p:spPr>
            <p:txBody>
              <a:bodyPr/>
              <a:lstStyle/>
              <a:p>
                <a:endParaRPr sz="2000"/>
              </a:p>
            </p:txBody>
          </p:sp>
          <p:sp>
            <p:nvSpPr>
              <p:cNvPr id="44" name="pl36">
                <a:extLst>
                  <a:ext uri="{FF2B5EF4-FFF2-40B4-BE49-F238E27FC236}">
                    <a16:creationId xmlns:a16="http://schemas.microsoft.com/office/drawing/2014/main" id="{3A6D52E8-D5F7-8549-9035-1DABB674C22D}"/>
                  </a:ext>
                </a:extLst>
              </p:cNvPr>
              <p:cNvSpPr/>
              <p:nvPr/>
            </p:nvSpPr>
            <p:spPr>
              <a:xfrm>
                <a:off x="7127133" y="1929832"/>
                <a:ext cx="0" cy="3215349"/>
              </a:xfrm>
              <a:custGeom>
                <a:avLst/>
                <a:gdLst/>
                <a:ahLst/>
                <a:cxnLst/>
                <a:rect l="0" t="0" r="0" b="0"/>
                <a:pathLst>
                  <a:path h="2827027">
                    <a:moveTo>
                      <a:pt x="0" y="2827027"/>
                    </a:moveTo>
                    <a:lnTo>
                      <a:pt x="0" y="0"/>
                    </a:lnTo>
                    <a:lnTo>
                      <a:pt x="0" y="0"/>
                    </a:lnTo>
                  </a:path>
                </a:pathLst>
              </a:custGeom>
              <a:ln w="13550" cap="flat">
                <a:solidFill>
                  <a:srgbClr val="FFFFFF">
                    <a:alpha val="100000"/>
                  </a:srgbClr>
                </a:solidFill>
                <a:prstDash val="solid"/>
                <a:round/>
              </a:ln>
            </p:spPr>
            <p:txBody>
              <a:bodyPr/>
              <a:lstStyle/>
              <a:p>
                <a:endParaRPr sz="2000"/>
              </a:p>
            </p:txBody>
          </p:sp>
          <p:sp>
            <p:nvSpPr>
              <p:cNvPr id="45" name="rc37">
                <a:extLst>
                  <a:ext uri="{FF2B5EF4-FFF2-40B4-BE49-F238E27FC236}">
                    <a16:creationId xmlns:a16="http://schemas.microsoft.com/office/drawing/2014/main" id="{0FF8BC2F-42FB-1344-893C-A65EBC751E3F}"/>
                  </a:ext>
                </a:extLst>
              </p:cNvPr>
              <p:cNvSpPr/>
              <p:nvPr/>
            </p:nvSpPr>
            <p:spPr>
              <a:xfrm>
                <a:off x="6253910" y="4085090"/>
                <a:ext cx="308196" cy="913938"/>
              </a:xfrm>
              <a:prstGeom prst="rect">
                <a:avLst/>
              </a:prstGeom>
              <a:solidFill>
                <a:srgbClr val="8DA0CB">
                  <a:alpha val="100000"/>
                </a:srgbClr>
              </a:solidFill>
            </p:spPr>
            <p:txBody>
              <a:bodyPr/>
              <a:lstStyle/>
              <a:p>
                <a:endParaRPr sz="2000"/>
              </a:p>
            </p:txBody>
          </p:sp>
          <p:sp>
            <p:nvSpPr>
              <p:cNvPr id="46" name="rc38">
                <a:extLst>
                  <a:ext uri="{FF2B5EF4-FFF2-40B4-BE49-F238E27FC236}">
                    <a16:creationId xmlns:a16="http://schemas.microsoft.com/office/drawing/2014/main" id="{48C21C0A-1202-F94C-8FA0-ACCF59B18252}"/>
                  </a:ext>
                </a:extLst>
              </p:cNvPr>
              <p:cNvSpPr/>
              <p:nvPr/>
            </p:nvSpPr>
            <p:spPr>
              <a:xfrm>
                <a:off x="5945713" y="4257550"/>
                <a:ext cx="308196" cy="741478"/>
              </a:xfrm>
              <a:prstGeom prst="rect">
                <a:avLst/>
              </a:prstGeom>
              <a:solidFill>
                <a:srgbClr val="FC8D62">
                  <a:alpha val="100000"/>
                </a:srgbClr>
              </a:solidFill>
            </p:spPr>
            <p:txBody>
              <a:bodyPr/>
              <a:lstStyle/>
              <a:p>
                <a:endParaRPr sz="2000"/>
              </a:p>
            </p:txBody>
          </p:sp>
          <p:sp>
            <p:nvSpPr>
              <p:cNvPr id="47" name="rc39">
                <a:extLst>
                  <a:ext uri="{FF2B5EF4-FFF2-40B4-BE49-F238E27FC236}">
                    <a16:creationId xmlns:a16="http://schemas.microsoft.com/office/drawing/2014/main" id="{BE4919AE-11E7-A14B-ADEA-AD3CFCFE3D92}"/>
                  </a:ext>
                </a:extLst>
              </p:cNvPr>
              <p:cNvSpPr/>
              <p:nvPr/>
            </p:nvSpPr>
            <p:spPr>
              <a:xfrm>
                <a:off x="5637518" y="3791812"/>
                <a:ext cx="308196" cy="1207217"/>
              </a:xfrm>
              <a:prstGeom prst="rect">
                <a:avLst/>
              </a:prstGeom>
              <a:solidFill>
                <a:srgbClr val="66C2A5">
                  <a:alpha val="100000"/>
                </a:srgbClr>
              </a:solidFill>
            </p:spPr>
            <p:txBody>
              <a:bodyPr/>
              <a:lstStyle/>
              <a:p>
                <a:endParaRPr sz="2000"/>
              </a:p>
            </p:txBody>
          </p:sp>
          <p:sp>
            <p:nvSpPr>
              <p:cNvPr id="48" name="rc40">
                <a:extLst>
                  <a:ext uri="{FF2B5EF4-FFF2-40B4-BE49-F238E27FC236}">
                    <a16:creationId xmlns:a16="http://schemas.microsoft.com/office/drawing/2014/main" id="{4CED9FD6-1D89-1845-BE59-C64675953E08}"/>
                  </a:ext>
                </a:extLst>
              </p:cNvPr>
              <p:cNvSpPr/>
              <p:nvPr/>
            </p:nvSpPr>
            <p:spPr>
              <a:xfrm>
                <a:off x="7281231" y="3781094"/>
                <a:ext cx="308196" cy="1217934"/>
              </a:xfrm>
              <a:prstGeom prst="rect">
                <a:avLst/>
              </a:prstGeom>
              <a:solidFill>
                <a:srgbClr val="8DA0CB">
                  <a:alpha val="100000"/>
                </a:srgbClr>
              </a:solidFill>
            </p:spPr>
            <p:txBody>
              <a:bodyPr/>
              <a:lstStyle/>
              <a:p>
                <a:endParaRPr sz="2000"/>
              </a:p>
            </p:txBody>
          </p:sp>
          <p:sp>
            <p:nvSpPr>
              <p:cNvPr id="49" name="rc41">
                <a:extLst>
                  <a:ext uri="{FF2B5EF4-FFF2-40B4-BE49-F238E27FC236}">
                    <a16:creationId xmlns:a16="http://schemas.microsoft.com/office/drawing/2014/main" id="{CBAF99BB-36D2-2E4C-9CA8-28B7C5CB65A0}"/>
                  </a:ext>
                </a:extLst>
              </p:cNvPr>
              <p:cNvSpPr/>
              <p:nvPr/>
            </p:nvSpPr>
            <p:spPr>
              <a:xfrm>
                <a:off x="6973034" y="4575188"/>
                <a:ext cx="308196" cy="423841"/>
              </a:xfrm>
              <a:prstGeom prst="rect">
                <a:avLst/>
              </a:prstGeom>
              <a:solidFill>
                <a:srgbClr val="FC8D62">
                  <a:alpha val="100000"/>
                </a:srgbClr>
              </a:solidFill>
            </p:spPr>
            <p:txBody>
              <a:bodyPr/>
              <a:lstStyle/>
              <a:p>
                <a:endParaRPr sz="2000"/>
              </a:p>
            </p:txBody>
          </p:sp>
          <p:sp>
            <p:nvSpPr>
              <p:cNvPr id="50" name="rc42">
                <a:extLst>
                  <a:ext uri="{FF2B5EF4-FFF2-40B4-BE49-F238E27FC236}">
                    <a16:creationId xmlns:a16="http://schemas.microsoft.com/office/drawing/2014/main" id="{BE20B433-81BF-2245-AE91-DC2102B15DA2}"/>
                  </a:ext>
                </a:extLst>
              </p:cNvPr>
              <p:cNvSpPr/>
              <p:nvPr/>
            </p:nvSpPr>
            <p:spPr>
              <a:xfrm>
                <a:off x="6664839" y="3966220"/>
                <a:ext cx="308196" cy="1032809"/>
              </a:xfrm>
              <a:prstGeom prst="rect">
                <a:avLst/>
              </a:prstGeom>
              <a:solidFill>
                <a:srgbClr val="66C2A5">
                  <a:alpha val="100000"/>
                </a:srgbClr>
              </a:solidFill>
            </p:spPr>
            <p:txBody>
              <a:bodyPr/>
              <a:lstStyle/>
              <a:p>
                <a:endParaRPr sz="2000"/>
              </a:p>
            </p:txBody>
          </p:sp>
          <p:sp>
            <p:nvSpPr>
              <p:cNvPr id="51" name="tx43">
                <a:extLst>
                  <a:ext uri="{FF2B5EF4-FFF2-40B4-BE49-F238E27FC236}">
                    <a16:creationId xmlns:a16="http://schemas.microsoft.com/office/drawing/2014/main" id="{E60972C7-6E5A-9F4E-9B80-63E653FCB95A}"/>
                  </a:ext>
                </a:extLst>
              </p:cNvPr>
              <p:cNvSpPr/>
              <p:nvPr/>
            </p:nvSpPr>
            <p:spPr>
              <a:xfrm>
                <a:off x="6267442" y="3907107"/>
                <a:ext cx="281130" cy="105624"/>
              </a:xfrm>
              <a:prstGeom prst="rect">
                <a:avLst/>
              </a:prstGeom>
              <a:noFill/>
            </p:spPr>
            <p:txBody>
              <a:bodyPr wrap="none" lIns="0" tIns="0" rIns="0" bIns="0" anchor="ctr" anchorCtr="1"/>
              <a:lstStyle/>
              <a:p>
                <a:pPr>
                  <a:lnSpc>
                    <a:spcPts val="995"/>
                  </a:lnSpc>
                </a:pPr>
                <a:r>
                  <a:rPr sz="1200" b="1">
                    <a:solidFill>
                      <a:srgbClr val="000000">
                        <a:alpha val="100000"/>
                      </a:srgbClr>
                    </a:solidFill>
                    <a:latin typeface="Arial"/>
                    <a:cs typeface="Arial"/>
                  </a:rPr>
                  <a:t>9.38</a:t>
                </a:r>
              </a:p>
            </p:txBody>
          </p:sp>
          <p:sp>
            <p:nvSpPr>
              <p:cNvPr id="52" name="tx44">
                <a:extLst>
                  <a:ext uri="{FF2B5EF4-FFF2-40B4-BE49-F238E27FC236}">
                    <a16:creationId xmlns:a16="http://schemas.microsoft.com/office/drawing/2014/main" id="{F2C003F8-E55A-0346-B3B2-6624CE9FB020}"/>
                  </a:ext>
                </a:extLst>
              </p:cNvPr>
              <p:cNvSpPr/>
              <p:nvPr/>
            </p:nvSpPr>
            <p:spPr>
              <a:xfrm>
                <a:off x="5959247" y="4079567"/>
                <a:ext cx="281130" cy="105624"/>
              </a:xfrm>
              <a:prstGeom prst="rect">
                <a:avLst/>
              </a:prstGeom>
              <a:noFill/>
            </p:spPr>
            <p:txBody>
              <a:bodyPr wrap="none" lIns="0" tIns="0" rIns="0" bIns="0" anchor="ctr" anchorCtr="1"/>
              <a:lstStyle/>
              <a:p>
                <a:pPr>
                  <a:lnSpc>
                    <a:spcPts val="995"/>
                  </a:lnSpc>
                </a:pPr>
                <a:r>
                  <a:rPr sz="1200" b="1">
                    <a:solidFill>
                      <a:srgbClr val="000000">
                        <a:alpha val="100000"/>
                      </a:srgbClr>
                    </a:solidFill>
                    <a:latin typeface="Arial"/>
                    <a:cs typeface="Arial"/>
                  </a:rPr>
                  <a:t>7.61</a:t>
                </a:r>
              </a:p>
            </p:txBody>
          </p:sp>
          <p:sp>
            <p:nvSpPr>
              <p:cNvPr id="53" name="tx45">
                <a:extLst>
                  <a:ext uri="{FF2B5EF4-FFF2-40B4-BE49-F238E27FC236}">
                    <a16:creationId xmlns:a16="http://schemas.microsoft.com/office/drawing/2014/main" id="{B2387A31-4C15-1643-A801-3DE2A3156A25}"/>
                  </a:ext>
                </a:extLst>
              </p:cNvPr>
              <p:cNvSpPr/>
              <p:nvPr/>
            </p:nvSpPr>
            <p:spPr>
              <a:xfrm>
                <a:off x="5610883" y="3613828"/>
                <a:ext cx="361464" cy="105624"/>
              </a:xfrm>
              <a:prstGeom prst="rect">
                <a:avLst/>
              </a:prstGeom>
              <a:noFill/>
            </p:spPr>
            <p:txBody>
              <a:bodyPr wrap="none" lIns="0" tIns="0" rIns="0" bIns="0" anchor="ctr" anchorCtr="1"/>
              <a:lstStyle/>
              <a:p>
                <a:pPr>
                  <a:lnSpc>
                    <a:spcPts val="995"/>
                  </a:lnSpc>
                </a:pPr>
                <a:r>
                  <a:rPr sz="1200" b="1">
                    <a:solidFill>
                      <a:srgbClr val="000000">
                        <a:alpha val="100000"/>
                      </a:srgbClr>
                    </a:solidFill>
                    <a:latin typeface="Arial"/>
                    <a:cs typeface="Arial"/>
                  </a:rPr>
                  <a:t>12.39</a:t>
                </a:r>
              </a:p>
            </p:txBody>
          </p:sp>
          <p:sp>
            <p:nvSpPr>
              <p:cNvPr id="54" name="tx46">
                <a:extLst>
                  <a:ext uri="{FF2B5EF4-FFF2-40B4-BE49-F238E27FC236}">
                    <a16:creationId xmlns:a16="http://schemas.microsoft.com/office/drawing/2014/main" id="{B8CC57BA-A674-6548-B8EC-428811D19022}"/>
                  </a:ext>
                </a:extLst>
              </p:cNvPr>
              <p:cNvSpPr/>
              <p:nvPr/>
            </p:nvSpPr>
            <p:spPr>
              <a:xfrm>
                <a:off x="7294763" y="3603111"/>
                <a:ext cx="281130" cy="105624"/>
              </a:xfrm>
              <a:prstGeom prst="rect">
                <a:avLst/>
              </a:prstGeom>
              <a:noFill/>
            </p:spPr>
            <p:txBody>
              <a:bodyPr wrap="none" lIns="0" tIns="0" rIns="0" bIns="0" anchor="ctr" anchorCtr="1"/>
              <a:lstStyle/>
              <a:p>
                <a:pPr>
                  <a:lnSpc>
                    <a:spcPts val="995"/>
                  </a:lnSpc>
                </a:pPr>
                <a:r>
                  <a:rPr sz="1200" b="1">
                    <a:solidFill>
                      <a:srgbClr val="000000">
                        <a:alpha val="100000"/>
                      </a:srgbClr>
                    </a:solidFill>
                    <a:latin typeface="Arial"/>
                    <a:cs typeface="Arial"/>
                  </a:rPr>
                  <a:t>12.5</a:t>
                </a:r>
              </a:p>
            </p:txBody>
          </p:sp>
          <p:sp>
            <p:nvSpPr>
              <p:cNvPr id="55" name="tx47">
                <a:extLst>
                  <a:ext uri="{FF2B5EF4-FFF2-40B4-BE49-F238E27FC236}">
                    <a16:creationId xmlns:a16="http://schemas.microsoft.com/office/drawing/2014/main" id="{2D25A033-6CA4-1643-A87F-59C91AF590ED}"/>
                  </a:ext>
                </a:extLst>
              </p:cNvPr>
              <p:cNvSpPr/>
              <p:nvPr/>
            </p:nvSpPr>
            <p:spPr>
              <a:xfrm>
                <a:off x="6986568" y="4397205"/>
                <a:ext cx="281130" cy="105624"/>
              </a:xfrm>
              <a:prstGeom prst="rect">
                <a:avLst/>
              </a:prstGeom>
              <a:noFill/>
            </p:spPr>
            <p:txBody>
              <a:bodyPr wrap="none" lIns="0" tIns="0" rIns="0" bIns="0" anchor="ctr" anchorCtr="1"/>
              <a:lstStyle/>
              <a:p>
                <a:pPr>
                  <a:lnSpc>
                    <a:spcPts val="995"/>
                  </a:lnSpc>
                </a:pPr>
                <a:r>
                  <a:rPr sz="1200" b="1">
                    <a:solidFill>
                      <a:srgbClr val="000000">
                        <a:alpha val="100000"/>
                      </a:srgbClr>
                    </a:solidFill>
                    <a:latin typeface="Arial"/>
                    <a:cs typeface="Arial"/>
                  </a:rPr>
                  <a:t>4.35</a:t>
                </a:r>
              </a:p>
            </p:txBody>
          </p:sp>
          <p:sp>
            <p:nvSpPr>
              <p:cNvPr id="56" name="tx48">
                <a:extLst>
                  <a:ext uri="{FF2B5EF4-FFF2-40B4-BE49-F238E27FC236}">
                    <a16:creationId xmlns:a16="http://schemas.microsoft.com/office/drawing/2014/main" id="{2A09F55F-D757-D542-A8DB-F69E4FAAFA8D}"/>
                  </a:ext>
                </a:extLst>
              </p:cNvPr>
              <p:cNvSpPr/>
              <p:nvPr/>
            </p:nvSpPr>
            <p:spPr>
              <a:xfrm>
                <a:off x="6678371" y="3788237"/>
                <a:ext cx="281130" cy="105624"/>
              </a:xfrm>
              <a:prstGeom prst="rect">
                <a:avLst/>
              </a:prstGeom>
              <a:noFill/>
            </p:spPr>
            <p:txBody>
              <a:bodyPr wrap="none" lIns="0" tIns="0" rIns="0" bIns="0" anchor="ctr" anchorCtr="1"/>
              <a:lstStyle/>
              <a:p>
                <a:pPr>
                  <a:lnSpc>
                    <a:spcPts val="995"/>
                  </a:lnSpc>
                </a:pPr>
                <a:r>
                  <a:rPr sz="1200" b="1">
                    <a:solidFill>
                      <a:srgbClr val="000000">
                        <a:alpha val="100000"/>
                      </a:srgbClr>
                    </a:solidFill>
                    <a:latin typeface="Arial"/>
                    <a:cs typeface="Arial"/>
                  </a:rPr>
                  <a:t>10.6</a:t>
                </a:r>
              </a:p>
            </p:txBody>
          </p:sp>
          <p:sp>
            <p:nvSpPr>
              <p:cNvPr id="57" name="rc49">
                <a:extLst>
                  <a:ext uri="{FF2B5EF4-FFF2-40B4-BE49-F238E27FC236}">
                    <a16:creationId xmlns:a16="http://schemas.microsoft.com/office/drawing/2014/main" id="{F318279B-8ADF-6247-BE2C-4ED9DBA0AB8D}"/>
                  </a:ext>
                </a:extLst>
              </p:cNvPr>
              <p:cNvSpPr/>
              <p:nvPr/>
            </p:nvSpPr>
            <p:spPr>
              <a:xfrm>
                <a:off x="7822672" y="1929832"/>
                <a:ext cx="2260105" cy="3215349"/>
              </a:xfrm>
              <a:prstGeom prst="rect">
                <a:avLst/>
              </a:prstGeom>
              <a:solidFill>
                <a:srgbClr val="EBEBEB">
                  <a:alpha val="100000"/>
                </a:srgbClr>
              </a:solidFill>
            </p:spPr>
            <p:txBody>
              <a:bodyPr/>
              <a:lstStyle/>
              <a:p>
                <a:endParaRPr sz="2000"/>
              </a:p>
            </p:txBody>
          </p:sp>
          <p:sp>
            <p:nvSpPr>
              <p:cNvPr id="58" name="pl50">
                <a:extLst>
                  <a:ext uri="{FF2B5EF4-FFF2-40B4-BE49-F238E27FC236}">
                    <a16:creationId xmlns:a16="http://schemas.microsoft.com/office/drawing/2014/main" id="{1276942B-01A0-0B42-BF30-617D893B32E2}"/>
                  </a:ext>
                </a:extLst>
              </p:cNvPr>
              <p:cNvSpPr/>
              <p:nvPr/>
            </p:nvSpPr>
            <p:spPr>
              <a:xfrm>
                <a:off x="7822672" y="4511855"/>
                <a:ext cx="2260105" cy="0"/>
              </a:xfrm>
              <a:custGeom>
                <a:avLst/>
                <a:gdLst/>
                <a:ahLst/>
                <a:cxnLst/>
                <a:rect l="0" t="0" r="0" b="0"/>
                <a:pathLst>
                  <a:path w="1987154">
                    <a:moveTo>
                      <a:pt x="0" y="0"/>
                    </a:moveTo>
                    <a:lnTo>
                      <a:pt x="1987154" y="0"/>
                    </a:lnTo>
                    <a:lnTo>
                      <a:pt x="1987154" y="0"/>
                    </a:lnTo>
                  </a:path>
                </a:pathLst>
              </a:custGeom>
              <a:ln w="6775" cap="flat">
                <a:solidFill>
                  <a:srgbClr val="FFFFFF">
                    <a:alpha val="100000"/>
                  </a:srgbClr>
                </a:solidFill>
                <a:prstDash val="solid"/>
                <a:round/>
              </a:ln>
            </p:spPr>
            <p:txBody>
              <a:bodyPr/>
              <a:lstStyle/>
              <a:p>
                <a:endParaRPr sz="2000"/>
              </a:p>
            </p:txBody>
          </p:sp>
          <p:sp>
            <p:nvSpPr>
              <p:cNvPr id="59" name="pl51">
                <a:extLst>
                  <a:ext uri="{FF2B5EF4-FFF2-40B4-BE49-F238E27FC236}">
                    <a16:creationId xmlns:a16="http://schemas.microsoft.com/office/drawing/2014/main" id="{27C1888A-3ECA-AF45-B1F7-C1E162B291E5}"/>
                  </a:ext>
                </a:extLst>
              </p:cNvPr>
              <p:cNvSpPr/>
              <p:nvPr/>
            </p:nvSpPr>
            <p:spPr>
              <a:xfrm>
                <a:off x="7822672" y="3537507"/>
                <a:ext cx="2260105" cy="0"/>
              </a:xfrm>
              <a:custGeom>
                <a:avLst/>
                <a:gdLst/>
                <a:ahLst/>
                <a:cxnLst/>
                <a:rect l="0" t="0" r="0" b="0"/>
                <a:pathLst>
                  <a:path w="1987154">
                    <a:moveTo>
                      <a:pt x="0" y="0"/>
                    </a:moveTo>
                    <a:lnTo>
                      <a:pt x="1987154" y="0"/>
                    </a:lnTo>
                    <a:lnTo>
                      <a:pt x="1987154" y="0"/>
                    </a:lnTo>
                  </a:path>
                </a:pathLst>
              </a:custGeom>
              <a:ln w="6775" cap="flat">
                <a:solidFill>
                  <a:srgbClr val="FFFFFF">
                    <a:alpha val="100000"/>
                  </a:srgbClr>
                </a:solidFill>
                <a:prstDash val="solid"/>
                <a:round/>
              </a:ln>
            </p:spPr>
            <p:txBody>
              <a:bodyPr/>
              <a:lstStyle/>
              <a:p>
                <a:endParaRPr sz="2000"/>
              </a:p>
            </p:txBody>
          </p:sp>
          <p:sp>
            <p:nvSpPr>
              <p:cNvPr id="60" name="pl52">
                <a:extLst>
                  <a:ext uri="{FF2B5EF4-FFF2-40B4-BE49-F238E27FC236}">
                    <a16:creationId xmlns:a16="http://schemas.microsoft.com/office/drawing/2014/main" id="{FDC6E9D8-2A64-6640-827B-205DF54F81E2}"/>
                  </a:ext>
                </a:extLst>
              </p:cNvPr>
              <p:cNvSpPr/>
              <p:nvPr/>
            </p:nvSpPr>
            <p:spPr>
              <a:xfrm>
                <a:off x="7822672" y="2563159"/>
                <a:ext cx="2260105" cy="0"/>
              </a:xfrm>
              <a:custGeom>
                <a:avLst/>
                <a:gdLst/>
                <a:ahLst/>
                <a:cxnLst/>
                <a:rect l="0" t="0" r="0" b="0"/>
                <a:pathLst>
                  <a:path w="1987154">
                    <a:moveTo>
                      <a:pt x="0" y="0"/>
                    </a:moveTo>
                    <a:lnTo>
                      <a:pt x="1987154" y="0"/>
                    </a:lnTo>
                    <a:lnTo>
                      <a:pt x="1987154" y="0"/>
                    </a:lnTo>
                  </a:path>
                </a:pathLst>
              </a:custGeom>
              <a:ln w="6775" cap="flat">
                <a:solidFill>
                  <a:srgbClr val="FFFFFF">
                    <a:alpha val="100000"/>
                  </a:srgbClr>
                </a:solidFill>
                <a:prstDash val="solid"/>
                <a:round/>
              </a:ln>
            </p:spPr>
            <p:txBody>
              <a:bodyPr/>
              <a:lstStyle/>
              <a:p>
                <a:endParaRPr sz="2000"/>
              </a:p>
            </p:txBody>
          </p:sp>
          <p:sp>
            <p:nvSpPr>
              <p:cNvPr id="61" name="pl53">
                <a:extLst>
                  <a:ext uri="{FF2B5EF4-FFF2-40B4-BE49-F238E27FC236}">
                    <a16:creationId xmlns:a16="http://schemas.microsoft.com/office/drawing/2014/main" id="{158296DC-D472-7F43-99A6-5AA5AB0F9375}"/>
                  </a:ext>
                </a:extLst>
              </p:cNvPr>
              <p:cNvSpPr/>
              <p:nvPr/>
            </p:nvSpPr>
            <p:spPr>
              <a:xfrm>
                <a:off x="7822672" y="4999029"/>
                <a:ext cx="2260105" cy="0"/>
              </a:xfrm>
              <a:custGeom>
                <a:avLst/>
                <a:gdLst/>
                <a:ahLst/>
                <a:cxnLst/>
                <a:rect l="0" t="0" r="0" b="0"/>
                <a:pathLst>
                  <a:path w="1987154">
                    <a:moveTo>
                      <a:pt x="0" y="0"/>
                    </a:moveTo>
                    <a:lnTo>
                      <a:pt x="1987154" y="0"/>
                    </a:lnTo>
                    <a:lnTo>
                      <a:pt x="1987154" y="0"/>
                    </a:lnTo>
                  </a:path>
                </a:pathLst>
              </a:custGeom>
              <a:ln w="13550" cap="flat">
                <a:solidFill>
                  <a:srgbClr val="FFFFFF">
                    <a:alpha val="100000"/>
                  </a:srgbClr>
                </a:solidFill>
                <a:prstDash val="solid"/>
                <a:round/>
              </a:ln>
            </p:spPr>
            <p:txBody>
              <a:bodyPr/>
              <a:lstStyle/>
              <a:p>
                <a:endParaRPr sz="2000"/>
              </a:p>
            </p:txBody>
          </p:sp>
          <p:sp>
            <p:nvSpPr>
              <p:cNvPr id="62" name="pl54">
                <a:extLst>
                  <a:ext uri="{FF2B5EF4-FFF2-40B4-BE49-F238E27FC236}">
                    <a16:creationId xmlns:a16="http://schemas.microsoft.com/office/drawing/2014/main" id="{2A009772-F0FA-A845-AD34-D77D7CE644BE}"/>
                  </a:ext>
                </a:extLst>
              </p:cNvPr>
              <p:cNvSpPr/>
              <p:nvPr/>
            </p:nvSpPr>
            <p:spPr>
              <a:xfrm>
                <a:off x="7822672" y="4024680"/>
                <a:ext cx="2260105" cy="0"/>
              </a:xfrm>
              <a:custGeom>
                <a:avLst/>
                <a:gdLst/>
                <a:ahLst/>
                <a:cxnLst/>
                <a:rect l="0" t="0" r="0" b="0"/>
                <a:pathLst>
                  <a:path w="1987154">
                    <a:moveTo>
                      <a:pt x="0" y="0"/>
                    </a:moveTo>
                    <a:lnTo>
                      <a:pt x="1987154" y="0"/>
                    </a:lnTo>
                    <a:lnTo>
                      <a:pt x="1987154" y="0"/>
                    </a:lnTo>
                  </a:path>
                </a:pathLst>
              </a:custGeom>
              <a:ln w="13550" cap="flat">
                <a:solidFill>
                  <a:srgbClr val="FFFFFF">
                    <a:alpha val="100000"/>
                  </a:srgbClr>
                </a:solidFill>
                <a:prstDash val="solid"/>
                <a:round/>
              </a:ln>
            </p:spPr>
            <p:txBody>
              <a:bodyPr/>
              <a:lstStyle/>
              <a:p>
                <a:endParaRPr sz="2000"/>
              </a:p>
            </p:txBody>
          </p:sp>
          <p:sp>
            <p:nvSpPr>
              <p:cNvPr id="63" name="pl55">
                <a:extLst>
                  <a:ext uri="{FF2B5EF4-FFF2-40B4-BE49-F238E27FC236}">
                    <a16:creationId xmlns:a16="http://schemas.microsoft.com/office/drawing/2014/main" id="{596AAFC5-92FD-F141-83CF-3C2AD972741B}"/>
                  </a:ext>
                </a:extLst>
              </p:cNvPr>
              <p:cNvSpPr/>
              <p:nvPr/>
            </p:nvSpPr>
            <p:spPr>
              <a:xfrm>
                <a:off x="7822672" y="3050332"/>
                <a:ext cx="2260105" cy="0"/>
              </a:xfrm>
              <a:custGeom>
                <a:avLst/>
                <a:gdLst/>
                <a:ahLst/>
                <a:cxnLst/>
                <a:rect l="0" t="0" r="0" b="0"/>
                <a:pathLst>
                  <a:path w="1987154">
                    <a:moveTo>
                      <a:pt x="0" y="0"/>
                    </a:moveTo>
                    <a:lnTo>
                      <a:pt x="1987154" y="0"/>
                    </a:lnTo>
                    <a:lnTo>
                      <a:pt x="1987154" y="0"/>
                    </a:lnTo>
                  </a:path>
                </a:pathLst>
              </a:custGeom>
              <a:ln w="13550" cap="flat">
                <a:solidFill>
                  <a:srgbClr val="FFFFFF">
                    <a:alpha val="100000"/>
                  </a:srgbClr>
                </a:solidFill>
                <a:prstDash val="solid"/>
                <a:round/>
              </a:ln>
            </p:spPr>
            <p:txBody>
              <a:bodyPr/>
              <a:lstStyle/>
              <a:p>
                <a:endParaRPr sz="2000"/>
              </a:p>
            </p:txBody>
          </p:sp>
          <p:sp>
            <p:nvSpPr>
              <p:cNvPr id="64" name="pl56">
                <a:extLst>
                  <a:ext uri="{FF2B5EF4-FFF2-40B4-BE49-F238E27FC236}">
                    <a16:creationId xmlns:a16="http://schemas.microsoft.com/office/drawing/2014/main" id="{F007EE01-8AF6-794D-AE01-72097BEC6C8F}"/>
                  </a:ext>
                </a:extLst>
              </p:cNvPr>
              <p:cNvSpPr/>
              <p:nvPr/>
            </p:nvSpPr>
            <p:spPr>
              <a:xfrm>
                <a:off x="7822672" y="2075984"/>
                <a:ext cx="2260105" cy="0"/>
              </a:xfrm>
              <a:custGeom>
                <a:avLst/>
                <a:gdLst/>
                <a:ahLst/>
                <a:cxnLst/>
                <a:rect l="0" t="0" r="0" b="0"/>
                <a:pathLst>
                  <a:path w="1987154">
                    <a:moveTo>
                      <a:pt x="0" y="0"/>
                    </a:moveTo>
                    <a:lnTo>
                      <a:pt x="1987154" y="0"/>
                    </a:lnTo>
                    <a:lnTo>
                      <a:pt x="1987154" y="0"/>
                    </a:lnTo>
                  </a:path>
                </a:pathLst>
              </a:custGeom>
              <a:ln w="13550" cap="flat">
                <a:solidFill>
                  <a:srgbClr val="FFFFFF">
                    <a:alpha val="100000"/>
                  </a:srgbClr>
                </a:solidFill>
                <a:prstDash val="solid"/>
                <a:round/>
              </a:ln>
            </p:spPr>
            <p:txBody>
              <a:bodyPr/>
              <a:lstStyle/>
              <a:p>
                <a:endParaRPr sz="2000"/>
              </a:p>
            </p:txBody>
          </p:sp>
          <p:sp>
            <p:nvSpPr>
              <p:cNvPr id="65" name="pl57">
                <a:extLst>
                  <a:ext uri="{FF2B5EF4-FFF2-40B4-BE49-F238E27FC236}">
                    <a16:creationId xmlns:a16="http://schemas.microsoft.com/office/drawing/2014/main" id="{F309C57E-D2CD-104E-80F6-3206A6F0B817}"/>
                  </a:ext>
                </a:extLst>
              </p:cNvPr>
              <p:cNvSpPr/>
              <p:nvPr/>
            </p:nvSpPr>
            <p:spPr>
              <a:xfrm>
                <a:off x="8439066" y="1929832"/>
                <a:ext cx="0" cy="3215349"/>
              </a:xfrm>
              <a:custGeom>
                <a:avLst/>
                <a:gdLst/>
                <a:ahLst/>
                <a:cxnLst/>
                <a:rect l="0" t="0" r="0" b="0"/>
                <a:pathLst>
                  <a:path h="2827027">
                    <a:moveTo>
                      <a:pt x="0" y="2827027"/>
                    </a:moveTo>
                    <a:lnTo>
                      <a:pt x="0" y="0"/>
                    </a:lnTo>
                    <a:lnTo>
                      <a:pt x="0" y="0"/>
                    </a:lnTo>
                  </a:path>
                </a:pathLst>
              </a:custGeom>
              <a:ln w="13550" cap="flat">
                <a:solidFill>
                  <a:srgbClr val="FFFFFF">
                    <a:alpha val="100000"/>
                  </a:srgbClr>
                </a:solidFill>
                <a:prstDash val="solid"/>
                <a:round/>
              </a:ln>
            </p:spPr>
            <p:txBody>
              <a:bodyPr/>
              <a:lstStyle/>
              <a:p>
                <a:endParaRPr sz="2000"/>
              </a:p>
            </p:txBody>
          </p:sp>
          <p:sp>
            <p:nvSpPr>
              <p:cNvPr id="66" name="pl58">
                <a:extLst>
                  <a:ext uri="{FF2B5EF4-FFF2-40B4-BE49-F238E27FC236}">
                    <a16:creationId xmlns:a16="http://schemas.microsoft.com/office/drawing/2014/main" id="{8E3E247C-ECC7-B143-A229-C3D480CD20BF}"/>
                  </a:ext>
                </a:extLst>
              </p:cNvPr>
              <p:cNvSpPr/>
              <p:nvPr/>
            </p:nvSpPr>
            <p:spPr>
              <a:xfrm>
                <a:off x="9466386" y="1929832"/>
                <a:ext cx="0" cy="3215349"/>
              </a:xfrm>
              <a:custGeom>
                <a:avLst/>
                <a:gdLst/>
                <a:ahLst/>
                <a:cxnLst/>
                <a:rect l="0" t="0" r="0" b="0"/>
                <a:pathLst>
                  <a:path h="2827027">
                    <a:moveTo>
                      <a:pt x="0" y="2827027"/>
                    </a:moveTo>
                    <a:lnTo>
                      <a:pt x="0" y="0"/>
                    </a:lnTo>
                    <a:lnTo>
                      <a:pt x="0" y="0"/>
                    </a:lnTo>
                  </a:path>
                </a:pathLst>
              </a:custGeom>
              <a:ln w="13550" cap="flat">
                <a:solidFill>
                  <a:srgbClr val="FFFFFF">
                    <a:alpha val="100000"/>
                  </a:srgbClr>
                </a:solidFill>
                <a:prstDash val="solid"/>
                <a:round/>
              </a:ln>
            </p:spPr>
            <p:txBody>
              <a:bodyPr/>
              <a:lstStyle/>
              <a:p>
                <a:endParaRPr sz="2000"/>
              </a:p>
            </p:txBody>
          </p:sp>
          <p:sp>
            <p:nvSpPr>
              <p:cNvPr id="67" name="rc59">
                <a:extLst>
                  <a:ext uri="{FF2B5EF4-FFF2-40B4-BE49-F238E27FC236}">
                    <a16:creationId xmlns:a16="http://schemas.microsoft.com/office/drawing/2014/main" id="{278F888A-A4AB-3E4E-872F-6569BF953852}"/>
                  </a:ext>
                </a:extLst>
              </p:cNvPr>
              <p:cNvSpPr/>
              <p:nvPr/>
            </p:nvSpPr>
            <p:spPr>
              <a:xfrm>
                <a:off x="8593163" y="4349139"/>
                <a:ext cx="308196" cy="649890"/>
              </a:xfrm>
              <a:prstGeom prst="rect">
                <a:avLst/>
              </a:prstGeom>
              <a:solidFill>
                <a:srgbClr val="8DA0CB">
                  <a:alpha val="100000"/>
                </a:srgbClr>
              </a:solidFill>
            </p:spPr>
            <p:txBody>
              <a:bodyPr/>
              <a:lstStyle/>
              <a:p>
                <a:endParaRPr sz="2000"/>
              </a:p>
            </p:txBody>
          </p:sp>
          <p:sp>
            <p:nvSpPr>
              <p:cNvPr id="68" name="rc60">
                <a:extLst>
                  <a:ext uri="{FF2B5EF4-FFF2-40B4-BE49-F238E27FC236}">
                    <a16:creationId xmlns:a16="http://schemas.microsoft.com/office/drawing/2014/main" id="{0C9A0156-6613-1446-9E52-2382C1F5614B}"/>
                  </a:ext>
                </a:extLst>
              </p:cNvPr>
              <p:cNvSpPr/>
              <p:nvPr/>
            </p:nvSpPr>
            <p:spPr>
              <a:xfrm>
                <a:off x="8284967" y="3606686"/>
                <a:ext cx="308196" cy="1392343"/>
              </a:xfrm>
              <a:prstGeom prst="rect">
                <a:avLst/>
              </a:prstGeom>
              <a:solidFill>
                <a:srgbClr val="FC8D62">
                  <a:alpha val="100000"/>
                </a:srgbClr>
              </a:solidFill>
            </p:spPr>
            <p:txBody>
              <a:bodyPr/>
              <a:lstStyle/>
              <a:p>
                <a:endParaRPr sz="2000"/>
              </a:p>
            </p:txBody>
          </p:sp>
          <p:sp>
            <p:nvSpPr>
              <p:cNvPr id="69" name="rc61">
                <a:extLst>
                  <a:ext uri="{FF2B5EF4-FFF2-40B4-BE49-F238E27FC236}">
                    <a16:creationId xmlns:a16="http://schemas.microsoft.com/office/drawing/2014/main" id="{DD834E72-BD3A-E54F-B0C1-7516CEC49725}"/>
                  </a:ext>
                </a:extLst>
              </p:cNvPr>
              <p:cNvSpPr/>
              <p:nvPr/>
            </p:nvSpPr>
            <p:spPr>
              <a:xfrm>
                <a:off x="7976771" y="4609289"/>
                <a:ext cx="308196" cy="389739"/>
              </a:xfrm>
              <a:prstGeom prst="rect">
                <a:avLst/>
              </a:prstGeom>
              <a:solidFill>
                <a:srgbClr val="66C2A5">
                  <a:alpha val="100000"/>
                </a:srgbClr>
              </a:solidFill>
            </p:spPr>
            <p:txBody>
              <a:bodyPr/>
              <a:lstStyle/>
              <a:p>
                <a:endParaRPr sz="2000"/>
              </a:p>
            </p:txBody>
          </p:sp>
          <p:sp>
            <p:nvSpPr>
              <p:cNvPr id="70" name="rc62">
                <a:extLst>
                  <a:ext uri="{FF2B5EF4-FFF2-40B4-BE49-F238E27FC236}">
                    <a16:creationId xmlns:a16="http://schemas.microsoft.com/office/drawing/2014/main" id="{EF8AA3CD-DB70-584F-BDA5-623D751C1621}"/>
                  </a:ext>
                </a:extLst>
              </p:cNvPr>
              <p:cNvSpPr/>
              <p:nvPr/>
            </p:nvSpPr>
            <p:spPr>
              <a:xfrm>
                <a:off x="9620485" y="3050332"/>
                <a:ext cx="308196" cy="1948696"/>
              </a:xfrm>
              <a:prstGeom prst="rect">
                <a:avLst/>
              </a:prstGeom>
              <a:solidFill>
                <a:srgbClr val="8DA0CB">
                  <a:alpha val="100000"/>
                </a:srgbClr>
              </a:solidFill>
            </p:spPr>
            <p:txBody>
              <a:bodyPr/>
              <a:lstStyle/>
              <a:p>
                <a:endParaRPr sz="2000"/>
              </a:p>
            </p:txBody>
          </p:sp>
          <p:sp>
            <p:nvSpPr>
              <p:cNvPr id="71" name="rc63">
                <a:extLst>
                  <a:ext uri="{FF2B5EF4-FFF2-40B4-BE49-F238E27FC236}">
                    <a16:creationId xmlns:a16="http://schemas.microsoft.com/office/drawing/2014/main" id="{68F4C6CE-3240-484C-A7B2-8D53DD5CAF81}"/>
                  </a:ext>
                </a:extLst>
              </p:cNvPr>
              <p:cNvSpPr/>
              <p:nvPr/>
            </p:nvSpPr>
            <p:spPr>
              <a:xfrm>
                <a:off x="9312288" y="4535239"/>
                <a:ext cx="308196" cy="463789"/>
              </a:xfrm>
              <a:prstGeom prst="rect">
                <a:avLst/>
              </a:prstGeom>
              <a:solidFill>
                <a:srgbClr val="FC8D62">
                  <a:alpha val="100000"/>
                </a:srgbClr>
              </a:solidFill>
            </p:spPr>
            <p:txBody>
              <a:bodyPr/>
              <a:lstStyle/>
              <a:p>
                <a:endParaRPr sz="2000"/>
              </a:p>
            </p:txBody>
          </p:sp>
          <p:sp>
            <p:nvSpPr>
              <p:cNvPr id="72" name="rc64">
                <a:extLst>
                  <a:ext uri="{FF2B5EF4-FFF2-40B4-BE49-F238E27FC236}">
                    <a16:creationId xmlns:a16="http://schemas.microsoft.com/office/drawing/2014/main" id="{1BBB9EEC-E0FE-5F43-AEED-D223EAE67C50}"/>
                  </a:ext>
                </a:extLst>
              </p:cNvPr>
              <p:cNvSpPr/>
              <p:nvPr/>
            </p:nvSpPr>
            <p:spPr>
              <a:xfrm>
                <a:off x="9004091" y="4999029"/>
                <a:ext cx="308196" cy="0"/>
              </a:xfrm>
              <a:prstGeom prst="rect">
                <a:avLst/>
              </a:prstGeom>
              <a:solidFill>
                <a:srgbClr val="66C2A5">
                  <a:alpha val="100000"/>
                </a:srgbClr>
              </a:solidFill>
            </p:spPr>
            <p:txBody>
              <a:bodyPr/>
              <a:lstStyle/>
              <a:p>
                <a:endParaRPr sz="2000"/>
              </a:p>
            </p:txBody>
          </p:sp>
          <p:sp>
            <p:nvSpPr>
              <p:cNvPr id="73" name="tx65">
                <a:extLst>
                  <a:ext uri="{FF2B5EF4-FFF2-40B4-BE49-F238E27FC236}">
                    <a16:creationId xmlns:a16="http://schemas.microsoft.com/office/drawing/2014/main" id="{4FD6B2C5-481F-B54A-ABF8-4F39745C54EE}"/>
                  </a:ext>
                </a:extLst>
              </p:cNvPr>
              <p:cNvSpPr/>
              <p:nvPr/>
            </p:nvSpPr>
            <p:spPr>
              <a:xfrm>
                <a:off x="8606696" y="4171155"/>
                <a:ext cx="281130" cy="105624"/>
              </a:xfrm>
              <a:prstGeom prst="rect">
                <a:avLst/>
              </a:prstGeom>
              <a:noFill/>
            </p:spPr>
            <p:txBody>
              <a:bodyPr wrap="none" lIns="0" tIns="0" rIns="0" bIns="0" anchor="ctr" anchorCtr="1"/>
              <a:lstStyle/>
              <a:p>
                <a:pPr>
                  <a:lnSpc>
                    <a:spcPts val="995"/>
                  </a:lnSpc>
                </a:pPr>
                <a:r>
                  <a:rPr sz="1200" b="1">
                    <a:solidFill>
                      <a:srgbClr val="000000">
                        <a:alpha val="100000"/>
                      </a:srgbClr>
                    </a:solidFill>
                    <a:latin typeface="Arial"/>
                    <a:cs typeface="Arial"/>
                  </a:rPr>
                  <a:t>6.67</a:t>
                </a:r>
              </a:p>
            </p:txBody>
          </p:sp>
          <p:sp>
            <p:nvSpPr>
              <p:cNvPr id="74" name="tx66">
                <a:extLst>
                  <a:ext uri="{FF2B5EF4-FFF2-40B4-BE49-F238E27FC236}">
                    <a16:creationId xmlns:a16="http://schemas.microsoft.com/office/drawing/2014/main" id="{5D01411A-D30A-D84F-AC29-D63B8238992C}"/>
                  </a:ext>
                </a:extLst>
              </p:cNvPr>
              <p:cNvSpPr/>
              <p:nvPr/>
            </p:nvSpPr>
            <p:spPr>
              <a:xfrm>
                <a:off x="8258334" y="3428702"/>
                <a:ext cx="361464" cy="105624"/>
              </a:xfrm>
              <a:prstGeom prst="rect">
                <a:avLst/>
              </a:prstGeom>
              <a:noFill/>
            </p:spPr>
            <p:txBody>
              <a:bodyPr wrap="none" lIns="0" tIns="0" rIns="0" bIns="0" anchor="ctr" anchorCtr="1"/>
              <a:lstStyle/>
              <a:p>
                <a:pPr>
                  <a:lnSpc>
                    <a:spcPts val="995"/>
                  </a:lnSpc>
                </a:pPr>
                <a:r>
                  <a:rPr sz="1200" b="1">
                    <a:solidFill>
                      <a:srgbClr val="000000">
                        <a:alpha val="100000"/>
                      </a:srgbClr>
                    </a:solidFill>
                    <a:latin typeface="Arial"/>
                    <a:cs typeface="Arial"/>
                  </a:rPr>
                  <a:t>14.29</a:t>
                </a:r>
              </a:p>
            </p:txBody>
          </p:sp>
          <p:sp>
            <p:nvSpPr>
              <p:cNvPr id="75" name="tx67">
                <a:extLst>
                  <a:ext uri="{FF2B5EF4-FFF2-40B4-BE49-F238E27FC236}">
                    <a16:creationId xmlns:a16="http://schemas.microsoft.com/office/drawing/2014/main" id="{8A713FC8-2A00-8540-BAEF-61BE96BB3C6B}"/>
                  </a:ext>
                </a:extLst>
              </p:cNvPr>
              <p:cNvSpPr/>
              <p:nvPr/>
            </p:nvSpPr>
            <p:spPr>
              <a:xfrm>
                <a:off x="8090702" y="4433564"/>
                <a:ext cx="80333" cy="103368"/>
              </a:xfrm>
              <a:prstGeom prst="rect">
                <a:avLst/>
              </a:prstGeom>
              <a:noFill/>
            </p:spPr>
            <p:txBody>
              <a:bodyPr wrap="none" lIns="0" tIns="0" rIns="0" bIns="0" anchor="ctr" anchorCtr="1"/>
              <a:lstStyle/>
              <a:p>
                <a:pPr>
                  <a:lnSpc>
                    <a:spcPts val="995"/>
                  </a:lnSpc>
                </a:pPr>
                <a:r>
                  <a:rPr sz="1200" b="1">
                    <a:solidFill>
                      <a:srgbClr val="000000">
                        <a:alpha val="100000"/>
                      </a:srgbClr>
                    </a:solidFill>
                    <a:latin typeface="Arial"/>
                    <a:cs typeface="Arial"/>
                  </a:rPr>
                  <a:t>4</a:t>
                </a:r>
              </a:p>
            </p:txBody>
          </p:sp>
          <p:sp>
            <p:nvSpPr>
              <p:cNvPr id="76" name="tx68">
                <a:extLst>
                  <a:ext uri="{FF2B5EF4-FFF2-40B4-BE49-F238E27FC236}">
                    <a16:creationId xmlns:a16="http://schemas.microsoft.com/office/drawing/2014/main" id="{B90D6C90-71CD-124C-82C3-B1FCA5C03D0F}"/>
                  </a:ext>
                </a:extLst>
              </p:cNvPr>
              <p:cNvSpPr/>
              <p:nvPr/>
            </p:nvSpPr>
            <p:spPr>
              <a:xfrm>
                <a:off x="9694249" y="2872349"/>
                <a:ext cx="160665" cy="105624"/>
              </a:xfrm>
              <a:prstGeom prst="rect">
                <a:avLst/>
              </a:prstGeom>
              <a:noFill/>
            </p:spPr>
            <p:txBody>
              <a:bodyPr wrap="none" lIns="0" tIns="0" rIns="0" bIns="0" anchor="ctr" anchorCtr="1"/>
              <a:lstStyle/>
              <a:p>
                <a:pPr>
                  <a:lnSpc>
                    <a:spcPts val="995"/>
                  </a:lnSpc>
                </a:pPr>
                <a:r>
                  <a:rPr sz="1200" b="1">
                    <a:solidFill>
                      <a:srgbClr val="000000">
                        <a:alpha val="100000"/>
                      </a:srgbClr>
                    </a:solidFill>
                    <a:latin typeface="Arial"/>
                    <a:cs typeface="Arial"/>
                  </a:rPr>
                  <a:t>20</a:t>
                </a:r>
              </a:p>
            </p:txBody>
          </p:sp>
          <p:sp>
            <p:nvSpPr>
              <p:cNvPr id="77" name="tx69">
                <a:extLst>
                  <a:ext uri="{FF2B5EF4-FFF2-40B4-BE49-F238E27FC236}">
                    <a16:creationId xmlns:a16="http://schemas.microsoft.com/office/drawing/2014/main" id="{B2871F16-F8D0-8E40-BE1F-6641BAA88CBF}"/>
                  </a:ext>
                </a:extLst>
              </p:cNvPr>
              <p:cNvSpPr/>
              <p:nvPr/>
            </p:nvSpPr>
            <p:spPr>
              <a:xfrm>
                <a:off x="9325820" y="4357256"/>
                <a:ext cx="281130" cy="105624"/>
              </a:xfrm>
              <a:prstGeom prst="rect">
                <a:avLst/>
              </a:prstGeom>
              <a:noFill/>
            </p:spPr>
            <p:txBody>
              <a:bodyPr wrap="none" lIns="0" tIns="0" rIns="0" bIns="0" anchor="ctr" anchorCtr="1"/>
              <a:lstStyle/>
              <a:p>
                <a:pPr>
                  <a:lnSpc>
                    <a:spcPts val="995"/>
                  </a:lnSpc>
                </a:pPr>
                <a:r>
                  <a:rPr sz="1200" b="1" dirty="0">
                    <a:solidFill>
                      <a:srgbClr val="000000">
                        <a:alpha val="100000"/>
                      </a:srgbClr>
                    </a:solidFill>
                    <a:latin typeface="Arial"/>
                    <a:cs typeface="Arial"/>
                  </a:rPr>
                  <a:t>4.76</a:t>
                </a:r>
              </a:p>
            </p:txBody>
          </p:sp>
          <p:sp>
            <p:nvSpPr>
              <p:cNvPr id="78" name="tx70">
                <a:extLst>
                  <a:ext uri="{FF2B5EF4-FFF2-40B4-BE49-F238E27FC236}">
                    <a16:creationId xmlns:a16="http://schemas.microsoft.com/office/drawing/2014/main" id="{443E8DE8-BCA7-CC4C-A94E-9FE52CD576FC}"/>
                  </a:ext>
                </a:extLst>
              </p:cNvPr>
              <p:cNvSpPr/>
              <p:nvPr/>
            </p:nvSpPr>
            <p:spPr>
              <a:xfrm>
                <a:off x="9118023" y="4821047"/>
                <a:ext cx="80333" cy="105624"/>
              </a:xfrm>
              <a:prstGeom prst="rect">
                <a:avLst/>
              </a:prstGeom>
              <a:noFill/>
            </p:spPr>
            <p:txBody>
              <a:bodyPr wrap="none" lIns="0" tIns="0" rIns="0" bIns="0" anchor="ctr" anchorCtr="1"/>
              <a:lstStyle/>
              <a:p>
                <a:pPr>
                  <a:lnSpc>
                    <a:spcPts val="995"/>
                  </a:lnSpc>
                </a:pPr>
                <a:r>
                  <a:rPr sz="1200" b="1">
                    <a:solidFill>
                      <a:srgbClr val="000000">
                        <a:alpha val="100000"/>
                      </a:srgbClr>
                    </a:solidFill>
                    <a:latin typeface="Arial"/>
                    <a:cs typeface="Arial"/>
                  </a:rPr>
                  <a:t>0</a:t>
                </a:r>
              </a:p>
            </p:txBody>
          </p:sp>
          <p:sp>
            <p:nvSpPr>
              <p:cNvPr id="79" name="rc71">
                <a:extLst>
                  <a:ext uri="{FF2B5EF4-FFF2-40B4-BE49-F238E27FC236}">
                    <a16:creationId xmlns:a16="http://schemas.microsoft.com/office/drawing/2014/main" id="{2DD3679A-0CF5-F746-A20A-80E82930624F}"/>
                  </a:ext>
                </a:extLst>
              </p:cNvPr>
              <p:cNvSpPr/>
              <p:nvPr/>
            </p:nvSpPr>
            <p:spPr>
              <a:xfrm>
                <a:off x="3144166" y="1641129"/>
                <a:ext cx="2260105" cy="288703"/>
              </a:xfrm>
              <a:prstGeom prst="rect">
                <a:avLst/>
              </a:prstGeom>
              <a:solidFill>
                <a:srgbClr val="F3AB98"/>
              </a:solidFill>
            </p:spPr>
            <p:txBody>
              <a:bodyPr/>
              <a:lstStyle/>
              <a:p>
                <a:endParaRPr sz="2000"/>
              </a:p>
            </p:txBody>
          </p:sp>
          <p:sp>
            <p:nvSpPr>
              <p:cNvPr id="80" name="tx72">
                <a:extLst>
                  <a:ext uri="{FF2B5EF4-FFF2-40B4-BE49-F238E27FC236}">
                    <a16:creationId xmlns:a16="http://schemas.microsoft.com/office/drawing/2014/main" id="{EF8A780B-F1E5-A64D-B078-D78B5A1591E9}"/>
                  </a:ext>
                </a:extLst>
              </p:cNvPr>
              <p:cNvSpPr/>
              <p:nvPr/>
            </p:nvSpPr>
            <p:spPr>
              <a:xfrm>
                <a:off x="3980323" y="1732567"/>
                <a:ext cx="587792" cy="128194"/>
              </a:xfrm>
              <a:prstGeom prst="rect">
                <a:avLst/>
              </a:prstGeom>
              <a:noFill/>
            </p:spPr>
            <p:txBody>
              <a:bodyPr wrap="none" lIns="0" tIns="0" rIns="0" bIns="0" anchor="ctr" anchorCtr="1"/>
              <a:lstStyle/>
              <a:p>
                <a:pPr>
                  <a:lnSpc>
                    <a:spcPts val="1200"/>
                  </a:lnSpc>
                </a:pPr>
                <a:r>
                  <a:rPr sz="1400" b="1">
                    <a:solidFill>
                      <a:srgbClr val="1A1A1A">
                        <a:alpha val="100000"/>
                      </a:srgbClr>
                    </a:solidFill>
                    <a:latin typeface="Arial"/>
                    <a:cs typeface="Arial"/>
                  </a:rPr>
                  <a:t>Overall</a:t>
                </a:r>
              </a:p>
            </p:txBody>
          </p:sp>
          <p:sp>
            <p:nvSpPr>
              <p:cNvPr id="81" name="rc73">
                <a:extLst>
                  <a:ext uri="{FF2B5EF4-FFF2-40B4-BE49-F238E27FC236}">
                    <a16:creationId xmlns:a16="http://schemas.microsoft.com/office/drawing/2014/main" id="{2FC9AA9D-C2F9-9A49-B571-61E94D8168EE}"/>
                  </a:ext>
                </a:extLst>
              </p:cNvPr>
              <p:cNvSpPr/>
              <p:nvPr/>
            </p:nvSpPr>
            <p:spPr>
              <a:xfrm>
                <a:off x="5483420" y="1641129"/>
                <a:ext cx="2260105" cy="288703"/>
              </a:xfrm>
              <a:prstGeom prst="rect">
                <a:avLst/>
              </a:prstGeom>
              <a:solidFill>
                <a:srgbClr val="F3AB98"/>
              </a:solidFill>
            </p:spPr>
            <p:txBody>
              <a:bodyPr/>
              <a:lstStyle/>
              <a:p>
                <a:endParaRPr sz="2000"/>
              </a:p>
            </p:txBody>
          </p:sp>
          <p:sp>
            <p:nvSpPr>
              <p:cNvPr id="82" name="tx74">
                <a:extLst>
                  <a:ext uri="{FF2B5EF4-FFF2-40B4-BE49-F238E27FC236}">
                    <a16:creationId xmlns:a16="http://schemas.microsoft.com/office/drawing/2014/main" id="{8569E5CB-C26B-D44A-8080-33861AD5304F}"/>
                  </a:ext>
                </a:extLst>
              </p:cNvPr>
              <p:cNvSpPr/>
              <p:nvPr/>
            </p:nvSpPr>
            <p:spPr>
              <a:xfrm>
                <a:off x="5789843" y="1715301"/>
                <a:ext cx="1647258" cy="162726"/>
              </a:xfrm>
              <a:prstGeom prst="rect">
                <a:avLst/>
              </a:prstGeom>
              <a:noFill/>
            </p:spPr>
            <p:txBody>
              <a:bodyPr wrap="none" lIns="0" tIns="0" rIns="0" bIns="0" anchor="ctr" anchorCtr="1"/>
              <a:lstStyle/>
              <a:p>
                <a:pPr>
                  <a:lnSpc>
                    <a:spcPts val="1200"/>
                  </a:lnSpc>
                </a:pPr>
                <a:r>
                  <a:rPr sz="1400" b="1">
                    <a:solidFill>
                      <a:srgbClr val="1A1A1A">
                        <a:alpha val="100000"/>
                      </a:srgbClr>
                    </a:solidFill>
                    <a:latin typeface="Arial"/>
                    <a:cs typeface="Arial"/>
                  </a:rPr>
                  <a:t>Young (18-24 years)</a:t>
                </a:r>
              </a:p>
            </p:txBody>
          </p:sp>
          <p:sp>
            <p:nvSpPr>
              <p:cNvPr id="83" name="rc75">
                <a:extLst>
                  <a:ext uri="{FF2B5EF4-FFF2-40B4-BE49-F238E27FC236}">
                    <a16:creationId xmlns:a16="http://schemas.microsoft.com/office/drawing/2014/main" id="{96D21BFE-70C5-944A-A047-2A0B4630AAA4}"/>
                  </a:ext>
                </a:extLst>
              </p:cNvPr>
              <p:cNvSpPr/>
              <p:nvPr/>
            </p:nvSpPr>
            <p:spPr>
              <a:xfrm>
                <a:off x="7822672" y="1641129"/>
                <a:ext cx="2260105" cy="288703"/>
              </a:xfrm>
              <a:prstGeom prst="rect">
                <a:avLst/>
              </a:prstGeom>
              <a:solidFill>
                <a:srgbClr val="F3AB98"/>
              </a:solidFill>
            </p:spPr>
            <p:txBody>
              <a:bodyPr/>
              <a:lstStyle/>
              <a:p>
                <a:endParaRPr sz="2000"/>
              </a:p>
            </p:txBody>
          </p:sp>
          <p:sp>
            <p:nvSpPr>
              <p:cNvPr id="84" name="tx76">
                <a:extLst>
                  <a:ext uri="{FF2B5EF4-FFF2-40B4-BE49-F238E27FC236}">
                    <a16:creationId xmlns:a16="http://schemas.microsoft.com/office/drawing/2014/main" id="{2FA6467E-E7D6-9B4A-9BA8-36315BCC2F73}"/>
                  </a:ext>
                </a:extLst>
              </p:cNvPr>
              <p:cNvSpPr/>
              <p:nvPr/>
            </p:nvSpPr>
            <p:spPr>
              <a:xfrm>
                <a:off x="8105144" y="1716317"/>
                <a:ext cx="1695162" cy="160694"/>
              </a:xfrm>
              <a:prstGeom prst="rect">
                <a:avLst/>
              </a:prstGeom>
              <a:noFill/>
            </p:spPr>
            <p:txBody>
              <a:bodyPr wrap="none" lIns="0" tIns="0" rIns="0" bIns="0" anchor="ctr" anchorCtr="1"/>
              <a:lstStyle/>
              <a:p>
                <a:pPr>
                  <a:lnSpc>
                    <a:spcPts val="1200"/>
                  </a:lnSpc>
                </a:pPr>
                <a:r>
                  <a:rPr sz="1400" b="1" dirty="0">
                    <a:solidFill>
                      <a:srgbClr val="1A1A1A">
                        <a:alpha val="100000"/>
                      </a:srgbClr>
                    </a:solidFill>
                    <a:latin typeface="Arial"/>
                    <a:cs typeface="Arial"/>
                  </a:rPr>
                  <a:t>Transgender women</a:t>
                </a:r>
              </a:p>
            </p:txBody>
          </p:sp>
          <p:sp>
            <p:nvSpPr>
              <p:cNvPr id="85" name="pl77">
                <a:extLst>
                  <a:ext uri="{FF2B5EF4-FFF2-40B4-BE49-F238E27FC236}">
                    <a16:creationId xmlns:a16="http://schemas.microsoft.com/office/drawing/2014/main" id="{11D72B10-D008-A348-BDBB-215A6B3EAD4C}"/>
                  </a:ext>
                </a:extLst>
              </p:cNvPr>
              <p:cNvSpPr/>
              <p:nvPr/>
            </p:nvSpPr>
            <p:spPr>
              <a:xfrm>
                <a:off x="3760558" y="5145182"/>
                <a:ext cx="0" cy="39573"/>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2000"/>
              </a:p>
            </p:txBody>
          </p:sp>
          <p:sp>
            <p:nvSpPr>
              <p:cNvPr id="86" name="pl78">
                <a:extLst>
                  <a:ext uri="{FF2B5EF4-FFF2-40B4-BE49-F238E27FC236}">
                    <a16:creationId xmlns:a16="http://schemas.microsoft.com/office/drawing/2014/main" id="{589359C5-BDD7-4447-9AB9-8601989DBA54}"/>
                  </a:ext>
                </a:extLst>
              </p:cNvPr>
              <p:cNvSpPr/>
              <p:nvPr/>
            </p:nvSpPr>
            <p:spPr>
              <a:xfrm>
                <a:off x="4787879" y="5145182"/>
                <a:ext cx="0" cy="39573"/>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2000"/>
              </a:p>
            </p:txBody>
          </p:sp>
          <p:sp>
            <p:nvSpPr>
              <p:cNvPr id="87" name="tx79">
                <a:extLst>
                  <a:ext uri="{FF2B5EF4-FFF2-40B4-BE49-F238E27FC236}">
                    <a16:creationId xmlns:a16="http://schemas.microsoft.com/office/drawing/2014/main" id="{B8EE5031-B037-5D4F-9D49-203271EBFC03}"/>
                  </a:ext>
                </a:extLst>
              </p:cNvPr>
              <p:cNvSpPr/>
              <p:nvPr/>
            </p:nvSpPr>
            <p:spPr>
              <a:xfrm>
                <a:off x="3351134" y="5177821"/>
                <a:ext cx="818848" cy="162726"/>
              </a:xfrm>
              <a:prstGeom prst="rect">
                <a:avLst/>
              </a:prstGeom>
              <a:noFill/>
            </p:spPr>
            <p:txBody>
              <a:bodyPr wrap="none" lIns="0" tIns="0" rIns="0" bIns="0" anchor="ctr" anchorCtr="1"/>
              <a:lstStyle/>
              <a:p>
                <a:pPr>
                  <a:lnSpc>
                    <a:spcPts val="1200"/>
                  </a:lnSpc>
                </a:pPr>
                <a:r>
                  <a:rPr sz="1400">
                    <a:solidFill>
                      <a:srgbClr val="4D4D4D">
                        <a:alpha val="100000"/>
                      </a:srgbClr>
                    </a:solidFill>
                    <a:latin typeface="Arial"/>
                    <a:cs typeface="Arial"/>
                  </a:rPr>
                  <a:t>Chlamydia</a:t>
                </a:r>
              </a:p>
            </p:txBody>
          </p:sp>
          <p:sp>
            <p:nvSpPr>
              <p:cNvPr id="88" name="tx80">
                <a:extLst>
                  <a:ext uri="{FF2B5EF4-FFF2-40B4-BE49-F238E27FC236}">
                    <a16:creationId xmlns:a16="http://schemas.microsoft.com/office/drawing/2014/main" id="{6EFCDE2E-61B0-7147-A508-77BDC37F91E9}"/>
                  </a:ext>
                </a:extLst>
              </p:cNvPr>
              <p:cNvSpPr/>
              <p:nvPr/>
            </p:nvSpPr>
            <p:spPr>
              <a:xfrm>
                <a:off x="4373546" y="5212352"/>
                <a:ext cx="828665" cy="128194"/>
              </a:xfrm>
              <a:prstGeom prst="rect">
                <a:avLst/>
              </a:prstGeom>
              <a:noFill/>
            </p:spPr>
            <p:txBody>
              <a:bodyPr wrap="none" lIns="0" tIns="0" rIns="0" bIns="0" anchor="ctr" anchorCtr="1"/>
              <a:lstStyle/>
              <a:p>
                <a:pPr>
                  <a:lnSpc>
                    <a:spcPts val="1200"/>
                  </a:lnSpc>
                </a:pPr>
                <a:r>
                  <a:rPr sz="1400">
                    <a:solidFill>
                      <a:srgbClr val="4D4D4D">
                        <a:alpha val="100000"/>
                      </a:srgbClr>
                    </a:solidFill>
                    <a:latin typeface="Arial"/>
                    <a:cs typeface="Arial"/>
                  </a:rPr>
                  <a:t>Gonorrhea</a:t>
                </a:r>
              </a:p>
            </p:txBody>
          </p:sp>
          <p:sp>
            <p:nvSpPr>
              <p:cNvPr id="89" name="pl81">
                <a:extLst>
                  <a:ext uri="{FF2B5EF4-FFF2-40B4-BE49-F238E27FC236}">
                    <a16:creationId xmlns:a16="http://schemas.microsoft.com/office/drawing/2014/main" id="{FB1D666C-28A9-BF4F-AE72-FB8489003525}"/>
                  </a:ext>
                </a:extLst>
              </p:cNvPr>
              <p:cNvSpPr/>
              <p:nvPr/>
            </p:nvSpPr>
            <p:spPr>
              <a:xfrm>
                <a:off x="6099812" y="5145182"/>
                <a:ext cx="0" cy="39573"/>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2000"/>
              </a:p>
            </p:txBody>
          </p:sp>
          <p:sp>
            <p:nvSpPr>
              <p:cNvPr id="90" name="pl82">
                <a:extLst>
                  <a:ext uri="{FF2B5EF4-FFF2-40B4-BE49-F238E27FC236}">
                    <a16:creationId xmlns:a16="http://schemas.microsoft.com/office/drawing/2014/main" id="{11B4A90C-EE54-3042-ADF2-CC17AD5E2085}"/>
                  </a:ext>
                </a:extLst>
              </p:cNvPr>
              <p:cNvSpPr/>
              <p:nvPr/>
            </p:nvSpPr>
            <p:spPr>
              <a:xfrm>
                <a:off x="7127133" y="5145182"/>
                <a:ext cx="0" cy="39573"/>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2000"/>
              </a:p>
            </p:txBody>
          </p:sp>
          <p:sp>
            <p:nvSpPr>
              <p:cNvPr id="91" name="tx83">
                <a:extLst>
                  <a:ext uri="{FF2B5EF4-FFF2-40B4-BE49-F238E27FC236}">
                    <a16:creationId xmlns:a16="http://schemas.microsoft.com/office/drawing/2014/main" id="{87130F78-5F3B-2D48-9A74-31A6B718B40E}"/>
                  </a:ext>
                </a:extLst>
              </p:cNvPr>
              <p:cNvSpPr/>
              <p:nvPr/>
            </p:nvSpPr>
            <p:spPr>
              <a:xfrm>
                <a:off x="5690388" y="5177821"/>
                <a:ext cx="818848" cy="162726"/>
              </a:xfrm>
              <a:prstGeom prst="rect">
                <a:avLst/>
              </a:prstGeom>
              <a:noFill/>
            </p:spPr>
            <p:txBody>
              <a:bodyPr wrap="none" lIns="0" tIns="0" rIns="0" bIns="0" anchor="ctr" anchorCtr="1"/>
              <a:lstStyle/>
              <a:p>
                <a:pPr>
                  <a:lnSpc>
                    <a:spcPts val="1200"/>
                  </a:lnSpc>
                </a:pPr>
                <a:r>
                  <a:rPr sz="1400">
                    <a:solidFill>
                      <a:srgbClr val="4D4D4D">
                        <a:alpha val="100000"/>
                      </a:srgbClr>
                    </a:solidFill>
                    <a:latin typeface="Arial"/>
                    <a:cs typeface="Arial"/>
                  </a:rPr>
                  <a:t>Chlamydia</a:t>
                </a:r>
              </a:p>
            </p:txBody>
          </p:sp>
          <p:sp>
            <p:nvSpPr>
              <p:cNvPr id="92" name="tx84">
                <a:extLst>
                  <a:ext uri="{FF2B5EF4-FFF2-40B4-BE49-F238E27FC236}">
                    <a16:creationId xmlns:a16="http://schemas.microsoft.com/office/drawing/2014/main" id="{5F7C7B76-F12B-974A-B539-37E68F830F93}"/>
                  </a:ext>
                </a:extLst>
              </p:cNvPr>
              <p:cNvSpPr/>
              <p:nvPr/>
            </p:nvSpPr>
            <p:spPr>
              <a:xfrm>
                <a:off x="6712800" y="5212352"/>
                <a:ext cx="828665" cy="128194"/>
              </a:xfrm>
              <a:prstGeom prst="rect">
                <a:avLst/>
              </a:prstGeom>
              <a:noFill/>
            </p:spPr>
            <p:txBody>
              <a:bodyPr wrap="none" lIns="0" tIns="0" rIns="0" bIns="0" anchor="ctr" anchorCtr="1"/>
              <a:lstStyle/>
              <a:p>
                <a:pPr>
                  <a:lnSpc>
                    <a:spcPts val="1200"/>
                  </a:lnSpc>
                </a:pPr>
                <a:r>
                  <a:rPr sz="1400">
                    <a:solidFill>
                      <a:srgbClr val="4D4D4D">
                        <a:alpha val="100000"/>
                      </a:srgbClr>
                    </a:solidFill>
                    <a:latin typeface="Arial"/>
                    <a:cs typeface="Arial"/>
                  </a:rPr>
                  <a:t>Gonorrhea</a:t>
                </a:r>
              </a:p>
            </p:txBody>
          </p:sp>
          <p:sp>
            <p:nvSpPr>
              <p:cNvPr id="93" name="pl85">
                <a:extLst>
                  <a:ext uri="{FF2B5EF4-FFF2-40B4-BE49-F238E27FC236}">
                    <a16:creationId xmlns:a16="http://schemas.microsoft.com/office/drawing/2014/main" id="{245CE81E-E749-7F4F-8429-2756769F5062}"/>
                  </a:ext>
                </a:extLst>
              </p:cNvPr>
              <p:cNvSpPr/>
              <p:nvPr/>
            </p:nvSpPr>
            <p:spPr>
              <a:xfrm>
                <a:off x="8439066" y="5145182"/>
                <a:ext cx="0" cy="39573"/>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2000"/>
              </a:p>
            </p:txBody>
          </p:sp>
          <p:sp>
            <p:nvSpPr>
              <p:cNvPr id="94" name="pl86">
                <a:extLst>
                  <a:ext uri="{FF2B5EF4-FFF2-40B4-BE49-F238E27FC236}">
                    <a16:creationId xmlns:a16="http://schemas.microsoft.com/office/drawing/2014/main" id="{4834F533-27B4-6349-9F94-93A95C5CA852}"/>
                  </a:ext>
                </a:extLst>
              </p:cNvPr>
              <p:cNvSpPr/>
              <p:nvPr/>
            </p:nvSpPr>
            <p:spPr>
              <a:xfrm>
                <a:off x="9466386" y="5145182"/>
                <a:ext cx="0" cy="39573"/>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2000"/>
              </a:p>
            </p:txBody>
          </p:sp>
          <p:sp>
            <p:nvSpPr>
              <p:cNvPr id="95" name="tx87">
                <a:extLst>
                  <a:ext uri="{FF2B5EF4-FFF2-40B4-BE49-F238E27FC236}">
                    <a16:creationId xmlns:a16="http://schemas.microsoft.com/office/drawing/2014/main" id="{AA46964A-51BC-7C46-9CCB-BCDB6CFC44FC}"/>
                  </a:ext>
                </a:extLst>
              </p:cNvPr>
              <p:cNvSpPr/>
              <p:nvPr/>
            </p:nvSpPr>
            <p:spPr>
              <a:xfrm>
                <a:off x="8029642" y="5177821"/>
                <a:ext cx="818848" cy="162726"/>
              </a:xfrm>
              <a:prstGeom prst="rect">
                <a:avLst/>
              </a:prstGeom>
              <a:noFill/>
            </p:spPr>
            <p:txBody>
              <a:bodyPr wrap="none" lIns="0" tIns="0" rIns="0" bIns="0" anchor="ctr" anchorCtr="1"/>
              <a:lstStyle/>
              <a:p>
                <a:pPr>
                  <a:lnSpc>
                    <a:spcPts val="1200"/>
                  </a:lnSpc>
                </a:pPr>
                <a:r>
                  <a:rPr sz="1400">
                    <a:solidFill>
                      <a:srgbClr val="4D4D4D">
                        <a:alpha val="100000"/>
                      </a:srgbClr>
                    </a:solidFill>
                    <a:latin typeface="Arial"/>
                    <a:cs typeface="Arial"/>
                  </a:rPr>
                  <a:t>Chlamydia</a:t>
                </a:r>
              </a:p>
            </p:txBody>
          </p:sp>
          <p:sp>
            <p:nvSpPr>
              <p:cNvPr id="96" name="tx88">
                <a:extLst>
                  <a:ext uri="{FF2B5EF4-FFF2-40B4-BE49-F238E27FC236}">
                    <a16:creationId xmlns:a16="http://schemas.microsoft.com/office/drawing/2014/main" id="{F0370B53-B394-2E42-AEE4-69DC8933D80A}"/>
                  </a:ext>
                </a:extLst>
              </p:cNvPr>
              <p:cNvSpPr/>
              <p:nvPr/>
            </p:nvSpPr>
            <p:spPr>
              <a:xfrm>
                <a:off x="9052054" y="5212352"/>
                <a:ext cx="828665" cy="128194"/>
              </a:xfrm>
              <a:prstGeom prst="rect">
                <a:avLst/>
              </a:prstGeom>
              <a:noFill/>
            </p:spPr>
            <p:txBody>
              <a:bodyPr wrap="none" lIns="0" tIns="0" rIns="0" bIns="0" anchor="ctr" anchorCtr="1"/>
              <a:lstStyle/>
              <a:p>
                <a:pPr>
                  <a:lnSpc>
                    <a:spcPts val="1200"/>
                  </a:lnSpc>
                </a:pPr>
                <a:r>
                  <a:rPr sz="1400">
                    <a:solidFill>
                      <a:srgbClr val="4D4D4D">
                        <a:alpha val="100000"/>
                      </a:srgbClr>
                    </a:solidFill>
                    <a:latin typeface="Arial"/>
                    <a:cs typeface="Arial"/>
                  </a:rPr>
                  <a:t>Gonorrhea</a:t>
                </a:r>
              </a:p>
            </p:txBody>
          </p:sp>
          <p:sp>
            <p:nvSpPr>
              <p:cNvPr id="97" name="tx89">
                <a:extLst>
                  <a:ext uri="{FF2B5EF4-FFF2-40B4-BE49-F238E27FC236}">
                    <a16:creationId xmlns:a16="http://schemas.microsoft.com/office/drawing/2014/main" id="{E10C447F-BB9C-CB41-B5BF-678FFE57126D}"/>
                  </a:ext>
                </a:extLst>
              </p:cNvPr>
              <p:cNvSpPr/>
              <p:nvPr/>
            </p:nvSpPr>
            <p:spPr>
              <a:xfrm>
                <a:off x="2976533" y="4934480"/>
                <a:ext cx="96399" cy="126614"/>
              </a:xfrm>
              <a:prstGeom prst="rect">
                <a:avLst/>
              </a:prstGeom>
              <a:noFill/>
            </p:spPr>
            <p:txBody>
              <a:bodyPr wrap="none" lIns="0" tIns="0" rIns="0" bIns="0" anchor="ctr" anchorCtr="1"/>
              <a:lstStyle/>
              <a:p>
                <a:pPr>
                  <a:lnSpc>
                    <a:spcPts val="1200"/>
                  </a:lnSpc>
                </a:pPr>
                <a:r>
                  <a:rPr sz="1400">
                    <a:solidFill>
                      <a:srgbClr val="4D4D4D">
                        <a:alpha val="100000"/>
                      </a:srgbClr>
                    </a:solidFill>
                    <a:latin typeface="Arial"/>
                    <a:cs typeface="Arial"/>
                  </a:rPr>
                  <a:t>0</a:t>
                </a:r>
              </a:p>
            </p:txBody>
          </p:sp>
          <p:sp>
            <p:nvSpPr>
              <p:cNvPr id="98" name="tx90">
                <a:extLst>
                  <a:ext uri="{FF2B5EF4-FFF2-40B4-BE49-F238E27FC236}">
                    <a16:creationId xmlns:a16="http://schemas.microsoft.com/office/drawing/2014/main" id="{A5554EAB-7D5E-3643-92AC-92862087CBFD}"/>
                  </a:ext>
                </a:extLst>
              </p:cNvPr>
              <p:cNvSpPr/>
              <p:nvPr/>
            </p:nvSpPr>
            <p:spPr>
              <a:xfrm>
                <a:off x="2880134" y="3960132"/>
                <a:ext cx="192799" cy="126614"/>
              </a:xfrm>
              <a:prstGeom prst="rect">
                <a:avLst/>
              </a:prstGeom>
              <a:noFill/>
            </p:spPr>
            <p:txBody>
              <a:bodyPr wrap="none" lIns="0" tIns="0" rIns="0" bIns="0" anchor="ctr" anchorCtr="1"/>
              <a:lstStyle/>
              <a:p>
                <a:pPr>
                  <a:lnSpc>
                    <a:spcPts val="1200"/>
                  </a:lnSpc>
                </a:pPr>
                <a:r>
                  <a:rPr sz="1400">
                    <a:solidFill>
                      <a:srgbClr val="4D4D4D">
                        <a:alpha val="100000"/>
                      </a:srgbClr>
                    </a:solidFill>
                    <a:latin typeface="Arial"/>
                    <a:cs typeface="Arial"/>
                  </a:rPr>
                  <a:t>10</a:t>
                </a:r>
              </a:p>
            </p:txBody>
          </p:sp>
          <p:sp>
            <p:nvSpPr>
              <p:cNvPr id="99" name="tx91">
                <a:extLst>
                  <a:ext uri="{FF2B5EF4-FFF2-40B4-BE49-F238E27FC236}">
                    <a16:creationId xmlns:a16="http://schemas.microsoft.com/office/drawing/2014/main" id="{008480B0-B8A7-004C-8261-5C7A771B35BE}"/>
                  </a:ext>
                </a:extLst>
              </p:cNvPr>
              <p:cNvSpPr/>
              <p:nvPr/>
            </p:nvSpPr>
            <p:spPr>
              <a:xfrm>
                <a:off x="2880134" y="2985784"/>
                <a:ext cx="192799" cy="126614"/>
              </a:xfrm>
              <a:prstGeom prst="rect">
                <a:avLst/>
              </a:prstGeom>
              <a:noFill/>
            </p:spPr>
            <p:txBody>
              <a:bodyPr wrap="none" lIns="0" tIns="0" rIns="0" bIns="0" anchor="ctr" anchorCtr="1"/>
              <a:lstStyle/>
              <a:p>
                <a:pPr>
                  <a:lnSpc>
                    <a:spcPts val="1200"/>
                  </a:lnSpc>
                </a:pPr>
                <a:r>
                  <a:rPr sz="1400">
                    <a:solidFill>
                      <a:srgbClr val="4D4D4D">
                        <a:alpha val="100000"/>
                      </a:srgbClr>
                    </a:solidFill>
                    <a:latin typeface="Arial"/>
                    <a:cs typeface="Arial"/>
                  </a:rPr>
                  <a:t>20</a:t>
                </a:r>
              </a:p>
            </p:txBody>
          </p:sp>
          <p:sp>
            <p:nvSpPr>
              <p:cNvPr id="100" name="tx92">
                <a:extLst>
                  <a:ext uri="{FF2B5EF4-FFF2-40B4-BE49-F238E27FC236}">
                    <a16:creationId xmlns:a16="http://schemas.microsoft.com/office/drawing/2014/main" id="{1FC7CD28-EA4C-F849-B8F0-0FDD804F5687}"/>
                  </a:ext>
                </a:extLst>
              </p:cNvPr>
              <p:cNvSpPr/>
              <p:nvPr/>
            </p:nvSpPr>
            <p:spPr>
              <a:xfrm>
                <a:off x="2880134" y="2011210"/>
                <a:ext cx="192799" cy="126840"/>
              </a:xfrm>
              <a:prstGeom prst="rect">
                <a:avLst/>
              </a:prstGeom>
              <a:noFill/>
            </p:spPr>
            <p:txBody>
              <a:bodyPr wrap="none" lIns="0" tIns="0" rIns="0" bIns="0" anchor="ctr" anchorCtr="1"/>
              <a:lstStyle/>
              <a:p>
                <a:pPr>
                  <a:lnSpc>
                    <a:spcPts val="1200"/>
                  </a:lnSpc>
                </a:pPr>
                <a:r>
                  <a:rPr sz="1400">
                    <a:solidFill>
                      <a:srgbClr val="4D4D4D">
                        <a:alpha val="100000"/>
                      </a:srgbClr>
                    </a:solidFill>
                    <a:latin typeface="Arial"/>
                    <a:cs typeface="Arial"/>
                  </a:rPr>
                  <a:t>30</a:t>
                </a:r>
              </a:p>
            </p:txBody>
          </p:sp>
          <p:sp>
            <p:nvSpPr>
              <p:cNvPr id="101" name="pl93">
                <a:extLst>
                  <a:ext uri="{FF2B5EF4-FFF2-40B4-BE49-F238E27FC236}">
                    <a16:creationId xmlns:a16="http://schemas.microsoft.com/office/drawing/2014/main" id="{76176492-0794-EA49-B1E7-4FC27DAE739A}"/>
                  </a:ext>
                </a:extLst>
              </p:cNvPr>
              <p:cNvSpPr/>
              <p:nvPr/>
            </p:nvSpPr>
            <p:spPr>
              <a:xfrm>
                <a:off x="3104592" y="4999029"/>
                <a:ext cx="39573"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2000"/>
              </a:p>
            </p:txBody>
          </p:sp>
          <p:sp>
            <p:nvSpPr>
              <p:cNvPr id="102" name="pl94">
                <a:extLst>
                  <a:ext uri="{FF2B5EF4-FFF2-40B4-BE49-F238E27FC236}">
                    <a16:creationId xmlns:a16="http://schemas.microsoft.com/office/drawing/2014/main" id="{B3544BB1-5D34-6741-ACAF-A253A86E1958}"/>
                  </a:ext>
                </a:extLst>
              </p:cNvPr>
              <p:cNvSpPr/>
              <p:nvPr/>
            </p:nvSpPr>
            <p:spPr>
              <a:xfrm>
                <a:off x="3104592" y="4024680"/>
                <a:ext cx="39573"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2000"/>
              </a:p>
            </p:txBody>
          </p:sp>
          <p:sp>
            <p:nvSpPr>
              <p:cNvPr id="103" name="pl95">
                <a:extLst>
                  <a:ext uri="{FF2B5EF4-FFF2-40B4-BE49-F238E27FC236}">
                    <a16:creationId xmlns:a16="http://schemas.microsoft.com/office/drawing/2014/main" id="{BEA3DAEB-F8A2-134B-8D61-2402A067A92C}"/>
                  </a:ext>
                </a:extLst>
              </p:cNvPr>
              <p:cNvSpPr/>
              <p:nvPr/>
            </p:nvSpPr>
            <p:spPr>
              <a:xfrm>
                <a:off x="3104592" y="3050332"/>
                <a:ext cx="39573"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2000"/>
              </a:p>
            </p:txBody>
          </p:sp>
          <p:sp>
            <p:nvSpPr>
              <p:cNvPr id="104" name="pl96">
                <a:extLst>
                  <a:ext uri="{FF2B5EF4-FFF2-40B4-BE49-F238E27FC236}">
                    <a16:creationId xmlns:a16="http://schemas.microsoft.com/office/drawing/2014/main" id="{2B31CDB7-A142-774B-928C-2B65F6CFF21D}"/>
                  </a:ext>
                </a:extLst>
              </p:cNvPr>
              <p:cNvSpPr/>
              <p:nvPr/>
            </p:nvSpPr>
            <p:spPr>
              <a:xfrm>
                <a:off x="3104592" y="2075984"/>
                <a:ext cx="39573"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2000"/>
              </a:p>
            </p:txBody>
          </p:sp>
          <p:sp>
            <p:nvSpPr>
              <p:cNvPr id="105" name="tx97">
                <a:extLst>
                  <a:ext uri="{FF2B5EF4-FFF2-40B4-BE49-F238E27FC236}">
                    <a16:creationId xmlns:a16="http://schemas.microsoft.com/office/drawing/2014/main" id="{866A5F70-A069-2B4A-90C7-DCA54DDB9E39}"/>
                  </a:ext>
                </a:extLst>
              </p:cNvPr>
              <p:cNvSpPr/>
              <p:nvPr/>
            </p:nvSpPr>
            <p:spPr>
              <a:xfrm rot="16200000">
                <a:off x="2114701" y="3304396"/>
                <a:ext cx="867176" cy="126163"/>
              </a:xfrm>
              <a:prstGeom prst="rect">
                <a:avLst/>
              </a:prstGeom>
              <a:noFill/>
            </p:spPr>
            <p:txBody>
              <a:bodyPr wrap="none" lIns="0" tIns="0" rIns="0" bIns="0" anchor="ctr" anchorCtr="1"/>
              <a:lstStyle/>
              <a:p>
                <a:pPr>
                  <a:lnSpc>
                    <a:spcPts val="1200"/>
                  </a:lnSpc>
                </a:pPr>
                <a:r>
                  <a:rPr sz="1600" b="1" dirty="0">
                    <a:solidFill>
                      <a:srgbClr val="E8303B"/>
                    </a:solidFill>
                    <a:latin typeface="Arial"/>
                    <a:cs typeface="Arial"/>
                  </a:rPr>
                  <a:t>Prevalence</a:t>
                </a:r>
              </a:p>
            </p:txBody>
          </p:sp>
          <p:sp>
            <p:nvSpPr>
              <p:cNvPr id="106" name="tx98">
                <a:extLst>
                  <a:ext uri="{FF2B5EF4-FFF2-40B4-BE49-F238E27FC236}">
                    <a16:creationId xmlns:a16="http://schemas.microsoft.com/office/drawing/2014/main" id="{3B1FE3D7-033D-FD47-959B-444C72702A5E}"/>
                  </a:ext>
                </a:extLst>
              </p:cNvPr>
              <p:cNvSpPr/>
              <p:nvPr/>
            </p:nvSpPr>
            <p:spPr>
              <a:xfrm rot="16200000">
                <a:off x="1940004" y="3236592"/>
                <a:ext cx="1637867" cy="264808"/>
              </a:xfrm>
              <a:prstGeom prst="rect">
                <a:avLst/>
              </a:prstGeom>
              <a:noFill/>
            </p:spPr>
            <p:txBody>
              <a:bodyPr wrap="none" lIns="0" tIns="0" rIns="0" bIns="0" anchor="ctr" anchorCtr="1"/>
              <a:lstStyle/>
              <a:p>
                <a:pPr>
                  <a:lnSpc>
                    <a:spcPts val="1200"/>
                  </a:lnSpc>
                </a:pPr>
                <a:r>
                  <a:rPr sz="1400" dirty="0">
                    <a:solidFill>
                      <a:srgbClr val="000000">
                        <a:alpha val="100000"/>
                      </a:srgbClr>
                    </a:solidFill>
                    <a:latin typeface="Arial"/>
                    <a:cs typeface="Arial"/>
                  </a:rPr>
                  <a:t>(per 100 participants)</a:t>
                </a:r>
              </a:p>
            </p:txBody>
          </p:sp>
          <p:sp>
            <p:nvSpPr>
              <p:cNvPr id="107" name="tx101">
                <a:extLst>
                  <a:ext uri="{FF2B5EF4-FFF2-40B4-BE49-F238E27FC236}">
                    <a16:creationId xmlns:a16="http://schemas.microsoft.com/office/drawing/2014/main" id="{A20F3199-5645-B040-A667-38FE816035BB}"/>
                  </a:ext>
                </a:extLst>
              </p:cNvPr>
              <p:cNvSpPr/>
              <p:nvPr/>
            </p:nvSpPr>
            <p:spPr>
              <a:xfrm>
                <a:off x="3968355" y="5761266"/>
                <a:ext cx="200797"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3.8</a:t>
                </a:r>
              </a:p>
            </p:txBody>
          </p:sp>
          <p:sp>
            <p:nvSpPr>
              <p:cNvPr id="108" name="tx102">
                <a:extLst>
                  <a:ext uri="{FF2B5EF4-FFF2-40B4-BE49-F238E27FC236}">
                    <a16:creationId xmlns:a16="http://schemas.microsoft.com/office/drawing/2014/main" id="{5C55D4D6-591F-AA47-8B4A-BB258B754EA0}"/>
                  </a:ext>
                </a:extLst>
              </p:cNvPr>
              <p:cNvSpPr/>
              <p:nvPr/>
            </p:nvSpPr>
            <p:spPr>
              <a:xfrm>
                <a:off x="3660160" y="5761266"/>
                <a:ext cx="200797" cy="105624"/>
              </a:xfrm>
              <a:prstGeom prst="rect">
                <a:avLst/>
              </a:prstGeom>
              <a:noFill/>
            </p:spPr>
            <p:txBody>
              <a:bodyPr wrap="none" lIns="0" tIns="0" rIns="0" bIns="0" anchor="ctr" anchorCtr="1"/>
              <a:lstStyle/>
              <a:p>
                <a:pPr>
                  <a:lnSpc>
                    <a:spcPts val="995"/>
                  </a:lnSpc>
                </a:pPr>
                <a:r>
                  <a:rPr sz="1000" dirty="0">
                    <a:solidFill>
                      <a:srgbClr val="000000">
                        <a:alpha val="100000"/>
                      </a:srgbClr>
                    </a:solidFill>
                    <a:latin typeface="Arial"/>
                    <a:cs typeface="Arial"/>
                  </a:rPr>
                  <a:t>5.0</a:t>
                </a:r>
              </a:p>
            </p:txBody>
          </p:sp>
          <p:sp>
            <p:nvSpPr>
              <p:cNvPr id="109" name="tx103">
                <a:extLst>
                  <a:ext uri="{FF2B5EF4-FFF2-40B4-BE49-F238E27FC236}">
                    <a16:creationId xmlns:a16="http://schemas.microsoft.com/office/drawing/2014/main" id="{C012FB3A-E92C-D94A-891A-328E1CABB18A}"/>
                  </a:ext>
                </a:extLst>
              </p:cNvPr>
              <p:cNvSpPr/>
              <p:nvPr/>
            </p:nvSpPr>
            <p:spPr>
              <a:xfrm>
                <a:off x="3351963" y="5763071"/>
                <a:ext cx="200797" cy="103819"/>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5.5</a:t>
                </a:r>
              </a:p>
            </p:txBody>
          </p:sp>
          <p:sp>
            <p:nvSpPr>
              <p:cNvPr id="110" name="tx104">
                <a:extLst>
                  <a:ext uri="{FF2B5EF4-FFF2-40B4-BE49-F238E27FC236}">
                    <a16:creationId xmlns:a16="http://schemas.microsoft.com/office/drawing/2014/main" id="{E010E765-58E7-F049-91F6-D39E2C9D0AA8}"/>
                  </a:ext>
                </a:extLst>
              </p:cNvPr>
              <p:cNvSpPr/>
              <p:nvPr/>
            </p:nvSpPr>
            <p:spPr>
              <a:xfrm>
                <a:off x="4995676" y="5763523"/>
                <a:ext cx="200797" cy="103368"/>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4.4</a:t>
                </a:r>
              </a:p>
            </p:txBody>
          </p:sp>
          <p:sp>
            <p:nvSpPr>
              <p:cNvPr id="111" name="tx105">
                <a:extLst>
                  <a:ext uri="{FF2B5EF4-FFF2-40B4-BE49-F238E27FC236}">
                    <a16:creationId xmlns:a16="http://schemas.microsoft.com/office/drawing/2014/main" id="{9E2C12C3-D0FD-2448-88AD-5437AE1D9A66}"/>
                  </a:ext>
                </a:extLst>
              </p:cNvPr>
              <p:cNvSpPr/>
              <p:nvPr/>
            </p:nvSpPr>
            <p:spPr>
              <a:xfrm>
                <a:off x="4687481" y="5761266"/>
                <a:ext cx="200797"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1.8</a:t>
                </a:r>
              </a:p>
            </p:txBody>
          </p:sp>
          <p:sp>
            <p:nvSpPr>
              <p:cNvPr id="112" name="tx106">
                <a:extLst>
                  <a:ext uri="{FF2B5EF4-FFF2-40B4-BE49-F238E27FC236}">
                    <a16:creationId xmlns:a16="http://schemas.microsoft.com/office/drawing/2014/main" id="{727A5D55-F78E-9F4D-894E-C131F6AFF2D5}"/>
                  </a:ext>
                </a:extLst>
              </p:cNvPr>
              <p:cNvSpPr/>
              <p:nvPr/>
            </p:nvSpPr>
            <p:spPr>
              <a:xfrm>
                <a:off x="4379284" y="5761266"/>
                <a:ext cx="200797"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2.9</a:t>
                </a:r>
              </a:p>
            </p:txBody>
          </p:sp>
          <p:sp>
            <p:nvSpPr>
              <p:cNvPr id="113" name="tx107">
                <a:extLst>
                  <a:ext uri="{FF2B5EF4-FFF2-40B4-BE49-F238E27FC236}">
                    <a16:creationId xmlns:a16="http://schemas.microsoft.com/office/drawing/2014/main" id="{0B17F69E-9F2F-7E4E-9472-388EFDB5AE87}"/>
                  </a:ext>
                </a:extLst>
              </p:cNvPr>
              <p:cNvSpPr/>
              <p:nvPr/>
            </p:nvSpPr>
            <p:spPr>
              <a:xfrm>
                <a:off x="3968355" y="5505732"/>
                <a:ext cx="200797"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9.7</a:t>
                </a:r>
              </a:p>
            </p:txBody>
          </p:sp>
          <p:sp>
            <p:nvSpPr>
              <p:cNvPr id="114" name="tx108">
                <a:extLst>
                  <a:ext uri="{FF2B5EF4-FFF2-40B4-BE49-F238E27FC236}">
                    <a16:creationId xmlns:a16="http://schemas.microsoft.com/office/drawing/2014/main" id="{EFD47143-21E6-F54D-A21D-DCE979244568}"/>
                  </a:ext>
                </a:extLst>
              </p:cNvPr>
              <p:cNvSpPr/>
              <p:nvPr/>
            </p:nvSpPr>
            <p:spPr>
              <a:xfrm>
                <a:off x="3619993" y="5505732"/>
                <a:ext cx="281130"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10.4</a:t>
                </a:r>
              </a:p>
            </p:txBody>
          </p:sp>
          <p:sp>
            <p:nvSpPr>
              <p:cNvPr id="115" name="tx109">
                <a:extLst>
                  <a:ext uri="{FF2B5EF4-FFF2-40B4-BE49-F238E27FC236}">
                    <a16:creationId xmlns:a16="http://schemas.microsoft.com/office/drawing/2014/main" id="{52D39987-60FF-474E-9198-9CCD2FB0A4A2}"/>
                  </a:ext>
                </a:extLst>
              </p:cNvPr>
              <p:cNvSpPr/>
              <p:nvPr/>
            </p:nvSpPr>
            <p:spPr>
              <a:xfrm>
                <a:off x="3311796" y="5505732"/>
                <a:ext cx="281130"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10.5</a:t>
                </a:r>
              </a:p>
            </p:txBody>
          </p:sp>
          <p:sp>
            <p:nvSpPr>
              <p:cNvPr id="116" name="tx110">
                <a:extLst>
                  <a:ext uri="{FF2B5EF4-FFF2-40B4-BE49-F238E27FC236}">
                    <a16:creationId xmlns:a16="http://schemas.microsoft.com/office/drawing/2014/main" id="{9642FD60-431E-E041-9FD0-17BF579D11DA}"/>
                  </a:ext>
                </a:extLst>
              </p:cNvPr>
              <p:cNvSpPr/>
              <p:nvPr/>
            </p:nvSpPr>
            <p:spPr>
              <a:xfrm>
                <a:off x="4955510" y="5505732"/>
                <a:ext cx="281130"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10.6</a:t>
                </a:r>
              </a:p>
            </p:txBody>
          </p:sp>
          <p:sp>
            <p:nvSpPr>
              <p:cNvPr id="117" name="tx111">
                <a:extLst>
                  <a:ext uri="{FF2B5EF4-FFF2-40B4-BE49-F238E27FC236}">
                    <a16:creationId xmlns:a16="http://schemas.microsoft.com/office/drawing/2014/main" id="{A142213E-5B3B-3E4F-A557-F8B0336F1A1D}"/>
                  </a:ext>
                </a:extLst>
              </p:cNvPr>
              <p:cNvSpPr/>
              <p:nvPr/>
            </p:nvSpPr>
            <p:spPr>
              <a:xfrm>
                <a:off x="4687481" y="5507538"/>
                <a:ext cx="200797" cy="103819"/>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5.7</a:t>
                </a:r>
              </a:p>
            </p:txBody>
          </p:sp>
          <p:sp>
            <p:nvSpPr>
              <p:cNvPr id="118" name="tx112">
                <a:extLst>
                  <a:ext uri="{FF2B5EF4-FFF2-40B4-BE49-F238E27FC236}">
                    <a16:creationId xmlns:a16="http://schemas.microsoft.com/office/drawing/2014/main" id="{CC84D3AE-99AF-864B-BA3B-C4E457929157}"/>
                  </a:ext>
                </a:extLst>
              </p:cNvPr>
              <p:cNvSpPr/>
              <p:nvPr/>
            </p:nvSpPr>
            <p:spPr>
              <a:xfrm>
                <a:off x="4379284" y="5505732"/>
                <a:ext cx="200797"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6.9</a:t>
                </a:r>
              </a:p>
            </p:txBody>
          </p:sp>
          <p:sp>
            <p:nvSpPr>
              <p:cNvPr id="119" name="tx114">
                <a:extLst>
                  <a:ext uri="{FF2B5EF4-FFF2-40B4-BE49-F238E27FC236}">
                    <a16:creationId xmlns:a16="http://schemas.microsoft.com/office/drawing/2014/main" id="{2562C673-026E-984B-B77C-08FFAD2F55A8}"/>
                  </a:ext>
                </a:extLst>
              </p:cNvPr>
              <p:cNvSpPr/>
              <p:nvPr/>
            </p:nvSpPr>
            <p:spPr>
              <a:xfrm>
                <a:off x="6307609" y="5763071"/>
                <a:ext cx="200797" cy="103819"/>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2.2</a:t>
                </a:r>
              </a:p>
            </p:txBody>
          </p:sp>
          <p:sp>
            <p:nvSpPr>
              <p:cNvPr id="120" name="tx115">
                <a:extLst>
                  <a:ext uri="{FF2B5EF4-FFF2-40B4-BE49-F238E27FC236}">
                    <a16:creationId xmlns:a16="http://schemas.microsoft.com/office/drawing/2014/main" id="{7342A6BB-7B01-5E4D-A11E-A440F5472F24}"/>
                  </a:ext>
                </a:extLst>
              </p:cNvPr>
              <p:cNvSpPr/>
              <p:nvPr/>
            </p:nvSpPr>
            <p:spPr>
              <a:xfrm>
                <a:off x="5999413" y="5763071"/>
                <a:ext cx="200797" cy="103819"/>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2.2</a:t>
                </a:r>
              </a:p>
            </p:txBody>
          </p:sp>
          <p:sp>
            <p:nvSpPr>
              <p:cNvPr id="121" name="tx116">
                <a:extLst>
                  <a:ext uri="{FF2B5EF4-FFF2-40B4-BE49-F238E27FC236}">
                    <a16:creationId xmlns:a16="http://schemas.microsoft.com/office/drawing/2014/main" id="{6698E7ED-FC80-F74E-813E-B73D40E81478}"/>
                  </a:ext>
                </a:extLst>
              </p:cNvPr>
              <p:cNvSpPr/>
              <p:nvPr/>
            </p:nvSpPr>
            <p:spPr>
              <a:xfrm>
                <a:off x="5691217" y="5761266"/>
                <a:ext cx="200797"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6.3</a:t>
                </a:r>
              </a:p>
            </p:txBody>
          </p:sp>
          <p:sp>
            <p:nvSpPr>
              <p:cNvPr id="122" name="tx117">
                <a:extLst>
                  <a:ext uri="{FF2B5EF4-FFF2-40B4-BE49-F238E27FC236}">
                    <a16:creationId xmlns:a16="http://schemas.microsoft.com/office/drawing/2014/main" id="{23DD4656-A0C7-644E-A94C-93066844FF32}"/>
                  </a:ext>
                </a:extLst>
              </p:cNvPr>
              <p:cNvSpPr/>
              <p:nvPr/>
            </p:nvSpPr>
            <p:spPr>
              <a:xfrm>
                <a:off x="7334930" y="5763523"/>
                <a:ext cx="200797" cy="103368"/>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4.4</a:t>
                </a:r>
              </a:p>
            </p:txBody>
          </p:sp>
          <p:sp>
            <p:nvSpPr>
              <p:cNvPr id="123" name="tx118">
                <a:extLst>
                  <a:ext uri="{FF2B5EF4-FFF2-40B4-BE49-F238E27FC236}">
                    <a16:creationId xmlns:a16="http://schemas.microsoft.com/office/drawing/2014/main" id="{6D289F5E-948A-184C-92D6-C1E9BF1CBEC6}"/>
                  </a:ext>
                </a:extLst>
              </p:cNvPr>
              <p:cNvSpPr/>
              <p:nvPr/>
            </p:nvSpPr>
            <p:spPr>
              <a:xfrm>
                <a:off x="7026733" y="5761266"/>
                <a:ext cx="200797"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0.2</a:t>
                </a:r>
              </a:p>
            </p:txBody>
          </p:sp>
          <p:sp>
            <p:nvSpPr>
              <p:cNvPr id="124" name="tx119">
                <a:extLst>
                  <a:ext uri="{FF2B5EF4-FFF2-40B4-BE49-F238E27FC236}">
                    <a16:creationId xmlns:a16="http://schemas.microsoft.com/office/drawing/2014/main" id="{412EFEC9-AD18-7D4D-865E-94BA4844DC00}"/>
                  </a:ext>
                </a:extLst>
              </p:cNvPr>
              <p:cNvSpPr/>
              <p:nvPr/>
            </p:nvSpPr>
            <p:spPr>
              <a:xfrm>
                <a:off x="6718538" y="5761266"/>
                <a:ext cx="200797"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4.9</a:t>
                </a:r>
              </a:p>
            </p:txBody>
          </p:sp>
          <p:sp>
            <p:nvSpPr>
              <p:cNvPr id="125" name="tx120">
                <a:extLst>
                  <a:ext uri="{FF2B5EF4-FFF2-40B4-BE49-F238E27FC236}">
                    <a16:creationId xmlns:a16="http://schemas.microsoft.com/office/drawing/2014/main" id="{FE45A153-5384-5C42-BEC5-727946F93CDD}"/>
                  </a:ext>
                </a:extLst>
              </p:cNvPr>
              <p:cNvSpPr/>
              <p:nvPr/>
            </p:nvSpPr>
            <p:spPr>
              <a:xfrm>
                <a:off x="6267442" y="5505732"/>
                <a:ext cx="281130"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16.5</a:t>
                </a:r>
              </a:p>
            </p:txBody>
          </p:sp>
          <p:sp>
            <p:nvSpPr>
              <p:cNvPr id="126" name="tx121">
                <a:extLst>
                  <a:ext uri="{FF2B5EF4-FFF2-40B4-BE49-F238E27FC236}">
                    <a16:creationId xmlns:a16="http://schemas.microsoft.com/office/drawing/2014/main" id="{3FD5D6DB-51F0-C343-B075-455999201E07}"/>
                  </a:ext>
                </a:extLst>
              </p:cNvPr>
              <p:cNvSpPr/>
              <p:nvPr/>
            </p:nvSpPr>
            <p:spPr>
              <a:xfrm>
                <a:off x="5959247" y="5505732"/>
                <a:ext cx="281130"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13.0</a:t>
                </a:r>
              </a:p>
            </p:txBody>
          </p:sp>
          <p:sp>
            <p:nvSpPr>
              <p:cNvPr id="127" name="tx122">
                <a:extLst>
                  <a:ext uri="{FF2B5EF4-FFF2-40B4-BE49-F238E27FC236}">
                    <a16:creationId xmlns:a16="http://schemas.microsoft.com/office/drawing/2014/main" id="{4C25118B-DD00-4649-A59E-9B61654E576A}"/>
                  </a:ext>
                </a:extLst>
              </p:cNvPr>
              <p:cNvSpPr/>
              <p:nvPr/>
            </p:nvSpPr>
            <p:spPr>
              <a:xfrm>
                <a:off x="5651050" y="5505732"/>
                <a:ext cx="281130"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18.5</a:t>
                </a:r>
              </a:p>
            </p:txBody>
          </p:sp>
          <p:sp>
            <p:nvSpPr>
              <p:cNvPr id="128" name="tx123">
                <a:extLst>
                  <a:ext uri="{FF2B5EF4-FFF2-40B4-BE49-F238E27FC236}">
                    <a16:creationId xmlns:a16="http://schemas.microsoft.com/office/drawing/2014/main" id="{F20586A4-EBBF-F34D-A75F-1023AB8E4965}"/>
                  </a:ext>
                </a:extLst>
              </p:cNvPr>
              <p:cNvSpPr/>
              <p:nvPr/>
            </p:nvSpPr>
            <p:spPr>
              <a:xfrm>
                <a:off x="7294763" y="5505732"/>
                <a:ext cx="281130"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20.6</a:t>
                </a:r>
              </a:p>
            </p:txBody>
          </p:sp>
          <p:sp>
            <p:nvSpPr>
              <p:cNvPr id="129" name="tx124">
                <a:extLst>
                  <a:ext uri="{FF2B5EF4-FFF2-40B4-BE49-F238E27FC236}">
                    <a16:creationId xmlns:a16="http://schemas.microsoft.com/office/drawing/2014/main" id="{AE4E8517-30FB-7A44-A469-99533708A4D4}"/>
                  </a:ext>
                </a:extLst>
              </p:cNvPr>
              <p:cNvSpPr/>
              <p:nvPr/>
            </p:nvSpPr>
            <p:spPr>
              <a:xfrm>
                <a:off x="7026733" y="5505732"/>
                <a:ext cx="200797"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8.5</a:t>
                </a:r>
              </a:p>
            </p:txBody>
          </p:sp>
          <p:sp>
            <p:nvSpPr>
              <p:cNvPr id="130" name="tx125">
                <a:extLst>
                  <a:ext uri="{FF2B5EF4-FFF2-40B4-BE49-F238E27FC236}">
                    <a16:creationId xmlns:a16="http://schemas.microsoft.com/office/drawing/2014/main" id="{79FEC20B-6BD7-B14C-B433-BD1D39EA22C5}"/>
                  </a:ext>
                </a:extLst>
              </p:cNvPr>
              <p:cNvSpPr/>
              <p:nvPr/>
            </p:nvSpPr>
            <p:spPr>
              <a:xfrm>
                <a:off x="6678371" y="5505732"/>
                <a:ext cx="281130"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16.3</a:t>
                </a:r>
              </a:p>
            </p:txBody>
          </p:sp>
          <p:sp>
            <p:nvSpPr>
              <p:cNvPr id="131" name="tx127">
                <a:extLst>
                  <a:ext uri="{FF2B5EF4-FFF2-40B4-BE49-F238E27FC236}">
                    <a16:creationId xmlns:a16="http://schemas.microsoft.com/office/drawing/2014/main" id="{CD6F07D2-91DA-3745-BCB1-63138B190E94}"/>
                  </a:ext>
                </a:extLst>
              </p:cNvPr>
              <p:cNvSpPr/>
              <p:nvPr/>
            </p:nvSpPr>
            <p:spPr>
              <a:xfrm>
                <a:off x="8646863" y="5761266"/>
                <a:ext cx="200797"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0.0</a:t>
                </a:r>
              </a:p>
            </p:txBody>
          </p:sp>
          <p:sp>
            <p:nvSpPr>
              <p:cNvPr id="132" name="tx128">
                <a:extLst>
                  <a:ext uri="{FF2B5EF4-FFF2-40B4-BE49-F238E27FC236}">
                    <a16:creationId xmlns:a16="http://schemas.microsoft.com/office/drawing/2014/main" id="{71C4D793-6B54-D245-8A93-BFBC6010027C}"/>
                  </a:ext>
                </a:extLst>
              </p:cNvPr>
              <p:cNvSpPr/>
              <p:nvPr/>
            </p:nvSpPr>
            <p:spPr>
              <a:xfrm>
                <a:off x="8338667" y="5761266"/>
                <a:ext cx="200797"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0.0</a:t>
                </a:r>
              </a:p>
            </p:txBody>
          </p:sp>
          <p:sp>
            <p:nvSpPr>
              <p:cNvPr id="133" name="tx129">
                <a:extLst>
                  <a:ext uri="{FF2B5EF4-FFF2-40B4-BE49-F238E27FC236}">
                    <a16:creationId xmlns:a16="http://schemas.microsoft.com/office/drawing/2014/main" id="{FE37DA25-CC86-A442-B224-0CF60760868B}"/>
                  </a:ext>
                </a:extLst>
              </p:cNvPr>
              <p:cNvSpPr/>
              <p:nvPr/>
            </p:nvSpPr>
            <p:spPr>
              <a:xfrm>
                <a:off x="8030470" y="5761266"/>
                <a:ext cx="200797"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0.0</a:t>
                </a:r>
              </a:p>
            </p:txBody>
          </p:sp>
          <p:sp>
            <p:nvSpPr>
              <p:cNvPr id="134" name="tx130">
                <a:extLst>
                  <a:ext uri="{FF2B5EF4-FFF2-40B4-BE49-F238E27FC236}">
                    <a16:creationId xmlns:a16="http://schemas.microsoft.com/office/drawing/2014/main" id="{A7F773FD-AC48-9146-99AE-81CD5D9CC63A}"/>
                  </a:ext>
                </a:extLst>
              </p:cNvPr>
              <p:cNvSpPr/>
              <p:nvPr/>
            </p:nvSpPr>
            <p:spPr>
              <a:xfrm>
                <a:off x="9674184" y="5761266"/>
                <a:ext cx="200797"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0.0</a:t>
                </a:r>
              </a:p>
            </p:txBody>
          </p:sp>
          <p:sp>
            <p:nvSpPr>
              <p:cNvPr id="135" name="tx131">
                <a:extLst>
                  <a:ext uri="{FF2B5EF4-FFF2-40B4-BE49-F238E27FC236}">
                    <a16:creationId xmlns:a16="http://schemas.microsoft.com/office/drawing/2014/main" id="{583DEE36-CACD-9048-BFF3-DDED735C25EB}"/>
                  </a:ext>
                </a:extLst>
              </p:cNvPr>
              <p:cNvSpPr/>
              <p:nvPr/>
            </p:nvSpPr>
            <p:spPr>
              <a:xfrm>
                <a:off x="9365987" y="5761266"/>
                <a:ext cx="200797"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0.0</a:t>
                </a:r>
              </a:p>
            </p:txBody>
          </p:sp>
          <p:sp>
            <p:nvSpPr>
              <p:cNvPr id="136" name="tx132">
                <a:extLst>
                  <a:ext uri="{FF2B5EF4-FFF2-40B4-BE49-F238E27FC236}">
                    <a16:creationId xmlns:a16="http://schemas.microsoft.com/office/drawing/2014/main" id="{68BEDC7E-B923-6344-B9D8-406629EAF533}"/>
                  </a:ext>
                </a:extLst>
              </p:cNvPr>
              <p:cNvSpPr/>
              <p:nvPr/>
            </p:nvSpPr>
            <p:spPr>
              <a:xfrm>
                <a:off x="9057791" y="5761266"/>
                <a:ext cx="200797"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0.0</a:t>
                </a:r>
              </a:p>
            </p:txBody>
          </p:sp>
          <p:sp>
            <p:nvSpPr>
              <p:cNvPr id="137" name="tx133">
                <a:extLst>
                  <a:ext uri="{FF2B5EF4-FFF2-40B4-BE49-F238E27FC236}">
                    <a16:creationId xmlns:a16="http://schemas.microsoft.com/office/drawing/2014/main" id="{F47CA726-33C2-FA43-9F17-910ACE904F0C}"/>
                  </a:ext>
                </a:extLst>
              </p:cNvPr>
              <p:cNvSpPr/>
              <p:nvPr/>
            </p:nvSpPr>
            <p:spPr>
              <a:xfrm>
                <a:off x="8606696" y="5505732"/>
                <a:ext cx="281130"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19.3</a:t>
                </a:r>
              </a:p>
            </p:txBody>
          </p:sp>
          <p:sp>
            <p:nvSpPr>
              <p:cNvPr id="138" name="tx134">
                <a:extLst>
                  <a:ext uri="{FF2B5EF4-FFF2-40B4-BE49-F238E27FC236}">
                    <a16:creationId xmlns:a16="http://schemas.microsoft.com/office/drawing/2014/main" id="{49E96199-8E31-094A-9FD5-E263CDD8BD5A}"/>
                  </a:ext>
                </a:extLst>
              </p:cNvPr>
              <p:cNvSpPr/>
              <p:nvPr/>
            </p:nvSpPr>
            <p:spPr>
              <a:xfrm>
                <a:off x="8298500" y="5505732"/>
                <a:ext cx="281130"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29.2</a:t>
                </a:r>
              </a:p>
            </p:txBody>
          </p:sp>
          <p:sp>
            <p:nvSpPr>
              <p:cNvPr id="139" name="tx135">
                <a:extLst>
                  <a:ext uri="{FF2B5EF4-FFF2-40B4-BE49-F238E27FC236}">
                    <a16:creationId xmlns:a16="http://schemas.microsoft.com/office/drawing/2014/main" id="{FEB6DF64-5747-0E4A-BCEA-56E1D347A8ED}"/>
                  </a:ext>
                </a:extLst>
              </p:cNvPr>
              <p:cNvSpPr/>
              <p:nvPr/>
            </p:nvSpPr>
            <p:spPr>
              <a:xfrm>
                <a:off x="7990304" y="5507538"/>
                <a:ext cx="281130" cy="103819"/>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11.7</a:t>
                </a:r>
              </a:p>
            </p:txBody>
          </p:sp>
          <p:sp>
            <p:nvSpPr>
              <p:cNvPr id="140" name="tx136">
                <a:extLst>
                  <a:ext uri="{FF2B5EF4-FFF2-40B4-BE49-F238E27FC236}">
                    <a16:creationId xmlns:a16="http://schemas.microsoft.com/office/drawing/2014/main" id="{6F1F6EE6-5704-ED47-A143-5AE705FABFDF}"/>
                  </a:ext>
                </a:extLst>
              </p:cNvPr>
              <p:cNvSpPr/>
              <p:nvPr/>
            </p:nvSpPr>
            <p:spPr>
              <a:xfrm>
                <a:off x="9634017" y="5505732"/>
                <a:ext cx="281130"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40.2</a:t>
                </a:r>
              </a:p>
            </p:txBody>
          </p:sp>
          <p:sp>
            <p:nvSpPr>
              <p:cNvPr id="141" name="tx137">
                <a:extLst>
                  <a:ext uri="{FF2B5EF4-FFF2-40B4-BE49-F238E27FC236}">
                    <a16:creationId xmlns:a16="http://schemas.microsoft.com/office/drawing/2014/main" id="{AE06A17B-EDE8-CD4B-9033-2B9E52057322}"/>
                  </a:ext>
                </a:extLst>
              </p:cNvPr>
              <p:cNvSpPr/>
              <p:nvPr/>
            </p:nvSpPr>
            <p:spPr>
              <a:xfrm>
                <a:off x="9325820" y="5505732"/>
                <a:ext cx="281130"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13.9</a:t>
                </a:r>
              </a:p>
            </p:txBody>
          </p:sp>
          <p:sp>
            <p:nvSpPr>
              <p:cNvPr id="142" name="tx138">
                <a:extLst>
                  <a:ext uri="{FF2B5EF4-FFF2-40B4-BE49-F238E27FC236}">
                    <a16:creationId xmlns:a16="http://schemas.microsoft.com/office/drawing/2014/main" id="{30D61D10-7086-4142-8CA3-D76FC9A18199}"/>
                  </a:ext>
                </a:extLst>
              </p:cNvPr>
              <p:cNvSpPr/>
              <p:nvPr/>
            </p:nvSpPr>
            <p:spPr>
              <a:xfrm>
                <a:off x="9057791" y="5505732"/>
                <a:ext cx="200797" cy="105624"/>
              </a:xfrm>
              <a:prstGeom prst="rect">
                <a:avLst/>
              </a:prstGeom>
              <a:noFill/>
            </p:spPr>
            <p:txBody>
              <a:bodyPr wrap="none" lIns="0" tIns="0" rIns="0" bIns="0" anchor="ctr" anchorCtr="1"/>
              <a:lstStyle/>
              <a:p>
                <a:pPr>
                  <a:lnSpc>
                    <a:spcPts val="995"/>
                  </a:lnSpc>
                </a:pPr>
                <a:r>
                  <a:rPr sz="1000">
                    <a:solidFill>
                      <a:srgbClr val="000000">
                        <a:alpha val="100000"/>
                      </a:srgbClr>
                    </a:solidFill>
                    <a:latin typeface="Arial"/>
                    <a:cs typeface="Arial"/>
                  </a:rPr>
                  <a:t>0.0</a:t>
                </a:r>
              </a:p>
            </p:txBody>
          </p:sp>
          <p:sp>
            <p:nvSpPr>
              <p:cNvPr id="143" name="tx139">
                <a:extLst>
                  <a:ext uri="{FF2B5EF4-FFF2-40B4-BE49-F238E27FC236}">
                    <a16:creationId xmlns:a16="http://schemas.microsoft.com/office/drawing/2014/main" id="{A7CC568E-95EE-6544-BD5D-1C08949201D9}"/>
                  </a:ext>
                </a:extLst>
              </p:cNvPr>
              <p:cNvSpPr/>
              <p:nvPr/>
            </p:nvSpPr>
            <p:spPr>
              <a:xfrm>
                <a:off x="2244605" y="5751109"/>
                <a:ext cx="828326" cy="126163"/>
              </a:xfrm>
              <a:prstGeom prst="rect">
                <a:avLst/>
              </a:prstGeom>
              <a:noFill/>
            </p:spPr>
            <p:txBody>
              <a:bodyPr wrap="none" lIns="0" tIns="0" rIns="0" bIns="0" anchor="ctr" anchorCtr="1"/>
              <a:lstStyle/>
              <a:p>
                <a:pPr>
                  <a:lnSpc>
                    <a:spcPts val="1200"/>
                  </a:lnSpc>
                </a:pPr>
                <a:r>
                  <a:rPr sz="1400">
                    <a:solidFill>
                      <a:srgbClr val="4D4D4D">
                        <a:alpha val="100000"/>
                      </a:srgbClr>
                    </a:solidFill>
                    <a:latin typeface="Arial"/>
                    <a:cs typeface="Arial"/>
                  </a:rPr>
                  <a:t>Lower limit</a:t>
                </a:r>
              </a:p>
            </p:txBody>
          </p:sp>
          <p:sp>
            <p:nvSpPr>
              <p:cNvPr id="144" name="tx140">
                <a:extLst>
                  <a:ext uri="{FF2B5EF4-FFF2-40B4-BE49-F238E27FC236}">
                    <a16:creationId xmlns:a16="http://schemas.microsoft.com/office/drawing/2014/main" id="{D89A9976-4DFE-B046-8AD4-9702DB52ACA7}"/>
                  </a:ext>
                </a:extLst>
              </p:cNvPr>
              <p:cNvSpPr/>
              <p:nvPr/>
            </p:nvSpPr>
            <p:spPr>
              <a:xfrm>
                <a:off x="2244605" y="5463077"/>
                <a:ext cx="828326" cy="158663"/>
              </a:xfrm>
              <a:prstGeom prst="rect">
                <a:avLst/>
              </a:prstGeom>
              <a:noFill/>
            </p:spPr>
            <p:txBody>
              <a:bodyPr wrap="none" lIns="0" tIns="0" rIns="0" bIns="0" anchor="ctr" anchorCtr="1"/>
              <a:lstStyle/>
              <a:p>
                <a:pPr>
                  <a:lnSpc>
                    <a:spcPts val="1200"/>
                  </a:lnSpc>
                </a:pPr>
                <a:r>
                  <a:rPr sz="1400" dirty="0">
                    <a:solidFill>
                      <a:srgbClr val="4D4D4D">
                        <a:alpha val="100000"/>
                      </a:srgbClr>
                    </a:solidFill>
                    <a:latin typeface="Arial"/>
                    <a:cs typeface="Arial"/>
                  </a:rPr>
                  <a:t>Upper limit</a:t>
                </a:r>
              </a:p>
            </p:txBody>
          </p:sp>
          <p:sp>
            <p:nvSpPr>
              <p:cNvPr id="145" name="pl141">
                <a:extLst>
                  <a:ext uri="{FF2B5EF4-FFF2-40B4-BE49-F238E27FC236}">
                    <a16:creationId xmlns:a16="http://schemas.microsoft.com/office/drawing/2014/main" id="{91335D4E-E8E5-4B4D-9900-BA3CF4A1DA4D}"/>
                  </a:ext>
                </a:extLst>
              </p:cNvPr>
              <p:cNvSpPr/>
              <p:nvPr/>
            </p:nvSpPr>
            <p:spPr>
              <a:xfrm>
                <a:off x="3104592" y="5815207"/>
                <a:ext cx="39573"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2000"/>
              </a:p>
            </p:txBody>
          </p:sp>
          <p:sp>
            <p:nvSpPr>
              <p:cNvPr id="146" name="pl142">
                <a:extLst>
                  <a:ext uri="{FF2B5EF4-FFF2-40B4-BE49-F238E27FC236}">
                    <a16:creationId xmlns:a16="http://schemas.microsoft.com/office/drawing/2014/main" id="{259EDD30-C3D3-2544-9D9B-637FCD9130B5}"/>
                  </a:ext>
                </a:extLst>
              </p:cNvPr>
              <p:cNvSpPr/>
              <p:nvPr/>
            </p:nvSpPr>
            <p:spPr>
              <a:xfrm>
                <a:off x="3104592" y="5559674"/>
                <a:ext cx="39573"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2000"/>
              </a:p>
            </p:txBody>
          </p:sp>
          <p:sp>
            <p:nvSpPr>
              <p:cNvPr id="147" name="tx144">
                <a:extLst>
                  <a:ext uri="{FF2B5EF4-FFF2-40B4-BE49-F238E27FC236}">
                    <a16:creationId xmlns:a16="http://schemas.microsoft.com/office/drawing/2014/main" id="{11A9F47F-40B4-C44C-AEE4-B6E4AF0ED5EB}"/>
                  </a:ext>
                </a:extLst>
              </p:cNvPr>
              <p:cNvSpPr/>
              <p:nvPr/>
            </p:nvSpPr>
            <p:spPr>
              <a:xfrm>
                <a:off x="10241074" y="3701354"/>
                <a:ext cx="406144" cy="115556"/>
              </a:xfrm>
              <a:prstGeom prst="rect">
                <a:avLst/>
              </a:prstGeom>
              <a:noFill/>
            </p:spPr>
            <p:txBody>
              <a:bodyPr wrap="none" lIns="0" tIns="0" rIns="0" bIns="0" anchor="ctr" anchorCtr="1"/>
              <a:lstStyle/>
              <a:p>
                <a:pPr>
                  <a:lnSpc>
                    <a:spcPts val="1100"/>
                  </a:lnSpc>
                </a:pPr>
                <a:r>
                  <a:rPr sz="1200" dirty="0">
                    <a:solidFill>
                      <a:srgbClr val="000000">
                        <a:alpha val="100000"/>
                      </a:srgbClr>
                    </a:solidFill>
                    <a:latin typeface="Arial"/>
                    <a:cs typeface="Arial"/>
                  </a:rPr>
                  <a:t>Week</a:t>
                </a:r>
              </a:p>
            </p:txBody>
          </p:sp>
          <p:sp>
            <p:nvSpPr>
              <p:cNvPr id="148" name="rc145">
                <a:extLst>
                  <a:ext uri="{FF2B5EF4-FFF2-40B4-BE49-F238E27FC236}">
                    <a16:creationId xmlns:a16="http://schemas.microsoft.com/office/drawing/2014/main" id="{7EABF479-7E6E-C84F-8EA7-7040916B404B}"/>
                  </a:ext>
                </a:extLst>
              </p:cNvPr>
              <p:cNvSpPr/>
              <p:nvPr/>
            </p:nvSpPr>
            <p:spPr>
              <a:xfrm>
                <a:off x="10241074" y="3912769"/>
                <a:ext cx="249599" cy="249599"/>
              </a:xfrm>
              <a:prstGeom prst="rect">
                <a:avLst/>
              </a:prstGeom>
              <a:solidFill>
                <a:srgbClr val="F2F2F2">
                  <a:alpha val="100000"/>
                </a:srgbClr>
              </a:solidFill>
              <a:ln w="13550" cap="rnd">
                <a:solidFill>
                  <a:srgbClr val="FFFFFF">
                    <a:alpha val="100000"/>
                  </a:srgbClr>
                </a:solidFill>
                <a:prstDash val="solid"/>
                <a:round/>
              </a:ln>
            </p:spPr>
            <p:txBody>
              <a:bodyPr/>
              <a:lstStyle/>
              <a:p>
                <a:endParaRPr sz="2000"/>
              </a:p>
            </p:txBody>
          </p:sp>
          <p:sp>
            <p:nvSpPr>
              <p:cNvPr id="149" name="rc146">
                <a:extLst>
                  <a:ext uri="{FF2B5EF4-FFF2-40B4-BE49-F238E27FC236}">
                    <a16:creationId xmlns:a16="http://schemas.microsoft.com/office/drawing/2014/main" id="{08AC7067-A3CC-4547-9756-C1DF783E64A6}"/>
                  </a:ext>
                </a:extLst>
              </p:cNvPr>
              <p:cNvSpPr/>
              <p:nvPr/>
            </p:nvSpPr>
            <p:spPr>
              <a:xfrm>
                <a:off x="10251310" y="3923005"/>
                <a:ext cx="229126" cy="229128"/>
              </a:xfrm>
              <a:prstGeom prst="rect">
                <a:avLst/>
              </a:prstGeom>
              <a:solidFill>
                <a:srgbClr val="66C2A5">
                  <a:alpha val="100000"/>
                </a:srgbClr>
              </a:solidFill>
            </p:spPr>
            <p:txBody>
              <a:bodyPr/>
              <a:lstStyle/>
              <a:p>
                <a:endParaRPr sz="2000"/>
              </a:p>
            </p:txBody>
          </p:sp>
          <p:sp>
            <p:nvSpPr>
              <p:cNvPr id="150" name="rc147">
                <a:extLst>
                  <a:ext uri="{FF2B5EF4-FFF2-40B4-BE49-F238E27FC236}">
                    <a16:creationId xmlns:a16="http://schemas.microsoft.com/office/drawing/2014/main" id="{9615064A-B54C-B34D-931D-835905E3576C}"/>
                  </a:ext>
                </a:extLst>
              </p:cNvPr>
              <p:cNvSpPr/>
              <p:nvPr/>
            </p:nvSpPr>
            <p:spPr>
              <a:xfrm>
                <a:off x="10241074" y="4162369"/>
                <a:ext cx="249599" cy="249599"/>
              </a:xfrm>
              <a:prstGeom prst="rect">
                <a:avLst/>
              </a:prstGeom>
              <a:solidFill>
                <a:srgbClr val="F2F2F2">
                  <a:alpha val="100000"/>
                </a:srgbClr>
              </a:solidFill>
              <a:ln w="13550" cap="rnd">
                <a:solidFill>
                  <a:srgbClr val="FFFFFF">
                    <a:alpha val="100000"/>
                  </a:srgbClr>
                </a:solidFill>
                <a:prstDash val="solid"/>
                <a:round/>
              </a:ln>
            </p:spPr>
            <p:txBody>
              <a:bodyPr/>
              <a:lstStyle/>
              <a:p>
                <a:endParaRPr sz="2000"/>
              </a:p>
            </p:txBody>
          </p:sp>
          <p:sp>
            <p:nvSpPr>
              <p:cNvPr id="151" name="rc148">
                <a:extLst>
                  <a:ext uri="{FF2B5EF4-FFF2-40B4-BE49-F238E27FC236}">
                    <a16:creationId xmlns:a16="http://schemas.microsoft.com/office/drawing/2014/main" id="{3B1B52AA-872C-164B-A85D-9691B5A08449}"/>
                  </a:ext>
                </a:extLst>
              </p:cNvPr>
              <p:cNvSpPr/>
              <p:nvPr/>
            </p:nvSpPr>
            <p:spPr>
              <a:xfrm>
                <a:off x="10251310" y="4172605"/>
                <a:ext cx="229126" cy="229128"/>
              </a:xfrm>
              <a:prstGeom prst="rect">
                <a:avLst/>
              </a:prstGeom>
              <a:solidFill>
                <a:srgbClr val="FC8D62">
                  <a:alpha val="100000"/>
                </a:srgbClr>
              </a:solidFill>
            </p:spPr>
            <p:txBody>
              <a:bodyPr/>
              <a:lstStyle/>
              <a:p>
                <a:endParaRPr sz="2000"/>
              </a:p>
            </p:txBody>
          </p:sp>
          <p:sp>
            <p:nvSpPr>
              <p:cNvPr id="152" name="rc149">
                <a:extLst>
                  <a:ext uri="{FF2B5EF4-FFF2-40B4-BE49-F238E27FC236}">
                    <a16:creationId xmlns:a16="http://schemas.microsoft.com/office/drawing/2014/main" id="{AE85E0CC-79C4-EA49-ACE9-B994739B4EFD}"/>
                  </a:ext>
                </a:extLst>
              </p:cNvPr>
              <p:cNvSpPr/>
              <p:nvPr/>
            </p:nvSpPr>
            <p:spPr>
              <a:xfrm>
                <a:off x="10241074" y="4411970"/>
                <a:ext cx="249599" cy="249599"/>
              </a:xfrm>
              <a:prstGeom prst="rect">
                <a:avLst/>
              </a:prstGeom>
              <a:solidFill>
                <a:srgbClr val="F2F2F2">
                  <a:alpha val="100000"/>
                </a:srgbClr>
              </a:solidFill>
              <a:ln w="13550" cap="rnd">
                <a:solidFill>
                  <a:srgbClr val="FFFFFF">
                    <a:alpha val="100000"/>
                  </a:srgbClr>
                </a:solidFill>
                <a:prstDash val="solid"/>
                <a:round/>
              </a:ln>
            </p:spPr>
            <p:txBody>
              <a:bodyPr/>
              <a:lstStyle/>
              <a:p>
                <a:endParaRPr sz="2000"/>
              </a:p>
            </p:txBody>
          </p:sp>
          <p:sp>
            <p:nvSpPr>
              <p:cNvPr id="153" name="rc150">
                <a:extLst>
                  <a:ext uri="{FF2B5EF4-FFF2-40B4-BE49-F238E27FC236}">
                    <a16:creationId xmlns:a16="http://schemas.microsoft.com/office/drawing/2014/main" id="{91C4D816-F076-1D45-85F9-8657A8CA8620}"/>
                  </a:ext>
                </a:extLst>
              </p:cNvPr>
              <p:cNvSpPr/>
              <p:nvPr/>
            </p:nvSpPr>
            <p:spPr>
              <a:xfrm>
                <a:off x="10251310" y="4422206"/>
                <a:ext cx="229126" cy="229128"/>
              </a:xfrm>
              <a:prstGeom prst="rect">
                <a:avLst/>
              </a:prstGeom>
              <a:solidFill>
                <a:srgbClr val="8DA0CB">
                  <a:alpha val="100000"/>
                </a:srgbClr>
              </a:solidFill>
            </p:spPr>
            <p:txBody>
              <a:bodyPr/>
              <a:lstStyle/>
              <a:p>
                <a:endParaRPr sz="2000"/>
              </a:p>
            </p:txBody>
          </p:sp>
          <p:sp>
            <p:nvSpPr>
              <p:cNvPr id="154" name="tx151">
                <a:extLst>
                  <a:ext uri="{FF2B5EF4-FFF2-40B4-BE49-F238E27FC236}">
                    <a16:creationId xmlns:a16="http://schemas.microsoft.com/office/drawing/2014/main" id="{CE1BC4F5-4476-FC41-8C50-CE8640AFB6D3}"/>
                  </a:ext>
                </a:extLst>
              </p:cNvPr>
              <p:cNvSpPr/>
              <p:nvPr/>
            </p:nvSpPr>
            <p:spPr>
              <a:xfrm>
                <a:off x="10593975" y="3989496"/>
                <a:ext cx="974633" cy="87576"/>
              </a:xfrm>
              <a:prstGeom prst="rect">
                <a:avLst/>
              </a:prstGeom>
              <a:noFill/>
            </p:spPr>
            <p:txBody>
              <a:bodyPr wrap="none" lIns="0" tIns="0" rIns="0" bIns="0" anchor="ctr" anchorCtr="1"/>
              <a:lstStyle/>
              <a:p>
                <a:pPr>
                  <a:lnSpc>
                    <a:spcPts val="880"/>
                  </a:lnSpc>
                </a:pPr>
                <a:r>
                  <a:rPr sz="1050" dirty="0">
                    <a:solidFill>
                      <a:srgbClr val="000000">
                        <a:alpha val="100000"/>
                      </a:srgbClr>
                    </a:solidFill>
                    <a:latin typeface="Arial"/>
                    <a:cs typeface="Arial"/>
                  </a:rPr>
                  <a:t>Baseline</a:t>
                </a:r>
                <a:r>
                  <a:rPr lang="en-US" sz="1050" dirty="0">
                    <a:solidFill>
                      <a:srgbClr val="000000">
                        <a:alpha val="100000"/>
                      </a:srgbClr>
                    </a:solidFill>
                    <a:latin typeface="Arial"/>
                    <a:cs typeface="Arial"/>
                  </a:rPr>
                  <a:t> (n = 450)</a:t>
                </a:r>
                <a:endParaRPr sz="1050" dirty="0">
                  <a:solidFill>
                    <a:srgbClr val="000000">
                      <a:alpha val="100000"/>
                    </a:srgbClr>
                  </a:solidFill>
                  <a:latin typeface="Arial"/>
                  <a:cs typeface="Arial"/>
                </a:endParaRPr>
              </a:p>
            </p:txBody>
          </p:sp>
          <p:sp>
            <p:nvSpPr>
              <p:cNvPr id="155" name="tx152">
                <a:extLst>
                  <a:ext uri="{FF2B5EF4-FFF2-40B4-BE49-F238E27FC236}">
                    <a16:creationId xmlns:a16="http://schemas.microsoft.com/office/drawing/2014/main" id="{E4D0D235-D4D0-4341-BF1D-D1C0E30C206D}"/>
                  </a:ext>
                </a:extLst>
              </p:cNvPr>
              <p:cNvSpPr/>
              <p:nvPr/>
            </p:nvSpPr>
            <p:spPr>
              <a:xfrm>
                <a:off x="10593975" y="4221088"/>
                <a:ext cx="974633" cy="126459"/>
              </a:xfrm>
              <a:prstGeom prst="rect">
                <a:avLst/>
              </a:prstGeom>
              <a:noFill/>
            </p:spPr>
            <p:txBody>
              <a:bodyPr wrap="none" lIns="0" tIns="0" rIns="0" bIns="0" anchor="ctr" anchorCtr="0"/>
              <a:lstStyle/>
              <a:p>
                <a:pPr>
                  <a:lnSpc>
                    <a:spcPts val="880"/>
                  </a:lnSpc>
                </a:pPr>
                <a:r>
                  <a:rPr sz="1050" dirty="0">
                    <a:solidFill>
                      <a:srgbClr val="000000">
                        <a:alpha val="100000"/>
                      </a:srgbClr>
                    </a:solidFill>
                    <a:latin typeface="Arial"/>
                    <a:cs typeface="Arial"/>
                  </a:rPr>
                  <a:t>48</a:t>
                </a:r>
                <a:r>
                  <a:rPr lang="en-US" sz="1050" dirty="0">
                    <a:solidFill>
                      <a:srgbClr val="000000">
                        <a:alpha val="100000"/>
                      </a:srgbClr>
                    </a:solidFill>
                    <a:latin typeface="Arial"/>
                    <a:cs typeface="Arial"/>
                  </a:rPr>
                  <a:t> (n = 375)</a:t>
                </a:r>
                <a:endParaRPr sz="1050" dirty="0">
                  <a:solidFill>
                    <a:srgbClr val="000000">
                      <a:alpha val="100000"/>
                    </a:srgbClr>
                  </a:solidFill>
                  <a:latin typeface="Arial"/>
                  <a:cs typeface="Arial"/>
                </a:endParaRPr>
              </a:p>
            </p:txBody>
          </p:sp>
          <p:sp>
            <p:nvSpPr>
              <p:cNvPr id="156" name="tx153">
                <a:extLst>
                  <a:ext uri="{FF2B5EF4-FFF2-40B4-BE49-F238E27FC236}">
                    <a16:creationId xmlns:a16="http://schemas.microsoft.com/office/drawing/2014/main" id="{8F116C27-C0C8-1745-B52C-5114BC297F31}"/>
                  </a:ext>
                </a:extLst>
              </p:cNvPr>
              <p:cNvSpPr/>
              <p:nvPr/>
            </p:nvSpPr>
            <p:spPr>
              <a:xfrm>
                <a:off x="10593975" y="4509120"/>
                <a:ext cx="1301194" cy="72008"/>
              </a:xfrm>
              <a:prstGeom prst="rect">
                <a:avLst/>
              </a:prstGeom>
              <a:noFill/>
            </p:spPr>
            <p:txBody>
              <a:bodyPr wrap="none" lIns="0" tIns="0" rIns="0" bIns="0" anchor="ctr" anchorCtr="0"/>
              <a:lstStyle/>
              <a:p>
                <a:pPr>
                  <a:lnSpc>
                    <a:spcPts val="880"/>
                  </a:lnSpc>
                </a:pPr>
                <a:r>
                  <a:rPr sz="1050" dirty="0">
                    <a:solidFill>
                      <a:srgbClr val="000000">
                        <a:alpha val="100000"/>
                      </a:srgbClr>
                    </a:solidFill>
                    <a:latin typeface="Arial"/>
                    <a:cs typeface="Arial"/>
                  </a:rPr>
                  <a:t>96</a:t>
                </a:r>
                <a:r>
                  <a:rPr lang="en-US" sz="1050" dirty="0">
                    <a:solidFill>
                      <a:srgbClr val="000000">
                        <a:alpha val="100000"/>
                      </a:srgbClr>
                    </a:solidFill>
                    <a:latin typeface="Arial"/>
                    <a:cs typeface="Arial"/>
                  </a:rPr>
                  <a:t> (n = 280)</a:t>
                </a:r>
                <a:endParaRPr sz="1050" dirty="0">
                  <a:solidFill>
                    <a:srgbClr val="000000">
                      <a:alpha val="100000"/>
                    </a:srgbClr>
                  </a:solidFill>
                  <a:latin typeface="Arial"/>
                  <a:cs typeface="Arial"/>
                </a:endParaRPr>
              </a:p>
            </p:txBody>
          </p:sp>
        </p:grpSp>
        <p:grpSp>
          <p:nvGrpSpPr>
            <p:cNvPr id="6" name="Agrupar 1">
              <a:extLst>
                <a:ext uri="{FF2B5EF4-FFF2-40B4-BE49-F238E27FC236}">
                  <a16:creationId xmlns:a16="http://schemas.microsoft.com/office/drawing/2014/main" id="{9DBC7B9D-9BBB-2C48-AA3F-B43A4F6C7E4F}"/>
                </a:ext>
              </a:extLst>
            </p:cNvPr>
            <p:cNvGrpSpPr/>
            <p:nvPr/>
          </p:nvGrpSpPr>
          <p:grpSpPr>
            <a:xfrm>
              <a:off x="3662955" y="5987672"/>
              <a:ext cx="5946210" cy="105624"/>
              <a:chOff x="3662955" y="5987672"/>
              <a:chExt cx="5946210" cy="105624"/>
            </a:xfrm>
          </p:grpSpPr>
          <p:sp>
            <p:nvSpPr>
              <p:cNvPr id="7" name="tx102">
                <a:extLst>
                  <a:ext uri="{FF2B5EF4-FFF2-40B4-BE49-F238E27FC236}">
                    <a16:creationId xmlns:a16="http://schemas.microsoft.com/office/drawing/2014/main" id="{DFCB1CCD-E66F-D246-B966-8997BD403D19}"/>
                  </a:ext>
                </a:extLst>
              </p:cNvPr>
              <p:cNvSpPr/>
              <p:nvPr/>
            </p:nvSpPr>
            <p:spPr>
              <a:xfrm>
                <a:off x="3662955" y="5987672"/>
                <a:ext cx="200797" cy="105624"/>
              </a:xfrm>
              <a:prstGeom prst="rect">
                <a:avLst/>
              </a:prstGeom>
              <a:noFill/>
            </p:spPr>
            <p:txBody>
              <a:bodyPr wrap="none" lIns="0" tIns="0" rIns="0" bIns="0" anchor="ctr" anchorCtr="1"/>
              <a:lstStyle/>
              <a:p>
                <a:pPr>
                  <a:lnSpc>
                    <a:spcPts val="995"/>
                  </a:lnSpc>
                </a:pPr>
                <a:r>
                  <a:rPr lang="en-US" sz="1000" i="1" dirty="0">
                    <a:solidFill>
                      <a:srgbClr val="000000">
                        <a:alpha val="100000"/>
                      </a:srgbClr>
                    </a:solidFill>
                    <a:latin typeface="Arial"/>
                    <a:cs typeface="Arial"/>
                  </a:rPr>
                  <a:t>p = 0.58</a:t>
                </a:r>
                <a:endParaRPr sz="1000" i="1" dirty="0">
                  <a:solidFill>
                    <a:srgbClr val="000000">
                      <a:alpha val="100000"/>
                    </a:srgbClr>
                  </a:solidFill>
                  <a:latin typeface="Arial"/>
                  <a:cs typeface="Arial"/>
                </a:endParaRPr>
              </a:p>
            </p:txBody>
          </p:sp>
          <p:sp>
            <p:nvSpPr>
              <p:cNvPr id="8" name="tx102">
                <a:extLst>
                  <a:ext uri="{FF2B5EF4-FFF2-40B4-BE49-F238E27FC236}">
                    <a16:creationId xmlns:a16="http://schemas.microsoft.com/office/drawing/2014/main" id="{0A5CBB36-A50B-AC4B-B082-6F1E6A459D11}"/>
                  </a:ext>
                </a:extLst>
              </p:cNvPr>
              <p:cNvSpPr/>
              <p:nvPr/>
            </p:nvSpPr>
            <p:spPr>
              <a:xfrm>
                <a:off x="4727848" y="5987672"/>
                <a:ext cx="200797" cy="105624"/>
              </a:xfrm>
              <a:prstGeom prst="rect">
                <a:avLst/>
              </a:prstGeom>
              <a:noFill/>
            </p:spPr>
            <p:txBody>
              <a:bodyPr wrap="none" lIns="0" tIns="0" rIns="0" bIns="0" anchor="ctr" anchorCtr="1"/>
              <a:lstStyle/>
              <a:p>
                <a:pPr>
                  <a:lnSpc>
                    <a:spcPts val="995"/>
                  </a:lnSpc>
                </a:pPr>
                <a:r>
                  <a:rPr lang="en-US" sz="1000" i="1" dirty="0">
                    <a:solidFill>
                      <a:srgbClr val="000000">
                        <a:alpha val="100000"/>
                      </a:srgbClr>
                    </a:solidFill>
                    <a:latin typeface="Arial"/>
                    <a:cs typeface="Arial"/>
                  </a:rPr>
                  <a:t>p = 0.22</a:t>
                </a:r>
                <a:endParaRPr sz="1000" i="1" dirty="0">
                  <a:solidFill>
                    <a:srgbClr val="000000">
                      <a:alpha val="100000"/>
                    </a:srgbClr>
                  </a:solidFill>
                  <a:latin typeface="Arial"/>
                  <a:cs typeface="Arial"/>
                </a:endParaRPr>
              </a:p>
            </p:txBody>
          </p:sp>
          <p:sp>
            <p:nvSpPr>
              <p:cNvPr id="9" name="tx102">
                <a:extLst>
                  <a:ext uri="{FF2B5EF4-FFF2-40B4-BE49-F238E27FC236}">
                    <a16:creationId xmlns:a16="http://schemas.microsoft.com/office/drawing/2014/main" id="{8384402A-7AE7-2447-99B6-F64D62AA2DC8}"/>
                  </a:ext>
                </a:extLst>
              </p:cNvPr>
              <p:cNvSpPr/>
              <p:nvPr/>
            </p:nvSpPr>
            <p:spPr>
              <a:xfrm>
                <a:off x="5997667" y="5987672"/>
                <a:ext cx="200797" cy="105624"/>
              </a:xfrm>
              <a:prstGeom prst="rect">
                <a:avLst/>
              </a:prstGeom>
              <a:noFill/>
            </p:spPr>
            <p:txBody>
              <a:bodyPr wrap="none" lIns="0" tIns="0" rIns="0" bIns="0" anchor="ctr" anchorCtr="1"/>
              <a:lstStyle/>
              <a:p>
                <a:pPr>
                  <a:lnSpc>
                    <a:spcPts val="995"/>
                  </a:lnSpc>
                </a:pPr>
                <a:r>
                  <a:rPr lang="en-US" sz="1000" i="1" dirty="0">
                    <a:solidFill>
                      <a:srgbClr val="000000">
                        <a:alpha val="100000"/>
                      </a:srgbClr>
                    </a:solidFill>
                    <a:latin typeface="Arial"/>
                    <a:cs typeface="Arial"/>
                  </a:rPr>
                  <a:t>p = 0.40</a:t>
                </a:r>
                <a:endParaRPr sz="1000" i="1" dirty="0">
                  <a:solidFill>
                    <a:srgbClr val="000000">
                      <a:alpha val="100000"/>
                    </a:srgbClr>
                  </a:solidFill>
                  <a:latin typeface="Arial"/>
                  <a:cs typeface="Arial"/>
                </a:endParaRPr>
              </a:p>
            </p:txBody>
          </p:sp>
          <p:sp>
            <p:nvSpPr>
              <p:cNvPr id="10" name="tx102">
                <a:extLst>
                  <a:ext uri="{FF2B5EF4-FFF2-40B4-BE49-F238E27FC236}">
                    <a16:creationId xmlns:a16="http://schemas.microsoft.com/office/drawing/2014/main" id="{55C0823D-4C02-7741-ADA5-C23030A4DFBB}"/>
                  </a:ext>
                </a:extLst>
              </p:cNvPr>
              <p:cNvSpPr/>
              <p:nvPr/>
            </p:nvSpPr>
            <p:spPr>
              <a:xfrm>
                <a:off x="7062560" y="5987672"/>
                <a:ext cx="200797" cy="105624"/>
              </a:xfrm>
              <a:prstGeom prst="rect">
                <a:avLst/>
              </a:prstGeom>
              <a:noFill/>
            </p:spPr>
            <p:txBody>
              <a:bodyPr wrap="none" lIns="0" tIns="0" rIns="0" bIns="0" anchor="ctr" anchorCtr="1"/>
              <a:lstStyle/>
              <a:p>
                <a:pPr>
                  <a:lnSpc>
                    <a:spcPts val="995"/>
                  </a:lnSpc>
                </a:pPr>
                <a:r>
                  <a:rPr lang="en-US" sz="1000" i="1" dirty="0">
                    <a:solidFill>
                      <a:srgbClr val="000000">
                        <a:alpha val="100000"/>
                      </a:srgbClr>
                    </a:solidFill>
                    <a:latin typeface="Arial"/>
                    <a:cs typeface="Arial"/>
                  </a:rPr>
                  <a:t>p = 0.93</a:t>
                </a:r>
                <a:endParaRPr sz="1000" i="1" dirty="0">
                  <a:solidFill>
                    <a:srgbClr val="000000">
                      <a:alpha val="100000"/>
                    </a:srgbClr>
                  </a:solidFill>
                  <a:latin typeface="Arial"/>
                  <a:cs typeface="Arial"/>
                </a:endParaRPr>
              </a:p>
            </p:txBody>
          </p:sp>
          <p:sp>
            <p:nvSpPr>
              <p:cNvPr id="11" name="tx102">
                <a:extLst>
                  <a:ext uri="{FF2B5EF4-FFF2-40B4-BE49-F238E27FC236}">
                    <a16:creationId xmlns:a16="http://schemas.microsoft.com/office/drawing/2014/main" id="{7CE4A75C-EDE2-C748-8167-ADE783B22D44}"/>
                  </a:ext>
                </a:extLst>
              </p:cNvPr>
              <p:cNvSpPr/>
              <p:nvPr/>
            </p:nvSpPr>
            <p:spPr>
              <a:xfrm>
                <a:off x="8343475" y="5987672"/>
                <a:ext cx="200797" cy="105624"/>
              </a:xfrm>
              <a:prstGeom prst="rect">
                <a:avLst/>
              </a:prstGeom>
              <a:noFill/>
            </p:spPr>
            <p:txBody>
              <a:bodyPr wrap="none" lIns="0" tIns="0" rIns="0" bIns="0" anchor="ctr" anchorCtr="1"/>
              <a:lstStyle/>
              <a:p>
                <a:pPr>
                  <a:lnSpc>
                    <a:spcPts val="995"/>
                  </a:lnSpc>
                </a:pPr>
                <a:r>
                  <a:rPr lang="en-US" sz="1000" i="1" dirty="0">
                    <a:solidFill>
                      <a:srgbClr val="000000">
                        <a:alpha val="100000"/>
                      </a:srgbClr>
                    </a:solidFill>
                    <a:latin typeface="Arial"/>
                    <a:cs typeface="Arial"/>
                  </a:rPr>
                  <a:t>p = 0.58</a:t>
                </a:r>
                <a:endParaRPr sz="1000" i="1" dirty="0">
                  <a:solidFill>
                    <a:srgbClr val="000000">
                      <a:alpha val="100000"/>
                    </a:srgbClr>
                  </a:solidFill>
                  <a:latin typeface="Arial"/>
                  <a:cs typeface="Arial"/>
                </a:endParaRPr>
              </a:p>
            </p:txBody>
          </p:sp>
          <p:sp>
            <p:nvSpPr>
              <p:cNvPr id="12" name="tx102">
                <a:extLst>
                  <a:ext uri="{FF2B5EF4-FFF2-40B4-BE49-F238E27FC236}">
                    <a16:creationId xmlns:a16="http://schemas.microsoft.com/office/drawing/2014/main" id="{93E29845-8142-664C-892A-9449553E5526}"/>
                  </a:ext>
                </a:extLst>
              </p:cNvPr>
              <p:cNvSpPr/>
              <p:nvPr/>
            </p:nvSpPr>
            <p:spPr>
              <a:xfrm>
                <a:off x="9408368" y="5987672"/>
                <a:ext cx="200797" cy="105624"/>
              </a:xfrm>
              <a:prstGeom prst="rect">
                <a:avLst/>
              </a:prstGeom>
              <a:noFill/>
            </p:spPr>
            <p:txBody>
              <a:bodyPr wrap="none" lIns="0" tIns="0" rIns="0" bIns="0" anchor="ctr" anchorCtr="1"/>
              <a:lstStyle/>
              <a:p>
                <a:pPr>
                  <a:lnSpc>
                    <a:spcPts val="995"/>
                  </a:lnSpc>
                </a:pPr>
                <a:r>
                  <a:rPr lang="en-US" sz="1000" i="1" dirty="0">
                    <a:solidFill>
                      <a:srgbClr val="000000">
                        <a:alpha val="100000"/>
                      </a:srgbClr>
                    </a:solidFill>
                    <a:latin typeface="Arial"/>
                    <a:cs typeface="Arial"/>
                  </a:rPr>
                  <a:t>p = 0.22</a:t>
                </a:r>
                <a:endParaRPr sz="1000" i="1" dirty="0">
                  <a:solidFill>
                    <a:srgbClr val="000000">
                      <a:alpha val="100000"/>
                    </a:srgbClr>
                  </a:solidFill>
                  <a:latin typeface="Arial"/>
                  <a:cs typeface="Arial"/>
                </a:endParaRPr>
              </a:p>
            </p:txBody>
          </p:sp>
        </p:grpSp>
      </p:grpSp>
      <p:sp>
        <p:nvSpPr>
          <p:cNvPr id="157" name="ZoneTexte 9">
            <a:extLst>
              <a:ext uri="{FF2B5EF4-FFF2-40B4-BE49-F238E27FC236}">
                <a16:creationId xmlns:a16="http://schemas.microsoft.com/office/drawing/2014/main" id="{86FAF71A-A67D-184D-94AA-D9FA08A540B2}"/>
              </a:ext>
            </a:extLst>
          </p:cNvPr>
          <p:cNvSpPr txBox="1">
            <a:spLocks noChangeArrowheads="1"/>
          </p:cNvSpPr>
          <p:nvPr/>
        </p:nvSpPr>
        <p:spPr bwMode="auto">
          <a:xfrm>
            <a:off x="7278687" y="0"/>
            <a:ext cx="4913313"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7675">
              <a:defRPr>
                <a:solidFill>
                  <a:schemeClr val="tx1"/>
                </a:solidFill>
                <a:latin typeface="Arial" pitchFamily="34" charset="0"/>
                <a:cs typeface="Arial" pitchFamily="34" charset="0"/>
              </a:defRPr>
            </a:lvl1pPr>
            <a:lvl2pPr marL="742950" indent="-285750" defTabSz="447675">
              <a:defRPr>
                <a:solidFill>
                  <a:schemeClr val="tx1"/>
                </a:solidFill>
                <a:latin typeface="Arial" pitchFamily="34" charset="0"/>
                <a:cs typeface="Arial" pitchFamily="34" charset="0"/>
              </a:defRPr>
            </a:lvl2pPr>
            <a:lvl3pPr marL="1143000" indent="-228600" defTabSz="447675">
              <a:defRPr>
                <a:solidFill>
                  <a:schemeClr val="tx1"/>
                </a:solidFill>
                <a:latin typeface="Arial" pitchFamily="34" charset="0"/>
                <a:cs typeface="Arial" pitchFamily="34" charset="0"/>
              </a:defRPr>
            </a:lvl3pPr>
            <a:lvl4pPr marL="1600200" indent="-228600" defTabSz="447675">
              <a:defRPr>
                <a:solidFill>
                  <a:schemeClr val="tx1"/>
                </a:solidFill>
                <a:latin typeface="Arial" pitchFamily="34" charset="0"/>
                <a:cs typeface="Arial" pitchFamily="34" charset="0"/>
              </a:defRPr>
            </a:lvl4pPr>
            <a:lvl5pPr marL="2057400" indent="-228600" defTabSz="447675">
              <a:defRPr>
                <a:solidFill>
                  <a:schemeClr val="tx1"/>
                </a:solidFill>
                <a:latin typeface="Arial" pitchFamily="34" charset="0"/>
                <a:cs typeface="Arial" pitchFamily="34" charset="0"/>
              </a:defRPr>
            </a:lvl5pPr>
            <a:lvl6pPr marL="2514600" indent="-228600" defTabSz="4476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476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476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47675" eaLnBrk="0" fontAlgn="base" hangingPunct="0">
              <a:spcBef>
                <a:spcPct val="0"/>
              </a:spcBef>
              <a:spcAft>
                <a:spcPct val="0"/>
              </a:spcAft>
              <a:defRPr>
                <a:solidFill>
                  <a:schemeClr val="tx1"/>
                </a:solidFill>
                <a:latin typeface="Arial" pitchFamily="34" charset="0"/>
                <a:cs typeface="Arial" pitchFamily="34" charset="0"/>
              </a:defRPr>
            </a:lvl9pPr>
          </a:lstStyle>
          <a:p>
            <a:pPr algn="r" hangingPunct="0">
              <a:lnSpc>
                <a:spcPct val="93000"/>
              </a:lnSpc>
              <a:buClr>
                <a:srgbClr val="000000"/>
              </a:buClr>
              <a:buFont typeface="Times New Roman" pitchFamily="18" charset="0"/>
              <a:buNone/>
            </a:pPr>
            <a:r>
              <a:rPr lang="fr-FR" altLang="fr-FR" sz="1200" dirty="0" err="1">
                <a:solidFill>
                  <a:srgbClr val="000000"/>
                </a:solidFill>
                <a:ea typeface="Arial Unicode MS" pitchFamily="34" charset="-128"/>
                <a:cs typeface="Arial Unicode MS" pitchFamily="34" charset="-128"/>
              </a:rPr>
              <a:t>Veloso</a:t>
            </a:r>
            <a:r>
              <a:rPr lang="fr-FR" altLang="fr-FR" sz="1200" dirty="0">
                <a:solidFill>
                  <a:srgbClr val="000000"/>
                </a:solidFill>
                <a:ea typeface="Arial Unicode MS" pitchFamily="34" charset="-128"/>
                <a:cs typeface="Arial Unicode MS" pitchFamily="34" charset="-128"/>
              </a:rPr>
              <a:t>, SUSA07 10</a:t>
            </a:r>
            <a:r>
              <a:rPr lang="fr-FR" altLang="fr-FR" sz="1200" baseline="30000" dirty="0">
                <a:solidFill>
                  <a:srgbClr val="000000"/>
                </a:solidFill>
                <a:ea typeface="Arial Unicode MS" pitchFamily="34" charset="-128"/>
                <a:cs typeface="Arial Unicode MS" pitchFamily="34" charset="-128"/>
              </a:rPr>
              <a:t>th</a:t>
            </a:r>
            <a:r>
              <a:rPr lang="fr-FR" altLang="fr-FR" sz="1200" dirty="0">
                <a:solidFill>
                  <a:srgbClr val="000000"/>
                </a:solidFill>
                <a:ea typeface="Arial Unicode MS" pitchFamily="34" charset="-128"/>
                <a:cs typeface="Arial Unicode MS" pitchFamily="34" charset="-128"/>
              </a:rPr>
              <a:t> IAS 2019, July 23 Mexico City, Mexico</a:t>
            </a:r>
          </a:p>
        </p:txBody>
      </p:sp>
      <p:sp>
        <p:nvSpPr>
          <p:cNvPr id="158" name="TextBox 157">
            <a:extLst>
              <a:ext uri="{FF2B5EF4-FFF2-40B4-BE49-F238E27FC236}">
                <a16:creationId xmlns:a16="http://schemas.microsoft.com/office/drawing/2014/main" id="{0B059A95-F869-B849-8F67-AA1227822080}"/>
              </a:ext>
            </a:extLst>
          </p:cNvPr>
          <p:cNvSpPr txBox="1"/>
          <p:nvPr/>
        </p:nvSpPr>
        <p:spPr>
          <a:xfrm>
            <a:off x="238539" y="3519040"/>
            <a:ext cx="2166731" cy="1323439"/>
          </a:xfrm>
          <a:prstGeom prst="rect">
            <a:avLst/>
          </a:prstGeom>
          <a:noFill/>
        </p:spPr>
        <p:txBody>
          <a:bodyPr wrap="square" rtlCol="0">
            <a:spAutoFit/>
          </a:bodyPr>
          <a:lstStyle/>
          <a:p>
            <a:r>
              <a:rPr lang="en-US" sz="2000" b="1" dirty="0"/>
              <a:t>STI Incidence overall, and in the highest incidence groups:</a:t>
            </a:r>
          </a:p>
        </p:txBody>
      </p:sp>
    </p:spTree>
    <p:extLst>
      <p:ext uri="{BB962C8B-B14F-4D97-AF65-F5344CB8AC3E}">
        <p14:creationId xmlns:p14="http://schemas.microsoft.com/office/powerpoint/2010/main" val="3507631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909A2-56FF-FD42-9DAC-593309D8F2DC}"/>
              </a:ext>
            </a:extLst>
          </p:cNvPr>
          <p:cNvSpPr>
            <a:spLocks noGrp="1"/>
          </p:cNvSpPr>
          <p:nvPr>
            <p:ph type="title"/>
          </p:nvPr>
        </p:nvSpPr>
        <p:spPr>
          <a:xfrm>
            <a:off x="0" y="29334"/>
            <a:ext cx="10515600" cy="1325563"/>
          </a:xfrm>
        </p:spPr>
        <p:txBody>
          <a:bodyPr/>
          <a:lstStyle/>
          <a:p>
            <a:r>
              <a:rPr lang="en-US" dirty="0">
                <a:latin typeface="Franklin Gothic Medium" panose="020B0603020102020204" pitchFamily="34" charset="0"/>
              </a:rPr>
              <a:t>PrEP and STI risk </a:t>
            </a:r>
          </a:p>
        </p:txBody>
      </p:sp>
      <p:sp>
        <p:nvSpPr>
          <p:cNvPr id="3" name="Content Placeholder 2">
            <a:extLst>
              <a:ext uri="{FF2B5EF4-FFF2-40B4-BE49-F238E27FC236}">
                <a16:creationId xmlns:a16="http://schemas.microsoft.com/office/drawing/2014/main" id="{A81F389D-AF29-6447-8E66-476D9986BEF6}"/>
              </a:ext>
            </a:extLst>
          </p:cNvPr>
          <p:cNvSpPr>
            <a:spLocks noGrp="1"/>
          </p:cNvSpPr>
          <p:nvPr>
            <p:ph idx="1"/>
          </p:nvPr>
        </p:nvSpPr>
        <p:spPr>
          <a:xfrm>
            <a:off x="838200" y="1333500"/>
            <a:ext cx="10915650" cy="4843463"/>
          </a:xfrm>
        </p:spPr>
        <p:txBody>
          <a:bodyPr>
            <a:normAutofit/>
          </a:bodyPr>
          <a:lstStyle/>
          <a:p>
            <a:pPr marL="0" indent="0" algn="just">
              <a:buNone/>
            </a:pPr>
            <a:r>
              <a:rPr lang="en-US" sz="2400" dirty="0"/>
              <a:t>In a large longitudinal cohort of PrEP users in Chicago, no significant relationship between PrEP use and STI diagnosis was observed. In a German multicenter study, STI prevalence was similar between PrEP users and non-PrEP users at baseline.</a:t>
            </a:r>
          </a:p>
        </p:txBody>
      </p:sp>
      <p:sp>
        <p:nvSpPr>
          <p:cNvPr id="4" name="TextBox 3">
            <a:extLst>
              <a:ext uri="{FF2B5EF4-FFF2-40B4-BE49-F238E27FC236}">
                <a16:creationId xmlns:a16="http://schemas.microsoft.com/office/drawing/2014/main" id="{4B582A82-DF6F-C04D-86CF-15DDF76DE297}"/>
              </a:ext>
            </a:extLst>
          </p:cNvPr>
          <p:cNvSpPr txBox="1"/>
          <p:nvPr/>
        </p:nvSpPr>
        <p:spPr>
          <a:xfrm>
            <a:off x="838200" y="2449576"/>
            <a:ext cx="5925879" cy="369332"/>
          </a:xfrm>
          <a:prstGeom prst="rect">
            <a:avLst/>
          </a:prstGeom>
          <a:noFill/>
        </p:spPr>
        <p:txBody>
          <a:bodyPr wrap="square" rtlCol="0">
            <a:spAutoFit/>
          </a:bodyPr>
          <a:lstStyle/>
          <a:p>
            <a:r>
              <a:rPr lang="en-US" b="1" dirty="0"/>
              <a:t>Proportion of positive rectal STI in a Chicago cohort</a:t>
            </a:r>
          </a:p>
        </p:txBody>
      </p:sp>
      <p:graphicFrame>
        <p:nvGraphicFramePr>
          <p:cNvPr id="5" name="Chart 4">
            <a:extLst>
              <a:ext uri="{FF2B5EF4-FFF2-40B4-BE49-F238E27FC236}">
                <a16:creationId xmlns:a16="http://schemas.microsoft.com/office/drawing/2014/main" id="{BB59B561-611C-E045-ABEE-8FAA29CDA3A8}"/>
              </a:ext>
            </a:extLst>
          </p:cNvPr>
          <p:cNvGraphicFramePr>
            <a:graphicFrameLocks/>
          </p:cNvGraphicFramePr>
          <p:nvPr/>
        </p:nvGraphicFramePr>
        <p:xfrm>
          <a:off x="376755" y="2687553"/>
          <a:ext cx="5638800" cy="3578973"/>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07C58ED2-8F47-2846-BCDE-AED5F2D61082}"/>
              </a:ext>
            </a:extLst>
          </p:cNvPr>
          <p:cNvGrpSpPr/>
          <p:nvPr/>
        </p:nvGrpSpPr>
        <p:grpSpPr>
          <a:xfrm>
            <a:off x="784430" y="6169968"/>
            <a:ext cx="5263927" cy="286415"/>
            <a:chOff x="1050704" y="3903563"/>
            <a:chExt cx="5263927" cy="286415"/>
          </a:xfrm>
        </p:grpSpPr>
        <p:grpSp>
          <p:nvGrpSpPr>
            <p:cNvPr id="7" name="Group 6">
              <a:extLst>
                <a:ext uri="{FF2B5EF4-FFF2-40B4-BE49-F238E27FC236}">
                  <a16:creationId xmlns:a16="http://schemas.microsoft.com/office/drawing/2014/main" id="{E85C9AFA-5215-B140-9784-97CC676700A4}"/>
                </a:ext>
              </a:extLst>
            </p:cNvPr>
            <p:cNvGrpSpPr/>
            <p:nvPr/>
          </p:nvGrpSpPr>
          <p:grpSpPr>
            <a:xfrm>
              <a:off x="1050704" y="3903564"/>
              <a:ext cx="1382720" cy="276999"/>
              <a:chOff x="1397572" y="3903334"/>
              <a:chExt cx="1382720" cy="276999"/>
            </a:xfrm>
          </p:grpSpPr>
          <p:sp>
            <p:nvSpPr>
              <p:cNvPr id="17" name="Rectangle 16">
                <a:extLst>
                  <a:ext uri="{FF2B5EF4-FFF2-40B4-BE49-F238E27FC236}">
                    <a16:creationId xmlns:a16="http://schemas.microsoft.com/office/drawing/2014/main" id="{B7D39F16-6B32-A442-B934-CE237213DC1C}"/>
                  </a:ext>
                </a:extLst>
              </p:cNvPr>
              <p:cNvSpPr/>
              <p:nvPr/>
            </p:nvSpPr>
            <p:spPr>
              <a:xfrm>
                <a:off x="1397572" y="3966207"/>
                <a:ext cx="144379" cy="15125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BFC5D23-2716-C24F-8A54-9CECB65C57BF}"/>
                  </a:ext>
                </a:extLst>
              </p:cNvPr>
              <p:cNvSpPr txBox="1"/>
              <p:nvPr/>
            </p:nvSpPr>
            <p:spPr>
              <a:xfrm>
                <a:off x="1502654" y="3903334"/>
                <a:ext cx="1277638" cy="276999"/>
              </a:xfrm>
              <a:prstGeom prst="rect">
                <a:avLst/>
              </a:prstGeom>
              <a:noFill/>
            </p:spPr>
            <p:txBody>
              <a:bodyPr wrap="square" rtlCol="0">
                <a:spAutoFit/>
              </a:bodyPr>
              <a:lstStyle/>
              <a:p>
                <a:r>
                  <a:rPr lang="en-US" sz="1200" dirty="0"/>
                  <a:t>Pre-</a:t>
                </a:r>
                <a:r>
                  <a:rPr lang="en-US" sz="1200" dirty="0" err="1"/>
                  <a:t>PrEP</a:t>
                </a:r>
                <a:r>
                  <a:rPr lang="en-US" sz="1200" dirty="0"/>
                  <a:t> Uptake</a:t>
                </a:r>
              </a:p>
            </p:txBody>
          </p:sp>
        </p:grpSp>
        <p:grpSp>
          <p:nvGrpSpPr>
            <p:cNvPr id="8" name="Group 7">
              <a:extLst>
                <a:ext uri="{FF2B5EF4-FFF2-40B4-BE49-F238E27FC236}">
                  <a16:creationId xmlns:a16="http://schemas.microsoft.com/office/drawing/2014/main" id="{EA13DBEB-8863-A549-B6F7-1F2070199A18}"/>
                </a:ext>
              </a:extLst>
            </p:cNvPr>
            <p:cNvGrpSpPr/>
            <p:nvPr/>
          </p:nvGrpSpPr>
          <p:grpSpPr>
            <a:xfrm>
              <a:off x="3796221" y="3912979"/>
              <a:ext cx="1359970" cy="276999"/>
              <a:chOff x="4174387" y="3900808"/>
              <a:chExt cx="1359970" cy="276999"/>
            </a:xfrm>
          </p:grpSpPr>
          <p:sp>
            <p:nvSpPr>
              <p:cNvPr id="15" name="Rectangle 14">
                <a:extLst>
                  <a:ext uri="{FF2B5EF4-FFF2-40B4-BE49-F238E27FC236}">
                    <a16:creationId xmlns:a16="http://schemas.microsoft.com/office/drawing/2014/main" id="{42AB88C6-BBE9-A74C-98E7-07363E6054CE}"/>
                  </a:ext>
                </a:extLst>
              </p:cNvPr>
              <p:cNvSpPr/>
              <p:nvPr/>
            </p:nvSpPr>
            <p:spPr>
              <a:xfrm>
                <a:off x="4174387" y="3966207"/>
                <a:ext cx="144379" cy="151254"/>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5FBD7D4-018A-3542-B971-415B4D23373D}"/>
                  </a:ext>
                </a:extLst>
              </p:cNvPr>
              <p:cNvSpPr txBox="1"/>
              <p:nvPr/>
            </p:nvSpPr>
            <p:spPr>
              <a:xfrm>
                <a:off x="4256719" y="3900808"/>
                <a:ext cx="1277638" cy="276999"/>
              </a:xfrm>
              <a:prstGeom prst="rect">
                <a:avLst/>
              </a:prstGeom>
              <a:noFill/>
            </p:spPr>
            <p:txBody>
              <a:bodyPr wrap="square" rtlCol="0">
                <a:spAutoFit/>
              </a:bodyPr>
              <a:lstStyle/>
              <a:p>
                <a:r>
                  <a:rPr lang="en-US" sz="1200" dirty="0"/>
                  <a:t>No </a:t>
                </a:r>
                <a:r>
                  <a:rPr lang="en-US" sz="1200" dirty="0" err="1"/>
                  <a:t>PrEP</a:t>
                </a:r>
                <a:endParaRPr lang="en-US" sz="1200" dirty="0"/>
              </a:p>
            </p:txBody>
          </p:sp>
        </p:grpSp>
        <p:grpSp>
          <p:nvGrpSpPr>
            <p:cNvPr id="9" name="Group 8">
              <a:extLst>
                <a:ext uri="{FF2B5EF4-FFF2-40B4-BE49-F238E27FC236}">
                  <a16:creationId xmlns:a16="http://schemas.microsoft.com/office/drawing/2014/main" id="{776E420B-E1B6-254D-ACFF-9563AC6D4632}"/>
                </a:ext>
              </a:extLst>
            </p:cNvPr>
            <p:cNvGrpSpPr/>
            <p:nvPr/>
          </p:nvGrpSpPr>
          <p:grpSpPr>
            <a:xfrm>
              <a:off x="4950628" y="3903563"/>
              <a:ext cx="1364003" cy="276999"/>
              <a:chOff x="6535514" y="3892472"/>
              <a:chExt cx="1364003" cy="276999"/>
            </a:xfrm>
          </p:grpSpPr>
          <p:sp>
            <p:nvSpPr>
              <p:cNvPr id="13" name="Rectangle 12">
                <a:extLst>
                  <a:ext uri="{FF2B5EF4-FFF2-40B4-BE49-F238E27FC236}">
                    <a16:creationId xmlns:a16="http://schemas.microsoft.com/office/drawing/2014/main" id="{02EA888B-7B68-F24B-B52E-D0519337441F}"/>
                  </a:ext>
                </a:extLst>
              </p:cNvPr>
              <p:cNvSpPr/>
              <p:nvPr/>
            </p:nvSpPr>
            <p:spPr>
              <a:xfrm>
                <a:off x="6535514" y="3958070"/>
                <a:ext cx="144379" cy="151254"/>
              </a:xfrm>
              <a:prstGeom prst="rect">
                <a:avLst/>
              </a:prstGeom>
              <a:pattFill prst="wd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29A4DA9-89E0-C54D-B4D2-25DA6713F836}"/>
                  </a:ext>
                </a:extLst>
              </p:cNvPr>
              <p:cNvSpPr txBox="1"/>
              <p:nvPr/>
            </p:nvSpPr>
            <p:spPr>
              <a:xfrm>
                <a:off x="6621879" y="3892472"/>
                <a:ext cx="1277638" cy="276999"/>
              </a:xfrm>
              <a:prstGeom prst="rect">
                <a:avLst/>
              </a:prstGeom>
              <a:noFill/>
            </p:spPr>
            <p:txBody>
              <a:bodyPr wrap="square" rtlCol="0">
                <a:spAutoFit/>
              </a:bodyPr>
              <a:lstStyle/>
              <a:p>
                <a:r>
                  <a:rPr lang="en-US" sz="1200" dirty="0"/>
                  <a:t>No </a:t>
                </a:r>
                <a:r>
                  <a:rPr lang="en-US" sz="1200" dirty="0" err="1"/>
                  <a:t>PrEP</a:t>
                </a:r>
                <a:endParaRPr lang="en-US" sz="1200" dirty="0"/>
              </a:p>
            </p:txBody>
          </p:sp>
        </p:grpSp>
        <p:grpSp>
          <p:nvGrpSpPr>
            <p:cNvPr id="10" name="Group 9">
              <a:extLst>
                <a:ext uri="{FF2B5EF4-FFF2-40B4-BE49-F238E27FC236}">
                  <a16:creationId xmlns:a16="http://schemas.microsoft.com/office/drawing/2014/main" id="{5AA0B86D-505E-954F-8CE9-0EB5D6C1FAE1}"/>
                </a:ext>
              </a:extLst>
            </p:cNvPr>
            <p:cNvGrpSpPr/>
            <p:nvPr/>
          </p:nvGrpSpPr>
          <p:grpSpPr>
            <a:xfrm>
              <a:off x="2408656" y="3912979"/>
              <a:ext cx="1364257" cy="276999"/>
              <a:chOff x="2791667" y="3905959"/>
              <a:chExt cx="1364257" cy="276999"/>
            </a:xfrm>
          </p:grpSpPr>
          <p:sp>
            <p:nvSpPr>
              <p:cNvPr id="11" name="Rectangle 10">
                <a:extLst>
                  <a:ext uri="{FF2B5EF4-FFF2-40B4-BE49-F238E27FC236}">
                    <a16:creationId xmlns:a16="http://schemas.microsoft.com/office/drawing/2014/main" id="{D480E95B-C2C5-9E4F-820B-03012575EA63}"/>
                  </a:ext>
                </a:extLst>
              </p:cNvPr>
              <p:cNvSpPr/>
              <p:nvPr/>
            </p:nvSpPr>
            <p:spPr>
              <a:xfrm>
                <a:off x="2791667" y="3966207"/>
                <a:ext cx="144379" cy="151254"/>
              </a:xfrm>
              <a:prstGeom prst="rect">
                <a:avLst/>
              </a:prstGeom>
              <a:pattFill prst="wdDnDiag">
                <a:fgClr>
                  <a:srgbClr val="00B0F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5C9D179-BEB8-A942-BA51-AEEC05F5EB78}"/>
                  </a:ext>
                </a:extLst>
              </p:cNvPr>
              <p:cNvSpPr txBox="1"/>
              <p:nvPr/>
            </p:nvSpPr>
            <p:spPr>
              <a:xfrm>
                <a:off x="2878286" y="3905959"/>
                <a:ext cx="1277638" cy="276999"/>
              </a:xfrm>
              <a:prstGeom prst="rect">
                <a:avLst/>
              </a:prstGeom>
              <a:noFill/>
            </p:spPr>
            <p:txBody>
              <a:bodyPr wrap="square" rtlCol="0">
                <a:spAutoFit/>
              </a:bodyPr>
              <a:lstStyle/>
              <a:p>
                <a:r>
                  <a:rPr lang="en-US" sz="1200" dirty="0"/>
                  <a:t>Post-</a:t>
                </a:r>
                <a:r>
                  <a:rPr lang="en-US" sz="1200" dirty="0" err="1"/>
                  <a:t>PrEP</a:t>
                </a:r>
                <a:r>
                  <a:rPr lang="en-US" sz="1200" dirty="0"/>
                  <a:t> Uptake</a:t>
                </a:r>
              </a:p>
            </p:txBody>
          </p:sp>
        </p:grpSp>
      </p:grpSp>
      <p:sp>
        <p:nvSpPr>
          <p:cNvPr id="20" name="Footer Placeholder 3">
            <a:extLst>
              <a:ext uri="{FF2B5EF4-FFF2-40B4-BE49-F238E27FC236}">
                <a16:creationId xmlns:a16="http://schemas.microsoft.com/office/drawing/2014/main" id="{0FCD5D43-7CAA-6445-9C24-1FD43FF7401F}"/>
              </a:ext>
            </a:extLst>
          </p:cNvPr>
          <p:cNvSpPr>
            <a:spLocks noGrp="1"/>
          </p:cNvSpPr>
          <p:nvPr>
            <p:ph type="ftr" sz="quarter" idx="11"/>
          </p:nvPr>
        </p:nvSpPr>
        <p:spPr>
          <a:xfrm>
            <a:off x="7146638" y="26913"/>
            <a:ext cx="5074470" cy="265112"/>
          </a:xfrm>
          <a:prstGeom prst="rect">
            <a:avLst/>
          </a:prstGeom>
        </p:spPr>
        <p:txBody>
          <a:bodyPr anchor="b" anchorCtr="0"/>
          <a:lstStyle/>
          <a:p>
            <a:pPr algn="l" defTabSz="914400"/>
            <a:r>
              <a:rPr lang="en-US" altLang="ja-JP" kern="0" dirty="0">
                <a:solidFill>
                  <a:schemeClr val="tx1"/>
                </a:solidFill>
              </a:rPr>
              <a:t>Morgan, E  TUPDC0105, </a:t>
            </a:r>
            <a:r>
              <a:rPr lang="en-US" altLang="ja-JP" kern="0" dirty="0" err="1">
                <a:solidFill>
                  <a:schemeClr val="tx1"/>
                </a:solidFill>
              </a:rPr>
              <a:t>Streek</a:t>
            </a:r>
            <a:r>
              <a:rPr lang="en-US" altLang="ja-JP" kern="0" dirty="0">
                <a:solidFill>
                  <a:schemeClr val="tx1"/>
                </a:solidFill>
              </a:rPr>
              <a:t>, H TUPDC0106  IAS Mexico City July 21-24 2019 </a:t>
            </a:r>
          </a:p>
        </p:txBody>
      </p:sp>
      <p:graphicFrame>
        <p:nvGraphicFramePr>
          <p:cNvPr id="21" name="Objekt 4">
            <a:extLst>
              <a:ext uri="{FF2B5EF4-FFF2-40B4-BE49-F238E27FC236}">
                <a16:creationId xmlns:a16="http://schemas.microsoft.com/office/drawing/2014/main" id="{54A17E43-38B8-E448-99AE-562E041C22D0}"/>
              </a:ext>
            </a:extLst>
          </p:cNvPr>
          <p:cNvGraphicFramePr>
            <a:graphicFrameLocks noChangeAspect="1"/>
          </p:cNvGraphicFramePr>
          <p:nvPr/>
        </p:nvGraphicFramePr>
        <p:xfrm>
          <a:off x="5500440" y="2136667"/>
          <a:ext cx="6766167" cy="5595572"/>
        </p:xfrm>
        <a:graphic>
          <a:graphicData uri="http://schemas.openxmlformats.org/presentationml/2006/ole">
            <mc:AlternateContent xmlns:mc="http://schemas.openxmlformats.org/markup-compatibility/2006">
              <mc:Choice xmlns:v="urn:schemas-microsoft-com:vml" Requires="v">
                <p:oleObj spid="_x0000_s9248" r:id="rId4" imgW="43002200" imgH="35560000" progId="">
                  <p:embed/>
                </p:oleObj>
              </mc:Choice>
              <mc:Fallback>
                <p:oleObj r:id="rId4" imgW="43002200" imgH="35560000" progId="">
                  <p:embed/>
                  <p:pic>
                    <p:nvPicPr>
                      <p:cNvPr id="21" name="Objekt 4">
                        <a:extLst>
                          <a:ext uri="{FF2B5EF4-FFF2-40B4-BE49-F238E27FC236}">
                            <a16:creationId xmlns:a16="http://schemas.microsoft.com/office/drawing/2014/main" id="{54A17E43-38B8-E448-99AE-562E041C22D0}"/>
                          </a:ext>
                        </a:extLst>
                      </p:cNvPr>
                      <p:cNvPicPr/>
                      <p:nvPr/>
                    </p:nvPicPr>
                    <p:blipFill>
                      <a:blip r:embed="rId5"/>
                      <a:stretch>
                        <a:fillRect/>
                      </a:stretch>
                    </p:blipFill>
                    <p:spPr>
                      <a:xfrm>
                        <a:off x="5500440" y="2136667"/>
                        <a:ext cx="6766167" cy="5595572"/>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FE62CB37-B2AB-DA4A-8D43-D23B4906A3F0}"/>
              </a:ext>
            </a:extLst>
          </p:cNvPr>
          <p:cNvSpPr txBox="1"/>
          <p:nvPr/>
        </p:nvSpPr>
        <p:spPr>
          <a:xfrm>
            <a:off x="6764079" y="2449576"/>
            <a:ext cx="5925879" cy="369332"/>
          </a:xfrm>
          <a:prstGeom prst="rect">
            <a:avLst/>
          </a:prstGeom>
          <a:noFill/>
        </p:spPr>
        <p:txBody>
          <a:bodyPr wrap="square" rtlCol="0">
            <a:spAutoFit/>
          </a:bodyPr>
          <a:lstStyle/>
          <a:p>
            <a:r>
              <a:rPr lang="en-US" b="1" dirty="0"/>
              <a:t>STI and PrEP use at baseline in the BRAHMS study</a:t>
            </a:r>
          </a:p>
        </p:txBody>
      </p:sp>
    </p:spTree>
    <p:extLst>
      <p:ext uri="{BB962C8B-B14F-4D97-AF65-F5344CB8AC3E}">
        <p14:creationId xmlns:p14="http://schemas.microsoft.com/office/powerpoint/2010/main" val="2671286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5B7F-25A7-9745-BF71-73D860F80202}"/>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PrEP and STI Risk</a:t>
            </a:r>
          </a:p>
        </p:txBody>
      </p:sp>
      <p:sp>
        <p:nvSpPr>
          <p:cNvPr id="3" name="Content Placeholder 2">
            <a:extLst>
              <a:ext uri="{FF2B5EF4-FFF2-40B4-BE49-F238E27FC236}">
                <a16:creationId xmlns:a16="http://schemas.microsoft.com/office/drawing/2014/main" id="{7AFF0228-8A9D-2042-82AC-9A02C388DAC2}"/>
              </a:ext>
            </a:extLst>
          </p:cNvPr>
          <p:cNvSpPr>
            <a:spLocks noGrp="1"/>
          </p:cNvSpPr>
          <p:nvPr>
            <p:ph idx="1"/>
          </p:nvPr>
        </p:nvSpPr>
        <p:spPr>
          <a:xfrm>
            <a:off x="838200" y="1368425"/>
            <a:ext cx="10515600" cy="4351338"/>
          </a:xfrm>
        </p:spPr>
        <p:txBody>
          <a:bodyPr>
            <a:normAutofit/>
          </a:bodyPr>
          <a:lstStyle/>
          <a:p>
            <a:r>
              <a:rPr lang="en-US" sz="2400" dirty="0"/>
              <a:t>In the Australian </a:t>
            </a:r>
            <a:r>
              <a:rPr lang="en-US" sz="2400" dirty="0" err="1"/>
              <a:t>PrEPX</a:t>
            </a:r>
            <a:r>
              <a:rPr lang="en-US" sz="2400" dirty="0"/>
              <a:t> Study with a mean follow-up of 1.1 years, STI Incidence was modestly increased after PrEP initiation, more so in PrEP-naïve participants. </a:t>
            </a:r>
          </a:p>
          <a:p>
            <a:pPr lvl="1"/>
            <a:r>
              <a:rPr lang="en-US" sz="2000" dirty="0"/>
              <a:t>Partner frequency was more important than condom use habits in predicting risk of STI</a:t>
            </a:r>
          </a:p>
          <a:p>
            <a:pPr lvl="1"/>
            <a:r>
              <a:rPr lang="en-US" sz="2000" dirty="0"/>
              <a:t>25% of participants accounted for 76% of STIs</a:t>
            </a:r>
          </a:p>
        </p:txBody>
      </p:sp>
      <p:graphicFrame>
        <p:nvGraphicFramePr>
          <p:cNvPr id="4" name="Group 112">
            <a:extLst>
              <a:ext uri="{FF2B5EF4-FFF2-40B4-BE49-F238E27FC236}">
                <a16:creationId xmlns:a16="http://schemas.microsoft.com/office/drawing/2014/main" id="{2C69EF1B-BC1E-EB40-8CB3-DF6BF9283A69}"/>
              </a:ext>
            </a:extLst>
          </p:cNvPr>
          <p:cNvGraphicFramePr>
            <a:graphicFrameLocks noGrp="1"/>
          </p:cNvGraphicFramePr>
          <p:nvPr>
            <p:extLst>
              <p:ext uri="{D42A27DB-BD31-4B8C-83A1-F6EECF244321}">
                <p14:modId xmlns:p14="http://schemas.microsoft.com/office/powerpoint/2010/main" val="1176019461"/>
              </p:ext>
            </p:extLst>
          </p:nvPr>
        </p:nvGraphicFramePr>
        <p:xfrm>
          <a:off x="146040" y="3409605"/>
          <a:ext cx="6880395" cy="2864167"/>
        </p:xfrm>
        <a:graphic>
          <a:graphicData uri="http://schemas.openxmlformats.org/drawingml/2006/table">
            <a:tbl>
              <a:tblPr/>
              <a:tblGrid>
                <a:gridCol w="1324325">
                  <a:extLst>
                    <a:ext uri="{9D8B030D-6E8A-4147-A177-3AD203B41FA5}">
                      <a16:colId xmlns:a16="http://schemas.microsoft.com/office/drawing/2014/main" val="20000"/>
                    </a:ext>
                  </a:extLst>
                </a:gridCol>
                <a:gridCol w="1440121">
                  <a:extLst>
                    <a:ext uri="{9D8B030D-6E8A-4147-A177-3AD203B41FA5}">
                      <a16:colId xmlns:a16="http://schemas.microsoft.com/office/drawing/2014/main" val="20001"/>
                    </a:ext>
                  </a:extLst>
                </a:gridCol>
                <a:gridCol w="1412938">
                  <a:extLst>
                    <a:ext uri="{9D8B030D-6E8A-4147-A177-3AD203B41FA5}">
                      <a16:colId xmlns:a16="http://schemas.microsoft.com/office/drawing/2014/main" val="20002"/>
                    </a:ext>
                  </a:extLst>
                </a:gridCol>
                <a:gridCol w="1351506">
                  <a:extLst>
                    <a:ext uri="{9D8B030D-6E8A-4147-A177-3AD203B41FA5}">
                      <a16:colId xmlns:a16="http://schemas.microsoft.com/office/drawing/2014/main" val="20003"/>
                    </a:ext>
                  </a:extLst>
                </a:gridCol>
                <a:gridCol w="1351505">
                  <a:extLst>
                    <a:ext uri="{9D8B030D-6E8A-4147-A177-3AD203B41FA5}">
                      <a16:colId xmlns:a16="http://schemas.microsoft.com/office/drawing/2014/main" val="20004"/>
                    </a:ext>
                  </a:extLst>
                </a:gridCol>
              </a:tblGrid>
              <a:tr h="927832">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fr-FR" altLang="fr-FR" sz="1200" b="1" i="0" u="none" strike="noStrike" cap="none" normalizeH="0" baseline="0" dirty="0">
                        <a:ln>
                          <a:noFill/>
                        </a:ln>
                        <a:solidFill>
                          <a:schemeClr val="tx1"/>
                        </a:solidFill>
                        <a:effectLst/>
                        <a:latin typeface="Arial" pitchFamily="34" charset="0"/>
                      </a:endParaRPr>
                    </a:p>
                  </a:txBody>
                  <a:tcPr marL="91435" marR="91435" marT="34278" marB="3427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bg1"/>
                          </a:solidFill>
                          <a:effectLst/>
                          <a:latin typeface="Arial" pitchFamily="34" charset="0"/>
                        </a:rPr>
                        <a:t>STI Incidence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bg1"/>
                          </a:solidFill>
                          <a:effectLst/>
                          <a:latin typeface="Arial" pitchFamily="34" charset="0"/>
                        </a:rPr>
                        <a:t>1 </a:t>
                      </a:r>
                      <a:r>
                        <a:rPr kumimoji="0" lang="fr-FR" altLang="fr-FR" sz="1400" b="1" i="0" u="none" strike="noStrike" cap="none" normalizeH="0" baseline="0" dirty="0" err="1">
                          <a:ln>
                            <a:noFill/>
                          </a:ln>
                          <a:solidFill>
                            <a:schemeClr val="bg1"/>
                          </a:solidFill>
                          <a:effectLst/>
                          <a:latin typeface="Arial" pitchFamily="34" charset="0"/>
                        </a:rPr>
                        <a:t>year</a:t>
                      </a:r>
                      <a:r>
                        <a:rPr kumimoji="0" lang="fr-FR" altLang="fr-FR" sz="1400" b="1" i="0" u="none" strike="noStrike" cap="none" normalizeH="0" baseline="0" dirty="0">
                          <a:ln>
                            <a:noFill/>
                          </a:ln>
                          <a:solidFill>
                            <a:schemeClr val="bg1"/>
                          </a:solidFill>
                          <a:effectLst/>
                          <a:latin typeface="Arial" pitchFamily="34" charset="0"/>
                        </a:rPr>
                        <a:t> </a:t>
                      </a:r>
                      <a:r>
                        <a:rPr kumimoji="0" lang="fr-FR" altLang="fr-FR" sz="1400" b="1" i="0" u="none" strike="noStrike" cap="none" normalizeH="0" baseline="0" dirty="0" err="1">
                          <a:ln>
                            <a:noFill/>
                          </a:ln>
                          <a:solidFill>
                            <a:schemeClr val="bg1"/>
                          </a:solidFill>
                          <a:effectLst/>
                          <a:latin typeface="Arial" pitchFamily="34" charset="0"/>
                        </a:rPr>
                        <a:t>before</a:t>
                      </a:r>
                      <a:endParaRPr kumimoji="0" lang="fr-FR" altLang="fr-FR" sz="1400" b="1" i="0" u="none" strike="noStrike" cap="none" normalizeH="0" baseline="0" dirty="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bg1"/>
                          </a:solidFill>
                          <a:effectLst/>
                          <a:latin typeface="Arial" pitchFamily="34" charset="0"/>
                        </a:rPr>
                        <a:t>Per 100 PY</a:t>
                      </a:r>
                    </a:p>
                  </a:txBody>
                  <a:tcPr marL="91435" marR="91435" marT="34278" marB="3427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3399"/>
                    </a:solid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bg1"/>
                          </a:solidFill>
                          <a:effectLst/>
                          <a:latin typeface="Arial" pitchFamily="34" charset="0"/>
                        </a:rPr>
                        <a:t>STI Incidence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bg1"/>
                          </a:solidFill>
                          <a:effectLst/>
                          <a:latin typeface="Arial" pitchFamily="34" charset="0"/>
                        </a:rPr>
                        <a:t>Post Entry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bg1"/>
                          </a:solidFill>
                          <a:effectLst/>
                          <a:latin typeface="Arial" pitchFamily="34" charset="0"/>
                        </a:rPr>
                        <a:t>Per 100 PY</a:t>
                      </a:r>
                    </a:p>
                  </a:txBody>
                  <a:tcPr marL="91435" marR="91435" marT="34278" marB="3427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bg1"/>
                          </a:solidFill>
                          <a:effectLst/>
                          <a:latin typeface="Arial" pitchFamily="34" charset="0"/>
                        </a:rPr>
                        <a:t>Incidence Rate 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bg1"/>
                          </a:solidFill>
                          <a:effectLst/>
                          <a:latin typeface="Arial" pitchFamily="34" charset="0"/>
                        </a:rPr>
                        <a:t>(95% CI)</a:t>
                      </a:r>
                    </a:p>
                  </a:txBody>
                  <a:tcPr marL="91435" marR="91435" marT="34278" marB="3427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7C7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err="1">
                          <a:ln>
                            <a:noFill/>
                          </a:ln>
                          <a:solidFill>
                            <a:schemeClr val="bg1"/>
                          </a:solidFill>
                          <a:effectLst/>
                          <a:latin typeface="Arial" pitchFamily="34" charset="0"/>
                        </a:rPr>
                        <a:t>Adjusted</a:t>
                      </a:r>
                      <a:r>
                        <a:rPr kumimoji="0" lang="fr-FR" altLang="fr-FR" sz="1400" b="1" i="0" u="none" strike="noStrike" cap="none" normalizeH="0" baseline="0" dirty="0">
                          <a:ln>
                            <a:noFill/>
                          </a:ln>
                          <a:solidFill>
                            <a:schemeClr val="bg1"/>
                          </a:solidFill>
                          <a:effectLst/>
                          <a:latin typeface="Arial" pitchFamily="34"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bg1"/>
                          </a:solidFill>
                          <a:effectLst/>
                          <a:latin typeface="Arial" pitchFamily="34" charset="0"/>
                        </a:rPr>
                        <a:t>IRR*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bg1"/>
                          </a:solidFill>
                          <a:effectLst/>
                          <a:latin typeface="Arial" pitchFamily="34" charset="0"/>
                        </a:rPr>
                        <a:t>(95%CI)</a:t>
                      </a:r>
                    </a:p>
                  </a:txBody>
                  <a:tcPr marL="91435" marR="91435" marT="34278" marB="3427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645445">
                <a:tc>
                  <a:txBody>
                    <a:bodyPr/>
                    <a:lstStyle/>
                    <a:p>
                      <a:pPr algn="ctr"/>
                      <a:r>
                        <a:rPr lang="fr-FR" sz="1500" b="1" dirty="0">
                          <a:latin typeface="+mj-lt"/>
                        </a:rPr>
                        <a:t>All</a:t>
                      </a: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dirty="0">
                          <a:solidFill>
                            <a:schemeClr val="tx1"/>
                          </a:solidFill>
                          <a:effectLst/>
                          <a:latin typeface="+mj-lt"/>
                          <a:ea typeface="+mn-ea"/>
                          <a:cs typeface="+mn-cs"/>
                        </a:rPr>
                        <a:t>69.5</a:t>
                      </a:r>
                      <a:endParaRPr lang="fr-FR" sz="1500" b="0" i="0" u="none" strike="noStrike" kern="1200" baseline="0" dirty="0">
                        <a:solidFill>
                          <a:schemeClr val="tx1"/>
                        </a:solidFill>
                        <a:effectLst/>
                        <a:latin typeface="+mj-lt"/>
                        <a:ea typeface="+mn-ea"/>
                        <a:cs typeface="+mn-cs"/>
                      </a:endParaRP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baseline="0" dirty="0">
                          <a:solidFill>
                            <a:schemeClr val="tx1"/>
                          </a:solidFill>
                          <a:effectLst/>
                          <a:latin typeface="+mj-lt"/>
                          <a:ea typeface="+mn-ea"/>
                          <a:cs typeface="+mn-cs"/>
                        </a:rPr>
                        <a:t>98.4</a:t>
                      </a: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baseline="0" dirty="0">
                          <a:solidFill>
                            <a:schemeClr val="tx1"/>
                          </a:solidFill>
                          <a:effectLst/>
                          <a:latin typeface="+mj-lt"/>
                          <a:ea typeface="+mn-ea"/>
                          <a:cs typeface="+mn-cs"/>
                        </a:rPr>
                        <a:t>1.41</a:t>
                      </a:r>
                    </a:p>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baseline="0" dirty="0">
                          <a:solidFill>
                            <a:schemeClr val="tx1"/>
                          </a:solidFill>
                          <a:effectLst/>
                          <a:latin typeface="+mj-lt"/>
                          <a:ea typeface="+mn-ea"/>
                          <a:cs typeface="+mn-cs"/>
                        </a:rPr>
                        <a:t> (1.29-1.56)</a:t>
                      </a: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500" b="1" i="0" u="none" strike="noStrike" kern="1200" baseline="0" dirty="0">
                          <a:solidFill>
                            <a:schemeClr val="tx1"/>
                          </a:solidFill>
                          <a:effectLst/>
                          <a:latin typeface="+mj-lt"/>
                          <a:ea typeface="+mn-ea"/>
                          <a:cs typeface="+mn-cs"/>
                        </a:rPr>
                        <a:t>1.12</a:t>
                      </a:r>
                    </a:p>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baseline="0" dirty="0">
                          <a:solidFill>
                            <a:schemeClr val="tx1"/>
                          </a:solidFill>
                          <a:effectLst/>
                          <a:latin typeface="+mj-lt"/>
                          <a:ea typeface="+mn-ea"/>
                          <a:cs typeface="+mn-cs"/>
                        </a:rPr>
                        <a:t> (1.02-1.23)</a:t>
                      </a: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1"/>
                  </a:ext>
                </a:extLst>
              </a:tr>
              <a:tr h="645445">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1" i="0" u="none" strike="noStrike" cap="none" normalizeH="0" baseline="0" dirty="0">
                          <a:ln>
                            <a:noFill/>
                          </a:ln>
                          <a:solidFill>
                            <a:schemeClr val="tx1"/>
                          </a:solidFill>
                          <a:effectLst/>
                          <a:latin typeface="+mj-lt"/>
                        </a:rPr>
                        <a:t>PrEP-</a:t>
                      </a:r>
                      <a:r>
                        <a:rPr kumimoji="0" lang="fr-FR" altLang="fr-FR" sz="1500" b="1" i="0" u="none" strike="noStrike" cap="none" normalizeH="0" baseline="0" dirty="0" err="1">
                          <a:ln>
                            <a:noFill/>
                          </a:ln>
                          <a:solidFill>
                            <a:schemeClr val="tx1"/>
                          </a:solidFill>
                          <a:effectLst/>
                          <a:latin typeface="+mj-lt"/>
                        </a:rPr>
                        <a:t>Exp</a:t>
                      </a:r>
                      <a:r>
                        <a:rPr kumimoji="0" lang="fr-FR" altLang="fr-FR" sz="1500" b="1" i="0" u="none" strike="noStrike" cap="none" normalizeH="0" baseline="0" dirty="0">
                          <a:ln>
                            <a:noFill/>
                          </a:ln>
                          <a:solidFill>
                            <a:schemeClr val="tx1"/>
                          </a:solidFill>
                          <a:effectLst/>
                          <a:latin typeface="+mj-lt"/>
                        </a:rPr>
                        <a:t> (n=541)</a:t>
                      </a: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F2F3"/>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500" b="0" i="0" u="none" strike="noStrike" cap="none" normalizeH="0" baseline="0" dirty="0">
                          <a:ln>
                            <a:noFill/>
                          </a:ln>
                          <a:solidFill>
                            <a:srgbClr val="000000"/>
                          </a:solidFill>
                          <a:effectLst/>
                          <a:latin typeface="+mj-lt"/>
                        </a:rPr>
                        <a:t>92.4</a:t>
                      </a:r>
                      <a:endParaRPr lang="fr-FR" sz="1500" b="0" i="0" u="none" strike="noStrike" kern="1200" baseline="0" dirty="0">
                        <a:solidFill>
                          <a:schemeClr val="tx1"/>
                        </a:solidFill>
                        <a:effectLst/>
                        <a:latin typeface="+mj-lt"/>
                        <a:ea typeface="+mn-ea"/>
                        <a:cs typeface="+mn-cs"/>
                      </a:endParaRP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F2F3"/>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dirty="0">
                          <a:solidFill>
                            <a:schemeClr val="tx1"/>
                          </a:solidFill>
                          <a:effectLst/>
                          <a:latin typeface="+mj-lt"/>
                          <a:ea typeface="+mn-ea"/>
                          <a:cs typeface="+mn-cs"/>
                        </a:rPr>
                        <a:t>104.1</a:t>
                      </a:r>
                      <a:endParaRPr lang="fr-FR" sz="1500" b="0" i="0" u="none" strike="noStrike" kern="1200" baseline="0" dirty="0">
                        <a:solidFill>
                          <a:schemeClr val="tx1"/>
                        </a:solidFill>
                        <a:effectLst/>
                        <a:latin typeface="+mj-lt"/>
                        <a:ea typeface="+mn-ea"/>
                        <a:cs typeface="+mn-cs"/>
                      </a:endParaRP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F2F3"/>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baseline="0" dirty="0">
                          <a:solidFill>
                            <a:schemeClr val="tx1"/>
                          </a:solidFill>
                          <a:effectLst/>
                          <a:latin typeface="+mj-lt"/>
                          <a:ea typeface="+mn-ea"/>
                          <a:cs typeface="+mn-cs"/>
                        </a:rPr>
                        <a:t>1.13 </a:t>
                      </a:r>
                    </a:p>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baseline="0" dirty="0">
                          <a:solidFill>
                            <a:schemeClr val="tx1"/>
                          </a:solidFill>
                          <a:effectLst/>
                          <a:latin typeface="+mj-lt"/>
                          <a:ea typeface="+mn-ea"/>
                          <a:cs typeface="+mn-cs"/>
                        </a:rPr>
                        <a:t>(0.99-1.28)</a:t>
                      </a: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F2F3"/>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500" b="1" i="0" u="none" strike="noStrike" kern="1200" baseline="0" dirty="0">
                          <a:solidFill>
                            <a:schemeClr val="tx1"/>
                          </a:solidFill>
                          <a:effectLst/>
                          <a:latin typeface="+mj-lt"/>
                          <a:ea typeface="+mn-ea"/>
                          <a:cs typeface="+mn-cs"/>
                        </a:rPr>
                        <a:t>1.05</a:t>
                      </a:r>
                      <a:r>
                        <a:rPr lang="fr-FR" sz="1500" b="0" i="0" u="none" strike="noStrike" kern="1200" baseline="0" dirty="0">
                          <a:solidFill>
                            <a:schemeClr val="tx1"/>
                          </a:solidFill>
                          <a:effectLst/>
                          <a:latin typeface="+mj-lt"/>
                          <a:ea typeface="+mn-ea"/>
                          <a:cs typeface="+mn-cs"/>
                        </a:rPr>
                        <a:t> </a:t>
                      </a:r>
                    </a:p>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baseline="0" dirty="0">
                          <a:solidFill>
                            <a:schemeClr val="tx1"/>
                          </a:solidFill>
                          <a:effectLst/>
                          <a:latin typeface="+mj-lt"/>
                          <a:ea typeface="+mn-ea"/>
                          <a:cs typeface="+mn-cs"/>
                        </a:rPr>
                        <a:t>(0.92-1.19)</a:t>
                      </a: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F2F3"/>
                    </a:solidFill>
                  </a:tcPr>
                </a:tc>
                <a:extLst>
                  <a:ext uri="{0D108BD9-81ED-4DB2-BD59-A6C34878D82A}">
                    <a16:rowId xmlns:a16="http://schemas.microsoft.com/office/drawing/2014/main" val="10002"/>
                  </a:ext>
                </a:extLst>
              </a:tr>
              <a:tr h="645445">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1" i="0" u="none" strike="noStrike" cap="none" normalizeH="0" baseline="0" dirty="0">
                          <a:ln>
                            <a:noFill/>
                          </a:ln>
                          <a:solidFill>
                            <a:schemeClr val="tx1"/>
                          </a:solidFill>
                          <a:effectLst/>
                          <a:latin typeface="+mj-lt"/>
                        </a:rPr>
                        <a:t>PrEP-</a:t>
                      </a:r>
                      <a:r>
                        <a:rPr kumimoji="0" lang="fr-FR" altLang="fr-FR" sz="1500" b="1" i="0" u="none" strike="noStrike" cap="none" normalizeH="0" baseline="0" dirty="0" err="1">
                          <a:ln>
                            <a:noFill/>
                          </a:ln>
                          <a:solidFill>
                            <a:schemeClr val="tx1"/>
                          </a:solidFill>
                          <a:effectLst/>
                          <a:latin typeface="+mj-lt"/>
                        </a:rPr>
                        <a:t>Naive</a:t>
                      </a:r>
                      <a:r>
                        <a:rPr kumimoji="0" lang="fr-FR" altLang="fr-FR" sz="1500" b="1" i="0" u="none" strike="noStrike" cap="none" normalizeH="0" baseline="0" dirty="0">
                          <a:ln>
                            <a:noFill/>
                          </a:ln>
                          <a:solidFill>
                            <a:schemeClr val="tx1"/>
                          </a:solidFill>
                          <a:effectLst/>
                          <a:latin typeface="+mj-lt"/>
                        </a:rPr>
                        <a:t> (n=837)</a:t>
                      </a: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dirty="0">
                          <a:solidFill>
                            <a:schemeClr val="tx1"/>
                          </a:solidFill>
                          <a:effectLst/>
                          <a:latin typeface="+mj-lt"/>
                          <a:ea typeface="+mn-ea"/>
                          <a:cs typeface="+mn-cs"/>
                        </a:rPr>
                        <a:t>55.1</a:t>
                      </a:r>
                      <a:endParaRPr lang="fr-FR" sz="1500" b="0" i="0" u="none" strike="noStrike" kern="1200" baseline="0" dirty="0">
                        <a:solidFill>
                          <a:schemeClr val="tx1"/>
                        </a:solidFill>
                        <a:effectLst/>
                        <a:latin typeface="+mj-lt"/>
                        <a:ea typeface="+mn-ea"/>
                        <a:cs typeface="+mn-cs"/>
                      </a:endParaRP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dirty="0">
                          <a:solidFill>
                            <a:schemeClr val="tx1"/>
                          </a:solidFill>
                          <a:effectLst/>
                          <a:latin typeface="+mj-lt"/>
                          <a:ea typeface="+mn-ea"/>
                          <a:cs typeface="+mn-cs"/>
                        </a:rPr>
                        <a:t>94.2</a:t>
                      </a: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baseline="0" dirty="0">
                          <a:solidFill>
                            <a:schemeClr val="tx1"/>
                          </a:solidFill>
                          <a:effectLst/>
                          <a:latin typeface="+mj-lt"/>
                          <a:ea typeface="+mn-ea"/>
                          <a:cs typeface="+mn-cs"/>
                        </a:rPr>
                        <a:t>1.71 </a:t>
                      </a:r>
                    </a:p>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baseline="0" dirty="0">
                          <a:solidFill>
                            <a:schemeClr val="tx1"/>
                          </a:solidFill>
                          <a:effectLst/>
                          <a:latin typeface="+mj-lt"/>
                          <a:ea typeface="+mn-ea"/>
                          <a:cs typeface="+mn-cs"/>
                        </a:rPr>
                        <a:t>(1.49-1.96)</a:t>
                      </a: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500" b="1" i="0" u="none" strike="noStrike" kern="1200" baseline="0" dirty="0">
                          <a:solidFill>
                            <a:schemeClr val="tx1"/>
                          </a:solidFill>
                          <a:effectLst/>
                          <a:latin typeface="+mj-lt"/>
                          <a:ea typeface="+mn-ea"/>
                          <a:cs typeface="+mn-cs"/>
                        </a:rPr>
                        <a:t>1.21 </a:t>
                      </a:r>
                    </a:p>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baseline="0" dirty="0">
                          <a:solidFill>
                            <a:schemeClr val="tx1"/>
                          </a:solidFill>
                          <a:effectLst/>
                          <a:latin typeface="+mj-lt"/>
                          <a:ea typeface="+mn-ea"/>
                          <a:cs typeface="+mn-cs"/>
                        </a:rPr>
                        <a:t>(1.06-1.39)</a:t>
                      </a: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3"/>
                  </a:ext>
                </a:extLst>
              </a:tr>
            </a:tbl>
          </a:graphicData>
        </a:graphic>
      </p:graphicFrame>
      <p:sp>
        <p:nvSpPr>
          <p:cNvPr id="5" name="ZoneTexte 8">
            <a:extLst>
              <a:ext uri="{FF2B5EF4-FFF2-40B4-BE49-F238E27FC236}">
                <a16:creationId xmlns:a16="http://schemas.microsoft.com/office/drawing/2014/main" id="{01005CFC-0B60-6141-948B-4CBE17237193}"/>
              </a:ext>
            </a:extLst>
          </p:cNvPr>
          <p:cNvSpPr txBox="1"/>
          <p:nvPr/>
        </p:nvSpPr>
        <p:spPr>
          <a:xfrm>
            <a:off x="0" y="6497558"/>
            <a:ext cx="2578142" cy="276999"/>
          </a:xfrm>
          <a:prstGeom prst="rect">
            <a:avLst/>
          </a:prstGeom>
          <a:noFill/>
        </p:spPr>
        <p:txBody>
          <a:bodyPr wrap="none" rtlCol="0">
            <a:spAutoFit/>
          </a:bodyPr>
          <a:lstStyle/>
          <a:p>
            <a:r>
              <a:rPr lang="fr-FR" sz="1200" dirty="0" err="1">
                <a:solidFill>
                  <a:srgbClr val="000000"/>
                </a:solidFill>
              </a:rPr>
              <a:t>Traeger</a:t>
            </a:r>
            <a:r>
              <a:rPr lang="fr-FR" sz="1200" dirty="0">
                <a:solidFill>
                  <a:srgbClr val="000000"/>
                </a:solidFill>
              </a:rPr>
              <a:t> M. et al, JAMA 2019;321:1380</a:t>
            </a:r>
          </a:p>
        </p:txBody>
      </p:sp>
      <p:sp>
        <p:nvSpPr>
          <p:cNvPr id="6" name="Rectangle 5">
            <a:extLst>
              <a:ext uri="{FF2B5EF4-FFF2-40B4-BE49-F238E27FC236}">
                <a16:creationId xmlns:a16="http://schemas.microsoft.com/office/drawing/2014/main" id="{3BE448DB-0AF9-4943-90DC-18D70000CF1B}"/>
              </a:ext>
            </a:extLst>
          </p:cNvPr>
          <p:cNvSpPr/>
          <p:nvPr/>
        </p:nvSpPr>
        <p:spPr>
          <a:xfrm>
            <a:off x="0" y="6311900"/>
            <a:ext cx="3307316" cy="276999"/>
          </a:xfrm>
          <a:prstGeom prst="rect">
            <a:avLst/>
          </a:prstGeom>
        </p:spPr>
        <p:txBody>
          <a:bodyPr wrap="none">
            <a:spAutoFit/>
          </a:bodyPr>
          <a:lstStyle/>
          <a:p>
            <a:r>
              <a:rPr lang="en-US" altLang="ja-JP" sz="1200" kern="0" dirty="0"/>
              <a:t>Molina TUSY0806</a:t>
            </a:r>
            <a:r>
              <a:rPr lang="en-US" altLang="ja-JP" sz="1200" kern="0" dirty="0">
                <a:solidFill>
                  <a:schemeClr val="tx1"/>
                </a:solidFill>
              </a:rPr>
              <a:t>IAS Mexico City July 21-24 2019 </a:t>
            </a:r>
          </a:p>
        </p:txBody>
      </p:sp>
      <p:graphicFrame>
        <p:nvGraphicFramePr>
          <p:cNvPr id="8" name="Tableau 5">
            <a:extLst>
              <a:ext uri="{FF2B5EF4-FFF2-40B4-BE49-F238E27FC236}">
                <a16:creationId xmlns:a16="http://schemas.microsoft.com/office/drawing/2014/main" id="{1A632AEF-E3CE-5B4B-957F-BE4B59885BFE}"/>
              </a:ext>
            </a:extLst>
          </p:cNvPr>
          <p:cNvGraphicFramePr>
            <a:graphicFrameLocks noGrp="1"/>
          </p:cNvGraphicFramePr>
          <p:nvPr/>
        </p:nvGraphicFramePr>
        <p:xfrm>
          <a:off x="7092960" y="3426252"/>
          <a:ext cx="4953000" cy="2684816"/>
        </p:xfrm>
        <a:graphic>
          <a:graphicData uri="http://schemas.openxmlformats.org/drawingml/2006/table">
            <a:tbl>
              <a:tblPr/>
              <a:tblGrid>
                <a:gridCol w="2050084">
                  <a:extLst>
                    <a:ext uri="{9D8B030D-6E8A-4147-A177-3AD203B41FA5}">
                      <a16:colId xmlns:a16="http://schemas.microsoft.com/office/drawing/2014/main" val="20000"/>
                    </a:ext>
                  </a:extLst>
                </a:gridCol>
                <a:gridCol w="845516">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tblGrid>
              <a:tr h="516838">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err="1">
                          <a:ln>
                            <a:noFill/>
                          </a:ln>
                          <a:solidFill>
                            <a:schemeClr val="tx1"/>
                          </a:solidFill>
                          <a:effectLst/>
                          <a:latin typeface="Arial" pitchFamily="34" charset="0"/>
                        </a:rPr>
                        <a:t>Risk</a:t>
                      </a:r>
                      <a:r>
                        <a:rPr kumimoji="0" lang="fr-FR" altLang="fr-FR" sz="1400" b="1" i="0" u="none" strike="noStrike" cap="none" normalizeH="0" baseline="0" dirty="0">
                          <a:ln>
                            <a:noFill/>
                          </a:ln>
                          <a:solidFill>
                            <a:schemeClr val="tx1"/>
                          </a:solidFill>
                          <a:effectLst/>
                          <a:latin typeface="Arial" pitchFamily="34" charset="0"/>
                        </a:rPr>
                        <a:t> </a:t>
                      </a:r>
                      <a:r>
                        <a:rPr kumimoji="0" lang="fr-FR" altLang="fr-FR" sz="1400" b="1" i="0" u="none" strike="noStrike" cap="none" normalizeH="0" baseline="0" dirty="0" err="1">
                          <a:ln>
                            <a:noFill/>
                          </a:ln>
                          <a:solidFill>
                            <a:schemeClr val="tx1"/>
                          </a:solidFill>
                          <a:effectLst/>
                          <a:latin typeface="Arial" pitchFamily="34" charset="0"/>
                        </a:rPr>
                        <a:t>Factors</a:t>
                      </a:r>
                      <a:r>
                        <a:rPr kumimoji="0" lang="fr-FR" altLang="fr-FR" sz="1400" b="1" i="0" u="none" strike="noStrike" cap="none" normalizeH="0" baseline="0" dirty="0">
                          <a:ln>
                            <a:noFill/>
                          </a:ln>
                          <a:solidFill>
                            <a:schemeClr val="tx1"/>
                          </a:solidFill>
                          <a:effectLst/>
                          <a:latin typeface="Arial" pitchFamily="34" charset="0"/>
                        </a:rPr>
                        <a:t> for </a:t>
                      </a:r>
                      <a:r>
                        <a:rPr kumimoji="0" lang="fr-FR" altLang="fr-FR" sz="1400" b="1" i="0" u="none" strike="noStrike" cap="none" normalizeH="0" baseline="0" dirty="0" err="1">
                          <a:ln>
                            <a:noFill/>
                          </a:ln>
                          <a:solidFill>
                            <a:schemeClr val="tx1"/>
                          </a:solidFill>
                          <a:effectLst/>
                          <a:latin typeface="Arial" pitchFamily="34" charset="0"/>
                        </a:rPr>
                        <a:t>STIs</a:t>
                      </a:r>
                      <a:endParaRPr kumimoji="0" lang="fr-FR" altLang="fr-FR" sz="1400" b="1" i="0" u="none" strike="noStrike" cap="none" normalizeH="0" baseline="0" dirty="0">
                        <a:ln>
                          <a:noFill/>
                        </a:ln>
                        <a:solidFill>
                          <a:schemeClr val="tx1"/>
                        </a:solidFill>
                        <a:effectLst/>
                        <a:latin typeface="Arial" pitchFamily="34" charset="0"/>
                      </a:endParaRP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400" b="1" i="0" u="none" strike="noStrike" cap="none" normalizeH="0" baseline="0" dirty="0" err="1">
                          <a:ln>
                            <a:noFill/>
                          </a:ln>
                          <a:solidFill>
                            <a:schemeClr val="tx1"/>
                          </a:solidFill>
                          <a:effectLst/>
                          <a:latin typeface="Arial" pitchFamily="34" charset="0"/>
                        </a:rPr>
                        <a:t>aOR</a:t>
                      </a:r>
                      <a:endParaRPr kumimoji="0" lang="en-US" altLang="fr-FR" sz="1400" b="1" i="0" u="none" strike="noStrike" cap="none" normalizeH="0" baseline="0" dirty="0">
                        <a:ln>
                          <a:noFill/>
                        </a:ln>
                        <a:solidFill>
                          <a:schemeClr val="tx1"/>
                        </a:solidFill>
                        <a:effectLst/>
                        <a:latin typeface="Arial" pitchFamily="34" charset="0"/>
                      </a:endParaRP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Arial" pitchFamily="34" charset="0"/>
                        </a:rPr>
                        <a:t>95% CI</a:t>
                      </a:r>
                      <a:endParaRPr kumimoji="0" lang="en-US" altLang="fr-FR" sz="1200" b="1" i="0" u="none" strike="noStrike" cap="none" normalizeH="0" baseline="0" dirty="0">
                        <a:ln>
                          <a:noFill/>
                        </a:ln>
                        <a:solidFill>
                          <a:schemeClr val="tx1"/>
                        </a:solidFill>
                        <a:effectLst/>
                        <a:latin typeface="Arial" pitchFamily="34" charset="0"/>
                      </a:endParaRP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200" b="1" i="0" u="none" strike="noStrike" cap="none" normalizeH="0" baseline="0" dirty="0">
                          <a:ln>
                            <a:noFill/>
                          </a:ln>
                          <a:solidFill>
                            <a:schemeClr val="tx1"/>
                          </a:solidFill>
                          <a:effectLst/>
                          <a:latin typeface="Arial" pitchFamily="34" charset="0"/>
                        </a:rPr>
                        <a:t>p</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882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400" b="0" i="0" u="none" strike="noStrike" kern="1200" cap="none" normalizeH="0" baseline="0" dirty="0">
                          <a:ln>
                            <a:noFill/>
                          </a:ln>
                          <a:solidFill>
                            <a:srgbClr val="000000"/>
                          </a:solidFill>
                          <a:effectLst/>
                          <a:latin typeface="Arial" pitchFamily="34" charset="0"/>
                          <a:ea typeface="+mn-ea"/>
                          <a:cs typeface="+mn-cs"/>
                        </a:rPr>
                        <a:t>Age (5 years increase)</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F2F3"/>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600" b="0" i="0" u="none" strike="noStrike" kern="1200" cap="none" normalizeH="0" baseline="0" dirty="0">
                          <a:ln>
                            <a:noFill/>
                          </a:ln>
                          <a:solidFill>
                            <a:srgbClr val="000000"/>
                          </a:solidFill>
                          <a:effectLst/>
                          <a:latin typeface="Arial" pitchFamily="34" charset="0"/>
                          <a:ea typeface="+mn-ea"/>
                          <a:cs typeface="+mn-cs"/>
                        </a:rPr>
                        <a:t>0.94</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F2F3"/>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600" b="0" i="0" u="none" strike="noStrike" kern="1200" cap="none" normalizeH="0" baseline="0" dirty="0">
                          <a:ln>
                            <a:noFill/>
                          </a:ln>
                          <a:solidFill>
                            <a:srgbClr val="000000"/>
                          </a:solidFill>
                          <a:effectLst/>
                          <a:latin typeface="Arial" pitchFamily="34" charset="0"/>
                          <a:ea typeface="+mn-ea"/>
                          <a:cs typeface="+mn-cs"/>
                        </a:rPr>
                        <a:t>0.90-0.97</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F2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600" b="0" i="0" u="none" strike="noStrike" kern="1200" cap="none" normalizeH="0" baseline="0" dirty="0">
                          <a:ln>
                            <a:noFill/>
                          </a:ln>
                          <a:solidFill>
                            <a:srgbClr val="000000"/>
                          </a:solidFill>
                          <a:effectLst/>
                          <a:latin typeface="Arial" pitchFamily="34" charset="0"/>
                          <a:ea typeface="+mn-ea"/>
                          <a:cs typeface="+mn-cs"/>
                        </a:rPr>
                        <a:t>&lt; 0.001</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F2F3"/>
                    </a:solidFill>
                  </a:tcPr>
                </a:tc>
                <a:extLst>
                  <a:ext uri="{0D108BD9-81ED-4DB2-BD59-A6C34878D82A}">
                    <a16:rowId xmlns:a16="http://schemas.microsoft.com/office/drawing/2014/main" val="10001"/>
                  </a:ext>
                </a:extLst>
              </a:tr>
              <a:tr h="614543">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400" b="0" i="0" u="none" strike="noStrike" kern="1200" cap="none" normalizeH="0" baseline="0" dirty="0">
                          <a:ln>
                            <a:noFill/>
                          </a:ln>
                          <a:solidFill>
                            <a:srgbClr val="000000"/>
                          </a:solidFill>
                          <a:effectLst/>
                          <a:latin typeface="Arial" pitchFamily="34" charset="0"/>
                          <a:ea typeface="+mn-ea"/>
                          <a:cs typeface="+mn-cs"/>
                        </a:rPr>
                        <a:t>No. anal sex partner in last 6 months (&lt; 5 vs. &gt;10)</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600" b="0" i="0" u="none" strike="noStrike" kern="1200" cap="none" normalizeH="0" baseline="0" dirty="0">
                          <a:ln>
                            <a:noFill/>
                          </a:ln>
                          <a:solidFill>
                            <a:srgbClr val="000000"/>
                          </a:solidFill>
                          <a:effectLst/>
                          <a:latin typeface="Arial" pitchFamily="34" charset="0"/>
                          <a:ea typeface="+mn-ea"/>
                          <a:cs typeface="+mn-cs"/>
                        </a:rPr>
                        <a:t>1.91</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600" b="0" i="0" u="none" strike="noStrike" kern="1200" cap="none" normalizeH="0" baseline="0" dirty="0">
                          <a:ln>
                            <a:noFill/>
                          </a:ln>
                          <a:solidFill>
                            <a:srgbClr val="000000"/>
                          </a:solidFill>
                          <a:effectLst/>
                          <a:latin typeface="Arial" pitchFamily="34" charset="0"/>
                          <a:ea typeface="+mn-ea"/>
                          <a:cs typeface="+mn-cs"/>
                        </a:rPr>
                        <a:t>1.48-2.46</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600" b="0" i="0" u="none" strike="noStrike" kern="1200" cap="none" normalizeH="0" baseline="0" dirty="0">
                          <a:ln>
                            <a:noFill/>
                          </a:ln>
                          <a:solidFill>
                            <a:srgbClr val="000000"/>
                          </a:solidFill>
                          <a:effectLst/>
                          <a:latin typeface="Arial" pitchFamily="34" charset="0"/>
                          <a:ea typeface="+mn-ea"/>
                          <a:cs typeface="+mn-cs"/>
                        </a:rPr>
                        <a:t>&lt; 0.001</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882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400" b="0" i="0" u="none" strike="noStrike" kern="1200" cap="none" normalizeH="0" baseline="0" dirty="0">
                          <a:ln>
                            <a:noFill/>
                          </a:ln>
                          <a:solidFill>
                            <a:srgbClr val="000000"/>
                          </a:solidFill>
                          <a:effectLst/>
                          <a:latin typeface="Arial" pitchFamily="34" charset="0"/>
                          <a:ea typeface="+mn-ea"/>
                          <a:cs typeface="+mn-cs"/>
                        </a:rPr>
                        <a:t>Group sex (monthly </a:t>
                      </a:r>
                      <a:r>
                        <a:rPr kumimoji="0" lang="en-US" altLang="fr-FR" sz="1400" b="0" i="0" u="none" strike="noStrike" kern="1200" cap="none" normalizeH="0" baseline="0" dirty="0" err="1">
                          <a:ln>
                            <a:noFill/>
                          </a:ln>
                          <a:solidFill>
                            <a:srgbClr val="000000"/>
                          </a:solidFill>
                          <a:effectLst/>
                          <a:latin typeface="Arial" pitchFamily="34" charset="0"/>
                          <a:ea typeface="+mn-ea"/>
                          <a:cs typeface="+mn-cs"/>
                        </a:rPr>
                        <a:t>vs</a:t>
                      </a:r>
                      <a:r>
                        <a:rPr kumimoji="0" lang="en-US" altLang="fr-FR" sz="1400" b="0" i="0" u="none" strike="noStrike" kern="1200" cap="none" normalizeH="0" baseline="0" dirty="0">
                          <a:ln>
                            <a:noFill/>
                          </a:ln>
                          <a:solidFill>
                            <a:srgbClr val="000000"/>
                          </a:solidFill>
                          <a:effectLst/>
                          <a:latin typeface="Arial" pitchFamily="34" charset="0"/>
                          <a:ea typeface="+mn-ea"/>
                          <a:cs typeface="+mn-cs"/>
                        </a:rPr>
                        <a:t> none)</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F2F3"/>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600" b="0" i="0" u="none" strike="noStrike" kern="1200" cap="none" normalizeH="0" baseline="0" dirty="0">
                          <a:ln>
                            <a:noFill/>
                          </a:ln>
                          <a:solidFill>
                            <a:srgbClr val="000000"/>
                          </a:solidFill>
                          <a:effectLst/>
                          <a:latin typeface="Arial" pitchFamily="34" charset="0"/>
                          <a:ea typeface="+mn-ea"/>
                          <a:cs typeface="+mn-cs"/>
                        </a:rPr>
                        <a:t>1.45</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F2F3"/>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600" b="0" i="0" u="none" strike="noStrike" kern="1200" cap="none" normalizeH="0" baseline="0" dirty="0">
                          <a:ln>
                            <a:noFill/>
                          </a:ln>
                          <a:solidFill>
                            <a:srgbClr val="000000"/>
                          </a:solidFill>
                          <a:effectLst/>
                          <a:latin typeface="Arial" pitchFamily="34" charset="0"/>
                          <a:ea typeface="+mn-ea"/>
                          <a:cs typeface="+mn-cs"/>
                        </a:rPr>
                        <a:t>1.15-1.83</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F2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600" b="0" i="0" u="none" strike="noStrike" kern="1200" cap="none" normalizeH="0" baseline="0" dirty="0">
                          <a:ln>
                            <a:noFill/>
                          </a:ln>
                          <a:solidFill>
                            <a:srgbClr val="000000"/>
                          </a:solidFill>
                          <a:effectLst/>
                          <a:latin typeface="Arial" pitchFamily="34" charset="0"/>
                          <a:ea typeface="+mn-ea"/>
                          <a:cs typeface="+mn-cs"/>
                        </a:rPr>
                        <a:t>0.002</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F2F3"/>
                    </a:solidFill>
                  </a:tcPr>
                </a:tc>
                <a:extLst>
                  <a:ext uri="{0D108BD9-81ED-4DB2-BD59-A6C34878D82A}">
                    <a16:rowId xmlns:a16="http://schemas.microsoft.com/office/drawing/2014/main" val="10003"/>
                  </a:ext>
                </a:extLst>
              </a:tr>
              <a:tr h="4688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400" b="0" i="0" u="none" strike="noStrike" kern="1200" cap="none" normalizeH="0" baseline="0" dirty="0">
                          <a:ln>
                            <a:noFill/>
                          </a:ln>
                          <a:solidFill>
                            <a:srgbClr val="000000"/>
                          </a:solidFill>
                          <a:effectLst/>
                          <a:latin typeface="Arial" pitchFamily="34" charset="0"/>
                          <a:ea typeface="+mn-ea"/>
                          <a:cs typeface="+mn-cs"/>
                        </a:rPr>
                        <a:t>Condom use (never </a:t>
                      </a:r>
                      <a:r>
                        <a:rPr kumimoji="0" lang="en-US" altLang="fr-FR" sz="1400" b="0" i="0" u="none" strike="noStrike" kern="1200" cap="none" normalizeH="0" baseline="0" dirty="0" err="1">
                          <a:ln>
                            <a:noFill/>
                          </a:ln>
                          <a:solidFill>
                            <a:srgbClr val="000000"/>
                          </a:solidFill>
                          <a:effectLst/>
                          <a:latin typeface="Arial" pitchFamily="34" charset="0"/>
                          <a:ea typeface="+mn-ea"/>
                          <a:cs typeface="+mn-cs"/>
                        </a:rPr>
                        <a:t>vs</a:t>
                      </a:r>
                      <a:r>
                        <a:rPr kumimoji="0" lang="en-US" altLang="fr-FR" sz="1400" b="0" i="0" u="none" strike="noStrike" kern="1200" cap="none" normalizeH="0" baseline="0" dirty="0">
                          <a:ln>
                            <a:noFill/>
                          </a:ln>
                          <a:solidFill>
                            <a:srgbClr val="000000"/>
                          </a:solidFill>
                          <a:effectLst/>
                          <a:latin typeface="Arial" pitchFamily="34" charset="0"/>
                          <a:ea typeface="+mn-ea"/>
                          <a:cs typeface="+mn-cs"/>
                        </a:rPr>
                        <a:t> always)</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600" b="0" i="0" u="none" strike="noStrike" kern="1200" cap="none" normalizeH="0" baseline="0" dirty="0">
                          <a:ln>
                            <a:noFill/>
                          </a:ln>
                          <a:solidFill>
                            <a:srgbClr val="000000"/>
                          </a:solidFill>
                          <a:effectLst/>
                          <a:latin typeface="Arial" pitchFamily="34" charset="0"/>
                          <a:ea typeface="+mn-ea"/>
                          <a:cs typeface="+mn-cs"/>
                        </a:rPr>
                        <a:t>1.31</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600" b="0" i="0" u="none" strike="noStrike" kern="1200" cap="none" normalizeH="0" baseline="0" dirty="0">
                          <a:ln>
                            <a:noFill/>
                          </a:ln>
                          <a:solidFill>
                            <a:srgbClr val="000000"/>
                          </a:solidFill>
                          <a:effectLst/>
                          <a:latin typeface="Arial" pitchFamily="34" charset="0"/>
                          <a:ea typeface="+mn-ea"/>
                          <a:cs typeface="+mn-cs"/>
                        </a:rPr>
                        <a:t>0.88-1.97</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600" b="0" i="0" u="none" strike="noStrike" kern="1200" cap="none" normalizeH="0" baseline="0" dirty="0">
                          <a:ln>
                            <a:noFill/>
                          </a:ln>
                          <a:solidFill>
                            <a:srgbClr val="000000"/>
                          </a:solidFill>
                          <a:effectLst/>
                          <a:latin typeface="Arial" pitchFamily="34" charset="0"/>
                          <a:ea typeface="+mn-ea"/>
                          <a:cs typeface="+mn-cs"/>
                        </a:rPr>
                        <a:t>0.18</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42145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58448-C37F-4247-8CF2-DAD027A9EF3D}"/>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PrEP &amp; Transgendered people</a:t>
            </a:r>
          </a:p>
        </p:txBody>
      </p:sp>
      <p:sp>
        <p:nvSpPr>
          <p:cNvPr id="3" name="Content Placeholder 2">
            <a:extLst>
              <a:ext uri="{FF2B5EF4-FFF2-40B4-BE49-F238E27FC236}">
                <a16:creationId xmlns:a16="http://schemas.microsoft.com/office/drawing/2014/main" id="{E5897E11-253C-E140-AB1B-E8A533C99320}"/>
              </a:ext>
            </a:extLst>
          </p:cNvPr>
          <p:cNvSpPr>
            <a:spLocks noGrp="1"/>
          </p:cNvSpPr>
          <p:nvPr>
            <p:ph idx="1"/>
          </p:nvPr>
        </p:nvSpPr>
        <p:spPr>
          <a:xfrm>
            <a:off x="838200" y="1322768"/>
            <a:ext cx="10515600" cy="4351338"/>
          </a:xfrm>
        </p:spPr>
        <p:txBody>
          <a:bodyPr/>
          <a:lstStyle/>
          <a:p>
            <a:pPr marL="0" indent="0" algn="just">
              <a:buNone/>
            </a:pPr>
            <a:r>
              <a:rPr lang="en-US" dirty="0"/>
              <a:t>PrEP continuum among transgender women from the LITE cohort in USA identified that half of HIV-uninfected TGW studied met criteria for PrEP, but that use was low.</a:t>
            </a:r>
          </a:p>
        </p:txBody>
      </p:sp>
      <p:sp>
        <p:nvSpPr>
          <p:cNvPr id="5" name="TextBox 4">
            <a:extLst>
              <a:ext uri="{FF2B5EF4-FFF2-40B4-BE49-F238E27FC236}">
                <a16:creationId xmlns:a16="http://schemas.microsoft.com/office/drawing/2014/main" id="{4C44F531-539C-BE49-BE89-3EA9E02D6401}"/>
              </a:ext>
            </a:extLst>
          </p:cNvPr>
          <p:cNvSpPr txBox="1"/>
          <p:nvPr/>
        </p:nvSpPr>
        <p:spPr>
          <a:xfrm>
            <a:off x="8280352" y="6550223"/>
            <a:ext cx="3911648" cy="307777"/>
          </a:xfrm>
          <a:prstGeom prst="rect">
            <a:avLst/>
          </a:prstGeom>
          <a:noFill/>
        </p:spPr>
        <p:txBody>
          <a:bodyPr wrap="none" rtlCol="0">
            <a:spAutoFit/>
          </a:bodyPr>
          <a:lstStyle/>
          <a:p>
            <a:r>
              <a:rPr lang="en-US" altLang="ja-JP" sz="1400" kern="0" dirty="0">
                <a:solidFill>
                  <a:schemeClr val="tx1"/>
                </a:solidFill>
              </a:rPr>
              <a:t>Wirtz. A IAS TUPEC482 Mexico City July 21-24 2019</a:t>
            </a:r>
            <a:endParaRPr lang="en-US" sz="1400" dirty="0"/>
          </a:p>
        </p:txBody>
      </p:sp>
      <p:graphicFrame>
        <p:nvGraphicFramePr>
          <p:cNvPr id="6" name="Chart 5">
            <a:extLst>
              <a:ext uri="{FF2B5EF4-FFF2-40B4-BE49-F238E27FC236}">
                <a16:creationId xmlns:a16="http://schemas.microsoft.com/office/drawing/2014/main" id="{D1C2334E-FBCD-F945-968C-12552C22BC1A}"/>
              </a:ext>
            </a:extLst>
          </p:cNvPr>
          <p:cNvGraphicFramePr>
            <a:graphicFrameLocks/>
          </p:cNvGraphicFramePr>
          <p:nvPr/>
        </p:nvGraphicFramePr>
        <p:xfrm>
          <a:off x="838200" y="2646552"/>
          <a:ext cx="9879106" cy="41373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5599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3AD2-6F56-1348-8F49-B889591200DB}"/>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On-Demand vs Daily PrEP</a:t>
            </a:r>
          </a:p>
        </p:txBody>
      </p:sp>
      <p:sp>
        <p:nvSpPr>
          <p:cNvPr id="3" name="Content Placeholder 2">
            <a:extLst>
              <a:ext uri="{FF2B5EF4-FFF2-40B4-BE49-F238E27FC236}">
                <a16:creationId xmlns:a16="http://schemas.microsoft.com/office/drawing/2014/main" id="{CFE500A5-9CA3-7B43-9B86-B267D8E9AFB4}"/>
              </a:ext>
            </a:extLst>
          </p:cNvPr>
          <p:cNvSpPr>
            <a:spLocks noGrp="1"/>
          </p:cNvSpPr>
          <p:nvPr>
            <p:ph idx="1"/>
          </p:nvPr>
        </p:nvSpPr>
        <p:spPr>
          <a:xfrm>
            <a:off x="838200" y="1368425"/>
            <a:ext cx="10515600" cy="4351338"/>
          </a:xfrm>
        </p:spPr>
        <p:txBody>
          <a:bodyPr/>
          <a:lstStyle/>
          <a:p>
            <a:r>
              <a:rPr lang="en-US" dirty="0"/>
              <a:t>In the Paris ANRS PREVENIR cohort study of PrEP users, about 50% use on-demand and 50% use daily TDF/FTC for </a:t>
            </a:r>
            <a:r>
              <a:rPr lang="en-US" dirty="0" err="1"/>
              <a:t>PrEP.</a:t>
            </a:r>
            <a:endParaRPr lang="en-US" dirty="0"/>
          </a:p>
          <a:p>
            <a:pPr lvl="1"/>
            <a:r>
              <a:rPr lang="en-US" dirty="0"/>
              <a:t>HIV incidence was 0.09/1000PY (2208 PY of follow-up), with an estimated 143 averted cases. Both new cases of HIV occurred in participants who had discontinued </a:t>
            </a:r>
            <a:r>
              <a:rPr lang="en-US" dirty="0" err="1"/>
              <a:t>PrEP.</a:t>
            </a:r>
            <a:endParaRPr lang="en-US" dirty="0"/>
          </a:p>
        </p:txBody>
      </p:sp>
      <p:graphicFrame>
        <p:nvGraphicFramePr>
          <p:cNvPr id="5" name="Tableau 1">
            <a:extLst>
              <a:ext uri="{FF2B5EF4-FFF2-40B4-BE49-F238E27FC236}">
                <a16:creationId xmlns:a16="http://schemas.microsoft.com/office/drawing/2014/main" id="{2FEA4325-50F8-2D41-809E-CFAAE1F40965}"/>
              </a:ext>
            </a:extLst>
          </p:cNvPr>
          <p:cNvGraphicFramePr>
            <a:graphicFrameLocks noGrp="1"/>
          </p:cNvGraphicFramePr>
          <p:nvPr/>
        </p:nvGraphicFramePr>
        <p:xfrm>
          <a:off x="1963738" y="3701257"/>
          <a:ext cx="7932736" cy="2587625"/>
        </p:xfrm>
        <a:graphic>
          <a:graphicData uri="http://schemas.openxmlformats.org/drawingml/2006/table">
            <a:tbl>
              <a:tblPr/>
              <a:tblGrid>
                <a:gridCol w="1983184">
                  <a:extLst>
                    <a:ext uri="{9D8B030D-6E8A-4147-A177-3AD203B41FA5}">
                      <a16:colId xmlns:a16="http://schemas.microsoft.com/office/drawing/2014/main" val="20000"/>
                    </a:ext>
                  </a:extLst>
                </a:gridCol>
                <a:gridCol w="1983184">
                  <a:extLst>
                    <a:ext uri="{9D8B030D-6E8A-4147-A177-3AD203B41FA5}">
                      <a16:colId xmlns:a16="http://schemas.microsoft.com/office/drawing/2014/main" val="20001"/>
                    </a:ext>
                  </a:extLst>
                </a:gridCol>
                <a:gridCol w="1983184">
                  <a:extLst>
                    <a:ext uri="{9D8B030D-6E8A-4147-A177-3AD203B41FA5}">
                      <a16:colId xmlns:a16="http://schemas.microsoft.com/office/drawing/2014/main" val="20002"/>
                    </a:ext>
                  </a:extLst>
                </a:gridCol>
                <a:gridCol w="1983184">
                  <a:extLst>
                    <a:ext uri="{9D8B030D-6E8A-4147-A177-3AD203B41FA5}">
                      <a16:colId xmlns:a16="http://schemas.microsoft.com/office/drawing/2014/main" val="20003"/>
                    </a:ext>
                  </a:extLst>
                </a:gridCol>
              </a:tblGrid>
              <a:tr h="4953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tx1"/>
                          </a:solidFill>
                          <a:effectLst/>
                          <a:latin typeface="Arial" charset="0"/>
                        </a:rPr>
                        <a:t>(n, %)</a:t>
                      </a:r>
                      <a:endParaRPr kumimoji="0" lang="en-US" sz="1400" b="1" i="0" u="none" strike="noStrike" cap="none" normalizeH="0" baseline="0" dirty="0">
                        <a:ln>
                          <a:noFill/>
                        </a:ln>
                        <a:solidFill>
                          <a:schemeClr val="tx1"/>
                        </a:solidFill>
                        <a:effectLst/>
                        <a:latin typeface="Arial" charset="0"/>
                      </a:endParaRPr>
                    </a:p>
                  </a:txBody>
                  <a:tcPr marL="91431" marR="91431" marT="34285" marB="342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Daily</a:t>
                      </a:r>
                      <a:br>
                        <a:rPr kumimoji="0" lang="en-US" sz="1400" b="1" i="0" u="none" strike="noStrike" cap="none" normalizeH="0" baseline="0" dirty="0">
                          <a:ln>
                            <a:noFill/>
                          </a:ln>
                          <a:solidFill>
                            <a:schemeClr val="bg1"/>
                          </a:solidFill>
                          <a:effectLst/>
                          <a:latin typeface="Arial" charset="0"/>
                        </a:rPr>
                      </a:br>
                      <a:r>
                        <a:rPr kumimoji="0" lang="fr-FR" sz="1400" b="1" i="0" u="none" strike="noStrike" cap="none" normalizeH="0" baseline="0" dirty="0">
                          <a:ln>
                            <a:noFill/>
                          </a:ln>
                          <a:solidFill>
                            <a:schemeClr val="bg1"/>
                          </a:solidFill>
                          <a:effectLst/>
                          <a:latin typeface="Arial" charset="0"/>
                        </a:rPr>
                        <a:t>n </a:t>
                      </a:r>
                      <a:r>
                        <a:rPr kumimoji="0" lang="fr-FR" sz="1400" b="1" i="0" u="none" strike="noStrike" kern="1200" cap="none" normalizeH="0" baseline="0" dirty="0">
                          <a:ln>
                            <a:noFill/>
                          </a:ln>
                          <a:solidFill>
                            <a:schemeClr val="bg1"/>
                          </a:solidFill>
                          <a:effectLst/>
                          <a:latin typeface="Arial" charset="0"/>
                          <a:ea typeface="+mn-ea"/>
                          <a:cs typeface="+mn-cs"/>
                        </a:rPr>
                        <a:t>= 3806 </a:t>
                      </a:r>
                      <a:r>
                        <a:rPr kumimoji="0" lang="fr-FR" sz="1400" b="1" i="0" u="none" strike="noStrike" kern="1200" cap="none" normalizeH="0" baseline="0" dirty="0" err="1">
                          <a:ln>
                            <a:noFill/>
                          </a:ln>
                          <a:solidFill>
                            <a:schemeClr val="bg1"/>
                          </a:solidFill>
                          <a:effectLst/>
                          <a:latin typeface="Arial" charset="0"/>
                          <a:ea typeface="+mn-ea"/>
                          <a:cs typeface="+mn-cs"/>
                        </a:rPr>
                        <a:t>acts</a:t>
                      </a:r>
                      <a:endParaRPr kumimoji="0" lang="en-US" sz="1400" b="1" i="0" u="none" strike="noStrike" kern="1200" cap="none" normalizeH="0" baseline="0" dirty="0">
                        <a:ln>
                          <a:noFill/>
                        </a:ln>
                        <a:solidFill>
                          <a:schemeClr val="bg1"/>
                        </a:solidFill>
                        <a:effectLst/>
                        <a:latin typeface="Arial" charset="0"/>
                        <a:ea typeface="+mn-ea"/>
                        <a:cs typeface="+mn-cs"/>
                      </a:endParaRPr>
                    </a:p>
                  </a:txBody>
                  <a:tcPr marL="91431" marR="91431" marT="34285" marB="342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On Demand</a:t>
                      </a:r>
                      <a:br>
                        <a:rPr kumimoji="0" lang="en-US" sz="1400" b="1" i="0" u="none" strike="noStrike" cap="none" normalizeH="0" baseline="0" dirty="0">
                          <a:ln>
                            <a:noFill/>
                          </a:ln>
                          <a:solidFill>
                            <a:schemeClr val="bg1"/>
                          </a:solidFill>
                          <a:effectLst/>
                          <a:latin typeface="Arial" charset="0"/>
                        </a:rPr>
                      </a:br>
                      <a:r>
                        <a:rPr kumimoji="0" lang="fr-FR" sz="1400" b="1" i="0" u="none" strike="noStrike" kern="1200" cap="none" normalizeH="0" baseline="0" dirty="0">
                          <a:ln>
                            <a:noFill/>
                          </a:ln>
                          <a:solidFill>
                            <a:schemeClr val="bg1"/>
                          </a:solidFill>
                          <a:effectLst/>
                          <a:latin typeface="Arial" charset="0"/>
                          <a:ea typeface="+mn-ea"/>
                          <a:cs typeface="+mn-cs"/>
                        </a:rPr>
                        <a:t>n = 3879 </a:t>
                      </a:r>
                      <a:r>
                        <a:rPr kumimoji="0" lang="fr-FR" sz="1400" b="1" i="0" u="none" strike="noStrike" cap="none" normalizeH="0" baseline="0" dirty="0" err="1">
                          <a:ln>
                            <a:noFill/>
                          </a:ln>
                          <a:solidFill>
                            <a:schemeClr val="bg1"/>
                          </a:solidFill>
                          <a:effectLst/>
                          <a:latin typeface="Arial" charset="0"/>
                        </a:rPr>
                        <a:t>acts</a:t>
                      </a:r>
                      <a:endParaRPr kumimoji="0" lang="en-US" sz="1400" b="1" i="0" u="none" strike="noStrike" cap="none" normalizeH="0" baseline="0" dirty="0">
                        <a:ln>
                          <a:noFill/>
                        </a:ln>
                        <a:solidFill>
                          <a:schemeClr val="bg1"/>
                        </a:solidFill>
                        <a:effectLst/>
                        <a:latin typeface="Arial" charset="0"/>
                      </a:endParaRPr>
                    </a:p>
                  </a:txBody>
                  <a:tcPr marL="91431" marR="91431" marT="34285" marB="342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tx1"/>
                          </a:solidFill>
                          <a:effectLst/>
                          <a:latin typeface="Arial" charset="0"/>
                        </a:rPr>
                        <a:t>Total</a:t>
                      </a:r>
                      <a:br>
                        <a:rPr kumimoji="0" lang="fr-FR" sz="1400" b="1" i="0" u="none" strike="noStrike" cap="none" normalizeH="0" baseline="0" dirty="0">
                          <a:ln>
                            <a:noFill/>
                          </a:ln>
                          <a:solidFill>
                            <a:schemeClr val="tx1"/>
                          </a:solidFill>
                          <a:effectLst/>
                          <a:latin typeface="Arial" charset="0"/>
                        </a:rPr>
                      </a:br>
                      <a:r>
                        <a:rPr kumimoji="0" lang="fr-FR" sz="1400" b="1" i="0" u="none" strike="noStrike" cap="none" normalizeH="0" baseline="0" dirty="0">
                          <a:ln>
                            <a:noFill/>
                          </a:ln>
                          <a:solidFill>
                            <a:schemeClr val="tx1"/>
                          </a:solidFill>
                          <a:effectLst/>
                          <a:latin typeface="Arial" charset="0"/>
                        </a:rPr>
                        <a:t>n= </a:t>
                      </a:r>
                      <a:r>
                        <a:rPr lang="fr-FR" sz="1400" b="1" kern="1200" dirty="0">
                          <a:solidFill>
                            <a:schemeClr val="tx1"/>
                          </a:solidFill>
                          <a:effectLst/>
                          <a:latin typeface="+mn-lt"/>
                          <a:ea typeface="MS Mincho"/>
                          <a:cs typeface="+mn-cs"/>
                        </a:rPr>
                        <a:t>7685</a:t>
                      </a:r>
                      <a:endParaRPr kumimoji="0" lang="en-US" sz="1400" b="1" i="0" u="none" strike="noStrike" cap="none" normalizeH="0" baseline="0" dirty="0">
                        <a:ln>
                          <a:noFill/>
                        </a:ln>
                        <a:solidFill>
                          <a:schemeClr val="tx1"/>
                        </a:solidFill>
                        <a:effectLst/>
                        <a:latin typeface="Arial" charset="0"/>
                      </a:endParaRPr>
                    </a:p>
                  </a:txBody>
                  <a:tcPr marL="91431" marR="91431" marT="34285" marB="342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4344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rPr>
                        <a:t>Total PrEP use</a:t>
                      </a:r>
                    </a:p>
                  </a:txBody>
                  <a:tcPr marL="91431" marR="91431" marT="34285" marB="342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rPr>
                        <a:t>3705 (97.3)</a:t>
                      </a:r>
                    </a:p>
                  </a:txBody>
                  <a:tcPr marL="91431" marR="91431" marT="34285" marB="342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rPr>
                        <a:t>3188 (82.2)</a:t>
                      </a:r>
                    </a:p>
                  </a:txBody>
                  <a:tcPr marL="91431" marR="91431" marT="34285" marB="342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rPr>
                        <a:t>6893 (89.7)</a:t>
                      </a:r>
                    </a:p>
                  </a:txBody>
                  <a:tcPr marL="91431" marR="91431" marT="34285" marB="342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4001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    Correct use*</a:t>
                      </a:r>
                      <a:endParaRPr kumimoji="0" lang="en-US" sz="1400" b="1" i="0" u="none" strike="noStrike" cap="none" normalizeH="0" baseline="0" dirty="0">
                        <a:ln>
                          <a:noFill/>
                        </a:ln>
                        <a:solidFill>
                          <a:srgbClr val="000000"/>
                        </a:solidFill>
                        <a:effectLst/>
                        <a:latin typeface="Arial" charset="0"/>
                      </a:endParaRPr>
                    </a:p>
                  </a:txBody>
                  <a:tcPr marL="91431" marR="91431" marT="34285" marB="342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000000"/>
                          </a:solidFill>
                          <a:effectLst/>
                          <a:latin typeface="Arial" charset="0"/>
                          <a:ea typeface="+mn-ea"/>
                          <a:cs typeface="+mn-cs"/>
                        </a:rPr>
                        <a:t>3613 (97.5)</a:t>
                      </a:r>
                    </a:p>
                  </a:txBody>
                  <a:tcPr marL="91431" marR="91431" marT="34285" marB="342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000000"/>
                          </a:solidFill>
                          <a:effectLst/>
                          <a:latin typeface="Arial" charset="0"/>
                          <a:ea typeface="+mn-ea"/>
                          <a:cs typeface="+mn-cs"/>
                        </a:rPr>
                        <a:t>3072 (96.4)</a:t>
                      </a:r>
                    </a:p>
                  </a:txBody>
                  <a:tcPr marL="91431" marR="91431" marT="34285" marB="342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6685 (97.0)</a:t>
                      </a:r>
                      <a:endParaRPr kumimoji="0" lang="en-US" sz="1400" b="1" i="0" u="none" strike="noStrike" cap="none" normalizeH="0" baseline="0" dirty="0">
                        <a:ln>
                          <a:noFill/>
                        </a:ln>
                        <a:solidFill>
                          <a:srgbClr val="000000"/>
                        </a:solidFill>
                        <a:effectLst/>
                        <a:latin typeface="Arial" charset="0"/>
                      </a:endParaRPr>
                    </a:p>
                  </a:txBody>
                  <a:tcPr marL="91431" marR="91431" marT="34285" marB="342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01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    Suboptimal</a:t>
                      </a:r>
                      <a:endParaRPr kumimoji="0" lang="en-US" sz="1400" b="1" i="0" u="none" strike="noStrike" cap="none" normalizeH="0" baseline="0" dirty="0">
                        <a:ln>
                          <a:noFill/>
                        </a:ln>
                        <a:solidFill>
                          <a:srgbClr val="000000"/>
                        </a:solidFill>
                        <a:effectLst/>
                        <a:latin typeface="Arial" charset="0"/>
                      </a:endParaRPr>
                    </a:p>
                  </a:txBody>
                  <a:tcPr marL="91431" marR="91431" marT="34285" marB="342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rPr>
                        <a:t>92 (2.5)</a:t>
                      </a:r>
                    </a:p>
                  </a:txBody>
                  <a:tcPr marL="91431" marR="91431" marT="34285" marB="342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rPr>
                        <a:t>116 (3.6)</a:t>
                      </a:r>
                    </a:p>
                  </a:txBody>
                  <a:tcPr marL="91431" marR="91431" marT="34285" marB="342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208 (3.0)</a:t>
                      </a:r>
                      <a:endParaRPr kumimoji="0" lang="en-US" sz="1400" b="1" i="0" u="none" strike="noStrike" cap="none" normalizeH="0" baseline="0" dirty="0">
                        <a:ln>
                          <a:noFill/>
                        </a:ln>
                        <a:solidFill>
                          <a:srgbClr val="000000"/>
                        </a:solidFill>
                        <a:effectLst/>
                        <a:latin typeface="Arial" charset="0"/>
                      </a:endParaRPr>
                    </a:p>
                  </a:txBody>
                  <a:tcPr marL="91431" marR="91431" marT="34285" marB="342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4573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No PrEP</a:t>
                      </a:r>
                      <a:endParaRPr kumimoji="0" lang="en-US" sz="1400" b="1" i="0" u="none" strike="noStrike" cap="none" normalizeH="0" baseline="0" dirty="0">
                        <a:ln>
                          <a:noFill/>
                        </a:ln>
                        <a:solidFill>
                          <a:srgbClr val="000000"/>
                        </a:solidFill>
                        <a:effectLst/>
                        <a:latin typeface="Arial" charset="0"/>
                      </a:endParaRPr>
                    </a:p>
                  </a:txBody>
                  <a:tcPr marL="91431" marR="91431" marT="34285" marB="342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rPr>
                        <a:t>101 (2.7)</a:t>
                      </a:r>
                    </a:p>
                  </a:txBody>
                  <a:tcPr marL="91431" marR="91431" marT="34285" marB="342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rPr>
                        <a:t>691 (17.8)</a:t>
                      </a:r>
                    </a:p>
                  </a:txBody>
                  <a:tcPr marL="91431" marR="91431" marT="34285" marB="342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kern="1200" cap="none" normalizeH="0" baseline="0" dirty="0">
                          <a:ln>
                            <a:noFill/>
                          </a:ln>
                          <a:solidFill>
                            <a:srgbClr val="000000"/>
                          </a:solidFill>
                          <a:effectLst/>
                          <a:latin typeface="Arial" charset="0"/>
                          <a:ea typeface="+mn-ea"/>
                          <a:cs typeface="+mn-cs"/>
                        </a:rPr>
                        <a:t>792 (10.3)</a:t>
                      </a:r>
                      <a:endParaRPr kumimoji="0" lang="en-US" sz="1400" b="1" i="0" u="none" strike="noStrike" kern="1200" cap="none" normalizeH="0" baseline="0" dirty="0">
                        <a:ln>
                          <a:noFill/>
                        </a:ln>
                        <a:solidFill>
                          <a:srgbClr val="000000"/>
                        </a:solidFill>
                        <a:effectLst/>
                        <a:latin typeface="Arial" charset="0"/>
                        <a:ea typeface="+mn-ea"/>
                        <a:cs typeface="+mn-cs"/>
                      </a:endParaRPr>
                    </a:p>
                  </a:txBody>
                  <a:tcPr marL="91431" marR="91431" marT="34285" marB="342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01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Condoms</a:t>
                      </a:r>
                      <a:endParaRPr kumimoji="0" lang="en-US" sz="1400" b="1" i="0" u="none" strike="noStrike" cap="none" normalizeH="0" baseline="0" dirty="0">
                        <a:ln>
                          <a:noFill/>
                        </a:ln>
                        <a:solidFill>
                          <a:srgbClr val="000000"/>
                        </a:solidFill>
                        <a:effectLst/>
                        <a:latin typeface="Arial" charset="0"/>
                      </a:endParaRPr>
                    </a:p>
                  </a:txBody>
                  <a:tcPr marL="91431" marR="91431" marT="34285" marB="342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rPr>
                        <a:t>716 (18.8)</a:t>
                      </a:r>
                    </a:p>
                  </a:txBody>
                  <a:tcPr marL="91431" marR="91431" marT="34285" marB="342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rPr>
                        <a:t>851 (21.9)</a:t>
                      </a:r>
                    </a:p>
                  </a:txBody>
                  <a:tcPr marL="91431" marR="91431" marT="34285" marB="342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rPr>
                        <a:t>1567 (20.4)</a:t>
                      </a:r>
                      <a:endParaRPr kumimoji="0" lang="en-US" sz="1400" b="1" i="0" u="none" strike="noStrike" cap="none" normalizeH="0" baseline="0" dirty="0">
                        <a:ln>
                          <a:noFill/>
                        </a:ln>
                        <a:solidFill>
                          <a:srgbClr val="000000"/>
                        </a:solidFill>
                        <a:effectLst/>
                        <a:latin typeface="Arial" charset="0"/>
                      </a:endParaRPr>
                    </a:p>
                  </a:txBody>
                  <a:tcPr marL="91431" marR="91431" marT="34285" marB="342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bl>
          </a:graphicData>
        </a:graphic>
      </p:graphicFrame>
      <p:sp>
        <p:nvSpPr>
          <p:cNvPr id="6" name="Rectangle 5">
            <a:extLst>
              <a:ext uri="{FF2B5EF4-FFF2-40B4-BE49-F238E27FC236}">
                <a16:creationId xmlns:a16="http://schemas.microsoft.com/office/drawing/2014/main" id="{B9B3DF8F-3AAA-A14E-A646-E57E25E88F6E}"/>
              </a:ext>
            </a:extLst>
          </p:cNvPr>
          <p:cNvSpPr/>
          <p:nvPr/>
        </p:nvSpPr>
        <p:spPr>
          <a:xfrm>
            <a:off x="3851764" y="3403740"/>
            <a:ext cx="4488472" cy="297517"/>
          </a:xfrm>
          <a:prstGeom prst="rect">
            <a:avLst/>
          </a:prstGeom>
        </p:spPr>
        <p:txBody>
          <a:bodyPr wrap="none">
            <a:spAutoFit/>
          </a:bodyPr>
          <a:lstStyle/>
          <a:p>
            <a:pPr algn="ctr">
              <a:lnSpc>
                <a:spcPts val="1500"/>
              </a:lnSpc>
              <a:spcBef>
                <a:spcPct val="40000"/>
              </a:spcBef>
              <a:spcAft>
                <a:spcPct val="40000"/>
              </a:spcAft>
              <a:buClr>
                <a:schemeClr val="accent2"/>
              </a:buClr>
              <a:buSzPct val="120000"/>
              <a:defRPr/>
            </a:pPr>
            <a:r>
              <a:rPr lang="en-US" b="1" dirty="0"/>
              <a:t>PrEP / Condom use at last sexual intercourse </a:t>
            </a:r>
          </a:p>
        </p:txBody>
      </p:sp>
      <p:sp>
        <p:nvSpPr>
          <p:cNvPr id="8" name="TextBox 7">
            <a:extLst>
              <a:ext uri="{FF2B5EF4-FFF2-40B4-BE49-F238E27FC236}">
                <a16:creationId xmlns:a16="http://schemas.microsoft.com/office/drawing/2014/main" id="{7B895B13-02DB-6445-A8ED-33A05E121532}"/>
              </a:ext>
            </a:extLst>
          </p:cNvPr>
          <p:cNvSpPr txBox="1"/>
          <p:nvPr/>
        </p:nvSpPr>
        <p:spPr>
          <a:xfrm>
            <a:off x="8280352" y="57348"/>
            <a:ext cx="3898824" cy="307777"/>
          </a:xfrm>
          <a:prstGeom prst="rect">
            <a:avLst/>
          </a:prstGeom>
          <a:noFill/>
        </p:spPr>
        <p:txBody>
          <a:bodyPr wrap="none" rtlCol="0">
            <a:spAutoFit/>
          </a:bodyPr>
          <a:lstStyle/>
          <a:p>
            <a:r>
              <a:rPr lang="en-US" altLang="ja-JP" sz="1400" kern="0" dirty="0">
                <a:solidFill>
                  <a:schemeClr val="tx1"/>
                </a:solidFill>
              </a:rPr>
              <a:t>Molina TUAC0202, IAS Mexico City July 21-24 2019</a:t>
            </a:r>
            <a:endParaRPr lang="en-US" sz="1400" dirty="0"/>
          </a:p>
        </p:txBody>
      </p:sp>
    </p:spTree>
    <p:extLst>
      <p:ext uri="{BB962C8B-B14F-4D97-AF65-F5344CB8AC3E}">
        <p14:creationId xmlns:p14="http://schemas.microsoft.com/office/powerpoint/2010/main" val="4033811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21915-19E2-6947-A47D-6E17A20B6762}"/>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PrEP Implementation Successes</a:t>
            </a:r>
          </a:p>
        </p:txBody>
      </p:sp>
      <p:sp>
        <p:nvSpPr>
          <p:cNvPr id="3" name="Content Placeholder 2">
            <a:extLst>
              <a:ext uri="{FF2B5EF4-FFF2-40B4-BE49-F238E27FC236}">
                <a16:creationId xmlns:a16="http://schemas.microsoft.com/office/drawing/2014/main" id="{A4877EDE-4E51-6047-8018-8C6D095D5C0F}"/>
              </a:ext>
            </a:extLst>
          </p:cNvPr>
          <p:cNvSpPr>
            <a:spLocks noGrp="1"/>
          </p:cNvSpPr>
          <p:nvPr>
            <p:ph idx="1"/>
          </p:nvPr>
        </p:nvSpPr>
        <p:spPr>
          <a:xfrm>
            <a:off x="838200" y="1387474"/>
            <a:ext cx="11063268" cy="5470525"/>
          </a:xfrm>
        </p:spPr>
        <p:txBody>
          <a:bodyPr>
            <a:normAutofit/>
          </a:bodyPr>
          <a:lstStyle/>
          <a:p>
            <a:pPr>
              <a:spcAft>
                <a:spcPts val="2400"/>
              </a:spcAft>
            </a:pPr>
            <a:r>
              <a:rPr lang="en-US" dirty="0"/>
              <a:t>Ongoing low HIV incidence is reported from the expanded PrEP implementation in New South Wales, Australia (1/1000py).</a:t>
            </a:r>
          </a:p>
          <a:p>
            <a:r>
              <a:rPr lang="en-US" dirty="0"/>
              <a:t>In the POWER study from Cape Town, PrEP uptake was high (92%) among women and adolescent girls. </a:t>
            </a:r>
          </a:p>
          <a:p>
            <a:pPr lvl="1">
              <a:spcAft>
                <a:spcPts val="2400"/>
              </a:spcAft>
            </a:pPr>
            <a:r>
              <a:rPr lang="en-US" dirty="0"/>
              <a:t>Interruptions were common (95% had at least one interruption), with re-initiation in about 25%. </a:t>
            </a:r>
          </a:p>
          <a:p>
            <a:r>
              <a:rPr lang="en-US" dirty="0"/>
              <a:t>Breakthrough infections with resistant virus remains rare in PrEP recipients.</a:t>
            </a:r>
          </a:p>
          <a:p>
            <a:pPr lvl="1"/>
            <a:r>
              <a:rPr lang="en-US" dirty="0"/>
              <a:t>M184V/I is most commonly observed in TDF/FTC users who seroconvert</a:t>
            </a:r>
          </a:p>
        </p:txBody>
      </p:sp>
      <p:sp>
        <p:nvSpPr>
          <p:cNvPr id="4" name="Rectangle 3">
            <a:extLst>
              <a:ext uri="{FF2B5EF4-FFF2-40B4-BE49-F238E27FC236}">
                <a16:creationId xmlns:a16="http://schemas.microsoft.com/office/drawing/2014/main" id="{A914FE34-25BF-5C47-9969-A0B5B36D2DB7}"/>
              </a:ext>
            </a:extLst>
          </p:cNvPr>
          <p:cNvSpPr/>
          <p:nvPr/>
        </p:nvSpPr>
        <p:spPr>
          <a:xfrm>
            <a:off x="8688846" y="3775628"/>
            <a:ext cx="3498073" cy="276999"/>
          </a:xfrm>
          <a:prstGeom prst="rect">
            <a:avLst/>
          </a:prstGeom>
        </p:spPr>
        <p:txBody>
          <a:bodyPr wrap="none">
            <a:spAutoFit/>
          </a:bodyPr>
          <a:lstStyle/>
          <a:p>
            <a:r>
              <a:rPr lang="en-US" altLang="ja-JP" sz="1200" kern="0" dirty="0"/>
              <a:t>Ryan, K  MOAD0303 </a:t>
            </a:r>
            <a:r>
              <a:rPr lang="en-US" altLang="ja-JP" sz="1200" kern="0" dirty="0">
                <a:solidFill>
                  <a:schemeClr val="tx1"/>
                </a:solidFill>
              </a:rPr>
              <a:t>IAS Mexico City July 21-24 2019 </a:t>
            </a:r>
          </a:p>
        </p:txBody>
      </p:sp>
      <p:sp>
        <p:nvSpPr>
          <p:cNvPr id="17" name="Rectangle 16">
            <a:extLst>
              <a:ext uri="{FF2B5EF4-FFF2-40B4-BE49-F238E27FC236}">
                <a16:creationId xmlns:a16="http://schemas.microsoft.com/office/drawing/2014/main" id="{67BAC62E-3443-C245-9099-C1C356F5916D}"/>
              </a:ext>
            </a:extLst>
          </p:cNvPr>
          <p:cNvSpPr/>
          <p:nvPr/>
        </p:nvSpPr>
        <p:spPr>
          <a:xfrm>
            <a:off x="8724112" y="2357879"/>
            <a:ext cx="3462807" cy="276999"/>
          </a:xfrm>
          <a:prstGeom prst="rect">
            <a:avLst/>
          </a:prstGeom>
        </p:spPr>
        <p:txBody>
          <a:bodyPr wrap="none">
            <a:spAutoFit/>
          </a:bodyPr>
          <a:lstStyle/>
          <a:p>
            <a:r>
              <a:rPr lang="en-US" altLang="ja-JP" sz="1200" kern="0" dirty="0" err="1"/>
              <a:t>Grulich</a:t>
            </a:r>
            <a:r>
              <a:rPr lang="en-US" altLang="ja-JP" sz="1200" kern="0" dirty="0"/>
              <a:t>, A TUAC201 </a:t>
            </a:r>
            <a:r>
              <a:rPr lang="en-US" altLang="ja-JP" sz="1200" kern="0" dirty="0">
                <a:solidFill>
                  <a:schemeClr val="tx1"/>
                </a:solidFill>
              </a:rPr>
              <a:t>IAS Mexico City July 21-24 2019 </a:t>
            </a:r>
          </a:p>
        </p:txBody>
      </p:sp>
      <p:sp>
        <p:nvSpPr>
          <p:cNvPr id="18" name="Content Placeholder 2">
            <a:extLst>
              <a:ext uri="{FF2B5EF4-FFF2-40B4-BE49-F238E27FC236}">
                <a16:creationId xmlns:a16="http://schemas.microsoft.com/office/drawing/2014/main" id="{3A520CFA-F3F7-C649-9ECE-87FD2AD0C43A}"/>
              </a:ext>
            </a:extLst>
          </p:cNvPr>
          <p:cNvSpPr txBox="1">
            <a:spLocks/>
          </p:cNvSpPr>
          <p:nvPr/>
        </p:nvSpPr>
        <p:spPr>
          <a:xfrm>
            <a:off x="838200" y="2298245"/>
            <a:ext cx="6647105" cy="5470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6" name="Rectangle 15">
            <a:extLst>
              <a:ext uri="{FF2B5EF4-FFF2-40B4-BE49-F238E27FC236}">
                <a16:creationId xmlns:a16="http://schemas.microsoft.com/office/drawing/2014/main" id="{62957BF7-B3E5-3847-88C6-E94DA7E24CBE}"/>
              </a:ext>
            </a:extLst>
          </p:cNvPr>
          <p:cNvSpPr/>
          <p:nvPr/>
        </p:nvSpPr>
        <p:spPr>
          <a:xfrm>
            <a:off x="8741024" y="2111226"/>
            <a:ext cx="3472425" cy="276999"/>
          </a:xfrm>
          <a:prstGeom prst="rect">
            <a:avLst/>
          </a:prstGeom>
        </p:spPr>
        <p:txBody>
          <a:bodyPr wrap="none">
            <a:spAutoFit/>
          </a:bodyPr>
          <a:lstStyle/>
          <a:p>
            <a:r>
              <a:rPr lang="en-US" altLang="ja-JP" sz="1200" kern="0" dirty="0" err="1"/>
              <a:t>Omollo</a:t>
            </a:r>
            <a:r>
              <a:rPr lang="en-US" altLang="ja-JP" sz="1200" kern="0" dirty="0"/>
              <a:t>, V TUAC304 </a:t>
            </a:r>
            <a:r>
              <a:rPr lang="en-US" altLang="ja-JP" sz="1200" kern="0" dirty="0">
                <a:solidFill>
                  <a:schemeClr val="tx1"/>
                </a:solidFill>
              </a:rPr>
              <a:t>IAS Mexico City July 21-24 2019 </a:t>
            </a:r>
          </a:p>
        </p:txBody>
      </p:sp>
      <p:sp>
        <p:nvSpPr>
          <p:cNvPr id="19" name="Rectangle 18">
            <a:extLst>
              <a:ext uri="{FF2B5EF4-FFF2-40B4-BE49-F238E27FC236}">
                <a16:creationId xmlns:a16="http://schemas.microsoft.com/office/drawing/2014/main" id="{7F25920F-780D-7C4B-BDEF-31D60C0C200C}"/>
              </a:ext>
            </a:extLst>
          </p:cNvPr>
          <p:cNvSpPr/>
          <p:nvPr/>
        </p:nvSpPr>
        <p:spPr>
          <a:xfrm>
            <a:off x="8097338" y="5708256"/>
            <a:ext cx="4089581" cy="276999"/>
          </a:xfrm>
          <a:prstGeom prst="rect">
            <a:avLst/>
          </a:prstGeom>
        </p:spPr>
        <p:txBody>
          <a:bodyPr wrap="none">
            <a:spAutoFit/>
          </a:bodyPr>
          <a:lstStyle/>
          <a:p>
            <a:r>
              <a:rPr lang="en-US" altLang="ja-JP" sz="1200" kern="0" dirty="0"/>
              <a:t>Molina &amp; </a:t>
            </a:r>
            <a:r>
              <a:rPr lang="en-US" altLang="ja-JP" sz="1200" kern="0" dirty="0" err="1"/>
              <a:t>Kuritzkes</a:t>
            </a:r>
            <a:r>
              <a:rPr lang="en-US" altLang="ja-JP" sz="1200" kern="0" dirty="0"/>
              <a:t>, TUSY0206 </a:t>
            </a:r>
            <a:r>
              <a:rPr lang="en-US" altLang="ja-JP" sz="1200" kern="0" dirty="0">
                <a:solidFill>
                  <a:schemeClr val="tx1"/>
                </a:solidFill>
              </a:rPr>
              <a:t>IAS Mexico City July 21-24 2019 </a:t>
            </a:r>
          </a:p>
        </p:txBody>
      </p:sp>
    </p:spTree>
    <p:extLst>
      <p:ext uri="{BB962C8B-B14F-4D97-AF65-F5344CB8AC3E}">
        <p14:creationId xmlns:p14="http://schemas.microsoft.com/office/powerpoint/2010/main" val="3833843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4F0F1-CEA4-6440-80E0-FF28BE8261A6}"/>
              </a:ext>
            </a:extLst>
          </p:cNvPr>
          <p:cNvSpPr>
            <a:spLocks noGrp="1"/>
          </p:cNvSpPr>
          <p:nvPr>
            <p:ph type="title"/>
          </p:nvPr>
        </p:nvSpPr>
        <p:spPr>
          <a:xfrm>
            <a:off x="0" y="21416"/>
            <a:ext cx="10515600" cy="1325563"/>
          </a:xfrm>
        </p:spPr>
        <p:txBody>
          <a:bodyPr/>
          <a:lstStyle/>
          <a:p>
            <a:r>
              <a:rPr lang="en-US" dirty="0">
                <a:latin typeface="Franklin Gothic Medium" panose="020B0603020102020204" pitchFamily="34" charset="0"/>
              </a:rPr>
              <a:t>PrEP Implementation Challenges</a:t>
            </a:r>
          </a:p>
        </p:txBody>
      </p:sp>
      <p:sp>
        <p:nvSpPr>
          <p:cNvPr id="3" name="Content Placeholder 2">
            <a:extLst>
              <a:ext uri="{FF2B5EF4-FFF2-40B4-BE49-F238E27FC236}">
                <a16:creationId xmlns:a16="http://schemas.microsoft.com/office/drawing/2014/main" id="{BA1254A0-1ECA-DF4A-8FFA-4AC067C04226}"/>
              </a:ext>
            </a:extLst>
          </p:cNvPr>
          <p:cNvSpPr>
            <a:spLocks noGrp="1"/>
          </p:cNvSpPr>
          <p:nvPr>
            <p:ph idx="1"/>
          </p:nvPr>
        </p:nvSpPr>
        <p:spPr>
          <a:xfrm>
            <a:off x="790110" y="1282601"/>
            <a:ext cx="10515600" cy="4351338"/>
          </a:xfrm>
        </p:spPr>
        <p:txBody>
          <a:bodyPr/>
          <a:lstStyle/>
          <a:p>
            <a:pPr marL="0" indent="0">
              <a:buNone/>
            </a:pPr>
            <a:r>
              <a:rPr lang="en-US" dirty="0"/>
              <a:t>PrEP scale-up has had variable success in different regions, with some regions struggling with falling retention affected by social, geographic, and programmatic factors.</a:t>
            </a:r>
          </a:p>
        </p:txBody>
      </p:sp>
      <p:sp>
        <p:nvSpPr>
          <p:cNvPr id="157" name="ZoneTexte 9">
            <a:extLst>
              <a:ext uri="{FF2B5EF4-FFF2-40B4-BE49-F238E27FC236}">
                <a16:creationId xmlns:a16="http://schemas.microsoft.com/office/drawing/2014/main" id="{86FAF71A-A67D-184D-94AA-D9FA08A540B2}"/>
              </a:ext>
            </a:extLst>
          </p:cNvPr>
          <p:cNvSpPr txBox="1">
            <a:spLocks noChangeArrowheads="1"/>
          </p:cNvSpPr>
          <p:nvPr/>
        </p:nvSpPr>
        <p:spPr bwMode="auto">
          <a:xfrm>
            <a:off x="6781801" y="6569345"/>
            <a:ext cx="5326234"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7675">
              <a:defRPr>
                <a:solidFill>
                  <a:schemeClr val="tx1"/>
                </a:solidFill>
                <a:latin typeface="Arial" pitchFamily="34" charset="0"/>
                <a:cs typeface="Arial" pitchFamily="34" charset="0"/>
              </a:defRPr>
            </a:lvl1pPr>
            <a:lvl2pPr marL="742950" indent="-285750" defTabSz="447675">
              <a:defRPr>
                <a:solidFill>
                  <a:schemeClr val="tx1"/>
                </a:solidFill>
                <a:latin typeface="Arial" pitchFamily="34" charset="0"/>
                <a:cs typeface="Arial" pitchFamily="34" charset="0"/>
              </a:defRPr>
            </a:lvl2pPr>
            <a:lvl3pPr marL="1143000" indent="-228600" defTabSz="447675">
              <a:defRPr>
                <a:solidFill>
                  <a:schemeClr val="tx1"/>
                </a:solidFill>
                <a:latin typeface="Arial" pitchFamily="34" charset="0"/>
                <a:cs typeface="Arial" pitchFamily="34" charset="0"/>
              </a:defRPr>
            </a:lvl3pPr>
            <a:lvl4pPr marL="1600200" indent="-228600" defTabSz="447675">
              <a:defRPr>
                <a:solidFill>
                  <a:schemeClr val="tx1"/>
                </a:solidFill>
                <a:latin typeface="Arial" pitchFamily="34" charset="0"/>
                <a:cs typeface="Arial" pitchFamily="34" charset="0"/>
              </a:defRPr>
            </a:lvl4pPr>
            <a:lvl5pPr marL="2057400" indent="-228600" defTabSz="447675">
              <a:defRPr>
                <a:solidFill>
                  <a:schemeClr val="tx1"/>
                </a:solidFill>
                <a:latin typeface="Arial" pitchFamily="34" charset="0"/>
                <a:cs typeface="Arial" pitchFamily="34" charset="0"/>
              </a:defRPr>
            </a:lvl5pPr>
            <a:lvl6pPr marL="2514600" indent="-228600" defTabSz="4476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476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476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47675" eaLnBrk="0" fontAlgn="base" hangingPunct="0">
              <a:spcBef>
                <a:spcPct val="0"/>
              </a:spcBef>
              <a:spcAft>
                <a:spcPct val="0"/>
              </a:spcAft>
              <a:defRPr>
                <a:solidFill>
                  <a:schemeClr val="tx1"/>
                </a:solidFill>
                <a:latin typeface="Arial" pitchFamily="34" charset="0"/>
                <a:cs typeface="Arial" pitchFamily="34" charset="0"/>
              </a:defRPr>
            </a:lvl9pPr>
          </a:lstStyle>
          <a:p>
            <a:pPr algn="r" hangingPunct="0">
              <a:lnSpc>
                <a:spcPct val="93000"/>
              </a:lnSpc>
              <a:buClr>
                <a:srgbClr val="000000"/>
              </a:buClr>
              <a:buFont typeface="Times New Roman" pitchFamily="18" charset="0"/>
              <a:buNone/>
            </a:pPr>
            <a:r>
              <a:rPr lang="fr-FR" altLang="fr-FR" sz="1200" dirty="0" err="1">
                <a:solidFill>
                  <a:srgbClr val="000000"/>
                </a:solidFill>
                <a:ea typeface="Arial Unicode MS" pitchFamily="34" charset="-128"/>
                <a:cs typeface="Arial Unicode MS" pitchFamily="34" charset="-128"/>
              </a:rPr>
              <a:t>Tarumbiswa</a:t>
            </a:r>
            <a:r>
              <a:rPr lang="fr-FR" altLang="fr-FR" sz="1200" dirty="0">
                <a:solidFill>
                  <a:srgbClr val="000000"/>
                </a:solidFill>
                <a:ea typeface="Arial Unicode MS" pitchFamily="34" charset="-128"/>
                <a:cs typeface="Arial Unicode MS" pitchFamily="34" charset="-128"/>
              </a:rPr>
              <a:t> &amp; Nguyen, SUSA07 10</a:t>
            </a:r>
            <a:r>
              <a:rPr lang="fr-FR" altLang="fr-FR" sz="1200" baseline="30000" dirty="0">
                <a:solidFill>
                  <a:srgbClr val="000000"/>
                </a:solidFill>
                <a:ea typeface="Arial Unicode MS" pitchFamily="34" charset="-128"/>
                <a:cs typeface="Arial Unicode MS" pitchFamily="34" charset="-128"/>
              </a:rPr>
              <a:t>th</a:t>
            </a:r>
            <a:r>
              <a:rPr lang="fr-FR" altLang="fr-FR" sz="1200" dirty="0">
                <a:solidFill>
                  <a:srgbClr val="000000"/>
                </a:solidFill>
                <a:ea typeface="Arial Unicode MS" pitchFamily="34" charset="-128"/>
                <a:cs typeface="Arial Unicode MS" pitchFamily="34" charset="-128"/>
              </a:rPr>
              <a:t> IAS 2019, July 23 Mexico City, Mexico</a:t>
            </a:r>
          </a:p>
        </p:txBody>
      </p:sp>
      <p:pic>
        <p:nvPicPr>
          <p:cNvPr id="158" name="Picture 157">
            <a:extLst>
              <a:ext uri="{FF2B5EF4-FFF2-40B4-BE49-F238E27FC236}">
                <a16:creationId xmlns:a16="http://schemas.microsoft.com/office/drawing/2014/main" id="{91842CBB-378C-6C47-96A2-3E4556E5E5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1885" y="3040287"/>
            <a:ext cx="4750215" cy="3511028"/>
          </a:xfrm>
          <a:prstGeom prst="rect">
            <a:avLst/>
          </a:prstGeom>
        </p:spPr>
      </p:pic>
      <p:pic>
        <p:nvPicPr>
          <p:cNvPr id="159" name="Picture 158">
            <a:extLst>
              <a:ext uri="{FF2B5EF4-FFF2-40B4-BE49-F238E27FC236}">
                <a16:creationId xmlns:a16="http://schemas.microsoft.com/office/drawing/2014/main" id="{CDB45F5D-0443-DC4B-BB09-0218B6C92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321" y="6409839"/>
            <a:ext cx="4705084" cy="403712"/>
          </a:xfrm>
          <a:prstGeom prst="rect">
            <a:avLst/>
          </a:prstGeom>
        </p:spPr>
      </p:pic>
      <p:sp>
        <p:nvSpPr>
          <p:cNvPr id="160" name="TextBox 159">
            <a:extLst>
              <a:ext uri="{FF2B5EF4-FFF2-40B4-BE49-F238E27FC236}">
                <a16:creationId xmlns:a16="http://schemas.microsoft.com/office/drawing/2014/main" id="{2F83061F-F77E-F242-B2C4-E92E37FEB5EF}"/>
              </a:ext>
            </a:extLst>
          </p:cNvPr>
          <p:cNvSpPr txBox="1"/>
          <p:nvPr/>
        </p:nvSpPr>
        <p:spPr>
          <a:xfrm>
            <a:off x="461701" y="2592100"/>
            <a:ext cx="5586209" cy="584775"/>
          </a:xfrm>
          <a:prstGeom prst="rect">
            <a:avLst/>
          </a:prstGeom>
          <a:noFill/>
        </p:spPr>
        <p:txBody>
          <a:bodyPr wrap="none" rtlCol="0">
            <a:spAutoFit/>
          </a:bodyPr>
          <a:lstStyle/>
          <a:p>
            <a:pPr algn="ctr"/>
            <a:r>
              <a:rPr lang="en-US" b="1" dirty="0">
                <a:cs typeface="Calibri" panose="020F0502020204030204" pitchFamily="34" charset="0"/>
              </a:rPr>
              <a:t>PrEP </a:t>
            </a:r>
            <a:r>
              <a:rPr lang="en-US" dirty="0">
                <a:cs typeface="Calibri" panose="020F0502020204030204" pitchFamily="34" charset="0"/>
              </a:rPr>
              <a:t>continuation</a:t>
            </a:r>
            <a:r>
              <a:rPr lang="en-US" b="1" dirty="0">
                <a:cs typeface="Calibri" panose="020F0502020204030204" pitchFamily="34" charset="0"/>
              </a:rPr>
              <a:t> by month </a:t>
            </a:r>
            <a:br>
              <a:rPr lang="en-US" b="1" dirty="0">
                <a:cs typeface="Calibri" panose="020F0502020204030204" pitchFamily="34" charset="0"/>
              </a:rPr>
            </a:br>
            <a:r>
              <a:rPr lang="en-US" sz="1400" b="1" dirty="0">
                <a:cs typeface="Calibri" panose="020F0502020204030204" pitchFamily="34" charset="0"/>
              </a:rPr>
              <a:t>Rolling cohort study in Ho Chi Minh City (n=1,342), Mar 2017-Apr 2019</a:t>
            </a:r>
            <a:endParaRPr lang="en-US" sz="1400" dirty="0"/>
          </a:p>
        </p:txBody>
      </p:sp>
      <p:graphicFrame>
        <p:nvGraphicFramePr>
          <p:cNvPr id="161" name="Content Placeholder 5">
            <a:extLst>
              <a:ext uri="{FF2B5EF4-FFF2-40B4-BE49-F238E27FC236}">
                <a16:creationId xmlns:a16="http://schemas.microsoft.com/office/drawing/2014/main" id="{E12CFBB9-55AE-2744-999D-F5F8DA53B878}"/>
              </a:ext>
            </a:extLst>
          </p:cNvPr>
          <p:cNvGraphicFramePr>
            <a:graphicFrameLocks/>
          </p:cNvGraphicFramePr>
          <p:nvPr/>
        </p:nvGraphicFramePr>
        <p:xfrm>
          <a:off x="5532852" y="3147715"/>
          <a:ext cx="5853105" cy="3175000"/>
        </p:xfrm>
        <a:graphic>
          <a:graphicData uri="http://schemas.openxmlformats.org/drawingml/2006/chart">
            <c:chart xmlns:c="http://schemas.openxmlformats.org/drawingml/2006/chart" xmlns:r="http://schemas.openxmlformats.org/officeDocument/2006/relationships" r:id="rId4"/>
          </a:graphicData>
        </a:graphic>
      </p:graphicFrame>
      <p:sp>
        <p:nvSpPr>
          <p:cNvPr id="162" name="TextBox 161">
            <a:extLst>
              <a:ext uri="{FF2B5EF4-FFF2-40B4-BE49-F238E27FC236}">
                <a16:creationId xmlns:a16="http://schemas.microsoft.com/office/drawing/2014/main" id="{27A810C9-A333-AB43-9BEB-EC5B7FD320DF}"/>
              </a:ext>
            </a:extLst>
          </p:cNvPr>
          <p:cNvSpPr txBox="1"/>
          <p:nvPr/>
        </p:nvSpPr>
        <p:spPr>
          <a:xfrm>
            <a:off x="6567097" y="2779747"/>
            <a:ext cx="4338175" cy="369332"/>
          </a:xfrm>
          <a:prstGeom prst="rect">
            <a:avLst/>
          </a:prstGeom>
          <a:noFill/>
        </p:spPr>
        <p:txBody>
          <a:bodyPr wrap="none" rtlCol="0">
            <a:spAutoFit/>
          </a:bodyPr>
          <a:lstStyle/>
          <a:p>
            <a:r>
              <a:rPr lang="en-US" b="1" dirty="0"/>
              <a:t>1-month PrEP continuation rates in Lesotho</a:t>
            </a:r>
          </a:p>
        </p:txBody>
      </p:sp>
    </p:spTree>
    <p:extLst>
      <p:ext uri="{BB962C8B-B14F-4D97-AF65-F5344CB8AC3E}">
        <p14:creationId xmlns:p14="http://schemas.microsoft.com/office/powerpoint/2010/main" val="4246657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9D255-D580-014E-B090-F1B49D0C2180}"/>
              </a:ext>
            </a:extLst>
          </p:cNvPr>
          <p:cNvSpPr>
            <a:spLocks noGrp="1"/>
          </p:cNvSpPr>
          <p:nvPr>
            <p:ph type="title"/>
          </p:nvPr>
        </p:nvSpPr>
        <p:spPr>
          <a:xfrm>
            <a:off x="0" y="9840"/>
            <a:ext cx="10515600" cy="1325563"/>
          </a:xfrm>
        </p:spPr>
        <p:txBody>
          <a:bodyPr/>
          <a:lstStyle/>
          <a:p>
            <a:r>
              <a:rPr lang="en-US" dirty="0">
                <a:latin typeface="Franklin Gothic Medium" panose="020B0603020102020204" pitchFamily="34" charset="0"/>
              </a:rPr>
              <a:t>PrEP Implementation Challenges</a:t>
            </a:r>
          </a:p>
        </p:txBody>
      </p:sp>
      <p:sp>
        <p:nvSpPr>
          <p:cNvPr id="3" name="Content Placeholder 2">
            <a:extLst>
              <a:ext uri="{FF2B5EF4-FFF2-40B4-BE49-F238E27FC236}">
                <a16:creationId xmlns:a16="http://schemas.microsoft.com/office/drawing/2014/main" id="{E26A71D0-DA45-824E-BBFF-A785F00E3208}"/>
              </a:ext>
            </a:extLst>
          </p:cNvPr>
          <p:cNvSpPr>
            <a:spLocks noGrp="1"/>
          </p:cNvSpPr>
          <p:nvPr>
            <p:ph idx="1"/>
          </p:nvPr>
        </p:nvSpPr>
        <p:spPr>
          <a:xfrm>
            <a:off x="838200" y="1609726"/>
            <a:ext cx="7744401" cy="4351338"/>
          </a:xfrm>
        </p:spPr>
        <p:txBody>
          <a:bodyPr>
            <a:normAutofit lnSpcReduction="10000"/>
          </a:bodyPr>
          <a:lstStyle/>
          <a:p>
            <a:r>
              <a:rPr lang="en-US" dirty="0"/>
              <a:t>In Mexico, MSM users of a social networking app who participated in study surveys demonstrated a high level of knowledge about PrEP, but low uptake (3.5% currently taking, 5% having taken in the past 12 months). </a:t>
            </a:r>
          </a:p>
          <a:p>
            <a:pPr lvl="1"/>
            <a:r>
              <a:rPr lang="en-US" dirty="0"/>
              <a:t>PrEP knowledge and use increased with STI testing, substance use, and age. </a:t>
            </a:r>
          </a:p>
          <a:p>
            <a:pPr lvl="1"/>
            <a:r>
              <a:rPr lang="en-US" dirty="0"/>
              <a:t>The study execution itself highlighted PrEP implementation challenges persisting in LMIC; PrEP funding changes proposed by the Mexican government and medication shortages required enrollment to be paused.</a:t>
            </a:r>
          </a:p>
        </p:txBody>
      </p:sp>
      <p:sp>
        <p:nvSpPr>
          <p:cNvPr id="4" name="Rectangle 3">
            <a:extLst>
              <a:ext uri="{FF2B5EF4-FFF2-40B4-BE49-F238E27FC236}">
                <a16:creationId xmlns:a16="http://schemas.microsoft.com/office/drawing/2014/main" id="{092F39CD-1F1A-2744-BC9C-BB0870082060}"/>
              </a:ext>
            </a:extLst>
          </p:cNvPr>
          <p:cNvSpPr/>
          <p:nvPr/>
        </p:nvSpPr>
        <p:spPr>
          <a:xfrm>
            <a:off x="8480624" y="6611346"/>
            <a:ext cx="3586238" cy="276999"/>
          </a:xfrm>
          <a:prstGeom prst="rect">
            <a:avLst/>
          </a:prstGeom>
        </p:spPr>
        <p:txBody>
          <a:bodyPr wrap="none">
            <a:spAutoFit/>
          </a:bodyPr>
          <a:lstStyle/>
          <a:p>
            <a:r>
              <a:rPr lang="en-US" altLang="ja-JP" sz="1200" kern="0" dirty="0"/>
              <a:t>Holloway MOAD0301 </a:t>
            </a:r>
            <a:r>
              <a:rPr lang="en-US" altLang="ja-JP" sz="1200" kern="0" dirty="0">
                <a:solidFill>
                  <a:schemeClr val="tx1"/>
                </a:solidFill>
              </a:rPr>
              <a:t>IAS Mexico City July 21-24 2019 </a:t>
            </a:r>
          </a:p>
        </p:txBody>
      </p:sp>
      <p:graphicFrame>
        <p:nvGraphicFramePr>
          <p:cNvPr id="5" name="Chart 4">
            <a:extLst>
              <a:ext uri="{FF2B5EF4-FFF2-40B4-BE49-F238E27FC236}">
                <a16:creationId xmlns:a16="http://schemas.microsoft.com/office/drawing/2014/main" id="{057E800B-EC4B-344B-8A31-761A0A71ECFB}"/>
              </a:ext>
            </a:extLst>
          </p:cNvPr>
          <p:cNvGraphicFramePr/>
          <p:nvPr/>
        </p:nvGraphicFramePr>
        <p:xfrm>
          <a:off x="7724085" y="2673696"/>
          <a:ext cx="4931052" cy="328736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E1C0D67-CE84-0440-B1C0-BB3AC9B6E4E5}"/>
              </a:ext>
            </a:extLst>
          </p:cNvPr>
          <p:cNvSpPr txBox="1"/>
          <p:nvPr/>
        </p:nvSpPr>
        <p:spPr>
          <a:xfrm>
            <a:off x="9976031" y="4630053"/>
            <a:ext cx="669479" cy="553998"/>
          </a:xfrm>
          <a:prstGeom prst="rect">
            <a:avLst/>
          </a:prstGeom>
          <a:noFill/>
        </p:spPr>
        <p:txBody>
          <a:bodyPr wrap="none" rtlCol="0">
            <a:spAutoFit/>
          </a:bodyPr>
          <a:lstStyle/>
          <a:p>
            <a:pPr algn="ctr"/>
            <a:r>
              <a:rPr lang="en-US" b="1" dirty="0">
                <a:solidFill>
                  <a:schemeClr val="bg1"/>
                </a:solidFill>
              </a:rPr>
              <a:t>50%</a:t>
            </a:r>
          </a:p>
          <a:p>
            <a:pPr algn="ctr"/>
            <a:r>
              <a:rPr lang="en-US" sz="1200" dirty="0">
                <a:solidFill>
                  <a:schemeClr val="bg1"/>
                </a:solidFill>
              </a:rPr>
              <a:t>Doctors</a:t>
            </a:r>
          </a:p>
        </p:txBody>
      </p:sp>
      <p:sp>
        <p:nvSpPr>
          <p:cNvPr id="9" name="TextBox 8">
            <a:extLst>
              <a:ext uri="{FF2B5EF4-FFF2-40B4-BE49-F238E27FC236}">
                <a16:creationId xmlns:a16="http://schemas.microsoft.com/office/drawing/2014/main" id="{8604B0B4-B6EE-2644-9C63-44BB02B57220}"/>
              </a:ext>
            </a:extLst>
          </p:cNvPr>
          <p:cNvSpPr txBox="1"/>
          <p:nvPr/>
        </p:nvSpPr>
        <p:spPr>
          <a:xfrm>
            <a:off x="10299338" y="3624192"/>
            <a:ext cx="1229567" cy="553998"/>
          </a:xfrm>
          <a:prstGeom prst="rect">
            <a:avLst/>
          </a:prstGeom>
          <a:noFill/>
        </p:spPr>
        <p:txBody>
          <a:bodyPr wrap="none" rtlCol="0">
            <a:spAutoFit/>
          </a:bodyPr>
          <a:lstStyle/>
          <a:p>
            <a:pPr algn="ctr"/>
            <a:r>
              <a:rPr lang="en-US" b="1" dirty="0">
                <a:solidFill>
                  <a:schemeClr val="bg1"/>
                </a:solidFill>
              </a:rPr>
              <a:t>29%</a:t>
            </a:r>
          </a:p>
          <a:p>
            <a:pPr algn="ctr"/>
            <a:r>
              <a:rPr lang="en-US" sz="1200" dirty="0">
                <a:solidFill>
                  <a:schemeClr val="bg1"/>
                </a:solidFill>
              </a:rPr>
              <a:t>Research studies</a:t>
            </a:r>
          </a:p>
        </p:txBody>
      </p:sp>
      <p:sp>
        <p:nvSpPr>
          <p:cNvPr id="10" name="TextBox 9">
            <a:extLst>
              <a:ext uri="{FF2B5EF4-FFF2-40B4-BE49-F238E27FC236}">
                <a16:creationId xmlns:a16="http://schemas.microsoft.com/office/drawing/2014/main" id="{0BB23972-3E04-FC4C-B7F8-F308D331B85E}"/>
              </a:ext>
            </a:extLst>
          </p:cNvPr>
          <p:cNvSpPr txBox="1"/>
          <p:nvPr/>
        </p:nvSpPr>
        <p:spPr>
          <a:xfrm>
            <a:off x="9521835" y="1927077"/>
            <a:ext cx="751908" cy="738664"/>
          </a:xfrm>
          <a:prstGeom prst="rect">
            <a:avLst/>
          </a:prstGeom>
          <a:noFill/>
        </p:spPr>
        <p:txBody>
          <a:bodyPr wrap="square" rtlCol="0">
            <a:spAutoFit/>
          </a:bodyPr>
          <a:lstStyle/>
          <a:p>
            <a:pPr algn="ctr"/>
            <a:r>
              <a:rPr lang="en-US" b="1" dirty="0"/>
              <a:t>6%</a:t>
            </a:r>
          </a:p>
          <a:p>
            <a:pPr algn="ctr"/>
            <a:r>
              <a:rPr lang="en-US" sz="1200" dirty="0"/>
              <a:t>Other Sources</a:t>
            </a:r>
          </a:p>
        </p:txBody>
      </p:sp>
      <p:sp>
        <p:nvSpPr>
          <p:cNvPr id="11" name="TextBox 10">
            <a:extLst>
              <a:ext uri="{FF2B5EF4-FFF2-40B4-BE49-F238E27FC236}">
                <a16:creationId xmlns:a16="http://schemas.microsoft.com/office/drawing/2014/main" id="{EC542E90-0153-9D4D-9116-CC377103C437}"/>
              </a:ext>
            </a:extLst>
          </p:cNvPr>
          <p:cNvSpPr txBox="1"/>
          <p:nvPr/>
        </p:nvSpPr>
        <p:spPr>
          <a:xfrm>
            <a:off x="8880313" y="2371761"/>
            <a:ext cx="641522" cy="553998"/>
          </a:xfrm>
          <a:prstGeom prst="rect">
            <a:avLst/>
          </a:prstGeom>
          <a:noFill/>
        </p:spPr>
        <p:txBody>
          <a:bodyPr wrap="none" rtlCol="0">
            <a:spAutoFit/>
          </a:bodyPr>
          <a:lstStyle/>
          <a:p>
            <a:pPr algn="ctr"/>
            <a:r>
              <a:rPr lang="en-US" b="1" dirty="0"/>
              <a:t>6%</a:t>
            </a:r>
          </a:p>
          <a:p>
            <a:pPr algn="ctr"/>
            <a:r>
              <a:rPr lang="en-US" sz="1200" dirty="0"/>
              <a:t>Friends</a:t>
            </a:r>
          </a:p>
        </p:txBody>
      </p:sp>
      <p:sp>
        <p:nvSpPr>
          <p:cNvPr id="12" name="TextBox 11">
            <a:extLst>
              <a:ext uri="{FF2B5EF4-FFF2-40B4-BE49-F238E27FC236}">
                <a16:creationId xmlns:a16="http://schemas.microsoft.com/office/drawing/2014/main" id="{C950EC03-34F1-704B-8321-CC64B551F121}"/>
              </a:ext>
            </a:extLst>
          </p:cNvPr>
          <p:cNvSpPr txBox="1"/>
          <p:nvPr/>
        </p:nvSpPr>
        <p:spPr>
          <a:xfrm>
            <a:off x="8861955" y="3388081"/>
            <a:ext cx="688908" cy="553998"/>
          </a:xfrm>
          <a:prstGeom prst="rect">
            <a:avLst/>
          </a:prstGeom>
          <a:noFill/>
        </p:spPr>
        <p:txBody>
          <a:bodyPr wrap="none" rtlCol="0">
            <a:spAutoFit/>
          </a:bodyPr>
          <a:lstStyle/>
          <a:p>
            <a:pPr algn="ctr"/>
            <a:r>
              <a:rPr lang="en-US" b="1" dirty="0">
                <a:solidFill>
                  <a:schemeClr val="bg1"/>
                </a:solidFill>
              </a:rPr>
              <a:t>8%</a:t>
            </a:r>
          </a:p>
          <a:p>
            <a:pPr algn="ctr"/>
            <a:r>
              <a:rPr lang="en-US" sz="1200" dirty="0">
                <a:solidFill>
                  <a:schemeClr val="bg1"/>
                </a:solidFill>
              </a:rPr>
              <a:t>Internet</a:t>
            </a:r>
          </a:p>
        </p:txBody>
      </p:sp>
      <p:cxnSp>
        <p:nvCxnSpPr>
          <p:cNvPr id="13" name="Straight Connector 12">
            <a:extLst>
              <a:ext uri="{FF2B5EF4-FFF2-40B4-BE49-F238E27FC236}">
                <a16:creationId xmlns:a16="http://schemas.microsoft.com/office/drawing/2014/main" id="{746BA1FF-4428-6345-9DD8-5CF8DE484C57}"/>
              </a:ext>
            </a:extLst>
          </p:cNvPr>
          <p:cNvCxnSpPr>
            <a:stCxn id="11" idx="2"/>
          </p:cNvCxnSpPr>
          <p:nvPr/>
        </p:nvCxnSpPr>
        <p:spPr>
          <a:xfrm>
            <a:off x="9201074" y="2925759"/>
            <a:ext cx="168901" cy="2204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62704DC-618B-3247-BC5B-AEBAAB168D1E}"/>
              </a:ext>
            </a:extLst>
          </p:cNvPr>
          <p:cNvCxnSpPr>
            <a:stCxn id="10" idx="2"/>
          </p:cNvCxnSpPr>
          <p:nvPr/>
        </p:nvCxnSpPr>
        <p:spPr>
          <a:xfrm>
            <a:off x="9897789" y="2665741"/>
            <a:ext cx="78242" cy="260018"/>
          </a:xfrm>
          <a:prstGeom prst="line">
            <a:avLst/>
          </a:prstGeom>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E9297832-8B27-DE42-94B0-60416AA8FD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58802" y="4613550"/>
            <a:ext cx="517229" cy="515255"/>
          </a:xfrm>
          <a:prstGeom prst="rect">
            <a:avLst/>
          </a:prstGeom>
        </p:spPr>
      </p:pic>
      <p:sp>
        <p:nvSpPr>
          <p:cNvPr id="23" name="TextBox 22">
            <a:extLst>
              <a:ext uri="{FF2B5EF4-FFF2-40B4-BE49-F238E27FC236}">
                <a16:creationId xmlns:a16="http://schemas.microsoft.com/office/drawing/2014/main" id="{CDCEB1FF-96FE-1842-9D2E-9E62CF004C37}"/>
              </a:ext>
            </a:extLst>
          </p:cNvPr>
          <p:cNvSpPr txBox="1"/>
          <p:nvPr/>
        </p:nvSpPr>
        <p:spPr>
          <a:xfrm>
            <a:off x="8732833" y="1557745"/>
            <a:ext cx="2913555" cy="369332"/>
          </a:xfrm>
          <a:prstGeom prst="rect">
            <a:avLst/>
          </a:prstGeom>
          <a:noFill/>
        </p:spPr>
        <p:txBody>
          <a:bodyPr wrap="none" rtlCol="0">
            <a:spAutoFit/>
          </a:bodyPr>
          <a:lstStyle/>
          <a:p>
            <a:r>
              <a:rPr lang="en-US" dirty="0"/>
              <a:t>Sources of PrEP prescriptions</a:t>
            </a:r>
          </a:p>
        </p:txBody>
      </p:sp>
      <p:sp>
        <p:nvSpPr>
          <p:cNvPr id="24" name="TextBox 23">
            <a:extLst>
              <a:ext uri="{FF2B5EF4-FFF2-40B4-BE49-F238E27FC236}">
                <a16:creationId xmlns:a16="http://schemas.microsoft.com/office/drawing/2014/main" id="{A3274B7B-92CE-ED49-A8EE-6B50D6DA93C4}"/>
              </a:ext>
            </a:extLst>
          </p:cNvPr>
          <p:cNvSpPr txBox="1"/>
          <p:nvPr/>
        </p:nvSpPr>
        <p:spPr>
          <a:xfrm>
            <a:off x="8480624" y="6306117"/>
            <a:ext cx="635110" cy="276999"/>
          </a:xfrm>
          <a:prstGeom prst="rect">
            <a:avLst/>
          </a:prstGeom>
          <a:noFill/>
        </p:spPr>
        <p:txBody>
          <a:bodyPr wrap="none" rtlCol="0">
            <a:spAutoFit/>
          </a:bodyPr>
          <a:lstStyle/>
          <a:p>
            <a:r>
              <a:rPr lang="en-US" sz="1200" dirty="0" err="1"/>
              <a:t>ImPrEP</a:t>
            </a:r>
            <a:endParaRPr lang="en-US" sz="1200" dirty="0"/>
          </a:p>
        </p:txBody>
      </p:sp>
    </p:spTree>
    <p:extLst>
      <p:ext uri="{BB962C8B-B14F-4D97-AF65-F5344CB8AC3E}">
        <p14:creationId xmlns:p14="http://schemas.microsoft.com/office/powerpoint/2010/main" val="207403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EE81-8BF3-A248-BD6C-4E326F79B0A0}"/>
              </a:ext>
            </a:extLst>
          </p:cNvPr>
          <p:cNvSpPr>
            <a:spLocks noGrp="1"/>
          </p:cNvSpPr>
          <p:nvPr>
            <p:ph type="title"/>
          </p:nvPr>
        </p:nvSpPr>
        <p:spPr>
          <a:xfrm>
            <a:off x="0" y="4733"/>
            <a:ext cx="10515600" cy="1325563"/>
          </a:xfrm>
        </p:spPr>
        <p:txBody>
          <a:bodyPr/>
          <a:lstStyle/>
          <a:p>
            <a:r>
              <a:rPr lang="en-US" dirty="0">
                <a:latin typeface="Franklin Gothic Medium" panose="020B0603020102020204" pitchFamily="34" charset="0"/>
              </a:rPr>
              <a:t>State of the evidence on acquisition risk</a:t>
            </a:r>
          </a:p>
        </p:txBody>
      </p:sp>
      <p:sp>
        <p:nvSpPr>
          <p:cNvPr id="8" name="Text Placeholder 7">
            <a:extLst>
              <a:ext uri="{FF2B5EF4-FFF2-40B4-BE49-F238E27FC236}">
                <a16:creationId xmlns:a16="http://schemas.microsoft.com/office/drawing/2014/main" id="{C0B6BD38-8079-7E46-A269-C36BAB9C38C4}"/>
              </a:ext>
            </a:extLst>
          </p:cNvPr>
          <p:cNvSpPr>
            <a:spLocks noGrp="1"/>
          </p:cNvSpPr>
          <p:nvPr>
            <p:ph type="body" idx="1"/>
          </p:nvPr>
        </p:nvSpPr>
        <p:spPr>
          <a:xfrm>
            <a:off x="839788" y="2308690"/>
            <a:ext cx="5157787" cy="823912"/>
          </a:xfrm>
        </p:spPr>
        <p:txBody>
          <a:bodyPr/>
          <a:lstStyle/>
          <a:p>
            <a:r>
              <a:rPr lang="en-US" dirty="0"/>
              <a:t>Protective Factors:</a:t>
            </a:r>
          </a:p>
        </p:txBody>
      </p:sp>
      <p:sp>
        <p:nvSpPr>
          <p:cNvPr id="3" name="Content Placeholder 2">
            <a:extLst>
              <a:ext uri="{FF2B5EF4-FFF2-40B4-BE49-F238E27FC236}">
                <a16:creationId xmlns:a16="http://schemas.microsoft.com/office/drawing/2014/main" id="{540845DE-C5F5-2849-B606-6A8163656FDA}"/>
              </a:ext>
            </a:extLst>
          </p:cNvPr>
          <p:cNvSpPr>
            <a:spLocks noGrp="1"/>
          </p:cNvSpPr>
          <p:nvPr>
            <p:ph sz="half" idx="2"/>
          </p:nvPr>
        </p:nvSpPr>
        <p:spPr>
          <a:xfrm>
            <a:off x="839788" y="3132602"/>
            <a:ext cx="5157787" cy="3684588"/>
          </a:xfrm>
        </p:spPr>
        <p:txBody>
          <a:bodyPr>
            <a:normAutofit fontScale="77500" lnSpcReduction="20000"/>
          </a:bodyPr>
          <a:lstStyle/>
          <a:p>
            <a:r>
              <a:rPr lang="en-US" dirty="0"/>
              <a:t>Circumcision</a:t>
            </a:r>
          </a:p>
          <a:p>
            <a:r>
              <a:rPr lang="en-US" dirty="0"/>
              <a:t>HIV beliefs, knowledge on prevention of HIV</a:t>
            </a:r>
          </a:p>
          <a:p>
            <a:r>
              <a:rPr lang="en-US" dirty="0"/>
              <a:t>Living with a partner</a:t>
            </a:r>
          </a:p>
          <a:p>
            <a:r>
              <a:rPr lang="en-US" dirty="0"/>
              <a:t>PrEP use</a:t>
            </a:r>
          </a:p>
          <a:p>
            <a:r>
              <a:rPr lang="en-US" dirty="0"/>
              <a:t>Being a student</a:t>
            </a:r>
          </a:p>
        </p:txBody>
      </p:sp>
      <p:sp>
        <p:nvSpPr>
          <p:cNvPr id="9" name="Text Placeholder 8">
            <a:extLst>
              <a:ext uri="{FF2B5EF4-FFF2-40B4-BE49-F238E27FC236}">
                <a16:creationId xmlns:a16="http://schemas.microsoft.com/office/drawing/2014/main" id="{0705C5A5-7F0A-C942-98F2-DC7C6DCEDABC}"/>
              </a:ext>
            </a:extLst>
          </p:cNvPr>
          <p:cNvSpPr>
            <a:spLocks noGrp="1"/>
          </p:cNvSpPr>
          <p:nvPr>
            <p:ph type="body" sz="quarter" idx="3"/>
          </p:nvPr>
        </p:nvSpPr>
        <p:spPr>
          <a:xfrm>
            <a:off x="6172200" y="2308690"/>
            <a:ext cx="5183188" cy="823912"/>
          </a:xfrm>
        </p:spPr>
        <p:txBody>
          <a:bodyPr/>
          <a:lstStyle/>
          <a:p>
            <a:r>
              <a:rPr lang="en-US" dirty="0"/>
              <a:t>Risk Factors</a:t>
            </a:r>
          </a:p>
        </p:txBody>
      </p:sp>
      <p:sp>
        <p:nvSpPr>
          <p:cNvPr id="10" name="Content Placeholder 9">
            <a:extLst>
              <a:ext uri="{FF2B5EF4-FFF2-40B4-BE49-F238E27FC236}">
                <a16:creationId xmlns:a16="http://schemas.microsoft.com/office/drawing/2014/main" id="{11DD5B85-1854-DB46-B625-B4F6EE8E5D4E}"/>
              </a:ext>
            </a:extLst>
          </p:cNvPr>
          <p:cNvSpPr>
            <a:spLocks noGrp="1"/>
          </p:cNvSpPr>
          <p:nvPr>
            <p:ph sz="quarter" idx="4"/>
          </p:nvPr>
        </p:nvSpPr>
        <p:spPr>
          <a:xfrm>
            <a:off x="6172200" y="3132602"/>
            <a:ext cx="5183188" cy="3684588"/>
          </a:xfrm>
        </p:spPr>
        <p:txBody>
          <a:bodyPr>
            <a:normAutofit fontScale="77500" lnSpcReduction="20000"/>
          </a:bodyPr>
          <a:lstStyle/>
          <a:p>
            <a:r>
              <a:rPr lang="en-US" dirty="0"/>
              <a:t>Drug use</a:t>
            </a:r>
          </a:p>
          <a:p>
            <a:r>
              <a:rPr lang="en-US" dirty="0"/>
              <a:t>Genital ulcer disease</a:t>
            </a:r>
          </a:p>
          <a:p>
            <a:r>
              <a:rPr lang="en-US" dirty="0"/>
              <a:t>Gravida</a:t>
            </a:r>
          </a:p>
          <a:p>
            <a:r>
              <a:rPr lang="en-US" dirty="0"/>
              <a:t>HIV beliefs, concern about being infected</a:t>
            </a:r>
          </a:p>
          <a:p>
            <a:r>
              <a:rPr lang="en-US" dirty="0"/>
              <a:t>HPV positive status</a:t>
            </a:r>
          </a:p>
          <a:p>
            <a:r>
              <a:rPr lang="en-US" dirty="0"/>
              <a:t>HSV-2 positive status</a:t>
            </a:r>
          </a:p>
          <a:p>
            <a:r>
              <a:rPr lang="en-US" dirty="0"/>
              <a:t>Injection drug use</a:t>
            </a:r>
          </a:p>
          <a:p>
            <a:r>
              <a:rPr lang="en-US" dirty="0"/>
              <a:t>Multiple partners</a:t>
            </a:r>
          </a:p>
          <a:p>
            <a:r>
              <a:rPr lang="en-US" dirty="0"/>
              <a:t>Urban residence</a:t>
            </a:r>
          </a:p>
          <a:p>
            <a:r>
              <a:rPr lang="en-US" dirty="0"/>
              <a:t>Syphilis positive status</a:t>
            </a:r>
          </a:p>
        </p:txBody>
      </p:sp>
      <p:sp>
        <p:nvSpPr>
          <p:cNvPr id="4" name="Footer Placeholder 3">
            <a:extLst>
              <a:ext uri="{FF2B5EF4-FFF2-40B4-BE49-F238E27FC236}">
                <a16:creationId xmlns:a16="http://schemas.microsoft.com/office/drawing/2014/main" id="{24F01289-3C97-0840-A878-DC2E005FFB80}"/>
              </a:ext>
            </a:extLst>
          </p:cNvPr>
          <p:cNvSpPr>
            <a:spLocks noGrp="1"/>
          </p:cNvSpPr>
          <p:nvPr>
            <p:ph type="ftr" sz="quarter" idx="11"/>
          </p:nvPr>
        </p:nvSpPr>
        <p:spPr>
          <a:xfrm>
            <a:off x="0" y="6403230"/>
            <a:ext cx="4114800" cy="365125"/>
          </a:xfrm>
          <a:prstGeom prst="rect">
            <a:avLst/>
          </a:prstGeom>
        </p:spPr>
        <p:txBody>
          <a:bodyPr anchor="b" anchorCtr="0"/>
          <a:lstStyle/>
          <a:p>
            <a:pPr algn="l" defTabSz="914400"/>
            <a:r>
              <a:rPr lang="en-US" altLang="ja-JP" kern="0" dirty="0">
                <a:solidFill>
                  <a:schemeClr val="tx1"/>
                </a:solidFill>
              </a:rPr>
              <a:t>Holmes C IAS SUSA03 Mexico City July 21-24 2019 </a:t>
            </a:r>
          </a:p>
        </p:txBody>
      </p:sp>
      <p:sp>
        <p:nvSpPr>
          <p:cNvPr id="11" name="Rectangle 10">
            <a:extLst>
              <a:ext uri="{FF2B5EF4-FFF2-40B4-BE49-F238E27FC236}">
                <a16:creationId xmlns:a16="http://schemas.microsoft.com/office/drawing/2014/main" id="{4E2E2BC8-0CD2-C64C-A7AF-75A5524331E7}"/>
              </a:ext>
            </a:extLst>
          </p:cNvPr>
          <p:cNvSpPr/>
          <p:nvPr/>
        </p:nvSpPr>
        <p:spPr>
          <a:xfrm>
            <a:off x="839788" y="1379131"/>
            <a:ext cx="10778471" cy="954107"/>
          </a:xfrm>
          <a:prstGeom prst="rect">
            <a:avLst/>
          </a:prstGeom>
        </p:spPr>
        <p:txBody>
          <a:bodyPr wrap="square">
            <a:spAutoFit/>
          </a:bodyPr>
          <a:lstStyle/>
          <a:p>
            <a:r>
              <a:rPr lang="en-US" sz="2800" dirty="0"/>
              <a:t>A recent large literature review identified the highly-studied Risk Factors with high magnitude of effect for HIV acquisition risk. </a:t>
            </a:r>
          </a:p>
        </p:txBody>
      </p:sp>
    </p:spTree>
    <p:extLst>
      <p:ext uri="{BB962C8B-B14F-4D97-AF65-F5344CB8AC3E}">
        <p14:creationId xmlns:p14="http://schemas.microsoft.com/office/powerpoint/2010/main" val="4062754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21915-19E2-6947-A47D-6E17A20B6762}"/>
              </a:ext>
            </a:extLst>
          </p:cNvPr>
          <p:cNvSpPr>
            <a:spLocks noGrp="1"/>
          </p:cNvSpPr>
          <p:nvPr>
            <p:ph type="title"/>
          </p:nvPr>
        </p:nvSpPr>
        <p:spPr>
          <a:xfrm>
            <a:off x="0" y="8661"/>
            <a:ext cx="10515600" cy="1325563"/>
          </a:xfrm>
        </p:spPr>
        <p:txBody>
          <a:bodyPr/>
          <a:lstStyle/>
          <a:p>
            <a:r>
              <a:rPr lang="en-US" dirty="0">
                <a:latin typeface="Franklin Gothic Medium" panose="020B0603020102020204" pitchFamily="34" charset="0"/>
              </a:rPr>
              <a:t>PrEP - Adherence &amp; Retention</a:t>
            </a:r>
          </a:p>
        </p:txBody>
      </p:sp>
      <p:sp>
        <p:nvSpPr>
          <p:cNvPr id="3" name="Content Placeholder 2">
            <a:extLst>
              <a:ext uri="{FF2B5EF4-FFF2-40B4-BE49-F238E27FC236}">
                <a16:creationId xmlns:a16="http://schemas.microsoft.com/office/drawing/2014/main" id="{A4877EDE-4E51-6047-8018-8C6D095D5C0F}"/>
              </a:ext>
            </a:extLst>
          </p:cNvPr>
          <p:cNvSpPr>
            <a:spLocks noGrp="1"/>
          </p:cNvSpPr>
          <p:nvPr>
            <p:ph idx="1"/>
          </p:nvPr>
        </p:nvSpPr>
        <p:spPr>
          <a:xfrm>
            <a:off x="838200" y="1387474"/>
            <a:ext cx="11063268" cy="5470525"/>
          </a:xfrm>
        </p:spPr>
        <p:txBody>
          <a:bodyPr>
            <a:normAutofit/>
          </a:bodyPr>
          <a:lstStyle/>
          <a:p>
            <a:r>
              <a:rPr lang="en-US" dirty="0"/>
              <a:t>Over 85% of the EPIC-NSW participants reported no discontinuations of PrEP, and those discontinuing &gt;3 months generally had lower levels of </a:t>
            </a:r>
            <a:r>
              <a:rPr lang="en-US" dirty="0" err="1"/>
              <a:t>behavioural</a:t>
            </a:r>
            <a:r>
              <a:rPr lang="en-US" dirty="0"/>
              <a:t> risk.</a:t>
            </a:r>
          </a:p>
          <a:p>
            <a:pPr lvl="1"/>
            <a:r>
              <a:rPr lang="en-US" dirty="0"/>
              <a:t>High-risk behaviours were still common in treatment-free periods.</a:t>
            </a:r>
          </a:p>
          <a:p>
            <a:pPr lvl="1"/>
            <a:r>
              <a:rPr lang="en-US" dirty="0"/>
              <a:t>HIV seroconversions occurred mainly in participant who had discontinued completely.</a:t>
            </a:r>
          </a:p>
        </p:txBody>
      </p:sp>
      <p:sp>
        <p:nvSpPr>
          <p:cNvPr id="4" name="Rectangle 3">
            <a:extLst>
              <a:ext uri="{FF2B5EF4-FFF2-40B4-BE49-F238E27FC236}">
                <a16:creationId xmlns:a16="http://schemas.microsoft.com/office/drawing/2014/main" id="{A914FE34-25BF-5C47-9969-A0B5B36D2DB7}"/>
              </a:ext>
            </a:extLst>
          </p:cNvPr>
          <p:cNvSpPr/>
          <p:nvPr/>
        </p:nvSpPr>
        <p:spPr>
          <a:xfrm>
            <a:off x="8480624" y="6611346"/>
            <a:ext cx="3498073" cy="276999"/>
          </a:xfrm>
          <a:prstGeom prst="rect">
            <a:avLst/>
          </a:prstGeom>
        </p:spPr>
        <p:txBody>
          <a:bodyPr wrap="none">
            <a:spAutoFit/>
          </a:bodyPr>
          <a:lstStyle/>
          <a:p>
            <a:r>
              <a:rPr lang="en-US" altLang="ja-JP" sz="1200" kern="0" dirty="0"/>
              <a:t>Ryan, K  MOAD0303 </a:t>
            </a:r>
            <a:r>
              <a:rPr lang="en-US" altLang="ja-JP" sz="1200" kern="0" dirty="0">
                <a:solidFill>
                  <a:schemeClr val="tx1"/>
                </a:solidFill>
              </a:rPr>
              <a:t>IAS Mexico City July 21-24 2019 </a:t>
            </a:r>
          </a:p>
        </p:txBody>
      </p:sp>
      <p:sp>
        <p:nvSpPr>
          <p:cNvPr id="17" name="Rectangle 16">
            <a:extLst>
              <a:ext uri="{FF2B5EF4-FFF2-40B4-BE49-F238E27FC236}">
                <a16:creationId xmlns:a16="http://schemas.microsoft.com/office/drawing/2014/main" id="{67BAC62E-3443-C245-9099-C1C356F5916D}"/>
              </a:ext>
            </a:extLst>
          </p:cNvPr>
          <p:cNvSpPr/>
          <p:nvPr/>
        </p:nvSpPr>
        <p:spPr>
          <a:xfrm>
            <a:off x="8498978" y="6419597"/>
            <a:ext cx="3462807" cy="276999"/>
          </a:xfrm>
          <a:prstGeom prst="rect">
            <a:avLst/>
          </a:prstGeom>
        </p:spPr>
        <p:txBody>
          <a:bodyPr wrap="none">
            <a:spAutoFit/>
          </a:bodyPr>
          <a:lstStyle/>
          <a:p>
            <a:r>
              <a:rPr lang="en-US" altLang="ja-JP" sz="1200" kern="0" dirty="0" err="1"/>
              <a:t>Grulich</a:t>
            </a:r>
            <a:r>
              <a:rPr lang="en-US" altLang="ja-JP" sz="1200" kern="0" dirty="0"/>
              <a:t>, A TUAC201 </a:t>
            </a:r>
            <a:r>
              <a:rPr lang="en-US" altLang="ja-JP" sz="1200" kern="0" dirty="0">
                <a:solidFill>
                  <a:schemeClr val="tx1"/>
                </a:solidFill>
              </a:rPr>
              <a:t>IAS Mexico City July 21-24 2019 </a:t>
            </a:r>
          </a:p>
        </p:txBody>
      </p:sp>
      <p:sp>
        <p:nvSpPr>
          <p:cNvPr id="18" name="Content Placeholder 2">
            <a:extLst>
              <a:ext uri="{FF2B5EF4-FFF2-40B4-BE49-F238E27FC236}">
                <a16:creationId xmlns:a16="http://schemas.microsoft.com/office/drawing/2014/main" id="{3A520CFA-F3F7-C649-9ECE-87FD2AD0C43A}"/>
              </a:ext>
            </a:extLst>
          </p:cNvPr>
          <p:cNvSpPr txBox="1">
            <a:spLocks/>
          </p:cNvSpPr>
          <p:nvPr/>
        </p:nvSpPr>
        <p:spPr>
          <a:xfrm>
            <a:off x="838200" y="3684334"/>
            <a:ext cx="10877550" cy="5470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the </a:t>
            </a:r>
            <a:r>
              <a:rPr lang="en-US" dirty="0" err="1"/>
              <a:t>PrEPX</a:t>
            </a:r>
            <a:r>
              <a:rPr lang="en-US" dirty="0"/>
              <a:t> study 25% of participants discontinued PrEP &amp; 22% of these recommenced it later. Discontinuation was more likely among younger (16-29), PWID, PrEP naïve, and those reporting regular condom use.</a:t>
            </a:r>
          </a:p>
          <a:p>
            <a:pPr lvl="1"/>
            <a:r>
              <a:rPr lang="en-US" dirty="0"/>
              <a:t>10 new diagnoses (2.28% positivity) of HIV in participants who had discontinued</a:t>
            </a:r>
          </a:p>
          <a:p>
            <a:pPr lvl="1"/>
            <a:r>
              <a:rPr lang="en-US" dirty="0"/>
              <a:t>STI diagnoses were not different between those who continued or discontinued PrEP</a:t>
            </a:r>
          </a:p>
        </p:txBody>
      </p:sp>
      <p:sp>
        <p:nvSpPr>
          <p:cNvPr id="19" name="Rectangle 18">
            <a:extLst>
              <a:ext uri="{FF2B5EF4-FFF2-40B4-BE49-F238E27FC236}">
                <a16:creationId xmlns:a16="http://schemas.microsoft.com/office/drawing/2014/main" id="{A36B8690-1D7A-FD4A-9218-9BE90624F5B1}"/>
              </a:ext>
            </a:extLst>
          </p:cNvPr>
          <p:cNvSpPr/>
          <p:nvPr/>
        </p:nvSpPr>
        <p:spPr>
          <a:xfrm>
            <a:off x="8496840" y="6227848"/>
            <a:ext cx="3485249" cy="276999"/>
          </a:xfrm>
          <a:prstGeom prst="rect">
            <a:avLst/>
          </a:prstGeom>
        </p:spPr>
        <p:txBody>
          <a:bodyPr wrap="none">
            <a:spAutoFit/>
          </a:bodyPr>
          <a:lstStyle/>
          <a:p>
            <a:r>
              <a:rPr lang="en-US" altLang="ja-JP" sz="1200" kern="0" dirty="0" err="1"/>
              <a:t>Bavinton</a:t>
            </a:r>
            <a:r>
              <a:rPr lang="en-US" altLang="ja-JP" sz="1200" kern="0" dirty="0"/>
              <a:t>, B TUAC03 </a:t>
            </a:r>
            <a:r>
              <a:rPr lang="en-US" altLang="ja-JP" sz="1200" kern="0" dirty="0">
                <a:solidFill>
                  <a:schemeClr val="tx1"/>
                </a:solidFill>
              </a:rPr>
              <a:t>IAS Mexico City July 21-24 2019 </a:t>
            </a:r>
          </a:p>
        </p:txBody>
      </p:sp>
    </p:spTree>
    <p:extLst>
      <p:ext uri="{BB962C8B-B14F-4D97-AF65-F5344CB8AC3E}">
        <p14:creationId xmlns:p14="http://schemas.microsoft.com/office/powerpoint/2010/main" val="2307185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BE0B3-45F8-2C42-83B6-8DE0652DD1CE}"/>
              </a:ext>
            </a:extLst>
          </p:cNvPr>
          <p:cNvSpPr>
            <a:spLocks noGrp="1"/>
          </p:cNvSpPr>
          <p:nvPr>
            <p:ph type="title"/>
          </p:nvPr>
        </p:nvSpPr>
        <p:spPr>
          <a:xfrm>
            <a:off x="0" y="42861"/>
            <a:ext cx="10515600" cy="1325563"/>
          </a:xfrm>
        </p:spPr>
        <p:txBody>
          <a:bodyPr/>
          <a:lstStyle/>
          <a:p>
            <a:r>
              <a:rPr lang="en-US" dirty="0">
                <a:latin typeface="Franklin Gothic Medium" panose="020B0603020102020204" pitchFamily="34" charset="0"/>
              </a:rPr>
              <a:t>PrEP - Adherence &amp; Retention</a:t>
            </a:r>
          </a:p>
        </p:txBody>
      </p:sp>
      <p:sp>
        <p:nvSpPr>
          <p:cNvPr id="3" name="Content Placeholder 2">
            <a:extLst>
              <a:ext uri="{FF2B5EF4-FFF2-40B4-BE49-F238E27FC236}">
                <a16:creationId xmlns:a16="http://schemas.microsoft.com/office/drawing/2014/main" id="{59B1E475-E775-B14C-B79B-FDB2CAB8FFE1}"/>
              </a:ext>
            </a:extLst>
          </p:cNvPr>
          <p:cNvSpPr>
            <a:spLocks noGrp="1"/>
          </p:cNvSpPr>
          <p:nvPr>
            <p:ph idx="1"/>
          </p:nvPr>
        </p:nvSpPr>
        <p:spPr>
          <a:xfrm>
            <a:off x="522251" y="1385126"/>
            <a:ext cx="5725832" cy="4351338"/>
          </a:xfrm>
        </p:spPr>
        <p:txBody>
          <a:bodyPr>
            <a:normAutofit fontScale="92500"/>
          </a:bodyPr>
          <a:lstStyle/>
          <a:p>
            <a:pPr algn="just"/>
            <a:r>
              <a:rPr lang="en-US" dirty="0"/>
              <a:t>Since Jan 2018 in Brazil, PrEP is free-of-charge for individuals who meet guideline recommendations for use. From a population-based database, 6,079 PrEP users attended a 1</a:t>
            </a:r>
            <a:r>
              <a:rPr lang="en-US" baseline="30000" dirty="0"/>
              <a:t>st</a:t>
            </a:r>
            <a:r>
              <a:rPr lang="en-US" dirty="0"/>
              <a:t> appointment; 691 were lost to follow-up/discontinued before the next visit.</a:t>
            </a:r>
          </a:p>
          <a:p>
            <a:pPr lvl="1" algn="just"/>
            <a:r>
              <a:rPr lang="en-US" dirty="0"/>
              <a:t>Factors associated with discontinuation included female gender, TGW, younger age (&lt;24), lower education, homelessness, living in a northern region, and sex work.</a:t>
            </a:r>
          </a:p>
        </p:txBody>
      </p:sp>
      <p:pic>
        <p:nvPicPr>
          <p:cNvPr id="4" name="Imagem 4">
            <a:extLst>
              <a:ext uri="{FF2B5EF4-FFF2-40B4-BE49-F238E27FC236}">
                <a16:creationId xmlns:a16="http://schemas.microsoft.com/office/drawing/2014/main" id="{AFFFDCCD-AA17-7341-836D-0D19251483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68400" y="1385126"/>
            <a:ext cx="5524817" cy="5447077"/>
          </a:xfrm>
          <a:prstGeom prst="rect">
            <a:avLst/>
          </a:prstGeom>
        </p:spPr>
      </p:pic>
      <p:sp>
        <p:nvSpPr>
          <p:cNvPr id="5" name="TextBox 4">
            <a:extLst>
              <a:ext uri="{FF2B5EF4-FFF2-40B4-BE49-F238E27FC236}">
                <a16:creationId xmlns:a16="http://schemas.microsoft.com/office/drawing/2014/main" id="{7BD6750C-7BB2-784D-A45D-E93EAB491569}"/>
              </a:ext>
            </a:extLst>
          </p:cNvPr>
          <p:cNvSpPr txBox="1"/>
          <p:nvPr/>
        </p:nvSpPr>
        <p:spPr>
          <a:xfrm>
            <a:off x="7364303" y="985016"/>
            <a:ext cx="3820085" cy="400110"/>
          </a:xfrm>
          <a:prstGeom prst="rect">
            <a:avLst/>
          </a:prstGeom>
          <a:noFill/>
        </p:spPr>
        <p:txBody>
          <a:bodyPr wrap="none" rtlCol="0">
            <a:spAutoFit/>
          </a:bodyPr>
          <a:lstStyle/>
          <a:p>
            <a:r>
              <a:rPr lang="en-US" sz="2000" b="1" u="sng" dirty="0"/>
              <a:t>Likelihood of PrEP discontinuation</a:t>
            </a:r>
          </a:p>
        </p:txBody>
      </p:sp>
      <p:sp>
        <p:nvSpPr>
          <p:cNvPr id="7" name="Rectangle 6">
            <a:extLst>
              <a:ext uri="{FF2B5EF4-FFF2-40B4-BE49-F238E27FC236}">
                <a16:creationId xmlns:a16="http://schemas.microsoft.com/office/drawing/2014/main" id="{B5DF6026-E8DD-8A48-AB79-23FF3ED19054}"/>
              </a:ext>
            </a:extLst>
          </p:cNvPr>
          <p:cNvSpPr/>
          <p:nvPr/>
        </p:nvSpPr>
        <p:spPr>
          <a:xfrm>
            <a:off x="64277" y="6581001"/>
            <a:ext cx="3627916" cy="276999"/>
          </a:xfrm>
          <a:prstGeom prst="rect">
            <a:avLst/>
          </a:prstGeom>
        </p:spPr>
        <p:txBody>
          <a:bodyPr wrap="none">
            <a:spAutoFit/>
          </a:bodyPr>
          <a:lstStyle/>
          <a:p>
            <a:r>
              <a:rPr lang="en-US" altLang="ja-JP" sz="1200" kern="0" dirty="0"/>
              <a:t>Pereira IO MOAD0304 </a:t>
            </a:r>
            <a:r>
              <a:rPr lang="en-US" altLang="ja-JP" sz="1200" kern="0" dirty="0">
                <a:solidFill>
                  <a:schemeClr val="tx1"/>
                </a:solidFill>
              </a:rPr>
              <a:t>IAS Mexico City July 21-24 2019 </a:t>
            </a:r>
          </a:p>
        </p:txBody>
      </p:sp>
    </p:spTree>
    <p:extLst>
      <p:ext uri="{BB962C8B-B14F-4D97-AF65-F5344CB8AC3E}">
        <p14:creationId xmlns:p14="http://schemas.microsoft.com/office/powerpoint/2010/main" val="39051327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F4348-CD68-2045-9737-7C3379B7AC8A}"/>
              </a:ext>
            </a:extLst>
          </p:cNvPr>
          <p:cNvSpPr>
            <a:spLocks noGrp="1"/>
          </p:cNvSpPr>
          <p:nvPr>
            <p:ph type="title"/>
          </p:nvPr>
        </p:nvSpPr>
        <p:spPr>
          <a:xfrm>
            <a:off x="0" y="-15677"/>
            <a:ext cx="10515600" cy="1325563"/>
          </a:xfrm>
        </p:spPr>
        <p:txBody>
          <a:bodyPr/>
          <a:lstStyle/>
          <a:p>
            <a:r>
              <a:rPr lang="en-US" dirty="0">
                <a:latin typeface="Franklin Gothic Medium" panose="020B0603020102020204" pitchFamily="34" charset="0"/>
              </a:rPr>
              <a:t>PrEP – Adherence &amp; Retention</a:t>
            </a:r>
          </a:p>
        </p:txBody>
      </p:sp>
      <p:sp>
        <p:nvSpPr>
          <p:cNvPr id="3" name="Content Placeholder 2">
            <a:extLst>
              <a:ext uri="{FF2B5EF4-FFF2-40B4-BE49-F238E27FC236}">
                <a16:creationId xmlns:a16="http://schemas.microsoft.com/office/drawing/2014/main" id="{E9792E5B-60A2-684E-B78A-B9D6AF68BC3D}"/>
              </a:ext>
            </a:extLst>
          </p:cNvPr>
          <p:cNvSpPr>
            <a:spLocks noGrp="1"/>
          </p:cNvSpPr>
          <p:nvPr>
            <p:ph idx="1"/>
          </p:nvPr>
        </p:nvSpPr>
        <p:spPr>
          <a:xfrm>
            <a:off x="838200" y="1320791"/>
            <a:ext cx="10515600" cy="4351338"/>
          </a:xfrm>
        </p:spPr>
        <p:txBody>
          <a:bodyPr/>
          <a:lstStyle/>
          <a:p>
            <a:pPr marL="0" indent="0" algn="just">
              <a:buNone/>
            </a:pPr>
            <a:r>
              <a:rPr lang="en-US" dirty="0"/>
              <a:t>While PrEP had high uptake among women participating in HPTN 082, retention and continued adherence remain a challenge, with more than half of women with low or undetectable TDF levels 3 months after initiation. </a:t>
            </a:r>
          </a:p>
          <a:p>
            <a:pPr marL="317500" lvl="1" indent="-238125" algn="just"/>
            <a:r>
              <a:rPr lang="en-US" dirty="0"/>
              <a:t>Adherence was not impacted by enhancing adherence support, but was more common for women who reported a high perceived risk of HIV and greater PrEP readiness at baseline</a:t>
            </a:r>
          </a:p>
        </p:txBody>
      </p:sp>
      <p:graphicFrame>
        <p:nvGraphicFramePr>
          <p:cNvPr id="4" name="Table 3">
            <a:extLst>
              <a:ext uri="{FF2B5EF4-FFF2-40B4-BE49-F238E27FC236}">
                <a16:creationId xmlns:a16="http://schemas.microsoft.com/office/drawing/2014/main" id="{A9BF7787-5860-1945-A617-EBD5840A9E6A}"/>
              </a:ext>
            </a:extLst>
          </p:cNvPr>
          <p:cNvGraphicFramePr>
            <a:graphicFrameLocks noGrp="1"/>
          </p:cNvGraphicFramePr>
          <p:nvPr>
            <p:extLst>
              <p:ext uri="{D42A27DB-BD31-4B8C-83A1-F6EECF244321}">
                <p14:modId xmlns:p14="http://schemas.microsoft.com/office/powerpoint/2010/main" val="1679930604"/>
              </p:ext>
            </p:extLst>
          </p:nvPr>
        </p:nvGraphicFramePr>
        <p:xfrm>
          <a:off x="3784325" y="4018082"/>
          <a:ext cx="8324849" cy="2839918"/>
        </p:xfrm>
        <a:graphic>
          <a:graphicData uri="http://schemas.openxmlformats.org/drawingml/2006/table">
            <a:tbl>
              <a:tblPr firstRow="1" bandRow="1">
                <a:tableStyleId>{5C22544A-7EE6-4342-B048-85BDC9FD1C3A}</a:tableStyleId>
              </a:tblPr>
              <a:tblGrid>
                <a:gridCol w="3310750">
                  <a:extLst>
                    <a:ext uri="{9D8B030D-6E8A-4147-A177-3AD203B41FA5}">
                      <a16:colId xmlns:a16="http://schemas.microsoft.com/office/drawing/2014/main" val="882118630"/>
                    </a:ext>
                  </a:extLst>
                </a:gridCol>
                <a:gridCol w="1780774">
                  <a:extLst>
                    <a:ext uri="{9D8B030D-6E8A-4147-A177-3AD203B41FA5}">
                      <a16:colId xmlns:a16="http://schemas.microsoft.com/office/drawing/2014/main" val="3316679889"/>
                    </a:ext>
                  </a:extLst>
                </a:gridCol>
                <a:gridCol w="1548500">
                  <a:extLst>
                    <a:ext uri="{9D8B030D-6E8A-4147-A177-3AD203B41FA5}">
                      <a16:colId xmlns:a16="http://schemas.microsoft.com/office/drawing/2014/main" val="683768837"/>
                    </a:ext>
                  </a:extLst>
                </a:gridCol>
                <a:gridCol w="1684825">
                  <a:extLst>
                    <a:ext uri="{9D8B030D-6E8A-4147-A177-3AD203B41FA5}">
                      <a16:colId xmlns:a16="http://schemas.microsoft.com/office/drawing/2014/main" val="2329843135"/>
                    </a:ext>
                  </a:extLst>
                </a:gridCol>
              </a:tblGrid>
              <a:tr h="388272">
                <a:tc>
                  <a:txBody>
                    <a:bodyPr/>
                    <a:lstStyle/>
                    <a:p>
                      <a:pPr marL="0" marR="0" algn="just">
                        <a:lnSpc>
                          <a:spcPct val="107000"/>
                        </a:lnSpc>
                        <a:spcBef>
                          <a:spcPts val="0"/>
                        </a:spcBef>
                        <a:spcAft>
                          <a:spcPts val="0"/>
                        </a:spcAft>
                      </a:pPr>
                      <a:r>
                        <a:rPr lang="en-US" sz="1600" b="1" dirty="0">
                          <a:solidFill>
                            <a:schemeClr val="bg2"/>
                          </a:solidFill>
                          <a:effectLst/>
                          <a:latin typeface="+mn-lt"/>
                          <a:ea typeface="Times New Roman" panose="02020603050405020304" pitchFamily="18" charset="0"/>
                          <a:cs typeface="Times New Roman" panose="02020603050405020304" pitchFamily="18" charset="0"/>
                        </a:rPr>
                        <a:t> </a:t>
                      </a:r>
                      <a:endParaRPr lang="en-US" sz="1600" dirty="0">
                        <a:solidFill>
                          <a:schemeClr val="bg2"/>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solidFill>
                            <a:schemeClr val="bg2"/>
                          </a:solidFill>
                          <a:effectLst/>
                          <a:latin typeface="+mn-lt"/>
                          <a:ea typeface="Times New Roman" panose="02020603050405020304" pitchFamily="18" charset="0"/>
                          <a:cs typeface="Times New Roman" panose="02020603050405020304" pitchFamily="18" charset="0"/>
                        </a:rPr>
                        <a:t>3 months</a:t>
                      </a:r>
                      <a:endParaRPr lang="en-US" sz="1600" dirty="0">
                        <a:solidFill>
                          <a:schemeClr val="bg2"/>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solidFill>
                            <a:schemeClr val="bg2"/>
                          </a:solidFill>
                          <a:effectLst/>
                          <a:latin typeface="+mn-lt"/>
                          <a:ea typeface="Times New Roman" panose="02020603050405020304" pitchFamily="18" charset="0"/>
                          <a:cs typeface="Times New Roman" panose="02020603050405020304" pitchFamily="18" charset="0"/>
                        </a:rPr>
                        <a:t>6 months</a:t>
                      </a:r>
                      <a:endParaRPr lang="en-US" sz="1600" dirty="0">
                        <a:solidFill>
                          <a:schemeClr val="bg2"/>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solidFill>
                            <a:schemeClr val="bg2"/>
                          </a:solidFill>
                          <a:effectLst/>
                          <a:latin typeface="+mn-lt"/>
                          <a:ea typeface="Times New Roman" panose="02020603050405020304" pitchFamily="18" charset="0"/>
                          <a:cs typeface="Times New Roman" panose="02020603050405020304" pitchFamily="18" charset="0"/>
                        </a:rPr>
                        <a:t>12 months</a:t>
                      </a:r>
                    </a:p>
                  </a:txBody>
                  <a:tcPr marL="68580" marR="68580" marT="0" marB="0"/>
                </a:tc>
                <a:extLst>
                  <a:ext uri="{0D108BD9-81ED-4DB2-BD59-A6C34878D82A}">
                    <a16:rowId xmlns:a16="http://schemas.microsoft.com/office/drawing/2014/main" val="1382982374"/>
                  </a:ext>
                </a:extLst>
              </a:tr>
              <a:tr h="388272">
                <a:tc>
                  <a:txBody>
                    <a:bodyPr/>
                    <a:lstStyle/>
                    <a:p>
                      <a:pPr marL="0" marR="0">
                        <a:lnSpc>
                          <a:spcPct val="107000"/>
                        </a:lnSpc>
                        <a:spcBef>
                          <a:spcPts val="0"/>
                        </a:spcBef>
                        <a:spcAft>
                          <a:spcPts val="0"/>
                        </a:spcAft>
                      </a:pPr>
                      <a:r>
                        <a:rPr lang="en-US" sz="1600" b="1" dirty="0">
                          <a:solidFill>
                            <a:schemeClr val="bg2"/>
                          </a:solidFill>
                          <a:effectLst/>
                          <a:latin typeface="+mn-lt"/>
                          <a:ea typeface="Times New Roman" panose="02020603050405020304" pitchFamily="18" charset="0"/>
                          <a:cs typeface="Times New Roman" panose="02020603050405020304" pitchFamily="18" charset="0"/>
                        </a:rPr>
                        <a:t>Tenofovir diphosphate (TFV-DP), DBS</a:t>
                      </a:r>
                      <a:endParaRPr lang="en-US" sz="1600" dirty="0">
                        <a:solidFill>
                          <a:schemeClr val="bg2"/>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solidFill>
                            <a:schemeClr val="bg2"/>
                          </a:solidFill>
                          <a:effectLst/>
                          <a:latin typeface="+mn-lt"/>
                          <a:ea typeface="Times New Roman" panose="02020603050405020304" pitchFamily="18" charset="0"/>
                          <a:cs typeface="Times New Roman" panose="02020603050405020304" pitchFamily="18" charset="0"/>
                        </a:rPr>
                        <a:t>N=371</a:t>
                      </a:r>
                      <a:endParaRPr lang="en-US" sz="1600" dirty="0">
                        <a:solidFill>
                          <a:schemeClr val="bg2"/>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a:solidFill>
                            <a:schemeClr val="bg2"/>
                          </a:solidFill>
                          <a:effectLst/>
                          <a:latin typeface="+mn-lt"/>
                          <a:ea typeface="Times New Roman" panose="02020603050405020304" pitchFamily="18" charset="0"/>
                          <a:cs typeface="Times New Roman" panose="02020603050405020304" pitchFamily="18" charset="0"/>
                        </a:rPr>
                        <a:t>N=363</a:t>
                      </a:r>
                      <a:endParaRPr lang="en-US" sz="1600">
                        <a:solidFill>
                          <a:schemeClr val="bg2"/>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solidFill>
                            <a:schemeClr val="bg2"/>
                          </a:solidFill>
                          <a:effectLst/>
                          <a:latin typeface="+mn-lt"/>
                          <a:ea typeface="Times New Roman" panose="02020603050405020304" pitchFamily="18" charset="0"/>
                          <a:cs typeface="Times New Roman" panose="02020603050405020304" pitchFamily="18" charset="0"/>
                        </a:rPr>
                        <a:t>N=347</a:t>
                      </a:r>
                    </a:p>
                  </a:txBody>
                  <a:tcPr marL="68580" marR="68580" marT="0" marB="0"/>
                </a:tc>
                <a:extLst>
                  <a:ext uri="{0D108BD9-81ED-4DB2-BD59-A6C34878D82A}">
                    <a16:rowId xmlns:a16="http://schemas.microsoft.com/office/drawing/2014/main" val="534464192"/>
                  </a:ext>
                </a:extLst>
              </a:tr>
              <a:tr h="388272">
                <a:tc>
                  <a:txBody>
                    <a:bodyPr/>
                    <a:lstStyle/>
                    <a:p>
                      <a:pPr marL="215265" marR="0" algn="just">
                        <a:lnSpc>
                          <a:spcPct val="107000"/>
                        </a:lnSpc>
                        <a:spcBef>
                          <a:spcPts val="0"/>
                        </a:spcBef>
                        <a:spcAft>
                          <a:spcPts val="0"/>
                        </a:spcAft>
                      </a:pPr>
                      <a:r>
                        <a:rPr lang="en-US" sz="1600" dirty="0">
                          <a:solidFill>
                            <a:schemeClr val="bg2"/>
                          </a:solidFill>
                          <a:effectLst/>
                          <a:latin typeface="+mn-lt"/>
                          <a:ea typeface="Times New Roman" panose="02020603050405020304" pitchFamily="18" charset="0"/>
                          <a:cs typeface="Times New Roman" panose="02020603050405020304" pitchFamily="18" charset="0"/>
                        </a:rPr>
                        <a:t>Detectable </a:t>
                      </a:r>
                    </a:p>
                  </a:txBody>
                  <a:tcPr marL="68580" marR="68580" marT="0" marB="0"/>
                </a:tc>
                <a:tc>
                  <a:txBody>
                    <a:bodyPr/>
                    <a:lstStyle/>
                    <a:p>
                      <a:pPr marL="0" marR="0" algn="ctr">
                        <a:lnSpc>
                          <a:spcPct val="107000"/>
                        </a:lnSpc>
                        <a:spcBef>
                          <a:spcPts val="0"/>
                        </a:spcBef>
                        <a:spcAft>
                          <a:spcPts val="0"/>
                        </a:spcAft>
                      </a:pPr>
                      <a:r>
                        <a:rPr lang="en-US" sz="1600" dirty="0">
                          <a:solidFill>
                            <a:schemeClr val="bg2"/>
                          </a:solidFill>
                          <a:effectLst/>
                          <a:latin typeface="+mn-lt"/>
                          <a:ea typeface="Times New Roman" panose="02020603050405020304" pitchFamily="18" charset="0"/>
                          <a:cs typeface="Times New Roman" panose="02020603050405020304" pitchFamily="18" charset="0"/>
                        </a:rPr>
                        <a:t>83.6%</a:t>
                      </a:r>
                    </a:p>
                  </a:txBody>
                  <a:tcPr marL="68580" marR="68580" marT="0" marB="0"/>
                </a:tc>
                <a:tc>
                  <a:txBody>
                    <a:bodyPr/>
                    <a:lstStyle/>
                    <a:p>
                      <a:pPr marL="0" marR="0" algn="ctr">
                        <a:lnSpc>
                          <a:spcPct val="107000"/>
                        </a:lnSpc>
                        <a:spcBef>
                          <a:spcPts val="0"/>
                        </a:spcBef>
                        <a:spcAft>
                          <a:spcPts val="0"/>
                        </a:spcAft>
                      </a:pPr>
                      <a:r>
                        <a:rPr lang="en-US" sz="1600">
                          <a:solidFill>
                            <a:schemeClr val="bg2"/>
                          </a:solidFill>
                          <a:effectLst/>
                          <a:latin typeface="+mn-lt"/>
                          <a:ea typeface="Times New Roman" panose="02020603050405020304" pitchFamily="18" charset="0"/>
                          <a:cs typeface="Times New Roman" panose="02020603050405020304" pitchFamily="18" charset="0"/>
                        </a:rPr>
                        <a:t>56.5%</a:t>
                      </a:r>
                    </a:p>
                  </a:txBody>
                  <a:tcPr marL="68580" marR="68580" marT="0" marB="0"/>
                </a:tc>
                <a:tc>
                  <a:txBody>
                    <a:bodyPr/>
                    <a:lstStyle/>
                    <a:p>
                      <a:pPr marL="0" marR="0" algn="ctr">
                        <a:lnSpc>
                          <a:spcPct val="107000"/>
                        </a:lnSpc>
                        <a:spcBef>
                          <a:spcPts val="0"/>
                        </a:spcBef>
                        <a:spcAft>
                          <a:spcPts val="0"/>
                        </a:spcAft>
                      </a:pPr>
                      <a:r>
                        <a:rPr lang="en-US" sz="1600" dirty="0">
                          <a:solidFill>
                            <a:schemeClr val="bg2"/>
                          </a:solidFill>
                          <a:effectLst/>
                          <a:latin typeface="+mn-lt"/>
                          <a:ea typeface="Times New Roman" panose="02020603050405020304" pitchFamily="18" charset="0"/>
                          <a:cs typeface="Times New Roman" panose="02020603050405020304" pitchFamily="18" charset="0"/>
                        </a:rPr>
                        <a:t>31.4%</a:t>
                      </a:r>
                    </a:p>
                  </a:txBody>
                  <a:tcPr marL="68580" marR="68580" marT="0" marB="0"/>
                </a:tc>
                <a:extLst>
                  <a:ext uri="{0D108BD9-81ED-4DB2-BD59-A6C34878D82A}">
                    <a16:rowId xmlns:a16="http://schemas.microsoft.com/office/drawing/2014/main" val="2211049613"/>
                  </a:ext>
                </a:extLst>
              </a:tr>
              <a:tr h="388272">
                <a:tc>
                  <a:txBody>
                    <a:bodyPr/>
                    <a:lstStyle/>
                    <a:p>
                      <a:pPr marL="215265" marR="0">
                        <a:lnSpc>
                          <a:spcPct val="107000"/>
                        </a:lnSpc>
                        <a:spcBef>
                          <a:spcPts val="0"/>
                        </a:spcBef>
                        <a:spcAft>
                          <a:spcPts val="0"/>
                        </a:spcAft>
                      </a:pPr>
                      <a:r>
                        <a:rPr lang="en-US" sz="1600" u="sng" dirty="0">
                          <a:solidFill>
                            <a:schemeClr val="bg2"/>
                          </a:solidFill>
                          <a:effectLst/>
                          <a:latin typeface="+mn-lt"/>
                          <a:ea typeface="Times New Roman" panose="02020603050405020304" pitchFamily="18" charset="0"/>
                          <a:cs typeface="Times New Roman" panose="02020603050405020304" pitchFamily="18" charset="0"/>
                        </a:rPr>
                        <a:t>&gt;</a:t>
                      </a:r>
                      <a:r>
                        <a:rPr lang="en-US" sz="1600" dirty="0">
                          <a:solidFill>
                            <a:schemeClr val="bg2"/>
                          </a:solidFill>
                          <a:effectLst/>
                          <a:latin typeface="+mn-lt"/>
                          <a:ea typeface="Times New Roman" panose="02020603050405020304" pitchFamily="18" charset="0"/>
                          <a:cs typeface="Times New Roman" panose="02020603050405020304" pitchFamily="18" charset="0"/>
                        </a:rPr>
                        <a:t>700 </a:t>
                      </a:r>
                      <a:r>
                        <a:rPr lang="en-US" sz="1600" dirty="0" err="1">
                          <a:solidFill>
                            <a:schemeClr val="bg2"/>
                          </a:solidFill>
                          <a:effectLst/>
                          <a:latin typeface="+mn-lt"/>
                          <a:ea typeface="Times New Roman" panose="02020603050405020304" pitchFamily="18" charset="0"/>
                          <a:cs typeface="Times New Roman" panose="02020603050405020304" pitchFamily="18" charset="0"/>
                        </a:rPr>
                        <a:t>fmol</a:t>
                      </a:r>
                      <a:r>
                        <a:rPr lang="en-US" sz="1600" dirty="0">
                          <a:solidFill>
                            <a:schemeClr val="bg2"/>
                          </a:solidFill>
                          <a:effectLst/>
                          <a:latin typeface="+mn-lt"/>
                          <a:ea typeface="Times New Roman" panose="02020603050405020304" pitchFamily="18" charset="0"/>
                          <a:cs typeface="Times New Roman" panose="02020603050405020304" pitchFamily="18" charset="0"/>
                        </a:rPr>
                        <a:t>/punch* (</a:t>
                      </a:r>
                      <a:r>
                        <a:rPr lang="en-US" sz="1600" u="none" dirty="0">
                          <a:solidFill>
                            <a:schemeClr val="bg2"/>
                          </a:solidFill>
                          <a:effectLst/>
                          <a:latin typeface="+mn-lt"/>
                          <a:ea typeface="Times New Roman" panose="02020603050405020304" pitchFamily="18" charset="0"/>
                          <a:cs typeface="Times New Roman" panose="02020603050405020304" pitchFamily="18" charset="0"/>
                        </a:rPr>
                        <a:t>among those with detectable TFV-DP)</a:t>
                      </a:r>
                    </a:p>
                  </a:txBody>
                  <a:tcPr marL="68580" marR="68580" marT="0" marB="0"/>
                </a:tc>
                <a:tc>
                  <a:txBody>
                    <a:bodyPr/>
                    <a:lstStyle/>
                    <a:p>
                      <a:pPr marL="0" marR="0" algn="ctr">
                        <a:lnSpc>
                          <a:spcPct val="107000"/>
                        </a:lnSpc>
                        <a:spcBef>
                          <a:spcPts val="0"/>
                        </a:spcBef>
                        <a:spcAft>
                          <a:spcPts val="0"/>
                        </a:spcAft>
                      </a:pPr>
                      <a:r>
                        <a:rPr lang="en-US" sz="1600" dirty="0">
                          <a:solidFill>
                            <a:schemeClr val="bg2"/>
                          </a:solidFill>
                          <a:effectLst/>
                          <a:latin typeface="+mn-lt"/>
                          <a:ea typeface="Times New Roman" panose="02020603050405020304" pitchFamily="18" charset="0"/>
                          <a:cs typeface="Times New Roman" panose="02020603050405020304" pitchFamily="18" charset="0"/>
                        </a:rPr>
                        <a:t>24.8%</a:t>
                      </a:r>
                    </a:p>
                  </a:txBody>
                  <a:tcPr marL="68580" marR="68580" marT="0" marB="0"/>
                </a:tc>
                <a:tc>
                  <a:txBody>
                    <a:bodyPr/>
                    <a:lstStyle/>
                    <a:p>
                      <a:pPr marL="0" marR="0" algn="ctr">
                        <a:lnSpc>
                          <a:spcPct val="107000"/>
                        </a:lnSpc>
                        <a:spcBef>
                          <a:spcPts val="0"/>
                        </a:spcBef>
                        <a:spcAft>
                          <a:spcPts val="0"/>
                        </a:spcAft>
                      </a:pPr>
                      <a:r>
                        <a:rPr lang="en-US" sz="1600" dirty="0">
                          <a:solidFill>
                            <a:schemeClr val="bg2"/>
                          </a:solidFill>
                          <a:effectLst/>
                          <a:latin typeface="+mn-lt"/>
                          <a:ea typeface="Times New Roman" panose="02020603050405020304" pitchFamily="18" charset="0"/>
                          <a:cs typeface="Times New Roman" panose="02020603050405020304" pitchFamily="18" charset="0"/>
                        </a:rPr>
                        <a:t>20.9%</a:t>
                      </a:r>
                    </a:p>
                  </a:txBody>
                  <a:tcPr marL="68580" marR="68580" marT="0" marB="0"/>
                </a:tc>
                <a:tc>
                  <a:txBody>
                    <a:bodyPr/>
                    <a:lstStyle/>
                    <a:p>
                      <a:pPr marL="0" marR="0" algn="ctr">
                        <a:lnSpc>
                          <a:spcPct val="107000"/>
                        </a:lnSpc>
                        <a:spcBef>
                          <a:spcPts val="0"/>
                        </a:spcBef>
                        <a:spcAft>
                          <a:spcPts val="0"/>
                        </a:spcAft>
                      </a:pPr>
                      <a:r>
                        <a:rPr lang="en-US" sz="1600" dirty="0">
                          <a:solidFill>
                            <a:schemeClr val="bg2"/>
                          </a:solidFill>
                          <a:effectLst/>
                          <a:latin typeface="+mn-lt"/>
                          <a:ea typeface="Times New Roman" panose="02020603050405020304" pitchFamily="18" charset="0"/>
                          <a:cs typeface="Times New Roman" panose="02020603050405020304" pitchFamily="18" charset="0"/>
                        </a:rPr>
                        <a:t>8.6%</a:t>
                      </a:r>
                    </a:p>
                  </a:txBody>
                  <a:tcPr marL="68580" marR="68580" marT="0" marB="0"/>
                </a:tc>
                <a:extLst>
                  <a:ext uri="{0D108BD9-81ED-4DB2-BD59-A6C34878D82A}">
                    <a16:rowId xmlns:a16="http://schemas.microsoft.com/office/drawing/2014/main" val="2296654802"/>
                  </a:ext>
                </a:extLst>
              </a:tr>
              <a:tr h="388272">
                <a:tc>
                  <a:txBody>
                    <a:bodyPr/>
                    <a:lstStyle/>
                    <a:p>
                      <a:pPr marL="214313" marR="0" indent="-201613">
                        <a:lnSpc>
                          <a:spcPct val="107000"/>
                        </a:lnSpc>
                        <a:spcBef>
                          <a:spcPts val="0"/>
                        </a:spcBef>
                        <a:spcAft>
                          <a:spcPts val="0"/>
                        </a:spcAft>
                        <a:tabLst/>
                      </a:pPr>
                      <a:r>
                        <a:rPr lang="en-US" sz="1600" b="1" u="none" dirty="0">
                          <a:effectLst/>
                          <a:latin typeface="+mn-lt"/>
                          <a:ea typeface="Times New Roman" panose="02020603050405020304" pitchFamily="18" charset="0"/>
                          <a:cs typeface="Times New Roman" panose="02020603050405020304" pitchFamily="18" charset="0"/>
                        </a:rPr>
                        <a:t>Plasma tenofovir </a:t>
                      </a:r>
                    </a:p>
                  </a:txBody>
                  <a:tcPr marL="68580" marR="68580" marT="0" marB="0"/>
                </a:tc>
                <a:tc>
                  <a:txBody>
                    <a:bodyPr/>
                    <a:lstStyle/>
                    <a:p>
                      <a:pPr marL="0" marR="0" algn="ctr">
                        <a:lnSpc>
                          <a:spcPct val="107000"/>
                        </a:lnSpc>
                        <a:spcBef>
                          <a:spcPts val="0"/>
                        </a:spcBef>
                        <a:spcAft>
                          <a:spcPts val="0"/>
                        </a:spcAft>
                      </a:pPr>
                      <a:r>
                        <a:rPr lang="en-US" sz="1600" b="1" dirty="0">
                          <a:solidFill>
                            <a:schemeClr val="tx1"/>
                          </a:solidFill>
                          <a:effectLst/>
                          <a:latin typeface="+mn-lt"/>
                          <a:ea typeface="Times New Roman" panose="02020603050405020304" pitchFamily="18" charset="0"/>
                          <a:cs typeface="Times New Roman" panose="02020603050405020304" pitchFamily="18" charset="0"/>
                        </a:rPr>
                        <a:t>N=380</a:t>
                      </a:r>
                    </a:p>
                  </a:txBody>
                  <a:tcPr marL="68580" marR="68580" marT="0" marB="0"/>
                </a:tc>
                <a:tc>
                  <a:txBody>
                    <a:bodyPr/>
                    <a:lstStyle/>
                    <a:p>
                      <a:pPr marL="0" marR="0" algn="ctr">
                        <a:lnSpc>
                          <a:spcPct val="107000"/>
                        </a:lnSpc>
                        <a:spcBef>
                          <a:spcPts val="0"/>
                        </a:spcBef>
                        <a:spcAft>
                          <a:spcPts val="0"/>
                        </a:spcAft>
                      </a:pPr>
                      <a:r>
                        <a:rPr lang="en-US" sz="1600" b="1" dirty="0">
                          <a:solidFill>
                            <a:schemeClr val="tx1"/>
                          </a:solidFill>
                          <a:effectLst/>
                          <a:latin typeface="+mn-lt"/>
                          <a:ea typeface="Times New Roman" panose="02020603050405020304" pitchFamily="18" charset="0"/>
                          <a:cs typeface="Times New Roman" panose="02020603050405020304" pitchFamily="18" charset="0"/>
                        </a:rPr>
                        <a:t>N=370</a:t>
                      </a:r>
                    </a:p>
                  </a:txBody>
                  <a:tcPr marL="68580" marR="68580" marT="0" marB="0"/>
                </a:tc>
                <a:tc>
                  <a:txBody>
                    <a:bodyPr/>
                    <a:lstStyle/>
                    <a:p>
                      <a:pPr marL="0" marR="0" algn="ctr">
                        <a:lnSpc>
                          <a:spcPct val="107000"/>
                        </a:lnSpc>
                        <a:spcBef>
                          <a:spcPts val="0"/>
                        </a:spcBef>
                        <a:spcAft>
                          <a:spcPts val="0"/>
                        </a:spcAft>
                      </a:pPr>
                      <a:r>
                        <a:rPr lang="en-US" sz="1600" b="1" dirty="0">
                          <a:solidFill>
                            <a:schemeClr val="tx1"/>
                          </a:solidFill>
                          <a:effectLst/>
                          <a:latin typeface="+mn-lt"/>
                          <a:ea typeface="Times New Roman" panose="02020603050405020304" pitchFamily="18" charset="0"/>
                          <a:cs typeface="Times New Roman" panose="02020603050405020304" pitchFamily="18" charset="0"/>
                        </a:rPr>
                        <a:t>N=363</a:t>
                      </a:r>
                    </a:p>
                  </a:txBody>
                  <a:tcPr marL="68580" marR="68580" marT="0" marB="0"/>
                </a:tc>
                <a:extLst>
                  <a:ext uri="{0D108BD9-81ED-4DB2-BD59-A6C34878D82A}">
                    <a16:rowId xmlns:a16="http://schemas.microsoft.com/office/drawing/2014/main" val="4227571188"/>
                  </a:ext>
                </a:extLst>
              </a:tr>
              <a:tr h="388272">
                <a:tc>
                  <a:txBody>
                    <a:bodyPr/>
                    <a:lstStyle/>
                    <a:p>
                      <a:pPr marL="215265" marR="0">
                        <a:lnSpc>
                          <a:spcPct val="107000"/>
                        </a:lnSpc>
                        <a:spcBef>
                          <a:spcPts val="0"/>
                        </a:spcBef>
                        <a:spcAft>
                          <a:spcPts val="0"/>
                        </a:spcAft>
                      </a:pPr>
                      <a:r>
                        <a:rPr lang="en-US" sz="1600" u="none" dirty="0">
                          <a:effectLst/>
                          <a:latin typeface="+mn-lt"/>
                          <a:ea typeface="Times New Roman" panose="02020603050405020304" pitchFamily="18" charset="0"/>
                          <a:cs typeface="Times New Roman" panose="02020603050405020304" pitchFamily="18" charset="0"/>
                        </a:rPr>
                        <a:t>Detectable</a:t>
                      </a: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solidFill>
                            <a:schemeClr val="tx1"/>
                          </a:solidFill>
                          <a:effectLst/>
                          <a:latin typeface="+mn-lt"/>
                          <a:ea typeface="Times New Roman" panose="02020603050405020304" pitchFamily="18" charset="0"/>
                          <a:cs typeface="Times New Roman" panose="02020603050405020304" pitchFamily="18" charset="0"/>
                        </a:rPr>
                        <a:t>64.8%</a:t>
                      </a: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solidFill>
                            <a:schemeClr val="tx1"/>
                          </a:solidFill>
                          <a:effectLst/>
                          <a:latin typeface="+mn-lt"/>
                          <a:ea typeface="Times New Roman" panose="02020603050405020304" pitchFamily="18" charset="0"/>
                          <a:cs typeface="Times New Roman" panose="02020603050405020304" pitchFamily="18" charset="0"/>
                        </a:rPr>
                        <a:t>46.8%</a:t>
                      </a: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solidFill>
                            <a:schemeClr val="tx1"/>
                          </a:solidFill>
                          <a:effectLst/>
                          <a:latin typeface="+mn-lt"/>
                          <a:ea typeface="Times New Roman" panose="02020603050405020304" pitchFamily="18" charset="0"/>
                          <a:cs typeface="Times New Roman" panose="02020603050405020304" pitchFamily="18" charset="0"/>
                        </a:rPr>
                        <a:t>25.3%</a:t>
                      </a:r>
                    </a:p>
                  </a:txBody>
                  <a:tcPr marL="68580" marR="68580" marT="0" marB="0"/>
                </a:tc>
                <a:extLst>
                  <a:ext uri="{0D108BD9-81ED-4DB2-BD59-A6C34878D82A}">
                    <a16:rowId xmlns:a16="http://schemas.microsoft.com/office/drawing/2014/main" val="2958969540"/>
                  </a:ext>
                </a:extLst>
              </a:tr>
              <a:tr h="388272">
                <a:tc>
                  <a:txBody>
                    <a:bodyPr/>
                    <a:lstStyle/>
                    <a:p>
                      <a:pPr marL="215265" marR="0">
                        <a:lnSpc>
                          <a:spcPct val="107000"/>
                        </a:lnSpc>
                        <a:spcBef>
                          <a:spcPts val="0"/>
                        </a:spcBef>
                        <a:spcAft>
                          <a:spcPts val="0"/>
                        </a:spcAft>
                      </a:pPr>
                      <a:r>
                        <a:rPr lang="en-US" sz="1600" u="none" dirty="0">
                          <a:effectLst/>
                          <a:latin typeface="+mn-lt"/>
                          <a:ea typeface="Times New Roman" panose="02020603050405020304" pitchFamily="18" charset="0"/>
                          <a:cs typeface="Times New Roman" panose="02020603050405020304" pitchFamily="18" charset="0"/>
                        </a:rPr>
                        <a:t>&gt;40 ng/ml**</a:t>
                      </a: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solidFill>
                            <a:schemeClr val="tx1"/>
                          </a:solidFill>
                          <a:effectLst/>
                          <a:latin typeface="+mn-lt"/>
                          <a:ea typeface="Times New Roman" panose="02020603050405020304" pitchFamily="18" charset="0"/>
                          <a:cs typeface="Times New Roman" panose="02020603050405020304" pitchFamily="18" charset="0"/>
                        </a:rPr>
                        <a:t>48.4%</a:t>
                      </a: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solidFill>
                            <a:schemeClr val="tx1"/>
                          </a:solidFill>
                          <a:effectLst/>
                          <a:latin typeface="+mn-lt"/>
                          <a:ea typeface="Times New Roman" panose="02020603050405020304" pitchFamily="18" charset="0"/>
                          <a:cs typeface="Times New Roman" panose="02020603050405020304" pitchFamily="18" charset="0"/>
                        </a:rPr>
                        <a:t>38.4%</a:t>
                      </a: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solidFill>
                            <a:schemeClr val="tx1"/>
                          </a:solidFill>
                          <a:effectLst/>
                          <a:latin typeface="+mn-lt"/>
                          <a:ea typeface="Times New Roman" panose="02020603050405020304" pitchFamily="18" charset="0"/>
                          <a:cs typeface="Times New Roman" panose="02020603050405020304" pitchFamily="18" charset="0"/>
                        </a:rPr>
                        <a:t>17.4%</a:t>
                      </a:r>
                    </a:p>
                  </a:txBody>
                  <a:tcPr marL="68580" marR="68580" marT="0" marB="0"/>
                </a:tc>
                <a:extLst>
                  <a:ext uri="{0D108BD9-81ED-4DB2-BD59-A6C34878D82A}">
                    <a16:rowId xmlns:a16="http://schemas.microsoft.com/office/drawing/2014/main" val="3739043923"/>
                  </a:ext>
                </a:extLst>
              </a:tr>
            </a:tbl>
          </a:graphicData>
        </a:graphic>
      </p:graphicFrame>
      <p:graphicFrame>
        <p:nvGraphicFramePr>
          <p:cNvPr id="5" name="Table 4">
            <a:extLst>
              <a:ext uri="{FF2B5EF4-FFF2-40B4-BE49-F238E27FC236}">
                <a16:creationId xmlns:a16="http://schemas.microsoft.com/office/drawing/2014/main" id="{37C5CCDE-B91F-6A4A-9F7E-9DE8C62B93FF}"/>
              </a:ext>
            </a:extLst>
          </p:cNvPr>
          <p:cNvGraphicFramePr>
            <a:graphicFrameLocks noGrp="1"/>
          </p:cNvGraphicFramePr>
          <p:nvPr>
            <p:extLst>
              <p:ext uri="{D42A27DB-BD31-4B8C-83A1-F6EECF244321}">
                <p14:modId xmlns:p14="http://schemas.microsoft.com/office/powerpoint/2010/main" val="4227428231"/>
              </p:ext>
            </p:extLst>
          </p:nvPr>
        </p:nvGraphicFramePr>
        <p:xfrm>
          <a:off x="3784324" y="4018082"/>
          <a:ext cx="8324849" cy="1675102"/>
        </p:xfrm>
        <a:graphic>
          <a:graphicData uri="http://schemas.openxmlformats.org/drawingml/2006/table">
            <a:tbl>
              <a:tblPr firstRow="1" bandRow="1">
                <a:tableStyleId>{5C22544A-7EE6-4342-B048-85BDC9FD1C3A}</a:tableStyleId>
              </a:tblPr>
              <a:tblGrid>
                <a:gridCol w="3310750">
                  <a:extLst>
                    <a:ext uri="{9D8B030D-6E8A-4147-A177-3AD203B41FA5}">
                      <a16:colId xmlns:a16="http://schemas.microsoft.com/office/drawing/2014/main" val="882118630"/>
                    </a:ext>
                  </a:extLst>
                </a:gridCol>
                <a:gridCol w="1780774">
                  <a:extLst>
                    <a:ext uri="{9D8B030D-6E8A-4147-A177-3AD203B41FA5}">
                      <a16:colId xmlns:a16="http://schemas.microsoft.com/office/drawing/2014/main" val="3316679889"/>
                    </a:ext>
                  </a:extLst>
                </a:gridCol>
                <a:gridCol w="1548500">
                  <a:extLst>
                    <a:ext uri="{9D8B030D-6E8A-4147-A177-3AD203B41FA5}">
                      <a16:colId xmlns:a16="http://schemas.microsoft.com/office/drawing/2014/main" val="683768837"/>
                    </a:ext>
                  </a:extLst>
                </a:gridCol>
                <a:gridCol w="1684825">
                  <a:extLst>
                    <a:ext uri="{9D8B030D-6E8A-4147-A177-3AD203B41FA5}">
                      <a16:colId xmlns:a16="http://schemas.microsoft.com/office/drawing/2014/main" val="2329843135"/>
                    </a:ext>
                  </a:extLst>
                </a:gridCol>
              </a:tblGrid>
              <a:tr h="388272">
                <a:tc>
                  <a:txBody>
                    <a:bodyPr/>
                    <a:lstStyle/>
                    <a:p>
                      <a:pPr marL="0" marR="0" algn="just">
                        <a:lnSpc>
                          <a:spcPct val="107000"/>
                        </a:lnSpc>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 </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solidFill>
                            <a:schemeClr val="tx2"/>
                          </a:solidFill>
                          <a:effectLst/>
                          <a:latin typeface="+mn-lt"/>
                          <a:ea typeface="Times New Roman" panose="02020603050405020304" pitchFamily="18" charset="0"/>
                          <a:cs typeface="Times New Roman" panose="02020603050405020304" pitchFamily="18" charset="0"/>
                        </a:rPr>
                        <a:t>3 months</a:t>
                      </a:r>
                      <a:endParaRPr lang="en-US" sz="1600" dirty="0">
                        <a:solidFill>
                          <a:schemeClr val="tx2"/>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solidFill>
                            <a:schemeClr val="tx2"/>
                          </a:solidFill>
                          <a:effectLst/>
                          <a:latin typeface="+mn-lt"/>
                          <a:ea typeface="Times New Roman" panose="02020603050405020304" pitchFamily="18" charset="0"/>
                          <a:cs typeface="Times New Roman" panose="02020603050405020304" pitchFamily="18" charset="0"/>
                        </a:rPr>
                        <a:t>6 months</a:t>
                      </a:r>
                      <a:endParaRPr lang="en-US" sz="1600" dirty="0">
                        <a:solidFill>
                          <a:schemeClr val="tx2"/>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solidFill>
                            <a:schemeClr val="tx2"/>
                          </a:solidFill>
                          <a:effectLst/>
                          <a:latin typeface="+mn-lt"/>
                          <a:ea typeface="Times New Roman" panose="02020603050405020304" pitchFamily="18" charset="0"/>
                          <a:cs typeface="Times New Roman" panose="02020603050405020304" pitchFamily="18" charset="0"/>
                        </a:rPr>
                        <a:t>12 months</a:t>
                      </a:r>
                    </a:p>
                  </a:txBody>
                  <a:tcPr marL="68580" marR="68580" marT="0" marB="0"/>
                </a:tc>
                <a:extLst>
                  <a:ext uri="{0D108BD9-81ED-4DB2-BD59-A6C34878D82A}">
                    <a16:rowId xmlns:a16="http://schemas.microsoft.com/office/drawing/2014/main" val="1382982374"/>
                  </a:ext>
                </a:extLst>
              </a:tr>
              <a:tr h="388272">
                <a:tc>
                  <a:txBody>
                    <a:bodyPr/>
                    <a:lstStyle/>
                    <a:p>
                      <a:pPr marL="0" marR="0">
                        <a:lnSpc>
                          <a:spcPct val="107000"/>
                        </a:lnSpc>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Tenofovir diphosphate (TFV-DP), DBS</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N=371</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a:effectLst/>
                          <a:latin typeface="+mn-lt"/>
                          <a:ea typeface="Times New Roman" panose="02020603050405020304" pitchFamily="18" charset="0"/>
                          <a:cs typeface="Times New Roman" panose="02020603050405020304" pitchFamily="18" charset="0"/>
                        </a:rPr>
                        <a:t>N=363</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N=347</a:t>
                      </a:r>
                    </a:p>
                  </a:txBody>
                  <a:tcPr marL="68580" marR="68580" marT="0" marB="0"/>
                </a:tc>
                <a:extLst>
                  <a:ext uri="{0D108BD9-81ED-4DB2-BD59-A6C34878D82A}">
                    <a16:rowId xmlns:a16="http://schemas.microsoft.com/office/drawing/2014/main" val="534464192"/>
                  </a:ext>
                </a:extLst>
              </a:tr>
              <a:tr h="388272">
                <a:tc>
                  <a:txBody>
                    <a:bodyPr/>
                    <a:lstStyle/>
                    <a:p>
                      <a:pPr marL="215265" marR="0" algn="just">
                        <a:lnSpc>
                          <a:spcPct val="107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Detectable </a:t>
                      </a:r>
                    </a:p>
                  </a:txBody>
                  <a:tcPr marL="68580" marR="68580" marT="0" marB="0"/>
                </a:tc>
                <a:tc>
                  <a:txBody>
                    <a:bodyPr/>
                    <a:lstStyle/>
                    <a:p>
                      <a:pPr marL="0" marR="0" algn="ctr">
                        <a:lnSpc>
                          <a:spcPct val="107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83.6%</a:t>
                      </a:r>
                    </a:p>
                  </a:txBody>
                  <a:tcPr marL="68580" marR="68580" marT="0" marB="0"/>
                </a:tc>
                <a:tc>
                  <a:txBody>
                    <a:bodyPr/>
                    <a:lstStyle/>
                    <a:p>
                      <a:pPr marL="0" marR="0" algn="ctr">
                        <a:lnSpc>
                          <a:spcPct val="107000"/>
                        </a:lnSpc>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56.5%</a:t>
                      </a:r>
                    </a:p>
                  </a:txBody>
                  <a:tcPr marL="68580" marR="68580" marT="0" marB="0"/>
                </a:tc>
                <a:tc>
                  <a:txBody>
                    <a:bodyPr/>
                    <a:lstStyle/>
                    <a:p>
                      <a:pPr marL="0" marR="0" algn="ctr">
                        <a:lnSpc>
                          <a:spcPct val="107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31.4%</a:t>
                      </a:r>
                    </a:p>
                  </a:txBody>
                  <a:tcPr marL="68580" marR="68580" marT="0" marB="0"/>
                </a:tc>
                <a:extLst>
                  <a:ext uri="{0D108BD9-81ED-4DB2-BD59-A6C34878D82A}">
                    <a16:rowId xmlns:a16="http://schemas.microsoft.com/office/drawing/2014/main" val="2211049613"/>
                  </a:ext>
                </a:extLst>
              </a:tr>
              <a:tr h="388272">
                <a:tc>
                  <a:txBody>
                    <a:bodyPr/>
                    <a:lstStyle/>
                    <a:p>
                      <a:pPr marL="215265" marR="0">
                        <a:lnSpc>
                          <a:spcPct val="107000"/>
                        </a:lnSpc>
                        <a:spcBef>
                          <a:spcPts val="0"/>
                        </a:spcBef>
                        <a:spcAft>
                          <a:spcPts val="0"/>
                        </a:spcAft>
                      </a:pPr>
                      <a:r>
                        <a:rPr lang="en-US" sz="1600" u="sng" dirty="0">
                          <a:effectLst/>
                          <a:latin typeface="+mn-lt"/>
                          <a:ea typeface="Times New Roman" panose="02020603050405020304" pitchFamily="18" charset="0"/>
                          <a:cs typeface="Times New Roman" panose="02020603050405020304" pitchFamily="18" charset="0"/>
                        </a:rPr>
                        <a:t>&gt;</a:t>
                      </a:r>
                      <a:r>
                        <a:rPr lang="en-US" sz="1600" dirty="0">
                          <a:effectLst/>
                          <a:latin typeface="+mn-lt"/>
                          <a:ea typeface="Times New Roman" panose="02020603050405020304" pitchFamily="18" charset="0"/>
                          <a:cs typeface="Times New Roman" panose="02020603050405020304" pitchFamily="18" charset="0"/>
                        </a:rPr>
                        <a:t>700 </a:t>
                      </a:r>
                      <a:r>
                        <a:rPr lang="en-US" sz="1600" dirty="0" err="1">
                          <a:effectLst/>
                          <a:latin typeface="+mn-lt"/>
                          <a:ea typeface="Times New Roman" panose="02020603050405020304" pitchFamily="18" charset="0"/>
                          <a:cs typeface="Times New Roman" panose="02020603050405020304" pitchFamily="18" charset="0"/>
                        </a:rPr>
                        <a:t>fmol</a:t>
                      </a:r>
                      <a:r>
                        <a:rPr lang="en-US" sz="1600" dirty="0">
                          <a:effectLst/>
                          <a:latin typeface="+mn-lt"/>
                          <a:ea typeface="Times New Roman" panose="02020603050405020304" pitchFamily="18" charset="0"/>
                          <a:cs typeface="Times New Roman" panose="02020603050405020304" pitchFamily="18" charset="0"/>
                        </a:rPr>
                        <a:t>/punch* (</a:t>
                      </a:r>
                      <a:r>
                        <a:rPr lang="en-US" sz="1600" u="none" dirty="0">
                          <a:effectLst/>
                          <a:latin typeface="+mn-lt"/>
                          <a:ea typeface="Times New Roman" panose="02020603050405020304" pitchFamily="18" charset="0"/>
                          <a:cs typeface="Times New Roman" panose="02020603050405020304" pitchFamily="18" charset="0"/>
                        </a:rPr>
                        <a:t>among those with detectable TFV-DP)</a:t>
                      </a:r>
                    </a:p>
                  </a:txBody>
                  <a:tcPr marL="68580" marR="68580" marT="0" marB="0"/>
                </a:tc>
                <a:tc>
                  <a:txBody>
                    <a:bodyPr/>
                    <a:lstStyle/>
                    <a:p>
                      <a:pPr marL="0" marR="0" algn="ctr">
                        <a:lnSpc>
                          <a:spcPct val="107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24.8%</a:t>
                      </a:r>
                    </a:p>
                  </a:txBody>
                  <a:tcPr marL="68580" marR="68580" marT="0" marB="0"/>
                </a:tc>
                <a:tc>
                  <a:txBody>
                    <a:bodyPr/>
                    <a:lstStyle/>
                    <a:p>
                      <a:pPr marL="0" marR="0" algn="ctr">
                        <a:lnSpc>
                          <a:spcPct val="107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20.9%</a:t>
                      </a:r>
                    </a:p>
                  </a:txBody>
                  <a:tcPr marL="68580" marR="68580" marT="0" marB="0"/>
                </a:tc>
                <a:tc>
                  <a:txBody>
                    <a:bodyPr/>
                    <a:lstStyle/>
                    <a:p>
                      <a:pPr marL="0" marR="0" algn="ctr">
                        <a:lnSpc>
                          <a:spcPct val="107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8.6%</a:t>
                      </a:r>
                    </a:p>
                  </a:txBody>
                  <a:tcPr marL="68580" marR="68580" marT="0" marB="0"/>
                </a:tc>
                <a:extLst>
                  <a:ext uri="{0D108BD9-81ED-4DB2-BD59-A6C34878D82A}">
                    <a16:rowId xmlns:a16="http://schemas.microsoft.com/office/drawing/2014/main" val="2296654802"/>
                  </a:ext>
                </a:extLst>
              </a:tr>
            </a:tbl>
          </a:graphicData>
        </a:graphic>
      </p:graphicFrame>
      <p:sp>
        <p:nvSpPr>
          <p:cNvPr id="6" name="Rectangle 5">
            <a:extLst>
              <a:ext uri="{FF2B5EF4-FFF2-40B4-BE49-F238E27FC236}">
                <a16:creationId xmlns:a16="http://schemas.microsoft.com/office/drawing/2014/main" id="{5971E161-91C2-6C45-B4F1-9BEB99B8A1BA}"/>
              </a:ext>
            </a:extLst>
          </p:cNvPr>
          <p:cNvSpPr/>
          <p:nvPr/>
        </p:nvSpPr>
        <p:spPr>
          <a:xfrm>
            <a:off x="8564084" y="50026"/>
            <a:ext cx="3496470" cy="276999"/>
          </a:xfrm>
          <a:prstGeom prst="rect">
            <a:avLst/>
          </a:prstGeom>
        </p:spPr>
        <p:txBody>
          <a:bodyPr wrap="none">
            <a:spAutoFit/>
          </a:bodyPr>
          <a:lstStyle/>
          <a:p>
            <a:r>
              <a:rPr lang="en-US" altLang="ja-JP" sz="1200" kern="0" dirty="0" err="1"/>
              <a:t>Celum</a:t>
            </a:r>
            <a:r>
              <a:rPr lang="en-US" altLang="ja-JP" sz="1200" kern="0" dirty="0"/>
              <a:t>, C TUAC0301 </a:t>
            </a:r>
            <a:r>
              <a:rPr lang="en-US" altLang="ja-JP" sz="1200" kern="0" dirty="0">
                <a:solidFill>
                  <a:schemeClr val="tx1"/>
                </a:solidFill>
              </a:rPr>
              <a:t>IAS Mexico City July 21-24 2019 </a:t>
            </a:r>
          </a:p>
        </p:txBody>
      </p:sp>
      <p:sp>
        <p:nvSpPr>
          <p:cNvPr id="7" name="TextBox 6">
            <a:extLst>
              <a:ext uri="{FF2B5EF4-FFF2-40B4-BE49-F238E27FC236}">
                <a16:creationId xmlns:a16="http://schemas.microsoft.com/office/drawing/2014/main" id="{71164655-B0E2-074B-AC8F-8C117F3954C8}"/>
              </a:ext>
            </a:extLst>
          </p:cNvPr>
          <p:cNvSpPr txBox="1"/>
          <p:nvPr/>
        </p:nvSpPr>
        <p:spPr>
          <a:xfrm>
            <a:off x="536713" y="5000943"/>
            <a:ext cx="3247610" cy="646331"/>
          </a:xfrm>
          <a:prstGeom prst="rect">
            <a:avLst/>
          </a:prstGeom>
          <a:noFill/>
        </p:spPr>
        <p:txBody>
          <a:bodyPr wrap="square" rtlCol="0">
            <a:spAutoFit/>
          </a:bodyPr>
          <a:lstStyle/>
          <a:p>
            <a:r>
              <a:rPr lang="en-US" b="1" dirty="0"/>
              <a:t>Detectable TFV-DP in women receiving PrEP from HPTN 082 </a:t>
            </a:r>
          </a:p>
        </p:txBody>
      </p:sp>
    </p:spTree>
    <p:extLst>
      <p:ext uri="{BB962C8B-B14F-4D97-AF65-F5344CB8AC3E}">
        <p14:creationId xmlns:p14="http://schemas.microsoft.com/office/powerpoint/2010/main" val="842524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CB26-AD97-8E43-9E0B-F63485B8B42D}"/>
              </a:ext>
            </a:extLst>
          </p:cNvPr>
          <p:cNvSpPr>
            <a:spLocks noGrp="1"/>
          </p:cNvSpPr>
          <p:nvPr>
            <p:ph type="title"/>
          </p:nvPr>
        </p:nvSpPr>
        <p:spPr>
          <a:xfrm>
            <a:off x="-10085" y="31165"/>
            <a:ext cx="10515600" cy="1325563"/>
          </a:xfrm>
        </p:spPr>
        <p:txBody>
          <a:bodyPr/>
          <a:lstStyle/>
          <a:p>
            <a:r>
              <a:rPr lang="en-US" dirty="0">
                <a:latin typeface="Franklin Gothic Medium" panose="020B0603020102020204" pitchFamily="34" charset="0"/>
              </a:rPr>
              <a:t>PrEP – Adherence &amp; Retention</a:t>
            </a:r>
          </a:p>
        </p:txBody>
      </p:sp>
      <p:sp>
        <p:nvSpPr>
          <p:cNvPr id="3" name="Content Placeholder 2">
            <a:extLst>
              <a:ext uri="{FF2B5EF4-FFF2-40B4-BE49-F238E27FC236}">
                <a16:creationId xmlns:a16="http://schemas.microsoft.com/office/drawing/2014/main" id="{CC17C7A9-894F-4C46-8BF4-EFE6B62D79B1}"/>
              </a:ext>
            </a:extLst>
          </p:cNvPr>
          <p:cNvSpPr>
            <a:spLocks noGrp="1"/>
          </p:cNvSpPr>
          <p:nvPr>
            <p:ph idx="1"/>
          </p:nvPr>
        </p:nvSpPr>
        <p:spPr>
          <a:xfrm>
            <a:off x="439358" y="1748964"/>
            <a:ext cx="5918789" cy="4351338"/>
          </a:xfrm>
        </p:spPr>
        <p:txBody>
          <a:bodyPr>
            <a:normAutofit/>
          </a:bodyPr>
          <a:lstStyle/>
          <a:p>
            <a:pPr marL="0" indent="0">
              <a:buNone/>
            </a:pPr>
            <a:r>
              <a:rPr lang="en-US" sz="2400" dirty="0"/>
              <a:t>For female participants in </a:t>
            </a:r>
            <a:r>
              <a:rPr lang="en-US" sz="2400" dirty="0" err="1"/>
              <a:t>PrIYA</a:t>
            </a:r>
            <a:r>
              <a:rPr lang="en-US" sz="2400" dirty="0"/>
              <a:t>, there was a low rate of initiation of PrEP (22%), with only 40% of participants retained in care after 4 weeks. Among those who were retained, TDF was detectable in 66% overall using POC DBS testing, and adherence was associated with .</a:t>
            </a:r>
          </a:p>
        </p:txBody>
      </p:sp>
      <p:graphicFrame>
        <p:nvGraphicFramePr>
          <p:cNvPr id="4" name="Chart 3">
            <a:extLst>
              <a:ext uri="{FF2B5EF4-FFF2-40B4-BE49-F238E27FC236}">
                <a16:creationId xmlns:a16="http://schemas.microsoft.com/office/drawing/2014/main" id="{419EB7DB-7F6E-9E48-8D15-1F88F4DB481E}"/>
              </a:ext>
            </a:extLst>
          </p:cNvPr>
          <p:cNvGraphicFramePr>
            <a:graphicFrameLocks/>
          </p:cNvGraphicFramePr>
          <p:nvPr/>
        </p:nvGraphicFramePr>
        <p:xfrm>
          <a:off x="6762104" y="2259622"/>
          <a:ext cx="5017708" cy="382904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D75A1D99-1BDE-5244-A914-161D7984E7A2}"/>
              </a:ext>
            </a:extLst>
          </p:cNvPr>
          <p:cNvSpPr/>
          <p:nvPr/>
        </p:nvSpPr>
        <p:spPr>
          <a:xfrm>
            <a:off x="6776972" y="2185693"/>
            <a:ext cx="1795645" cy="338554"/>
          </a:xfrm>
          <a:prstGeom prst="rect">
            <a:avLst/>
          </a:prstGeom>
          <a:noFill/>
        </p:spPr>
        <p:txBody>
          <a:bodyPr wrap="square">
            <a:spAutoFit/>
          </a:bodyPr>
          <a:lstStyle/>
          <a:p>
            <a:r>
              <a:rPr lang="en-US" sz="1600" b="1" dirty="0">
                <a:latin typeface="+mj-lt"/>
                <a:ea typeface="Calibri" panose="020F0502020204030204" pitchFamily="34" charset="0"/>
              </a:rPr>
              <a:t>Age</a:t>
            </a:r>
            <a:endParaRPr lang="en-US" sz="1600" dirty="0">
              <a:latin typeface="+mj-lt"/>
            </a:endParaRPr>
          </a:p>
        </p:txBody>
      </p:sp>
      <p:sp>
        <p:nvSpPr>
          <p:cNvPr id="6" name="Rectangle 5">
            <a:extLst>
              <a:ext uri="{FF2B5EF4-FFF2-40B4-BE49-F238E27FC236}">
                <a16:creationId xmlns:a16="http://schemas.microsoft.com/office/drawing/2014/main" id="{10671924-EECA-9946-B0E9-B3BAF110699B}"/>
              </a:ext>
            </a:extLst>
          </p:cNvPr>
          <p:cNvSpPr/>
          <p:nvPr/>
        </p:nvSpPr>
        <p:spPr>
          <a:xfrm>
            <a:off x="6762104" y="3132245"/>
            <a:ext cx="1675935" cy="338554"/>
          </a:xfrm>
          <a:prstGeom prst="rect">
            <a:avLst/>
          </a:prstGeom>
          <a:noFill/>
          <a:ln>
            <a:noFill/>
          </a:ln>
        </p:spPr>
        <p:txBody>
          <a:bodyPr wrap="square">
            <a:spAutoFit/>
          </a:bodyPr>
          <a:lstStyle/>
          <a:p>
            <a:r>
              <a:rPr lang="en-US" sz="1600" b="1" dirty="0">
                <a:latin typeface="+mj-lt"/>
                <a:ea typeface="Calibri" panose="020F0502020204030204" pitchFamily="34" charset="0"/>
              </a:rPr>
              <a:t>Pregnancy status</a:t>
            </a:r>
            <a:endParaRPr lang="en-US" sz="1600" dirty="0">
              <a:latin typeface="+mj-lt"/>
            </a:endParaRPr>
          </a:p>
        </p:txBody>
      </p:sp>
      <p:sp>
        <p:nvSpPr>
          <p:cNvPr id="7" name="Rectangle 6">
            <a:extLst>
              <a:ext uri="{FF2B5EF4-FFF2-40B4-BE49-F238E27FC236}">
                <a16:creationId xmlns:a16="http://schemas.microsoft.com/office/drawing/2014/main" id="{D01CE173-545E-0A41-A188-78B83E190DA9}"/>
              </a:ext>
            </a:extLst>
          </p:cNvPr>
          <p:cNvSpPr/>
          <p:nvPr/>
        </p:nvSpPr>
        <p:spPr>
          <a:xfrm>
            <a:off x="6819719" y="4141341"/>
            <a:ext cx="1675935" cy="338554"/>
          </a:xfrm>
          <a:prstGeom prst="rect">
            <a:avLst/>
          </a:prstGeom>
          <a:noFill/>
        </p:spPr>
        <p:txBody>
          <a:bodyPr wrap="square">
            <a:spAutoFit/>
          </a:bodyPr>
          <a:lstStyle/>
          <a:p>
            <a:r>
              <a:rPr lang="en-US" sz="1600" b="1" dirty="0">
                <a:latin typeface="+mj-lt"/>
                <a:ea typeface="Calibri" panose="020F0502020204030204" pitchFamily="34" charset="0"/>
              </a:rPr>
              <a:t>Partner HIV status</a:t>
            </a:r>
            <a:endParaRPr lang="en-US" sz="1600" dirty="0">
              <a:latin typeface="+mj-lt"/>
            </a:endParaRPr>
          </a:p>
        </p:txBody>
      </p:sp>
      <p:cxnSp>
        <p:nvCxnSpPr>
          <p:cNvPr id="8" name="Straight Connector 7">
            <a:extLst>
              <a:ext uri="{FF2B5EF4-FFF2-40B4-BE49-F238E27FC236}">
                <a16:creationId xmlns:a16="http://schemas.microsoft.com/office/drawing/2014/main" id="{231FF2FB-F667-9947-9F79-E957D24E037E}"/>
              </a:ext>
            </a:extLst>
          </p:cNvPr>
          <p:cNvCxnSpPr>
            <a:cxnSpLocks/>
          </p:cNvCxnSpPr>
          <p:nvPr/>
        </p:nvCxnSpPr>
        <p:spPr>
          <a:xfrm>
            <a:off x="6781619" y="3159529"/>
            <a:ext cx="413338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208BDD-6EE8-9A42-AB29-994DDC8BE432}"/>
              </a:ext>
            </a:extLst>
          </p:cNvPr>
          <p:cNvCxnSpPr>
            <a:cxnSpLocks/>
          </p:cNvCxnSpPr>
          <p:nvPr/>
        </p:nvCxnSpPr>
        <p:spPr>
          <a:xfrm>
            <a:off x="6776972" y="4174145"/>
            <a:ext cx="413803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22C553-7121-694F-B3EB-FB3E85CC844F}"/>
              </a:ext>
            </a:extLst>
          </p:cNvPr>
          <p:cNvSpPr txBox="1"/>
          <p:nvPr/>
        </p:nvSpPr>
        <p:spPr>
          <a:xfrm>
            <a:off x="7162738" y="1853326"/>
            <a:ext cx="3710055" cy="369332"/>
          </a:xfrm>
          <a:prstGeom prst="rect">
            <a:avLst/>
          </a:prstGeom>
          <a:noFill/>
        </p:spPr>
        <p:txBody>
          <a:bodyPr wrap="none" rtlCol="0">
            <a:spAutoFit/>
          </a:bodyPr>
          <a:lstStyle/>
          <a:p>
            <a:r>
              <a:rPr lang="en-US" b="1" dirty="0"/>
              <a:t>Frequency of detectable TFV-</a:t>
            </a:r>
            <a:r>
              <a:rPr lang="en-US" b="1" dirty="0" err="1"/>
              <a:t>dp</a:t>
            </a:r>
            <a:r>
              <a:rPr lang="en-US" b="1" dirty="0"/>
              <a:t> level</a:t>
            </a:r>
          </a:p>
        </p:txBody>
      </p:sp>
      <p:sp>
        <p:nvSpPr>
          <p:cNvPr id="15" name="Rectangle 14">
            <a:extLst>
              <a:ext uri="{FF2B5EF4-FFF2-40B4-BE49-F238E27FC236}">
                <a16:creationId xmlns:a16="http://schemas.microsoft.com/office/drawing/2014/main" id="{A3302EA6-50DE-D840-BC99-CFABCAD9589F}"/>
              </a:ext>
            </a:extLst>
          </p:cNvPr>
          <p:cNvSpPr/>
          <p:nvPr/>
        </p:nvSpPr>
        <p:spPr>
          <a:xfrm>
            <a:off x="8868654" y="6519101"/>
            <a:ext cx="3323346" cy="276999"/>
          </a:xfrm>
          <a:prstGeom prst="rect">
            <a:avLst/>
          </a:prstGeom>
        </p:spPr>
        <p:txBody>
          <a:bodyPr wrap="none">
            <a:spAutoFit/>
          </a:bodyPr>
          <a:lstStyle/>
          <a:p>
            <a:r>
              <a:rPr lang="en-US" altLang="ja-JP" sz="1200" kern="0" dirty="0" err="1"/>
              <a:t>Pintye</a:t>
            </a:r>
            <a:r>
              <a:rPr lang="en-US" altLang="ja-JP" sz="1200" kern="0" dirty="0"/>
              <a:t> TUAC0305 </a:t>
            </a:r>
            <a:r>
              <a:rPr lang="en-US" altLang="ja-JP" sz="1200" kern="0" dirty="0">
                <a:solidFill>
                  <a:schemeClr val="tx1"/>
                </a:solidFill>
              </a:rPr>
              <a:t>IAS Mexico City July 21-24 2019 </a:t>
            </a:r>
          </a:p>
        </p:txBody>
      </p:sp>
      <p:sp>
        <p:nvSpPr>
          <p:cNvPr id="16" name="Title 1">
            <a:extLst>
              <a:ext uri="{FF2B5EF4-FFF2-40B4-BE49-F238E27FC236}">
                <a16:creationId xmlns:a16="http://schemas.microsoft.com/office/drawing/2014/main" id="{BA3AA7AB-FCC1-E04F-8E7B-7DF5459323ED}"/>
              </a:ext>
            </a:extLst>
          </p:cNvPr>
          <p:cNvSpPr txBox="1">
            <a:spLocks/>
          </p:cNvSpPr>
          <p:nvPr/>
        </p:nvSpPr>
        <p:spPr>
          <a:xfrm>
            <a:off x="4987397" y="4024473"/>
            <a:ext cx="1554868" cy="572289"/>
          </a:xfrm>
          <a:prstGeom prst="rect">
            <a:avLst/>
          </a:prstGeom>
        </p:spPr>
        <p:txBody>
          <a:bodyPr vert="horz" anchor="ctr">
            <a:noAutofit/>
          </a:bodyPr>
          <a:lstStyle>
            <a:lvl1pPr algn="l" rtl="0" eaLnBrk="1" latinLnBrk="0" hangingPunct="1">
              <a:spcBef>
                <a:spcPct val="0"/>
              </a:spcBef>
              <a:buNone/>
              <a:defRPr kumimoji="0" sz="2400" kern="1200">
                <a:solidFill>
                  <a:schemeClr val="tx2"/>
                </a:solidFill>
                <a:latin typeface="+mj-lt"/>
                <a:ea typeface="+mj-ea"/>
                <a:cs typeface="+mj-cs"/>
              </a:defRPr>
            </a:lvl1pPr>
          </a:lstStyle>
          <a:p>
            <a:r>
              <a:rPr lang="en-US" sz="1800" dirty="0">
                <a:solidFill>
                  <a:schemeClr val="tx1"/>
                </a:solidFill>
                <a:cs typeface="Arial" panose="020B0604020202020204" pitchFamily="34" charset="0"/>
              </a:rPr>
              <a:t>n=4,684</a:t>
            </a:r>
            <a:r>
              <a:rPr lang="en-US" sz="1800" b="1" dirty="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 </a:t>
            </a:r>
          </a:p>
        </p:txBody>
      </p:sp>
      <p:graphicFrame>
        <p:nvGraphicFramePr>
          <p:cNvPr id="18" name="Chart 17">
            <a:extLst>
              <a:ext uri="{FF2B5EF4-FFF2-40B4-BE49-F238E27FC236}">
                <a16:creationId xmlns:a16="http://schemas.microsoft.com/office/drawing/2014/main" id="{8F9A2826-FFC7-7240-B0E8-E51FD14D9FD4}"/>
              </a:ext>
            </a:extLst>
          </p:cNvPr>
          <p:cNvGraphicFramePr/>
          <p:nvPr>
            <p:extLst>
              <p:ext uri="{D42A27DB-BD31-4B8C-83A1-F6EECF244321}">
                <p14:modId xmlns:p14="http://schemas.microsoft.com/office/powerpoint/2010/main" val="758400279"/>
              </p:ext>
            </p:extLst>
          </p:nvPr>
        </p:nvGraphicFramePr>
        <p:xfrm>
          <a:off x="292902" y="4228116"/>
          <a:ext cx="3448732" cy="23777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F2120658-63A1-8D4C-B1BA-8C5F7A92A1EB}"/>
              </a:ext>
            </a:extLst>
          </p:cNvPr>
          <p:cNvGraphicFramePr/>
          <p:nvPr>
            <p:extLst>
              <p:ext uri="{D42A27DB-BD31-4B8C-83A1-F6EECF244321}">
                <p14:modId xmlns:p14="http://schemas.microsoft.com/office/powerpoint/2010/main" val="3858611148"/>
              </p:ext>
            </p:extLst>
          </p:nvPr>
        </p:nvGraphicFramePr>
        <p:xfrm>
          <a:off x="3073989" y="3959797"/>
          <a:ext cx="2973344" cy="2646103"/>
        </p:xfrm>
        <a:graphic>
          <a:graphicData uri="http://schemas.openxmlformats.org/drawingml/2006/chart">
            <c:chart xmlns:c="http://schemas.openxmlformats.org/drawingml/2006/chart" xmlns:r="http://schemas.openxmlformats.org/officeDocument/2006/relationships" r:id="rId4"/>
          </a:graphicData>
        </a:graphic>
      </p:graphicFrame>
      <p:sp>
        <p:nvSpPr>
          <p:cNvPr id="21" name="Title 1">
            <a:extLst>
              <a:ext uri="{FF2B5EF4-FFF2-40B4-BE49-F238E27FC236}">
                <a16:creationId xmlns:a16="http://schemas.microsoft.com/office/drawing/2014/main" id="{BFA852FB-C993-4243-AAD1-325502430EBD}"/>
              </a:ext>
            </a:extLst>
          </p:cNvPr>
          <p:cNvSpPr txBox="1">
            <a:spLocks/>
          </p:cNvSpPr>
          <p:nvPr/>
        </p:nvSpPr>
        <p:spPr>
          <a:xfrm>
            <a:off x="2333222" y="4024473"/>
            <a:ext cx="1554868" cy="572289"/>
          </a:xfrm>
          <a:prstGeom prst="rect">
            <a:avLst/>
          </a:prstGeom>
        </p:spPr>
        <p:txBody>
          <a:bodyPr vert="horz" anchor="ctr">
            <a:noAutofit/>
          </a:bodyPr>
          <a:lstStyle>
            <a:lvl1pPr algn="l" rtl="0" eaLnBrk="1" latinLnBrk="0" hangingPunct="1">
              <a:spcBef>
                <a:spcPct val="0"/>
              </a:spcBef>
              <a:buNone/>
              <a:defRPr kumimoji="0" sz="2400" kern="1200">
                <a:solidFill>
                  <a:schemeClr val="tx2"/>
                </a:solidFill>
                <a:latin typeface="+mj-lt"/>
                <a:ea typeface="+mj-ea"/>
                <a:cs typeface="+mj-cs"/>
              </a:defRPr>
            </a:lvl1pPr>
          </a:lstStyle>
          <a:p>
            <a:r>
              <a:rPr lang="en-US" sz="1800" dirty="0">
                <a:solidFill>
                  <a:schemeClr val="tx1"/>
                </a:solidFill>
                <a:cs typeface="Arial" panose="020B0604020202020204" pitchFamily="34" charset="0"/>
              </a:rPr>
              <a:t>n=21,291</a:t>
            </a:r>
            <a:r>
              <a:rPr lang="en-US" sz="1800" b="1" dirty="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800442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AF188-68E5-1C4F-9A1A-E2A82F699F36}"/>
              </a:ext>
            </a:extLst>
          </p:cNvPr>
          <p:cNvSpPr>
            <a:spLocks noGrp="1"/>
          </p:cNvSpPr>
          <p:nvPr>
            <p:ph type="title"/>
          </p:nvPr>
        </p:nvSpPr>
        <p:spPr/>
        <p:txBody>
          <a:bodyPr/>
          <a:lstStyle/>
          <a:p>
            <a:r>
              <a:rPr lang="en-US" dirty="0">
                <a:latin typeface="Franklin Gothic Medium" panose="020B0603020102020204" pitchFamily="34" charset="0"/>
              </a:rPr>
              <a:t>Thinking Outside The Clinic – Point-of-Care HIV Testing </a:t>
            </a:r>
          </a:p>
        </p:txBody>
      </p:sp>
    </p:spTree>
    <p:extLst>
      <p:ext uri="{BB962C8B-B14F-4D97-AF65-F5344CB8AC3E}">
        <p14:creationId xmlns:p14="http://schemas.microsoft.com/office/powerpoint/2010/main" val="2622848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B212E-76D7-2544-8D60-99C667793B7E}"/>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Peer-Delivered HIV Self-Testing</a:t>
            </a:r>
          </a:p>
        </p:txBody>
      </p:sp>
      <p:sp>
        <p:nvSpPr>
          <p:cNvPr id="3" name="Content Placeholder 2">
            <a:extLst>
              <a:ext uri="{FF2B5EF4-FFF2-40B4-BE49-F238E27FC236}">
                <a16:creationId xmlns:a16="http://schemas.microsoft.com/office/drawing/2014/main" id="{DB9192FA-B0C3-8C4E-BC50-96544EC744B6}"/>
              </a:ext>
            </a:extLst>
          </p:cNvPr>
          <p:cNvSpPr>
            <a:spLocks noGrp="1"/>
          </p:cNvSpPr>
          <p:nvPr>
            <p:ph idx="1"/>
          </p:nvPr>
        </p:nvSpPr>
        <p:spPr>
          <a:xfrm>
            <a:off x="451014" y="1024057"/>
            <a:ext cx="11031071" cy="4351338"/>
          </a:xfrm>
        </p:spPr>
        <p:txBody>
          <a:bodyPr>
            <a:normAutofit/>
          </a:bodyPr>
          <a:lstStyle/>
          <a:p>
            <a:pPr marL="0" indent="0">
              <a:buNone/>
            </a:pPr>
            <a:r>
              <a:rPr lang="en-US" sz="2400" dirty="0"/>
              <a:t>Peer-delivered HIV self-test kits are effective in reaching FSWs and MSM, who found the testing acceptable.</a:t>
            </a:r>
          </a:p>
          <a:p>
            <a:pPr marL="369888" lvl="1" indent="-317500"/>
            <a:r>
              <a:rPr lang="en-US" sz="2000" dirty="0"/>
              <a:t>Linkage to care and saturation of the peer-tester networks were observed challenges in Burundi, but linkage to care was high among MSM tested in South Africa and Thailand (72 &amp; 93% receiving confirmatory tests, 95 &amp; 95% initiating ART)</a:t>
            </a:r>
          </a:p>
          <a:p>
            <a:pPr marL="369888" lvl="1" indent="-317500"/>
            <a:r>
              <a:rPr lang="en-US" sz="2000" dirty="0"/>
              <a:t>Signals for increased interpersonal violence and relationship problems were noted for FSWs Malawi.</a:t>
            </a:r>
          </a:p>
          <a:p>
            <a:pPr marL="369888" lvl="1" indent="-317500"/>
            <a:endParaRPr lang="en-US" sz="2000" dirty="0"/>
          </a:p>
        </p:txBody>
      </p:sp>
      <p:sp>
        <p:nvSpPr>
          <p:cNvPr id="6" name="Rectangle 5">
            <a:extLst>
              <a:ext uri="{FF2B5EF4-FFF2-40B4-BE49-F238E27FC236}">
                <a16:creationId xmlns:a16="http://schemas.microsoft.com/office/drawing/2014/main" id="{BAA1B4FC-12FD-FE46-A965-ED8D384982D2}"/>
              </a:ext>
            </a:extLst>
          </p:cNvPr>
          <p:cNvSpPr/>
          <p:nvPr/>
        </p:nvSpPr>
        <p:spPr>
          <a:xfrm>
            <a:off x="7369846" y="6611219"/>
            <a:ext cx="4822154" cy="276999"/>
          </a:xfrm>
          <a:prstGeom prst="rect">
            <a:avLst/>
          </a:prstGeom>
        </p:spPr>
        <p:txBody>
          <a:bodyPr wrap="none">
            <a:spAutoFit/>
          </a:bodyPr>
          <a:lstStyle/>
          <a:p>
            <a:r>
              <a:rPr lang="en-US" altLang="ja-JP" sz="1200" kern="0" dirty="0">
                <a:solidFill>
                  <a:schemeClr val="tx1"/>
                </a:solidFill>
              </a:rPr>
              <a:t>Shapiro &amp; Nguyen &amp; </a:t>
            </a:r>
            <a:r>
              <a:rPr lang="en-US" altLang="ja-JP" sz="1200" kern="0" dirty="0" err="1">
                <a:solidFill>
                  <a:schemeClr val="tx1"/>
                </a:solidFill>
              </a:rPr>
              <a:t>Gashobotse</a:t>
            </a:r>
            <a:r>
              <a:rPr lang="en-US" altLang="ja-JP" sz="1200" kern="0" dirty="0">
                <a:solidFill>
                  <a:schemeClr val="tx1"/>
                </a:solidFill>
              </a:rPr>
              <a:t> WEAC02 IAS Mexico City July 21-24 2019 </a:t>
            </a:r>
          </a:p>
        </p:txBody>
      </p:sp>
      <p:graphicFrame>
        <p:nvGraphicFramePr>
          <p:cNvPr id="7" name="Content Placeholder 3">
            <a:extLst>
              <a:ext uri="{FF2B5EF4-FFF2-40B4-BE49-F238E27FC236}">
                <a16:creationId xmlns:a16="http://schemas.microsoft.com/office/drawing/2014/main" id="{58605061-BFC2-5F43-B96A-D0A0F7FDD30C}"/>
              </a:ext>
            </a:extLst>
          </p:cNvPr>
          <p:cNvGraphicFramePr>
            <a:graphicFrameLocks/>
          </p:cNvGraphicFramePr>
          <p:nvPr/>
        </p:nvGraphicFramePr>
        <p:xfrm>
          <a:off x="6155419" y="3356884"/>
          <a:ext cx="6036581" cy="32255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F5CDE16-7022-BE42-A27A-624C8DD78B37}"/>
              </a:ext>
            </a:extLst>
          </p:cNvPr>
          <p:cNvSpPr txBox="1"/>
          <p:nvPr/>
        </p:nvSpPr>
        <p:spPr>
          <a:xfrm>
            <a:off x="6367351" y="3199304"/>
            <a:ext cx="5504327" cy="369332"/>
          </a:xfrm>
          <a:prstGeom prst="rect">
            <a:avLst/>
          </a:prstGeom>
          <a:noFill/>
        </p:spPr>
        <p:txBody>
          <a:bodyPr wrap="none" rtlCol="0">
            <a:spAutoFit/>
          </a:bodyPr>
          <a:lstStyle/>
          <a:p>
            <a:r>
              <a:rPr lang="en-US" b="1" dirty="0"/>
              <a:t>HIVST uptake trend, Burundi (June 2018 to March 2019)</a:t>
            </a:r>
          </a:p>
        </p:txBody>
      </p:sp>
      <p:sp>
        <p:nvSpPr>
          <p:cNvPr id="9" name="Rectangle 8">
            <a:extLst>
              <a:ext uri="{FF2B5EF4-FFF2-40B4-BE49-F238E27FC236}">
                <a16:creationId xmlns:a16="http://schemas.microsoft.com/office/drawing/2014/main" id="{613660DD-3FE1-CB40-99AD-59B59F4DE329}"/>
              </a:ext>
            </a:extLst>
          </p:cNvPr>
          <p:cNvSpPr/>
          <p:nvPr/>
        </p:nvSpPr>
        <p:spPr>
          <a:xfrm>
            <a:off x="93492" y="6472052"/>
            <a:ext cx="3249608" cy="276999"/>
          </a:xfrm>
          <a:prstGeom prst="rect">
            <a:avLst/>
          </a:prstGeom>
        </p:spPr>
        <p:txBody>
          <a:bodyPr wrap="none">
            <a:spAutoFit/>
          </a:bodyPr>
          <a:lstStyle/>
          <a:p>
            <a:r>
              <a:rPr lang="en-US" altLang="ja-JP" sz="1200" kern="0" dirty="0" err="1">
                <a:solidFill>
                  <a:schemeClr val="tx1"/>
                </a:solidFill>
              </a:rPr>
              <a:t>Mee</a:t>
            </a:r>
            <a:r>
              <a:rPr lang="en-US" altLang="ja-JP" sz="1200" kern="0" dirty="0">
                <a:solidFill>
                  <a:schemeClr val="tx1"/>
                </a:solidFill>
              </a:rPr>
              <a:t>, P WEAC02 IAS Mexico City July 21-24 2019 </a:t>
            </a:r>
          </a:p>
        </p:txBody>
      </p:sp>
      <p:graphicFrame>
        <p:nvGraphicFramePr>
          <p:cNvPr id="12" name="Chart 11">
            <a:extLst>
              <a:ext uri="{FF2B5EF4-FFF2-40B4-BE49-F238E27FC236}">
                <a16:creationId xmlns:a16="http://schemas.microsoft.com/office/drawing/2014/main" id="{FFB0720A-9A78-3047-9D6A-6B7A20F21582}"/>
              </a:ext>
            </a:extLst>
          </p:cNvPr>
          <p:cNvGraphicFramePr/>
          <p:nvPr>
            <p:extLst>
              <p:ext uri="{D42A27DB-BD31-4B8C-83A1-F6EECF244321}">
                <p14:modId xmlns:p14="http://schemas.microsoft.com/office/powerpoint/2010/main" val="1966640701"/>
              </p:ext>
            </p:extLst>
          </p:nvPr>
        </p:nvGraphicFramePr>
        <p:xfrm>
          <a:off x="71716" y="3461062"/>
          <a:ext cx="4501928" cy="34271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77673FE5-2C25-D044-B78E-4A0CA619DE8E}"/>
              </a:ext>
            </a:extLst>
          </p:cNvPr>
          <p:cNvGraphicFramePr/>
          <p:nvPr/>
        </p:nvGraphicFramePr>
        <p:xfrm>
          <a:off x="3027891" y="3718040"/>
          <a:ext cx="2987834" cy="2754012"/>
        </p:xfrm>
        <a:graphic>
          <a:graphicData uri="http://schemas.openxmlformats.org/drawingml/2006/chart">
            <c:chart xmlns:c="http://schemas.openxmlformats.org/drawingml/2006/chart" xmlns:r="http://schemas.openxmlformats.org/officeDocument/2006/relationships" r:id="rId5"/>
          </a:graphicData>
        </a:graphic>
      </p:graphicFrame>
      <p:sp>
        <p:nvSpPr>
          <p:cNvPr id="17" name="Curved Down Arrow 16">
            <a:extLst>
              <a:ext uri="{FF2B5EF4-FFF2-40B4-BE49-F238E27FC236}">
                <a16:creationId xmlns:a16="http://schemas.microsoft.com/office/drawing/2014/main" id="{7ADCEE47-35E9-7248-9648-407C620118B6}"/>
              </a:ext>
            </a:extLst>
          </p:cNvPr>
          <p:cNvSpPr/>
          <p:nvPr/>
        </p:nvSpPr>
        <p:spPr>
          <a:xfrm rot="1405786">
            <a:off x="3810426" y="3871177"/>
            <a:ext cx="1004632" cy="421798"/>
          </a:xfrm>
          <a:prstGeom prst="curvedDownArrow">
            <a:avLst/>
          </a:prstGeom>
          <a:solidFill>
            <a:srgbClr val="61A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Curved Down Arrow 17">
            <a:extLst>
              <a:ext uri="{FF2B5EF4-FFF2-40B4-BE49-F238E27FC236}">
                <a16:creationId xmlns:a16="http://schemas.microsoft.com/office/drawing/2014/main" id="{6F268B18-4EA8-F64F-A37D-D53E5C234069}"/>
              </a:ext>
            </a:extLst>
          </p:cNvPr>
          <p:cNvSpPr/>
          <p:nvPr/>
        </p:nvSpPr>
        <p:spPr>
          <a:xfrm rot="1405786">
            <a:off x="4573566" y="4216306"/>
            <a:ext cx="1004632" cy="421798"/>
          </a:xfrm>
          <a:prstGeom prst="curvedDownArrow">
            <a:avLst/>
          </a:prstGeom>
          <a:solidFill>
            <a:srgbClr val="61A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Curved Down Arrow 18">
            <a:extLst>
              <a:ext uri="{FF2B5EF4-FFF2-40B4-BE49-F238E27FC236}">
                <a16:creationId xmlns:a16="http://schemas.microsoft.com/office/drawing/2014/main" id="{1A2726E1-6675-2344-B1D4-62A39819D127}"/>
              </a:ext>
            </a:extLst>
          </p:cNvPr>
          <p:cNvSpPr/>
          <p:nvPr/>
        </p:nvSpPr>
        <p:spPr>
          <a:xfrm rot="1919993">
            <a:off x="4062235" y="3988358"/>
            <a:ext cx="1064775" cy="444604"/>
          </a:xfrm>
          <a:prstGeom prst="curvedDownArrow">
            <a:avLst>
              <a:gd name="adj1" fmla="val 25000"/>
              <a:gd name="adj2" fmla="val 50000"/>
              <a:gd name="adj3" fmla="val 24473"/>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Curved Down Arrow 19">
            <a:extLst>
              <a:ext uri="{FF2B5EF4-FFF2-40B4-BE49-F238E27FC236}">
                <a16:creationId xmlns:a16="http://schemas.microsoft.com/office/drawing/2014/main" id="{12320BE6-64C8-2F47-9BF4-2D44189E9434}"/>
              </a:ext>
            </a:extLst>
          </p:cNvPr>
          <p:cNvSpPr/>
          <p:nvPr/>
        </p:nvSpPr>
        <p:spPr>
          <a:xfrm rot="1919993">
            <a:off x="4812468" y="4293598"/>
            <a:ext cx="1024582" cy="442970"/>
          </a:xfrm>
          <a:prstGeom prst="curvedDownArrow">
            <a:avLst>
              <a:gd name="adj1" fmla="val 25000"/>
              <a:gd name="adj2" fmla="val 50000"/>
              <a:gd name="adj3" fmla="val 38857"/>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48ED1A6C-76AE-4E45-A976-109E6B5EDB5D}"/>
              </a:ext>
            </a:extLst>
          </p:cNvPr>
          <p:cNvCxnSpPr>
            <a:cxnSpLocks/>
          </p:cNvCxnSpPr>
          <p:nvPr/>
        </p:nvCxnSpPr>
        <p:spPr>
          <a:xfrm flipH="1">
            <a:off x="2706567" y="3900240"/>
            <a:ext cx="862038" cy="2359441"/>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ED4FC68-F365-BD43-B389-6D38BAF520F0}"/>
              </a:ext>
            </a:extLst>
          </p:cNvPr>
          <p:cNvCxnSpPr>
            <a:cxnSpLocks/>
          </p:cNvCxnSpPr>
          <p:nvPr/>
        </p:nvCxnSpPr>
        <p:spPr>
          <a:xfrm flipH="1">
            <a:off x="3549517" y="5514562"/>
            <a:ext cx="39082" cy="77128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82AA92D3-802C-C54B-B0D9-13A00BA9FC70}"/>
              </a:ext>
            </a:extLst>
          </p:cNvPr>
          <p:cNvSpPr txBox="1"/>
          <p:nvPr/>
        </p:nvSpPr>
        <p:spPr>
          <a:xfrm>
            <a:off x="536482" y="3065251"/>
            <a:ext cx="5120954" cy="369332"/>
          </a:xfrm>
          <a:prstGeom prst="rect">
            <a:avLst/>
          </a:prstGeom>
          <a:noFill/>
        </p:spPr>
        <p:txBody>
          <a:bodyPr wrap="none" rtlCol="0">
            <a:spAutoFit/>
          </a:bodyPr>
          <a:lstStyle/>
          <a:p>
            <a:r>
              <a:rPr lang="en-US" b="1" dirty="0"/>
              <a:t>Linkage Cascade for HIVST recipients in South Africa</a:t>
            </a:r>
          </a:p>
        </p:txBody>
      </p:sp>
    </p:spTree>
    <p:extLst>
      <p:ext uri="{BB962C8B-B14F-4D97-AF65-F5344CB8AC3E}">
        <p14:creationId xmlns:p14="http://schemas.microsoft.com/office/powerpoint/2010/main" val="5771078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01E78-0118-614C-846A-9B3616A8C23A}"/>
              </a:ext>
            </a:extLst>
          </p:cNvPr>
          <p:cNvSpPr>
            <a:spLocks noGrp="1"/>
          </p:cNvSpPr>
          <p:nvPr>
            <p:ph type="title"/>
          </p:nvPr>
        </p:nvSpPr>
        <p:spPr>
          <a:xfrm>
            <a:off x="0" y="-10301"/>
            <a:ext cx="10515600" cy="1325563"/>
          </a:xfrm>
        </p:spPr>
        <p:txBody>
          <a:bodyPr/>
          <a:lstStyle/>
          <a:p>
            <a:r>
              <a:rPr lang="en-US" dirty="0">
                <a:latin typeface="Franklin Gothic Medium" panose="020B0603020102020204" pitchFamily="34" charset="0"/>
              </a:rPr>
              <a:t>POC Testing – Updates on Available Tests</a:t>
            </a:r>
          </a:p>
        </p:txBody>
      </p:sp>
      <p:sp>
        <p:nvSpPr>
          <p:cNvPr id="3" name="Content Placeholder 2">
            <a:extLst>
              <a:ext uri="{FF2B5EF4-FFF2-40B4-BE49-F238E27FC236}">
                <a16:creationId xmlns:a16="http://schemas.microsoft.com/office/drawing/2014/main" id="{A5C1D13E-23ED-0F4D-A406-F1595BA03221}"/>
              </a:ext>
            </a:extLst>
          </p:cNvPr>
          <p:cNvSpPr>
            <a:spLocks noGrp="1"/>
          </p:cNvSpPr>
          <p:nvPr>
            <p:ph idx="1"/>
          </p:nvPr>
        </p:nvSpPr>
        <p:spPr>
          <a:xfrm>
            <a:off x="838200" y="1315262"/>
            <a:ext cx="10515600" cy="5542738"/>
          </a:xfrm>
        </p:spPr>
        <p:txBody>
          <a:bodyPr>
            <a:normAutofit/>
          </a:bodyPr>
          <a:lstStyle/>
          <a:p>
            <a:r>
              <a:rPr lang="en-US" dirty="0"/>
              <a:t>Dried Blood Spot (DBS) VL testing technology is improving. DBS provides opportunities for POC testing.</a:t>
            </a:r>
          </a:p>
          <a:p>
            <a:pPr lvl="1"/>
            <a:r>
              <a:rPr lang="en-US" dirty="0"/>
              <a:t>Periodic testing showed consistent adherence in a subset of participants with high VL from the M-Spot Study</a:t>
            </a:r>
          </a:p>
          <a:p>
            <a:pPr lvl="1"/>
            <a:r>
              <a:rPr lang="en-US" dirty="0"/>
              <a:t>HIV1 RNA VL using automated filtered dried plasma spot performed better than dried blood spot in head-to-head comparison, and correlated better with  results from venous samples. </a:t>
            </a:r>
          </a:p>
          <a:p>
            <a:endParaRPr lang="en-US" dirty="0"/>
          </a:p>
          <a:p>
            <a:r>
              <a:rPr lang="en-US" dirty="0"/>
              <a:t>POC NAAT</a:t>
            </a:r>
          </a:p>
          <a:p>
            <a:pPr lvl="1"/>
            <a:r>
              <a:rPr lang="en-US" dirty="0"/>
              <a:t>GeneXpert VL test uses 1mL of plasma, TAT 90 minutes, with LOD 32 copies/mL (not yet available in North America)</a:t>
            </a:r>
          </a:p>
          <a:p>
            <a:pPr lvl="1"/>
            <a:r>
              <a:rPr lang="en-US" dirty="0" err="1"/>
              <a:t>mPIMA</a:t>
            </a:r>
            <a:endParaRPr lang="en-US" dirty="0"/>
          </a:p>
          <a:p>
            <a:pPr lvl="1"/>
            <a:r>
              <a:rPr lang="en-US" dirty="0"/>
              <a:t>SAMBA II</a:t>
            </a:r>
          </a:p>
        </p:txBody>
      </p:sp>
      <p:sp>
        <p:nvSpPr>
          <p:cNvPr id="4" name="Rectangle 3">
            <a:extLst>
              <a:ext uri="{FF2B5EF4-FFF2-40B4-BE49-F238E27FC236}">
                <a16:creationId xmlns:a16="http://schemas.microsoft.com/office/drawing/2014/main" id="{7A834015-C5C2-0041-B81A-2BF65916A58D}"/>
              </a:ext>
            </a:extLst>
          </p:cNvPr>
          <p:cNvSpPr/>
          <p:nvPr/>
        </p:nvSpPr>
        <p:spPr>
          <a:xfrm>
            <a:off x="8312806" y="3671132"/>
            <a:ext cx="2892138" cy="276999"/>
          </a:xfrm>
          <a:prstGeom prst="rect">
            <a:avLst/>
          </a:prstGeom>
        </p:spPr>
        <p:txBody>
          <a:bodyPr wrap="none">
            <a:spAutoFit/>
          </a:bodyPr>
          <a:lstStyle/>
          <a:p>
            <a:r>
              <a:rPr lang="en-US" altLang="ja-JP" sz="1200" kern="0" dirty="0">
                <a:solidFill>
                  <a:schemeClr val="tx1"/>
                </a:solidFill>
              </a:rPr>
              <a:t>Pham, MD IAS Mexico City July 21-24 2019 </a:t>
            </a:r>
          </a:p>
        </p:txBody>
      </p:sp>
      <p:sp>
        <p:nvSpPr>
          <p:cNvPr id="5" name="Rectangle 4">
            <a:extLst>
              <a:ext uri="{FF2B5EF4-FFF2-40B4-BE49-F238E27FC236}">
                <a16:creationId xmlns:a16="http://schemas.microsoft.com/office/drawing/2014/main" id="{9502D949-DA71-F945-9EFA-3CD809E9692F}"/>
              </a:ext>
            </a:extLst>
          </p:cNvPr>
          <p:cNvSpPr/>
          <p:nvPr/>
        </p:nvSpPr>
        <p:spPr>
          <a:xfrm>
            <a:off x="7456579" y="2502325"/>
            <a:ext cx="3897221" cy="276999"/>
          </a:xfrm>
          <a:prstGeom prst="rect">
            <a:avLst/>
          </a:prstGeom>
        </p:spPr>
        <p:txBody>
          <a:bodyPr wrap="none">
            <a:spAutoFit/>
          </a:bodyPr>
          <a:lstStyle/>
          <a:p>
            <a:r>
              <a:rPr lang="en-US" altLang="ja-JP" sz="1200" kern="0" dirty="0" err="1">
                <a:solidFill>
                  <a:schemeClr val="tx1"/>
                </a:solidFill>
              </a:rPr>
              <a:t>Teran</a:t>
            </a:r>
            <a:r>
              <a:rPr lang="en-US" altLang="ja-JP" sz="1200" kern="0" dirty="0">
                <a:solidFill>
                  <a:schemeClr val="tx1"/>
                </a:solidFill>
              </a:rPr>
              <a:t>, Richard TUPDD0103 IAS Mexico City July 21-24 2019 </a:t>
            </a:r>
          </a:p>
        </p:txBody>
      </p:sp>
      <p:sp>
        <p:nvSpPr>
          <p:cNvPr id="6" name="Rectangle 5">
            <a:extLst>
              <a:ext uri="{FF2B5EF4-FFF2-40B4-BE49-F238E27FC236}">
                <a16:creationId xmlns:a16="http://schemas.microsoft.com/office/drawing/2014/main" id="{C270CD6B-51CC-3542-8604-115AA6EB1C18}"/>
              </a:ext>
            </a:extLst>
          </p:cNvPr>
          <p:cNvSpPr/>
          <p:nvPr/>
        </p:nvSpPr>
        <p:spPr>
          <a:xfrm>
            <a:off x="8735605" y="6581001"/>
            <a:ext cx="3456395" cy="276999"/>
          </a:xfrm>
          <a:prstGeom prst="rect">
            <a:avLst/>
          </a:prstGeom>
        </p:spPr>
        <p:txBody>
          <a:bodyPr wrap="none">
            <a:spAutoFit/>
          </a:bodyPr>
          <a:lstStyle/>
          <a:p>
            <a:r>
              <a:rPr lang="en-US" altLang="ja-JP" sz="1200" kern="0" dirty="0">
                <a:solidFill>
                  <a:schemeClr val="tx1"/>
                </a:solidFill>
              </a:rPr>
              <a:t>Branson, TUSY0202 IAS Mexico City July 21-24 2019 </a:t>
            </a:r>
          </a:p>
        </p:txBody>
      </p:sp>
    </p:spTree>
    <p:extLst>
      <p:ext uri="{BB962C8B-B14F-4D97-AF65-F5344CB8AC3E}">
        <p14:creationId xmlns:p14="http://schemas.microsoft.com/office/powerpoint/2010/main" val="36071065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BE30C2-16CA-4641-B346-5FDAC5D2186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5457" r="5132"/>
          <a:stretch/>
        </p:blipFill>
        <p:spPr bwMode="auto">
          <a:xfrm>
            <a:off x="5624000" y="3395387"/>
            <a:ext cx="6149248" cy="311894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58C483E-031D-9441-BB20-0B013DEF0210}"/>
              </a:ext>
            </a:extLst>
          </p:cNvPr>
          <p:cNvSpPr>
            <a:spLocks noGrp="1"/>
          </p:cNvSpPr>
          <p:nvPr>
            <p:ph type="title"/>
          </p:nvPr>
        </p:nvSpPr>
        <p:spPr>
          <a:xfrm>
            <a:off x="0" y="-31566"/>
            <a:ext cx="10515600" cy="1325563"/>
          </a:xfrm>
        </p:spPr>
        <p:txBody>
          <a:bodyPr/>
          <a:lstStyle/>
          <a:p>
            <a:r>
              <a:rPr lang="en-US" dirty="0">
                <a:latin typeface="Franklin Gothic Medium" panose="020B0603020102020204" pitchFamily="34" charset="0"/>
              </a:rPr>
              <a:t>POC Testing</a:t>
            </a:r>
          </a:p>
        </p:txBody>
      </p:sp>
      <p:sp>
        <p:nvSpPr>
          <p:cNvPr id="3" name="Content Placeholder 2">
            <a:extLst>
              <a:ext uri="{FF2B5EF4-FFF2-40B4-BE49-F238E27FC236}">
                <a16:creationId xmlns:a16="http://schemas.microsoft.com/office/drawing/2014/main" id="{744B1161-7B5A-8B42-9404-537EFD2BD5C8}"/>
              </a:ext>
            </a:extLst>
          </p:cNvPr>
          <p:cNvSpPr>
            <a:spLocks noGrp="1"/>
          </p:cNvSpPr>
          <p:nvPr>
            <p:ph idx="1"/>
          </p:nvPr>
        </p:nvSpPr>
        <p:spPr>
          <a:xfrm>
            <a:off x="838200" y="1293997"/>
            <a:ext cx="10515600" cy="4351338"/>
          </a:xfrm>
        </p:spPr>
        <p:txBody>
          <a:bodyPr>
            <a:normAutofit/>
          </a:bodyPr>
          <a:lstStyle/>
          <a:p>
            <a:pPr marL="0" indent="0">
              <a:buNone/>
            </a:pPr>
            <a:r>
              <a:rPr lang="en-US" sz="2400" dirty="0"/>
              <a:t>The </a:t>
            </a:r>
            <a:r>
              <a:rPr lang="en-US" sz="2400" dirty="0" err="1"/>
              <a:t>mPima</a:t>
            </a:r>
            <a:r>
              <a:rPr lang="en-US" sz="2400" dirty="0"/>
              <a:t> test for VL quantification was tested as a POC test for pregnant and post-partum women in Mozambique. The cartridge-based test requires 50uL of blood and delivers results in 70 minutes. </a:t>
            </a:r>
            <a:r>
              <a:rPr lang="en-US" sz="2400" dirty="0" err="1"/>
              <a:t>mPima</a:t>
            </a:r>
            <a:r>
              <a:rPr lang="en-US" sz="2400" dirty="0"/>
              <a:t> results were highly correlated with SOC methods, and capillary blood samples correlated well with venous samples which would facilitate sample collection. </a:t>
            </a:r>
          </a:p>
        </p:txBody>
      </p:sp>
      <p:pic>
        <p:nvPicPr>
          <p:cNvPr id="4" name="Content Placeholder 5">
            <a:extLst>
              <a:ext uri="{FF2B5EF4-FFF2-40B4-BE49-F238E27FC236}">
                <a16:creationId xmlns:a16="http://schemas.microsoft.com/office/drawing/2014/main" id="{5582FE37-8052-7E49-95A1-D55AC8BBF68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3817" r="5464" b="3513"/>
          <a:stretch/>
        </p:blipFill>
        <p:spPr bwMode="auto">
          <a:xfrm>
            <a:off x="423846" y="3328888"/>
            <a:ext cx="5902948" cy="307911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F0D6D3E9-06EA-B542-AC4E-E9E6201EC59C}"/>
              </a:ext>
            </a:extLst>
          </p:cNvPr>
          <p:cNvSpPr txBox="1">
            <a:spLocks/>
          </p:cNvSpPr>
          <p:nvPr/>
        </p:nvSpPr>
        <p:spPr>
          <a:xfrm>
            <a:off x="6546700" y="3079676"/>
            <a:ext cx="5006641" cy="4984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b="1" dirty="0"/>
              <a:t>Correlation between venous &amp; capillary blood POC VL</a:t>
            </a:r>
          </a:p>
        </p:txBody>
      </p:sp>
      <p:sp>
        <p:nvSpPr>
          <p:cNvPr id="7" name="Title 1">
            <a:extLst>
              <a:ext uri="{FF2B5EF4-FFF2-40B4-BE49-F238E27FC236}">
                <a16:creationId xmlns:a16="http://schemas.microsoft.com/office/drawing/2014/main" id="{7AFFF050-4D83-0A41-9035-C8629F0318F2}"/>
              </a:ext>
            </a:extLst>
          </p:cNvPr>
          <p:cNvSpPr txBox="1">
            <a:spLocks/>
          </p:cNvSpPr>
          <p:nvPr/>
        </p:nvSpPr>
        <p:spPr>
          <a:xfrm>
            <a:off x="1215015" y="3079676"/>
            <a:ext cx="5006641" cy="4984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b="1" dirty="0"/>
              <a:t>Correlation between conventional plasma &amp; POC VL</a:t>
            </a:r>
          </a:p>
        </p:txBody>
      </p:sp>
      <p:sp>
        <p:nvSpPr>
          <p:cNvPr id="9" name="Rectangle 8">
            <a:extLst>
              <a:ext uri="{FF2B5EF4-FFF2-40B4-BE49-F238E27FC236}">
                <a16:creationId xmlns:a16="http://schemas.microsoft.com/office/drawing/2014/main" id="{AD5EB614-4EBB-2842-BCE3-EE902F836FE1}"/>
              </a:ext>
            </a:extLst>
          </p:cNvPr>
          <p:cNvSpPr/>
          <p:nvPr/>
        </p:nvSpPr>
        <p:spPr>
          <a:xfrm>
            <a:off x="8578510" y="6581001"/>
            <a:ext cx="3613490" cy="276999"/>
          </a:xfrm>
          <a:prstGeom prst="rect">
            <a:avLst/>
          </a:prstGeom>
        </p:spPr>
        <p:txBody>
          <a:bodyPr wrap="none">
            <a:spAutoFit/>
          </a:bodyPr>
          <a:lstStyle/>
          <a:p>
            <a:r>
              <a:rPr lang="en-US" altLang="ja-JP" sz="1200" kern="0" dirty="0" err="1">
                <a:solidFill>
                  <a:schemeClr val="tx1"/>
                </a:solidFill>
              </a:rPr>
              <a:t>Mudenyanga</a:t>
            </a:r>
            <a:r>
              <a:rPr lang="en-US" altLang="ja-JP" sz="1200" kern="0" dirty="0">
                <a:solidFill>
                  <a:schemeClr val="tx1"/>
                </a:solidFill>
              </a:rPr>
              <a:t>, SUSA04 IAS Mexico City July 21-24 2019 </a:t>
            </a:r>
          </a:p>
        </p:txBody>
      </p:sp>
    </p:spTree>
    <p:extLst>
      <p:ext uri="{BB962C8B-B14F-4D97-AF65-F5344CB8AC3E}">
        <p14:creationId xmlns:p14="http://schemas.microsoft.com/office/powerpoint/2010/main" val="37805192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0B13D-DF8D-894E-A71F-16AC07ADED6A}"/>
              </a:ext>
            </a:extLst>
          </p:cNvPr>
          <p:cNvSpPr>
            <a:spLocks noGrp="1"/>
          </p:cNvSpPr>
          <p:nvPr>
            <p:ph type="title"/>
          </p:nvPr>
        </p:nvSpPr>
        <p:spPr>
          <a:xfrm>
            <a:off x="41978" y="10964"/>
            <a:ext cx="10515600" cy="1325563"/>
          </a:xfrm>
        </p:spPr>
        <p:txBody>
          <a:bodyPr/>
          <a:lstStyle/>
          <a:p>
            <a:r>
              <a:rPr lang="en-US" dirty="0">
                <a:latin typeface="Franklin Gothic Medium" panose="020B0603020102020204" pitchFamily="34" charset="0"/>
              </a:rPr>
              <a:t>POC Testing – Early Infant Diagnosis </a:t>
            </a:r>
          </a:p>
        </p:txBody>
      </p:sp>
      <p:sp>
        <p:nvSpPr>
          <p:cNvPr id="3" name="Content Placeholder 2">
            <a:extLst>
              <a:ext uri="{FF2B5EF4-FFF2-40B4-BE49-F238E27FC236}">
                <a16:creationId xmlns:a16="http://schemas.microsoft.com/office/drawing/2014/main" id="{BCEE59F8-6D5A-7841-872B-133BA0E1D3CB}"/>
              </a:ext>
            </a:extLst>
          </p:cNvPr>
          <p:cNvSpPr>
            <a:spLocks noGrp="1"/>
          </p:cNvSpPr>
          <p:nvPr>
            <p:ph idx="1"/>
          </p:nvPr>
        </p:nvSpPr>
        <p:spPr>
          <a:xfrm>
            <a:off x="838200" y="1336527"/>
            <a:ext cx="10515600" cy="4351338"/>
          </a:xfrm>
        </p:spPr>
        <p:txBody>
          <a:bodyPr>
            <a:normAutofit/>
          </a:bodyPr>
          <a:lstStyle/>
          <a:p>
            <a:pPr marL="0" indent="0" algn="just">
              <a:buNone/>
            </a:pPr>
            <a:r>
              <a:rPr lang="en-US" sz="2400" dirty="0"/>
              <a:t>POC testing for Early Infant Diagnosis (EID) significantly improved TAT, time to treatment initiation, and was cost effective in a large implementation study in 9 countries in Africa. </a:t>
            </a:r>
          </a:p>
        </p:txBody>
      </p:sp>
      <p:graphicFrame>
        <p:nvGraphicFramePr>
          <p:cNvPr id="4" name="Table 3">
            <a:extLst>
              <a:ext uri="{FF2B5EF4-FFF2-40B4-BE49-F238E27FC236}">
                <a16:creationId xmlns:a16="http://schemas.microsoft.com/office/drawing/2014/main" id="{E2301277-6CA7-3543-A43B-BFC6BCD11648}"/>
              </a:ext>
            </a:extLst>
          </p:cNvPr>
          <p:cNvGraphicFramePr>
            <a:graphicFrameLocks noGrp="1"/>
          </p:cNvGraphicFramePr>
          <p:nvPr/>
        </p:nvGraphicFramePr>
        <p:xfrm>
          <a:off x="2168461" y="2662090"/>
          <a:ext cx="7855077" cy="3653038"/>
        </p:xfrm>
        <a:graphic>
          <a:graphicData uri="http://schemas.openxmlformats.org/drawingml/2006/table">
            <a:tbl>
              <a:tblPr firstRow="1" firstCol="1" bandRow="1">
                <a:tableStyleId>{0660B408-B3CF-4A94-85FC-2B1E0A45F4A2}</a:tableStyleId>
              </a:tblPr>
              <a:tblGrid>
                <a:gridCol w="3304343">
                  <a:extLst>
                    <a:ext uri="{9D8B030D-6E8A-4147-A177-3AD203B41FA5}">
                      <a16:colId xmlns:a16="http://schemas.microsoft.com/office/drawing/2014/main" val="1185829495"/>
                    </a:ext>
                  </a:extLst>
                </a:gridCol>
                <a:gridCol w="1871330">
                  <a:extLst>
                    <a:ext uri="{9D8B030D-6E8A-4147-A177-3AD203B41FA5}">
                      <a16:colId xmlns:a16="http://schemas.microsoft.com/office/drawing/2014/main" val="2263141862"/>
                    </a:ext>
                  </a:extLst>
                </a:gridCol>
                <a:gridCol w="1594884">
                  <a:extLst>
                    <a:ext uri="{9D8B030D-6E8A-4147-A177-3AD203B41FA5}">
                      <a16:colId xmlns:a16="http://schemas.microsoft.com/office/drawing/2014/main" val="3198968164"/>
                    </a:ext>
                  </a:extLst>
                </a:gridCol>
                <a:gridCol w="1084520">
                  <a:extLst>
                    <a:ext uri="{9D8B030D-6E8A-4147-A177-3AD203B41FA5}">
                      <a16:colId xmlns:a16="http://schemas.microsoft.com/office/drawing/2014/main" val="4099673100"/>
                    </a:ext>
                  </a:extLst>
                </a:gridCol>
              </a:tblGrid>
              <a:tr h="739558">
                <a:tc>
                  <a:txBody>
                    <a:bodyPr/>
                    <a:lstStyle/>
                    <a:p>
                      <a:pPr marL="0" marR="0" algn="l" defTabSz="457200" rtl="0" eaLnBrk="1" latinLnBrk="0" hangingPunct="1">
                        <a:lnSpc>
                          <a:spcPct val="100000"/>
                        </a:lnSpc>
                        <a:spcBef>
                          <a:spcPts val="0"/>
                        </a:spcBef>
                        <a:spcAft>
                          <a:spcPts val="0"/>
                        </a:spcAft>
                      </a:pPr>
                      <a:r>
                        <a:rPr lang="en-US" sz="1600" kern="1200" dirty="0">
                          <a:solidFill>
                            <a:schemeClr val="dk1"/>
                          </a:solidFill>
                          <a:latin typeface="Museo Slab 100"/>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defTabSz="457200" rtl="0" eaLnBrk="1" latinLnBrk="0" hangingPunct="1">
                        <a:lnSpc>
                          <a:spcPct val="100000"/>
                        </a:lnSpc>
                        <a:spcBef>
                          <a:spcPts val="0"/>
                        </a:spcBef>
                        <a:spcAft>
                          <a:spcPts val="0"/>
                        </a:spcAft>
                      </a:pPr>
                      <a:r>
                        <a:rPr lang="en-US" sz="1600" kern="1200" dirty="0">
                          <a:solidFill>
                            <a:schemeClr val="bg1"/>
                          </a:solidFill>
                          <a:latin typeface="Museo Slab 100"/>
                          <a:ea typeface="+mn-ea"/>
                          <a:cs typeface="+mn-cs"/>
                        </a:rPr>
                        <a:t>Conventional EID</a:t>
                      </a:r>
                    </a:p>
                    <a:p>
                      <a:pPr marL="0" marR="0" algn="ctr" defTabSz="457200" rtl="0" eaLnBrk="1" latinLnBrk="0" hangingPunct="1">
                        <a:lnSpc>
                          <a:spcPct val="100000"/>
                        </a:lnSpc>
                        <a:spcBef>
                          <a:spcPts val="0"/>
                        </a:spcBef>
                        <a:spcAft>
                          <a:spcPts val="0"/>
                        </a:spcAft>
                      </a:pPr>
                      <a:r>
                        <a:rPr lang="en-US" sz="1600" kern="1200" dirty="0">
                          <a:solidFill>
                            <a:schemeClr val="bg1"/>
                          </a:solidFill>
                          <a:latin typeface="Museo Slab 100"/>
                          <a:ea typeface="+mn-ea"/>
                          <a:cs typeface="+mn-cs"/>
                        </a:rPr>
                        <a:t>(N=102 sites, </a:t>
                      </a:r>
                    </a:p>
                    <a:p>
                      <a:pPr marL="0" marR="0" algn="ctr" defTabSz="457200" rtl="0" eaLnBrk="1" latinLnBrk="0" hangingPunct="1">
                        <a:lnSpc>
                          <a:spcPct val="100000"/>
                        </a:lnSpc>
                        <a:spcBef>
                          <a:spcPts val="0"/>
                        </a:spcBef>
                        <a:spcAft>
                          <a:spcPts val="0"/>
                        </a:spcAft>
                      </a:pPr>
                      <a:r>
                        <a:rPr lang="en-US" sz="1600" kern="1200" dirty="0">
                          <a:solidFill>
                            <a:schemeClr val="bg1"/>
                          </a:solidFill>
                          <a:latin typeface="Museo Slab 100"/>
                          <a:ea typeface="+mn-ea"/>
                          <a:cs typeface="+mn-cs"/>
                        </a:rPr>
                        <a:t>n=3082 tests)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defTabSz="457200" rtl="0" eaLnBrk="1" latinLnBrk="0" hangingPunct="1">
                        <a:lnSpc>
                          <a:spcPct val="100000"/>
                        </a:lnSpc>
                        <a:spcBef>
                          <a:spcPts val="0"/>
                        </a:spcBef>
                        <a:spcAft>
                          <a:spcPts val="0"/>
                        </a:spcAft>
                      </a:pPr>
                      <a:r>
                        <a:rPr lang="en-US" sz="1600" kern="1200" dirty="0">
                          <a:solidFill>
                            <a:schemeClr val="bg1"/>
                          </a:solidFill>
                          <a:latin typeface="Museo Slab 100"/>
                          <a:ea typeface="+mn-ea"/>
                          <a:cs typeface="+mn-cs"/>
                        </a:rPr>
                        <a:t>POC EID</a:t>
                      </a:r>
                    </a:p>
                    <a:p>
                      <a:pPr marL="0" marR="0" algn="ctr" defTabSz="457200" rtl="0" eaLnBrk="1" latinLnBrk="0" hangingPunct="1">
                        <a:lnSpc>
                          <a:spcPct val="100000"/>
                        </a:lnSpc>
                        <a:spcBef>
                          <a:spcPts val="0"/>
                        </a:spcBef>
                        <a:spcAft>
                          <a:spcPts val="0"/>
                        </a:spcAft>
                      </a:pPr>
                      <a:r>
                        <a:rPr lang="en-US" sz="1600" kern="1200" dirty="0">
                          <a:solidFill>
                            <a:schemeClr val="bg1"/>
                          </a:solidFill>
                          <a:latin typeface="Museo Slab 100"/>
                          <a:ea typeface="+mn-ea"/>
                          <a:cs typeface="+mn-cs"/>
                        </a:rPr>
                        <a:t>(N=1574 sites, </a:t>
                      </a:r>
                    </a:p>
                    <a:p>
                      <a:pPr marL="0" marR="0" algn="ctr" defTabSz="457200" rtl="0" eaLnBrk="1" latinLnBrk="0" hangingPunct="1">
                        <a:lnSpc>
                          <a:spcPct val="100000"/>
                        </a:lnSpc>
                        <a:spcBef>
                          <a:spcPts val="0"/>
                        </a:spcBef>
                        <a:spcAft>
                          <a:spcPts val="0"/>
                        </a:spcAft>
                      </a:pPr>
                      <a:r>
                        <a:rPr lang="en-US" sz="1600" kern="1200" dirty="0">
                          <a:solidFill>
                            <a:schemeClr val="bg1"/>
                          </a:solidFill>
                          <a:latin typeface="Museo Slab 100"/>
                          <a:ea typeface="+mn-ea"/>
                          <a:cs typeface="+mn-cs"/>
                        </a:rPr>
                        <a:t>n=126,789 tests)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defTabSz="457200" rtl="0" eaLnBrk="1" latinLnBrk="0" hangingPunct="1">
                        <a:lnSpc>
                          <a:spcPct val="100000"/>
                        </a:lnSpc>
                        <a:spcBef>
                          <a:spcPts val="0"/>
                        </a:spcBef>
                        <a:spcAft>
                          <a:spcPts val="0"/>
                        </a:spcAft>
                      </a:pPr>
                      <a:r>
                        <a:rPr lang="en-US" sz="1600" kern="1200" dirty="0">
                          <a:solidFill>
                            <a:schemeClr val="bg1"/>
                          </a:solidFill>
                          <a:latin typeface="Museo Slab 100"/>
                          <a:ea typeface="+mn-ea"/>
                          <a:cs typeface="+mn-cs"/>
                        </a:rPr>
                        <a:t>p value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3711495772"/>
                  </a:ext>
                </a:extLst>
              </a:tr>
              <a:tr h="720526">
                <a:tc>
                  <a:txBody>
                    <a:bodyPr/>
                    <a:lstStyle/>
                    <a:p>
                      <a:pPr marL="0" marR="0" algn="l" defTabSz="457200" rtl="0" eaLnBrk="1" latinLnBrk="0" hangingPunct="1">
                        <a:lnSpc>
                          <a:spcPct val="100000"/>
                        </a:lnSpc>
                        <a:spcBef>
                          <a:spcPts val="0"/>
                        </a:spcBef>
                        <a:spcAft>
                          <a:spcPts val="0"/>
                        </a:spcAft>
                      </a:pPr>
                      <a:r>
                        <a:rPr lang="en-US" sz="1600" kern="1200" dirty="0">
                          <a:solidFill>
                            <a:schemeClr val="dk1"/>
                          </a:solidFill>
                          <a:latin typeface="Museo Slab 100"/>
                          <a:ea typeface="+mn-ea"/>
                          <a:cs typeface="+mn-cs"/>
                        </a:rPr>
                        <a:t>Median TAT from blood sample collection to result returned to caregiver (IQR)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00000"/>
                        </a:lnSpc>
                        <a:spcBef>
                          <a:spcPts val="0"/>
                        </a:spcBef>
                        <a:spcAft>
                          <a:spcPts val="0"/>
                        </a:spcAft>
                      </a:pPr>
                      <a:r>
                        <a:rPr lang="en-US" sz="1600" kern="1200" baseline="0" dirty="0">
                          <a:solidFill>
                            <a:schemeClr val="dk1"/>
                          </a:solidFill>
                          <a:latin typeface="Museo Slab 100"/>
                          <a:ea typeface="+mn-ea"/>
                          <a:cs typeface="+mn-cs"/>
                        </a:rPr>
                        <a:t>50 days (31-71s)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00000"/>
                        </a:lnSpc>
                        <a:spcBef>
                          <a:spcPts val="0"/>
                        </a:spcBef>
                        <a:spcAft>
                          <a:spcPts val="0"/>
                        </a:spcAft>
                      </a:pPr>
                      <a:r>
                        <a:rPr lang="en-US" sz="1600" b="1" kern="1200" dirty="0">
                          <a:solidFill>
                            <a:schemeClr val="dk1"/>
                          </a:solidFill>
                          <a:latin typeface="Museo Slab 100"/>
                          <a:ea typeface="+mn-ea"/>
                          <a:cs typeface="+mn-cs"/>
                        </a:rPr>
                        <a:t>0 days</a:t>
                      </a:r>
                      <a:r>
                        <a:rPr lang="en-US" sz="1600" b="1" kern="1200" baseline="0" dirty="0">
                          <a:solidFill>
                            <a:schemeClr val="dk1"/>
                          </a:solidFill>
                          <a:latin typeface="Museo Slab 100"/>
                          <a:ea typeface="+mn-ea"/>
                          <a:cs typeface="+mn-cs"/>
                        </a:rPr>
                        <a:t> </a:t>
                      </a:r>
                      <a:r>
                        <a:rPr lang="en-US" sz="1600" b="1" kern="1200" dirty="0">
                          <a:solidFill>
                            <a:schemeClr val="dk1"/>
                          </a:solidFill>
                          <a:latin typeface="Museo Slab 100"/>
                          <a:ea typeface="+mn-ea"/>
                          <a:cs typeface="+mn-cs"/>
                        </a:rPr>
                        <a:t>(0-1 )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00000"/>
                        </a:lnSpc>
                        <a:spcBef>
                          <a:spcPts val="0"/>
                        </a:spcBef>
                        <a:spcAft>
                          <a:spcPts val="0"/>
                        </a:spcAft>
                      </a:pPr>
                      <a:r>
                        <a:rPr lang="en-US" sz="1600" kern="1200" dirty="0">
                          <a:solidFill>
                            <a:schemeClr val="dk1"/>
                          </a:solidFill>
                          <a:latin typeface="Museo Slab 100"/>
                          <a:ea typeface="+mn-ea"/>
                          <a:cs typeface="+mn-cs"/>
                        </a:rPr>
                        <a:t>p&lt;0.001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7531207"/>
                  </a:ext>
                </a:extLst>
              </a:tr>
              <a:tr h="471337">
                <a:tc>
                  <a:txBody>
                    <a:bodyPr/>
                    <a:lstStyle/>
                    <a:p>
                      <a:pPr marL="0" marR="0" algn="l" defTabSz="457200" rtl="0" eaLnBrk="1" latinLnBrk="0" hangingPunct="1">
                        <a:lnSpc>
                          <a:spcPct val="100000"/>
                        </a:lnSpc>
                        <a:spcBef>
                          <a:spcPts val="0"/>
                        </a:spcBef>
                        <a:spcAft>
                          <a:spcPts val="0"/>
                        </a:spcAft>
                      </a:pPr>
                      <a:r>
                        <a:rPr lang="en-US" sz="1600" kern="1200" dirty="0">
                          <a:solidFill>
                            <a:schemeClr val="dk1"/>
                          </a:solidFill>
                          <a:latin typeface="Museo Slab 100"/>
                          <a:ea typeface="+mn-ea"/>
                          <a:cs typeface="+mn-cs"/>
                        </a:rPr>
                        <a:t>Results received by caregiver within 30 days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00000"/>
                        </a:lnSpc>
                        <a:spcBef>
                          <a:spcPts val="0"/>
                        </a:spcBef>
                        <a:spcAft>
                          <a:spcPts val="0"/>
                        </a:spcAft>
                      </a:pPr>
                      <a:r>
                        <a:rPr lang="en-US" sz="1600" kern="1200" dirty="0">
                          <a:solidFill>
                            <a:schemeClr val="dk1"/>
                          </a:solidFill>
                          <a:latin typeface="Museo Slab 100"/>
                          <a:ea typeface="+mn-ea"/>
                          <a:cs typeface="+mn-cs"/>
                        </a:rPr>
                        <a:t>19.2 %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00000"/>
                        </a:lnSpc>
                        <a:spcBef>
                          <a:spcPts val="0"/>
                        </a:spcBef>
                        <a:spcAft>
                          <a:spcPts val="0"/>
                        </a:spcAft>
                      </a:pPr>
                      <a:r>
                        <a:rPr lang="en-US" sz="1600" kern="1200" dirty="0">
                          <a:solidFill>
                            <a:schemeClr val="dk1"/>
                          </a:solidFill>
                          <a:latin typeface="Museo Slab 100"/>
                          <a:ea typeface="+mn-ea"/>
                          <a:cs typeface="+mn-cs"/>
                        </a:rPr>
                        <a:t>96.9%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00000"/>
                        </a:lnSpc>
                        <a:spcBef>
                          <a:spcPts val="0"/>
                        </a:spcBef>
                        <a:spcAft>
                          <a:spcPts val="0"/>
                        </a:spcAft>
                      </a:pPr>
                      <a:r>
                        <a:rPr lang="en-US" sz="1600" kern="1200" dirty="0">
                          <a:solidFill>
                            <a:schemeClr val="dk1"/>
                          </a:solidFill>
                          <a:latin typeface="Museo Slab 100"/>
                          <a:ea typeface="+mn-ea"/>
                          <a:cs typeface="+mn-cs"/>
                        </a:rPr>
                        <a:t>p&lt;0.001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9323625"/>
                  </a:ext>
                </a:extLst>
              </a:tr>
              <a:tr h="813382">
                <a:tc>
                  <a:txBody>
                    <a:bodyPr/>
                    <a:lstStyle/>
                    <a:p>
                      <a:pPr marL="0" marR="0" algn="l" defTabSz="457200" rtl="0" eaLnBrk="1" latinLnBrk="0" hangingPunct="1">
                        <a:lnSpc>
                          <a:spcPct val="100000"/>
                        </a:lnSpc>
                        <a:spcBef>
                          <a:spcPts val="0"/>
                        </a:spcBef>
                        <a:spcAft>
                          <a:spcPts val="0"/>
                        </a:spcAft>
                      </a:pPr>
                      <a:r>
                        <a:rPr lang="en-US" sz="1600" kern="1200" dirty="0">
                          <a:solidFill>
                            <a:schemeClr val="dk1"/>
                          </a:solidFill>
                          <a:latin typeface="Museo Slab 100"/>
                          <a:ea typeface="+mn-ea"/>
                          <a:cs typeface="+mn-cs"/>
                        </a:rPr>
                        <a:t>Percent of HIV-infected infants started on ART</a:t>
                      </a:r>
                      <a:r>
                        <a:rPr lang="en-US" sz="1600" kern="1200" baseline="0" dirty="0">
                          <a:solidFill>
                            <a:schemeClr val="dk1"/>
                          </a:solidFill>
                          <a:latin typeface="Museo Slab 100"/>
                          <a:ea typeface="+mn-ea"/>
                          <a:cs typeface="+mn-cs"/>
                        </a:rPr>
                        <a:t> </a:t>
                      </a:r>
                      <a:r>
                        <a:rPr lang="en-US" sz="1600" kern="1200" dirty="0">
                          <a:solidFill>
                            <a:schemeClr val="dk1"/>
                          </a:solidFill>
                          <a:latin typeface="Museo Slab 100"/>
                          <a:ea typeface="+mn-ea"/>
                          <a:cs typeface="+mn-cs"/>
                        </a:rPr>
                        <a:t>within 60 days of sample collection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00000"/>
                        </a:lnSpc>
                        <a:spcBef>
                          <a:spcPts val="0"/>
                        </a:spcBef>
                        <a:spcAft>
                          <a:spcPts val="0"/>
                        </a:spcAft>
                      </a:pPr>
                      <a:r>
                        <a:rPr lang="en-US" sz="1600" kern="1200" dirty="0">
                          <a:solidFill>
                            <a:schemeClr val="dk1"/>
                          </a:solidFill>
                          <a:latin typeface="Museo Slab 100"/>
                          <a:ea typeface="+mn-ea"/>
                          <a:cs typeface="+mn-cs"/>
                        </a:rPr>
                        <a:t>41.5%                </a:t>
                      </a:r>
                    </a:p>
                    <a:p>
                      <a:pPr marL="0" marR="0" algn="ctr" defTabSz="457200" rtl="0" eaLnBrk="1" latinLnBrk="0" hangingPunct="1">
                        <a:lnSpc>
                          <a:spcPct val="100000"/>
                        </a:lnSpc>
                        <a:spcBef>
                          <a:spcPts val="0"/>
                        </a:spcBef>
                        <a:spcAft>
                          <a:spcPts val="0"/>
                        </a:spcAft>
                      </a:pPr>
                      <a:r>
                        <a:rPr lang="en-US" sz="1600" kern="1200" dirty="0">
                          <a:solidFill>
                            <a:schemeClr val="dk1"/>
                          </a:solidFill>
                          <a:latin typeface="Museo Slab 100"/>
                          <a:ea typeface="+mn-ea"/>
                          <a:cs typeface="+mn-cs"/>
                        </a:rPr>
                        <a:t> (44/106)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00000"/>
                        </a:lnSpc>
                        <a:spcBef>
                          <a:spcPts val="0"/>
                        </a:spcBef>
                        <a:spcAft>
                          <a:spcPts val="0"/>
                        </a:spcAft>
                      </a:pPr>
                      <a:r>
                        <a:rPr lang="en-US" sz="1600" kern="1200" dirty="0">
                          <a:solidFill>
                            <a:schemeClr val="dk1"/>
                          </a:solidFill>
                          <a:latin typeface="Museo Slab 100"/>
                          <a:ea typeface="+mn-ea"/>
                          <a:cs typeface="+mn-cs"/>
                        </a:rPr>
                        <a:t>92.2% </a:t>
                      </a:r>
                      <a:r>
                        <a:rPr lang="en-US" sz="1600" kern="1200" baseline="0" dirty="0">
                          <a:solidFill>
                            <a:schemeClr val="dk1"/>
                          </a:solidFill>
                          <a:latin typeface="Museo Slab 100"/>
                          <a:ea typeface="+mn-ea"/>
                          <a:cs typeface="+mn-cs"/>
                        </a:rPr>
                        <a:t>    </a:t>
                      </a:r>
                    </a:p>
                    <a:p>
                      <a:pPr marL="0" marR="0" algn="ctr" defTabSz="457200" rtl="0" eaLnBrk="1" latinLnBrk="0" hangingPunct="1">
                        <a:lnSpc>
                          <a:spcPct val="100000"/>
                        </a:lnSpc>
                        <a:spcBef>
                          <a:spcPts val="0"/>
                        </a:spcBef>
                        <a:spcAft>
                          <a:spcPts val="0"/>
                        </a:spcAft>
                      </a:pPr>
                      <a:r>
                        <a:rPr lang="en-US" sz="1600" kern="1200" dirty="0">
                          <a:solidFill>
                            <a:schemeClr val="dk1"/>
                          </a:solidFill>
                          <a:latin typeface="Museo Slab 100"/>
                          <a:ea typeface="+mn-ea"/>
                          <a:cs typeface="+mn-cs"/>
                        </a:rPr>
                        <a:t>(3990/4327)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00000"/>
                        </a:lnSpc>
                        <a:spcBef>
                          <a:spcPts val="0"/>
                        </a:spcBef>
                        <a:spcAft>
                          <a:spcPts val="0"/>
                        </a:spcAft>
                      </a:pPr>
                      <a:r>
                        <a:rPr lang="en-US" sz="1600" kern="1200" dirty="0">
                          <a:solidFill>
                            <a:schemeClr val="dk1"/>
                          </a:solidFill>
                          <a:latin typeface="Museo Slab 100"/>
                          <a:ea typeface="+mn-ea"/>
                          <a:cs typeface="+mn-cs"/>
                        </a:rPr>
                        <a:t>p&lt;0.001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7744592"/>
                  </a:ext>
                </a:extLst>
              </a:tr>
              <a:tr h="880898">
                <a:tc>
                  <a:txBody>
                    <a:bodyPr/>
                    <a:lstStyle/>
                    <a:p>
                      <a:pPr marL="0" marR="0" algn="l" defTabSz="457200" rtl="0" eaLnBrk="1" latinLnBrk="0" hangingPunct="1">
                        <a:lnSpc>
                          <a:spcPct val="100000"/>
                        </a:lnSpc>
                        <a:spcBef>
                          <a:spcPts val="0"/>
                        </a:spcBef>
                        <a:spcAft>
                          <a:spcPts val="0"/>
                        </a:spcAft>
                      </a:pPr>
                      <a:r>
                        <a:rPr lang="en-US" sz="1600" kern="1200" dirty="0">
                          <a:solidFill>
                            <a:schemeClr val="dk1"/>
                          </a:solidFill>
                          <a:latin typeface="Museo Slab 100"/>
                          <a:ea typeface="+mn-ea"/>
                          <a:cs typeface="+mn-cs"/>
                        </a:rPr>
                        <a:t>Median TAT from blood sample collection to ART initiation for HIV-infected infants (IQR)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00000"/>
                        </a:lnSpc>
                        <a:spcBef>
                          <a:spcPts val="0"/>
                        </a:spcBef>
                        <a:spcAft>
                          <a:spcPts val="0"/>
                        </a:spcAft>
                      </a:pPr>
                      <a:r>
                        <a:rPr lang="en-US" sz="1600" kern="1200" dirty="0">
                          <a:solidFill>
                            <a:schemeClr val="dk1"/>
                          </a:solidFill>
                          <a:latin typeface="Museo Slab 100"/>
                          <a:ea typeface="+mn-ea"/>
                          <a:cs typeface="+mn-cs"/>
                        </a:rPr>
                        <a:t>50 days (30-68)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00000"/>
                        </a:lnSpc>
                        <a:spcBef>
                          <a:spcPts val="0"/>
                        </a:spcBef>
                        <a:spcAft>
                          <a:spcPts val="0"/>
                        </a:spcAft>
                      </a:pPr>
                      <a:r>
                        <a:rPr lang="en-US" sz="1600" b="1" kern="1200" dirty="0">
                          <a:solidFill>
                            <a:schemeClr val="dk1"/>
                          </a:solidFill>
                          <a:latin typeface="Museo Slab 100"/>
                          <a:ea typeface="+mn-ea"/>
                          <a:cs typeface="+mn-cs"/>
                        </a:rPr>
                        <a:t>0 days</a:t>
                      </a:r>
                      <a:r>
                        <a:rPr lang="en-US" sz="1600" b="1" kern="1200" baseline="0" dirty="0">
                          <a:solidFill>
                            <a:schemeClr val="dk1"/>
                          </a:solidFill>
                          <a:latin typeface="Museo Slab 100"/>
                          <a:ea typeface="+mn-ea"/>
                          <a:cs typeface="+mn-cs"/>
                        </a:rPr>
                        <a:t> </a:t>
                      </a:r>
                      <a:r>
                        <a:rPr lang="en-US" sz="1600" b="1" kern="1200" dirty="0">
                          <a:solidFill>
                            <a:schemeClr val="dk1"/>
                          </a:solidFill>
                          <a:latin typeface="Museo Slab 100"/>
                          <a:ea typeface="+mn-ea"/>
                          <a:cs typeface="+mn-cs"/>
                        </a:rPr>
                        <a:t>(0-1)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00000"/>
                        </a:lnSpc>
                        <a:spcBef>
                          <a:spcPts val="0"/>
                        </a:spcBef>
                        <a:spcAft>
                          <a:spcPts val="0"/>
                        </a:spcAft>
                      </a:pPr>
                      <a:r>
                        <a:rPr lang="en-US" sz="1600" kern="1200" dirty="0">
                          <a:solidFill>
                            <a:schemeClr val="dk1"/>
                          </a:solidFill>
                          <a:latin typeface="Museo Slab 100"/>
                          <a:ea typeface="+mn-ea"/>
                          <a:cs typeface="+mn-cs"/>
                        </a:rPr>
                        <a:t>p&lt;0.001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1386855"/>
                  </a:ext>
                </a:extLst>
              </a:tr>
            </a:tbl>
          </a:graphicData>
        </a:graphic>
      </p:graphicFrame>
      <p:sp>
        <p:nvSpPr>
          <p:cNvPr id="5" name="Rectangle 4">
            <a:extLst>
              <a:ext uri="{FF2B5EF4-FFF2-40B4-BE49-F238E27FC236}">
                <a16:creationId xmlns:a16="http://schemas.microsoft.com/office/drawing/2014/main" id="{B64C409B-99CC-8248-90C3-5137FA790F32}"/>
              </a:ext>
            </a:extLst>
          </p:cNvPr>
          <p:cNvSpPr/>
          <p:nvPr/>
        </p:nvSpPr>
        <p:spPr>
          <a:xfrm>
            <a:off x="8923156" y="6612899"/>
            <a:ext cx="3268844" cy="276999"/>
          </a:xfrm>
          <a:prstGeom prst="rect">
            <a:avLst/>
          </a:prstGeom>
        </p:spPr>
        <p:txBody>
          <a:bodyPr wrap="none">
            <a:spAutoFit/>
          </a:bodyPr>
          <a:lstStyle/>
          <a:p>
            <a:r>
              <a:rPr lang="en-US" altLang="ja-JP" sz="1200" kern="0" dirty="0">
                <a:solidFill>
                  <a:schemeClr val="tx1"/>
                </a:solidFill>
              </a:rPr>
              <a:t>Lyons, C SUSA04 IAS Mexico City July 21-24 2019 </a:t>
            </a:r>
          </a:p>
        </p:txBody>
      </p:sp>
    </p:spTree>
    <p:extLst>
      <p:ext uri="{BB962C8B-B14F-4D97-AF65-F5344CB8AC3E}">
        <p14:creationId xmlns:p14="http://schemas.microsoft.com/office/powerpoint/2010/main" val="22178770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E2F0D-42AC-F240-874E-0DB3080E09A9}"/>
              </a:ext>
            </a:extLst>
          </p:cNvPr>
          <p:cNvSpPr>
            <a:spLocks noGrp="1"/>
          </p:cNvSpPr>
          <p:nvPr>
            <p:ph type="title"/>
          </p:nvPr>
        </p:nvSpPr>
        <p:spPr/>
        <p:txBody>
          <a:bodyPr/>
          <a:lstStyle/>
          <a:p>
            <a:r>
              <a:rPr lang="en-US" dirty="0">
                <a:latin typeface="Franklin Gothic Medium" panose="020B0603020102020204" pitchFamily="34" charset="0"/>
              </a:rPr>
              <a:t>Rapid Treatment Start </a:t>
            </a:r>
          </a:p>
        </p:txBody>
      </p:sp>
      <p:sp>
        <p:nvSpPr>
          <p:cNvPr id="3" name="Text Placeholder 2">
            <a:extLst>
              <a:ext uri="{FF2B5EF4-FFF2-40B4-BE49-F238E27FC236}">
                <a16:creationId xmlns:a16="http://schemas.microsoft.com/office/drawing/2014/main" id="{AE3BC75C-2F21-3446-BE82-4988756FAC0D}"/>
              </a:ext>
            </a:extLst>
          </p:cNvPr>
          <p:cNvSpPr>
            <a:spLocks noGrp="1"/>
          </p:cNvSpPr>
          <p:nvPr>
            <p:ph type="body" idx="1"/>
          </p:nvPr>
        </p:nvSpPr>
        <p:spPr/>
        <p:txBody>
          <a:bodyPr/>
          <a:lstStyle/>
          <a:p>
            <a:r>
              <a:rPr lang="en-US" dirty="0"/>
              <a:t>Who, What, When?</a:t>
            </a:r>
          </a:p>
        </p:txBody>
      </p:sp>
    </p:spTree>
    <p:extLst>
      <p:ext uri="{BB962C8B-B14F-4D97-AF65-F5344CB8AC3E}">
        <p14:creationId xmlns:p14="http://schemas.microsoft.com/office/powerpoint/2010/main" val="1568467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3167-1045-5249-9EC5-DA17CD51FAAF}"/>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Stigma</a:t>
            </a:r>
          </a:p>
        </p:txBody>
      </p:sp>
      <p:sp>
        <p:nvSpPr>
          <p:cNvPr id="3" name="Content Placeholder 2">
            <a:extLst>
              <a:ext uri="{FF2B5EF4-FFF2-40B4-BE49-F238E27FC236}">
                <a16:creationId xmlns:a16="http://schemas.microsoft.com/office/drawing/2014/main" id="{B311C726-C477-9348-839E-0D2A50072B55}"/>
              </a:ext>
            </a:extLst>
          </p:cNvPr>
          <p:cNvSpPr>
            <a:spLocks noGrp="1"/>
          </p:cNvSpPr>
          <p:nvPr>
            <p:ph idx="1"/>
          </p:nvPr>
        </p:nvSpPr>
        <p:spPr>
          <a:xfrm>
            <a:off x="838200" y="1325563"/>
            <a:ext cx="10515600" cy="4351338"/>
          </a:xfrm>
        </p:spPr>
        <p:txBody>
          <a:bodyPr/>
          <a:lstStyle/>
          <a:p>
            <a:r>
              <a:rPr lang="en-US" dirty="0"/>
              <a:t>Stigma remains a pervasive issue for PLH around the world. Results from the ITPC global survey (LMIC countries) are particularly demonstrative: </a:t>
            </a:r>
          </a:p>
          <a:p>
            <a:pPr lvl="1"/>
            <a:r>
              <a:rPr lang="en-US" dirty="0"/>
              <a:t>65% of respondents experienced anticipated stigma leading to avoidance of social gatherings, and non-disclosure.</a:t>
            </a:r>
          </a:p>
          <a:p>
            <a:pPr lvl="1">
              <a:spcAft>
                <a:spcPts val="1200"/>
              </a:spcAft>
            </a:pPr>
            <a:r>
              <a:rPr lang="en-US" dirty="0"/>
              <a:t>38% of respondents had experienced stigma , including 10.8% who reported job loss as a result of HIV status, and 6.2% who experienced assault.</a:t>
            </a:r>
          </a:p>
          <a:p>
            <a:r>
              <a:rPr lang="en-US" dirty="0"/>
              <a:t>Stigma remains a barrier to access to PrEP, as demonstrated in qualitative studies in Kenya (</a:t>
            </a:r>
            <a:r>
              <a:rPr lang="en-US" dirty="0" err="1"/>
              <a:t>Jilinde</a:t>
            </a:r>
            <a:r>
              <a:rPr lang="en-US" dirty="0"/>
              <a:t> program)</a:t>
            </a:r>
          </a:p>
          <a:p>
            <a:endParaRPr lang="en-US" dirty="0"/>
          </a:p>
        </p:txBody>
      </p:sp>
      <p:sp>
        <p:nvSpPr>
          <p:cNvPr id="5" name="Rectangle 4">
            <a:extLst>
              <a:ext uri="{FF2B5EF4-FFF2-40B4-BE49-F238E27FC236}">
                <a16:creationId xmlns:a16="http://schemas.microsoft.com/office/drawing/2014/main" id="{545C81F4-A0B5-E646-B62D-A85F90B325A2}"/>
              </a:ext>
            </a:extLst>
          </p:cNvPr>
          <p:cNvSpPr/>
          <p:nvPr/>
        </p:nvSpPr>
        <p:spPr>
          <a:xfrm>
            <a:off x="10094374" y="4048505"/>
            <a:ext cx="2097626" cy="276999"/>
          </a:xfrm>
          <a:prstGeom prst="rect">
            <a:avLst/>
          </a:prstGeom>
        </p:spPr>
        <p:txBody>
          <a:bodyPr wrap="none">
            <a:spAutoFit/>
          </a:bodyPr>
          <a:lstStyle/>
          <a:p>
            <a:r>
              <a:rPr lang="en-US" sz="1200" dirty="0"/>
              <a:t>ITPC Global Survey 2017-2018 </a:t>
            </a:r>
          </a:p>
        </p:txBody>
      </p:sp>
      <p:sp>
        <p:nvSpPr>
          <p:cNvPr id="6" name="Rectangle 5">
            <a:extLst>
              <a:ext uri="{FF2B5EF4-FFF2-40B4-BE49-F238E27FC236}">
                <a16:creationId xmlns:a16="http://schemas.microsoft.com/office/drawing/2014/main" id="{AC254AD9-0E37-224E-BB78-721450D94B6A}"/>
              </a:ext>
            </a:extLst>
          </p:cNvPr>
          <p:cNvSpPr/>
          <p:nvPr/>
        </p:nvSpPr>
        <p:spPr>
          <a:xfrm>
            <a:off x="9153989" y="5061438"/>
            <a:ext cx="3038011" cy="276999"/>
          </a:xfrm>
          <a:prstGeom prst="rect">
            <a:avLst/>
          </a:prstGeom>
        </p:spPr>
        <p:txBody>
          <a:bodyPr wrap="none">
            <a:spAutoFit/>
          </a:bodyPr>
          <a:lstStyle/>
          <a:p>
            <a:r>
              <a:rPr lang="en-US" altLang="ja-JP" sz="1200" kern="0" dirty="0"/>
              <a:t>  MOAD0305 </a:t>
            </a:r>
            <a:r>
              <a:rPr lang="en-US" altLang="ja-JP" sz="1200" kern="0" dirty="0">
                <a:solidFill>
                  <a:schemeClr val="tx1"/>
                </a:solidFill>
              </a:rPr>
              <a:t>IAS Mexico City July 21-24 2019 </a:t>
            </a:r>
          </a:p>
        </p:txBody>
      </p:sp>
    </p:spTree>
    <p:extLst>
      <p:ext uri="{BB962C8B-B14F-4D97-AF65-F5344CB8AC3E}">
        <p14:creationId xmlns:p14="http://schemas.microsoft.com/office/powerpoint/2010/main" val="37607044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9">
            <a:extLst>
              <a:ext uri="{FF2B5EF4-FFF2-40B4-BE49-F238E27FC236}">
                <a16:creationId xmlns:a16="http://schemas.microsoft.com/office/drawing/2014/main" id="{2A8CF7DA-7C07-3D4D-87F4-D99D0383469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87766" y="871870"/>
            <a:ext cx="5771887" cy="5336368"/>
          </a:xfrm>
          <a:prstGeom prst="rect">
            <a:avLst/>
          </a:prstGeom>
        </p:spPr>
      </p:pic>
      <p:sp>
        <p:nvSpPr>
          <p:cNvPr id="2" name="Title 1">
            <a:extLst>
              <a:ext uri="{FF2B5EF4-FFF2-40B4-BE49-F238E27FC236}">
                <a16:creationId xmlns:a16="http://schemas.microsoft.com/office/drawing/2014/main" id="{91F439F4-9B0C-B049-91B2-D04D913AFD6E}"/>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Rapid Treatment Start</a:t>
            </a:r>
          </a:p>
        </p:txBody>
      </p:sp>
      <p:sp>
        <p:nvSpPr>
          <p:cNvPr id="3" name="Content Placeholder 2">
            <a:extLst>
              <a:ext uri="{FF2B5EF4-FFF2-40B4-BE49-F238E27FC236}">
                <a16:creationId xmlns:a16="http://schemas.microsoft.com/office/drawing/2014/main" id="{2D99C7D8-3EA1-9D46-9AE0-BC2D1BD06480}"/>
              </a:ext>
            </a:extLst>
          </p:cNvPr>
          <p:cNvSpPr>
            <a:spLocks noGrp="1"/>
          </p:cNvSpPr>
          <p:nvPr>
            <p:ph idx="1"/>
          </p:nvPr>
        </p:nvSpPr>
        <p:spPr>
          <a:xfrm>
            <a:off x="457386" y="1112878"/>
            <a:ext cx="5647660" cy="5176215"/>
          </a:xfrm>
        </p:spPr>
        <p:txBody>
          <a:bodyPr>
            <a:normAutofit lnSpcReduction="10000"/>
          </a:bodyPr>
          <a:lstStyle/>
          <a:p>
            <a:pPr marL="0" indent="0">
              <a:buNone/>
            </a:pPr>
            <a:r>
              <a:rPr lang="en-US" dirty="0"/>
              <a:t>Rapid ART start has been shown to be safe and effective in adults.</a:t>
            </a:r>
          </a:p>
          <a:p>
            <a:pPr marL="401638" lvl="1" indent="-254000"/>
            <a:r>
              <a:rPr lang="en-US" dirty="0"/>
              <a:t>4 Large RCTs (CASCADE, </a:t>
            </a:r>
            <a:r>
              <a:rPr lang="en-US" dirty="0" err="1"/>
              <a:t>RapIT</a:t>
            </a:r>
            <a:r>
              <a:rPr lang="en-US" dirty="0"/>
              <a:t>, START-ART, SDART Haiti) demonstrated better retention in care, better VL suppression and lower mortality for same-day starts in LMIC nations.</a:t>
            </a:r>
          </a:p>
          <a:p>
            <a:pPr marL="401638" lvl="1" indent="-254000"/>
            <a:r>
              <a:rPr lang="en-US" dirty="0"/>
              <a:t>SLATE II will aim to assess safety of same-day ART among participants with mild TB symptoms</a:t>
            </a:r>
          </a:p>
          <a:p>
            <a:pPr marL="401638" lvl="1" indent="-254000"/>
            <a:r>
              <a:rPr lang="en-US" dirty="0"/>
              <a:t>In the HIC nations, cohort studies from San Francisco, Atlanta, and New Orleans have demonstrated more rapid VL suppression and higher rate of VL suppression with rapid treatment start</a:t>
            </a:r>
          </a:p>
          <a:p>
            <a:endParaRPr lang="en-US" dirty="0"/>
          </a:p>
          <a:p>
            <a:endParaRPr lang="en-US" dirty="0"/>
          </a:p>
          <a:p>
            <a:endParaRPr lang="en-US" dirty="0"/>
          </a:p>
        </p:txBody>
      </p:sp>
      <p:sp>
        <p:nvSpPr>
          <p:cNvPr id="4" name="TextBox 3">
            <a:extLst>
              <a:ext uri="{FF2B5EF4-FFF2-40B4-BE49-F238E27FC236}">
                <a16:creationId xmlns:a16="http://schemas.microsoft.com/office/drawing/2014/main" id="{3F2186FD-C162-C445-8C31-244AFD92AA49}"/>
              </a:ext>
            </a:extLst>
          </p:cNvPr>
          <p:cNvSpPr txBox="1"/>
          <p:nvPr/>
        </p:nvSpPr>
        <p:spPr>
          <a:xfrm>
            <a:off x="5532783" y="6321007"/>
            <a:ext cx="6659217" cy="461665"/>
          </a:xfrm>
          <a:prstGeom prst="rect">
            <a:avLst/>
          </a:prstGeom>
          <a:noFill/>
        </p:spPr>
        <p:txBody>
          <a:bodyPr wrap="square" rtlCol="0">
            <a:spAutoFit/>
          </a:bodyPr>
          <a:lstStyle/>
          <a:p>
            <a:r>
              <a:rPr lang="en-US" sz="1200" dirty="0" err="1"/>
              <a:t>Saag</a:t>
            </a:r>
            <a:r>
              <a:rPr lang="en-US" sz="1200" dirty="0"/>
              <a:t> MS et al. JAMA 2018, Ford N et al, AIDS, 2017, Rosen S et al, in press, Pilcher CD et al, JAIDS 2017; </a:t>
            </a:r>
          </a:p>
          <a:p>
            <a:r>
              <a:rPr lang="en-US" sz="1200" dirty="0"/>
              <a:t>Hughes A et al, IAS 2018; Coffey AIDS el al 2019; </a:t>
            </a:r>
            <a:r>
              <a:rPr lang="en-US" sz="1200" dirty="0" err="1"/>
              <a:t>Colasanti</a:t>
            </a:r>
            <a:r>
              <a:rPr lang="en-US" sz="1200" dirty="0"/>
              <a:t> J et al OFID 2018; Halperin J et al, OFID 2019 </a:t>
            </a:r>
          </a:p>
        </p:txBody>
      </p:sp>
      <p:sp>
        <p:nvSpPr>
          <p:cNvPr id="5" name="Rectangle 4">
            <a:extLst>
              <a:ext uri="{FF2B5EF4-FFF2-40B4-BE49-F238E27FC236}">
                <a16:creationId xmlns:a16="http://schemas.microsoft.com/office/drawing/2014/main" id="{DE57C0FE-5732-4B44-8B70-7C326161E7D9}"/>
              </a:ext>
            </a:extLst>
          </p:cNvPr>
          <p:cNvSpPr/>
          <p:nvPr/>
        </p:nvSpPr>
        <p:spPr>
          <a:xfrm>
            <a:off x="8737709" y="20437"/>
            <a:ext cx="3555782" cy="276999"/>
          </a:xfrm>
          <a:prstGeom prst="rect">
            <a:avLst/>
          </a:prstGeom>
        </p:spPr>
        <p:txBody>
          <a:bodyPr wrap="none">
            <a:spAutoFit/>
          </a:bodyPr>
          <a:lstStyle/>
          <a:p>
            <a:r>
              <a:rPr lang="en-US" altLang="ja-JP" sz="1200" kern="0" dirty="0" err="1">
                <a:solidFill>
                  <a:schemeClr val="tx1"/>
                </a:solidFill>
              </a:rPr>
              <a:t>Koening</a:t>
            </a:r>
            <a:r>
              <a:rPr lang="en-US" altLang="ja-JP" sz="1200" kern="0" dirty="0">
                <a:solidFill>
                  <a:schemeClr val="tx1"/>
                </a:solidFill>
              </a:rPr>
              <a:t>, S IAS TUSY0405 Mexico City July 21-24 2019 </a:t>
            </a:r>
          </a:p>
        </p:txBody>
      </p:sp>
      <p:sp>
        <p:nvSpPr>
          <p:cNvPr id="8" name="TextBox 7">
            <a:extLst>
              <a:ext uri="{FF2B5EF4-FFF2-40B4-BE49-F238E27FC236}">
                <a16:creationId xmlns:a16="http://schemas.microsoft.com/office/drawing/2014/main" id="{16758A29-47F7-0D45-BEDD-731E0311BC61}"/>
              </a:ext>
            </a:extLst>
          </p:cNvPr>
          <p:cNvSpPr txBox="1"/>
          <p:nvPr/>
        </p:nvSpPr>
        <p:spPr>
          <a:xfrm>
            <a:off x="8489439" y="871870"/>
            <a:ext cx="1613583" cy="369332"/>
          </a:xfrm>
          <a:prstGeom prst="rect">
            <a:avLst/>
          </a:prstGeom>
          <a:noFill/>
        </p:spPr>
        <p:txBody>
          <a:bodyPr wrap="none" rtlCol="0">
            <a:spAutoFit/>
          </a:bodyPr>
          <a:lstStyle/>
          <a:p>
            <a:r>
              <a:rPr lang="en-US" b="1" dirty="0"/>
              <a:t>VL suppression</a:t>
            </a:r>
          </a:p>
        </p:txBody>
      </p:sp>
    </p:spTree>
    <p:extLst>
      <p:ext uri="{BB962C8B-B14F-4D97-AF65-F5344CB8AC3E}">
        <p14:creationId xmlns:p14="http://schemas.microsoft.com/office/powerpoint/2010/main" val="37826723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39F4-9B0C-B049-91B2-D04D913AFD6E}"/>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Rapid Treatment Start</a:t>
            </a:r>
          </a:p>
        </p:txBody>
      </p:sp>
      <p:sp>
        <p:nvSpPr>
          <p:cNvPr id="3" name="Content Placeholder 2">
            <a:extLst>
              <a:ext uri="{FF2B5EF4-FFF2-40B4-BE49-F238E27FC236}">
                <a16:creationId xmlns:a16="http://schemas.microsoft.com/office/drawing/2014/main" id="{2D99C7D8-3EA1-9D46-9AE0-BC2D1BD06480}"/>
              </a:ext>
            </a:extLst>
          </p:cNvPr>
          <p:cNvSpPr>
            <a:spLocks noGrp="1"/>
          </p:cNvSpPr>
          <p:nvPr>
            <p:ph idx="1"/>
          </p:nvPr>
        </p:nvSpPr>
        <p:spPr>
          <a:xfrm>
            <a:off x="479924" y="1187231"/>
            <a:ext cx="10873876" cy="4351338"/>
          </a:xfrm>
        </p:spPr>
        <p:txBody>
          <a:bodyPr>
            <a:normAutofit/>
          </a:bodyPr>
          <a:lstStyle/>
          <a:p>
            <a:pPr marL="0" indent="0" algn="just">
              <a:buNone/>
            </a:pPr>
            <a:r>
              <a:rPr lang="en-US" dirty="0"/>
              <a:t>In Thailand, same-day ART was successful (no increased adverse events or mortality), and acceptable to participants when those who were felt to be at low risk of OIs were not required to perform baseline blood work. </a:t>
            </a:r>
          </a:p>
        </p:txBody>
      </p:sp>
      <p:sp>
        <p:nvSpPr>
          <p:cNvPr id="5" name="Rectangle 4">
            <a:extLst>
              <a:ext uri="{FF2B5EF4-FFF2-40B4-BE49-F238E27FC236}">
                <a16:creationId xmlns:a16="http://schemas.microsoft.com/office/drawing/2014/main" id="{DE57C0FE-5732-4B44-8B70-7C326161E7D9}"/>
              </a:ext>
            </a:extLst>
          </p:cNvPr>
          <p:cNvSpPr/>
          <p:nvPr/>
        </p:nvSpPr>
        <p:spPr>
          <a:xfrm>
            <a:off x="-12405" y="6581001"/>
            <a:ext cx="3677545" cy="276999"/>
          </a:xfrm>
          <a:prstGeom prst="rect">
            <a:avLst/>
          </a:prstGeom>
        </p:spPr>
        <p:txBody>
          <a:bodyPr wrap="none">
            <a:spAutoFit/>
          </a:bodyPr>
          <a:lstStyle/>
          <a:p>
            <a:r>
              <a:rPr lang="en-US" altLang="ja-JP" sz="1200" kern="0" dirty="0" err="1"/>
              <a:t>Seekaew</a:t>
            </a:r>
            <a:r>
              <a:rPr lang="en-US" altLang="ja-JP" sz="1200" kern="0" dirty="0"/>
              <a:t>, P </a:t>
            </a:r>
            <a:r>
              <a:rPr lang="en-CA" sz="1200" dirty="0"/>
              <a:t>WEAB0102 </a:t>
            </a:r>
            <a:r>
              <a:rPr lang="en-US" altLang="ja-JP" sz="1200" kern="0" dirty="0">
                <a:solidFill>
                  <a:schemeClr val="tx1"/>
                </a:solidFill>
              </a:rPr>
              <a:t>IAS Mexico City July 21-24 2019 </a:t>
            </a:r>
          </a:p>
        </p:txBody>
      </p:sp>
      <p:pic>
        <p:nvPicPr>
          <p:cNvPr id="7" name="Picture 6">
            <a:extLst>
              <a:ext uri="{FF2B5EF4-FFF2-40B4-BE49-F238E27FC236}">
                <a16:creationId xmlns:a16="http://schemas.microsoft.com/office/drawing/2014/main" id="{1AC9614F-1110-8444-B333-BA4CE64268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924" y="2341836"/>
            <a:ext cx="11232152" cy="4498184"/>
          </a:xfrm>
          <a:prstGeom prst="rect">
            <a:avLst/>
          </a:prstGeom>
        </p:spPr>
      </p:pic>
    </p:spTree>
    <p:extLst>
      <p:ext uri="{BB962C8B-B14F-4D97-AF65-F5344CB8AC3E}">
        <p14:creationId xmlns:p14="http://schemas.microsoft.com/office/powerpoint/2010/main" val="38695569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39F4-9B0C-B049-91B2-D04D913AFD6E}"/>
              </a:ext>
            </a:extLst>
          </p:cNvPr>
          <p:cNvSpPr>
            <a:spLocks noGrp="1"/>
          </p:cNvSpPr>
          <p:nvPr>
            <p:ph type="title"/>
          </p:nvPr>
        </p:nvSpPr>
        <p:spPr>
          <a:xfrm>
            <a:off x="0" y="31308"/>
            <a:ext cx="10515600" cy="1325563"/>
          </a:xfrm>
        </p:spPr>
        <p:txBody>
          <a:bodyPr/>
          <a:lstStyle/>
          <a:p>
            <a:r>
              <a:rPr lang="en-US" dirty="0">
                <a:latin typeface="Franklin Gothic Medium" panose="020B0603020102020204" pitchFamily="34" charset="0"/>
              </a:rPr>
              <a:t>Rapid Treatment Start</a:t>
            </a:r>
          </a:p>
        </p:txBody>
      </p:sp>
      <p:sp>
        <p:nvSpPr>
          <p:cNvPr id="3" name="Content Placeholder 2">
            <a:extLst>
              <a:ext uri="{FF2B5EF4-FFF2-40B4-BE49-F238E27FC236}">
                <a16:creationId xmlns:a16="http://schemas.microsoft.com/office/drawing/2014/main" id="{2D99C7D8-3EA1-9D46-9AE0-BC2D1BD06480}"/>
              </a:ext>
            </a:extLst>
          </p:cNvPr>
          <p:cNvSpPr>
            <a:spLocks noGrp="1"/>
          </p:cNvSpPr>
          <p:nvPr>
            <p:ph idx="1"/>
          </p:nvPr>
        </p:nvSpPr>
        <p:spPr>
          <a:xfrm>
            <a:off x="838200" y="1400322"/>
            <a:ext cx="10515600" cy="4351338"/>
          </a:xfrm>
        </p:spPr>
        <p:txBody>
          <a:bodyPr>
            <a:normAutofit/>
          </a:bodyPr>
          <a:lstStyle/>
          <a:p>
            <a:pPr marL="0" indent="0">
              <a:buNone/>
            </a:pPr>
            <a:r>
              <a:rPr lang="en-US" sz="2600" dirty="0"/>
              <a:t>In a model from Amsterdam, high-risk MSM referred from primary care for a rapid trajectory strategy of diagnostic testing (which included HIV RNA testing) showed more participants could be diagnosed and treated during early infection.</a:t>
            </a:r>
          </a:p>
        </p:txBody>
      </p:sp>
      <p:sp>
        <p:nvSpPr>
          <p:cNvPr id="6" name="Rectangle 5">
            <a:extLst>
              <a:ext uri="{FF2B5EF4-FFF2-40B4-BE49-F238E27FC236}">
                <a16:creationId xmlns:a16="http://schemas.microsoft.com/office/drawing/2014/main" id="{E4B934A1-7977-5E45-99F4-BC2B960A1408}"/>
              </a:ext>
            </a:extLst>
          </p:cNvPr>
          <p:cNvSpPr/>
          <p:nvPr/>
        </p:nvSpPr>
        <p:spPr>
          <a:xfrm>
            <a:off x="54886" y="6526409"/>
            <a:ext cx="3648691" cy="276999"/>
          </a:xfrm>
          <a:prstGeom prst="rect">
            <a:avLst/>
          </a:prstGeom>
        </p:spPr>
        <p:txBody>
          <a:bodyPr wrap="none">
            <a:spAutoFit/>
          </a:bodyPr>
          <a:lstStyle/>
          <a:p>
            <a:r>
              <a:rPr lang="en-US" altLang="ja-JP" sz="1200" kern="0" dirty="0"/>
              <a:t>Dijkstra, M </a:t>
            </a:r>
            <a:r>
              <a:rPr lang="en-CA" sz="1200" dirty="0"/>
              <a:t>WEAB0101 </a:t>
            </a:r>
            <a:r>
              <a:rPr lang="en-US" altLang="ja-JP" sz="1200" kern="0" dirty="0">
                <a:solidFill>
                  <a:schemeClr val="tx1"/>
                </a:solidFill>
              </a:rPr>
              <a:t>IAS Mexico City July 21-24 2019 </a:t>
            </a:r>
          </a:p>
        </p:txBody>
      </p:sp>
      <p:graphicFrame>
        <p:nvGraphicFramePr>
          <p:cNvPr id="7" name="Grafiek 5">
            <a:extLst>
              <a:ext uri="{FF2B5EF4-FFF2-40B4-BE49-F238E27FC236}">
                <a16:creationId xmlns:a16="http://schemas.microsoft.com/office/drawing/2014/main" id="{3D28BD9C-9F9A-2044-9A76-8E5B5A37C17F}"/>
              </a:ext>
            </a:extLst>
          </p:cNvPr>
          <p:cNvGraphicFramePr>
            <a:graphicFrameLocks/>
          </p:cNvGraphicFramePr>
          <p:nvPr/>
        </p:nvGraphicFramePr>
        <p:xfrm>
          <a:off x="3648691" y="2923849"/>
          <a:ext cx="6736365" cy="3493922"/>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vak 15">
            <a:extLst>
              <a:ext uri="{FF2B5EF4-FFF2-40B4-BE49-F238E27FC236}">
                <a16:creationId xmlns:a16="http://schemas.microsoft.com/office/drawing/2014/main" id="{4456C7C0-6153-6A4E-B549-8D18E5C736DB}"/>
              </a:ext>
            </a:extLst>
          </p:cNvPr>
          <p:cNvSpPr txBox="1"/>
          <p:nvPr/>
        </p:nvSpPr>
        <p:spPr>
          <a:xfrm>
            <a:off x="3832389" y="5378880"/>
            <a:ext cx="650379" cy="369332"/>
          </a:xfrm>
          <a:prstGeom prst="rect">
            <a:avLst/>
          </a:prstGeom>
          <a:noFill/>
        </p:spPr>
        <p:txBody>
          <a:bodyPr wrap="square" rtlCol="0">
            <a:spAutoFit/>
          </a:bodyPr>
          <a:lstStyle/>
          <a:p>
            <a:r>
              <a:rPr lang="en-GB" dirty="0">
                <a:latin typeface="Gill Sans MT" panose="020B0502020104020203" pitchFamily="34" charset="0"/>
              </a:rPr>
              <a:t>4.2%</a:t>
            </a:r>
          </a:p>
        </p:txBody>
      </p:sp>
      <p:sp>
        <p:nvSpPr>
          <p:cNvPr id="9" name="Tekstvak 16">
            <a:extLst>
              <a:ext uri="{FF2B5EF4-FFF2-40B4-BE49-F238E27FC236}">
                <a16:creationId xmlns:a16="http://schemas.microsoft.com/office/drawing/2014/main" id="{56D3C84B-64E9-F342-9C82-512EC36677F5}"/>
              </a:ext>
            </a:extLst>
          </p:cNvPr>
          <p:cNvSpPr txBox="1"/>
          <p:nvPr/>
        </p:nvSpPr>
        <p:spPr>
          <a:xfrm>
            <a:off x="3842475" y="6140526"/>
            <a:ext cx="886336" cy="369332"/>
          </a:xfrm>
          <a:prstGeom prst="rect">
            <a:avLst/>
          </a:prstGeom>
          <a:noFill/>
        </p:spPr>
        <p:txBody>
          <a:bodyPr wrap="square" rtlCol="0">
            <a:spAutoFit/>
          </a:bodyPr>
          <a:lstStyle/>
          <a:p>
            <a:r>
              <a:rPr lang="en-GB" dirty="0">
                <a:latin typeface="Gill Sans MT" panose="020B0502020104020203" pitchFamily="34" charset="0"/>
              </a:rPr>
              <a:t>52.6%</a:t>
            </a:r>
          </a:p>
        </p:txBody>
      </p:sp>
      <p:sp>
        <p:nvSpPr>
          <p:cNvPr id="10" name="Tekstvak 17">
            <a:extLst>
              <a:ext uri="{FF2B5EF4-FFF2-40B4-BE49-F238E27FC236}">
                <a16:creationId xmlns:a16="http://schemas.microsoft.com/office/drawing/2014/main" id="{0215C735-DCE9-5749-AFAC-D89BB0EC97B8}"/>
              </a:ext>
            </a:extLst>
          </p:cNvPr>
          <p:cNvSpPr txBox="1"/>
          <p:nvPr/>
        </p:nvSpPr>
        <p:spPr>
          <a:xfrm>
            <a:off x="3850484" y="4557816"/>
            <a:ext cx="665522" cy="369332"/>
          </a:xfrm>
          <a:prstGeom prst="rect">
            <a:avLst/>
          </a:prstGeom>
          <a:noFill/>
        </p:spPr>
        <p:txBody>
          <a:bodyPr wrap="square" rtlCol="0">
            <a:spAutoFit/>
          </a:bodyPr>
          <a:lstStyle/>
          <a:p>
            <a:r>
              <a:rPr lang="en-GB" dirty="0">
                <a:latin typeface="Gill Sans MT" panose="020B0502020104020203" pitchFamily="34" charset="0"/>
              </a:rPr>
              <a:t>4.6%</a:t>
            </a:r>
          </a:p>
        </p:txBody>
      </p:sp>
      <p:sp>
        <p:nvSpPr>
          <p:cNvPr id="11" name="Rechthoek 1">
            <a:extLst>
              <a:ext uri="{FF2B5EF4-FFF2-40B4-BE49-F238E27FC236}">
                <a16:creationId xmlns:a16="http://schemas.microsoft.com/office/drawing/2014/main" id="{C7E112ED-9A0F-2A4C-B800-CA7826759303}"/>
              </a:ext>
            </a:extLst>
          </p:cNvPr>
          <p:cNvSpPr/>
          <p:nvPr/>
        </p:nvSpPr>
        <p:spPr>
          <a:xfrm>
            <a:off x="9606230" y="3431805"/>
            <a:ext cx="726737" cy="75394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kstvak 22">
            <a:extLst>
              <a:ext uri="{FF2B5EF4-FFF2-40B4-BE49-F238E27FC236}">
                <a16:creationId xmlns:a16="http://schemas.microsoft.com/office/drawing/2014/main" id="{2F674F68-DA58-5348-9FE2-17206493E43E}"/>
              </a:ext>
            </a:extLst>
          </p:cNvPr>
          <p:cNvSpPr txBox="1"/>
          <p:nvPr/>
        </p:nvSpPr>
        <p:spPr>
          <a:xfrm>
            <a:off x="2363550" y="5020267"/>
            <a:ext cx="1474417" cy="646331"/>
          </a:xfrm>
          <a:prstGeom prst="rect">
            <a:avLst/>
          </a:prstGeom>
          <a:noFill/>
        </p:spPr>
        <p:txBody>
          <a:bodyPr wrap="square" rtlCol="0">
            <a:spAutoFit/>
          </a:bodyPr>
          <a:lstStyle/>
          <a:p>
            <a:pPr algn="r"/>
            <a:r>
              <a:rPr lang="en-GB" dirty="0">
                <a:latin typeface="Gill Sans MT" panose="020B0502020104020203" pitchFamily="34" charset="0"/>
              </a:rPr>
              <a:t>2015-2017</a:t>
            </a:r>
          </a:p>
          <a:p>
            <a:pPr algn="r"/>
            <a:r>
              <a:rPr lang="en-GB" dirty="0">
                <a:latin typeface="Gill Sans MT" panose="020B0502020104020203" pitchFamily="34" charset="0"/>
              </a:rPr>
              <a:t>SOC</a:t>
            </a:r>
          </a:p>
        </p:txBody>
      </p:sp>
      <p:sp>
        <p:nvSpPr>
          <p:cNvPr id="13" name="Tekstvak 23">
            <a:extLst>
              <a:ext uri="{FF2B5EF4-FFF2-40B4-BE49-F238E27FC236}">
                <a16:creationId xmlns:a16="http://schemas.microsoft.com/office/drawing/2014/main" id="{F2B2F46F-64F4-F547-8F98-30BD42CB6AB5}"/>
              </a:ext>
            </a:extLst>
          </p:cNvPr>
          <p:cNvSpPr txBox="1"/>
          <p:nvPr/>
        </p:nvSpPr>
        <p:spPr>
          <a:xfrm>
            <a:off x="3080688" y="3499081"/>
            <a:ext cx="737208" cy="369332"/>
          </a:xfrm>
          <a:prstGeom prst="rect">
            <a:avLst/>
          </a:prstGeom>
          <a:noFill/>
        </p:spPr>
        <p:txBody>
          <a:bodyPr wrap="square" rtlCol="0">
            <a:spAutoFit/>
          </a:bodyPr>
          <a:lstStyle/>
          <a:p>
            <a:pPr algn="r"/>
            <a:r>
              <a:rPr lang="en-GB" dirty="0">
                <a:latin typeface="Gill Sans MT" panose="020B0502020104020203" pitchFamily="34" charset="0"/>
              </a:rPr>
              <a:t>2008</a:t>
            </a:r>
          </a:p>
        </p:txBody>
      </p:sp>
      <p:sp>
        <p:nvSpPr>
          <p:cNvPr id="14" name="Tekstvak 24">
            <a:extLst>
              <a:ext uri="{FF2B5EF4-FFF2-40B4-BE49-F238E27FC236}">
                <a16:creationId xmlns:a16="http://schemas.microsoft.com/office/drawing/2014/main" id="{4D2BC303-6FED-934F-8CA1-424981FC6982}"/>
              </a:ext>
            </a:extLst>
          </p:cNvPr>
          <p:cNvSpPr txBox="1"/>
          <p:nvPr/>
        </p:nvSpPr>
        <p:spPr>
          <a:xfrm>
            <a:off x="3080688" y="4272583"/>
            <a:ext cx="737208" cy="369332"/>
          </a:xfrm>
          <a:prstGeom prst="rect">
            <a:avLst/>
          </a:prstGeom>
          <a:noFill/>
        </p:spPr>
        <p:txBody>
          <a:bodyPr wrap="square" rtlCol="0">
            <a:spAutoFit/>
          </a:bodyPr>
          <a:lstStyle/>
          <a:p>
            <a:pPr algn="r"/>
            <a:r>
              <a:rPr lang="en-GB" dirty="0">
                <a:latin typeface="Gill Sans MT" panose="020B0502020104020203" pitchFamily="34" charset="0"/>
              </a:rPr>
              <a:t>2014</a:t>
            </a:r>
          </a:p>
        </p:txBody>
      </p:sp>
      <p:sp>
        <p:nvSpPr>
          <p:cNvPr id="15" name="Tekstvak 38">
            <a:extLst>
              <a:ext uri="{FF2B5EF4-FFF2-40B4-BE49-F238E27FC236}">
                <a16:creationId xmlns:a16="http://schemas.microsoft.com/office/drawing/2014/main" id="{B1D245B3-F18D-E34B-87FB-69AA47DD03E0}"/>
              </a:ext>
            </a:extLst>
          </p:cNvPr>
          <p:cNvSpPr txBox="1"/>
          <p:nvPr/>
        </p:nvSpPr>
        <p:spPr>
          <a:xfrm>
            <a:off x="8761262" y="5770103"/>
            <a:ext cx="730729" cy="369332"/>
          </a:xfrm>
          <a:prstGeom prst="rect">
            <a:avLst/>
          </a:prstGeom>
          <a:noFill/>
        </p:spPr>
        <p:txBody>
          <a:bodyPr wrap="square" rtlCol="0">
            <a:spAutoFit/>
          </a:bodyPr>
          <a:lstStyle/>
          <a:p>
            <a:r>
              <a:rPr lang="en-GB" dirty="0">
                <a:latin typeface="Gill Sans MT" panose="020B0502020104020203" pitchFamily="34" charset="0"/>
              </a:rPr>
              <a:t>n=19</a:t>
            </a:r>
          </a:p>
        </p:txBody>
      </p:sp>
      <p:sp>
        <p:nvSpPr>
          <p:cNvPr id="16" name="Tekstvak 39">
            <a:extLst>
              <a:ext uri="{FF2B5EF4-FFF2-40B4-BE49-F238E27FC236}">
                <a16:creationId xmlns:a16="http://schemas.microsoft.com/office/drawing/2014/main" id="{B900625B-856D-7D42-AD29-55A8087FBFAE}"/>
              </a:ext>
            </a:extLst>
          </p:cNvPr>
          <p:cNvSpPr txBox="1"/>
          <p:nvPr/>
        </p:nvSpPr>
        <p:spPr>
          <a:xfrm>
            <a:off x="8761259" y="5020267"/>
            <a:ext cx="840846" cy="369332"/>
          </a:xfrm>
          <a:prstGeom prst="rect">
            <a:avLst/>
          </a:prstGeom>
          <a:noFill/>
        </p:spPr>
        <p:txBody>
          <a:bodyPr wrap="square" rtlCol="0">
            <a:spAutoFit/>
          </a:bodyPr>
          <a:lstStyle/>
          <a:p>
            <a:r>
              <a:rPr lang="en-GB" dirty="0">
                <a:latin typeface="Gill Sans MT" panose="020B0502020104020203" pitchFamily="34" charset="0"/>
              </a:rPr>
              <a:t>n=118</a:t>
            </a:r>
          </a:p>
        </p:txBody>
      </p:sp>
      <p:sp>
        <p:nvSpPr>
          <p:cNvPr id="17" name="Tekstvak 40">
            <a:extLst>
              <a:ext uri="{FF2B5EF4-FFF2-40B4-BE49-F238E27FC236}">
                <a16:creationId xmlns:a16="http://schemas.microsoft.com/office/drawing/2014/main" id="{C3721C53-F00B-4943-8608-002419819DEE}"/>
              </a:ext>
            </a:extLst>
          </p:cNvPr>
          <p:cNvSpPr txBox="1"/>
          <p:nvPr/>
        </p:nvSpPr>
        <p:spPr>
          <a:xfrm>
            <a:off x="8761259" y="4248918"/>
            <a:ext cx="840846" cy="369332"/>
          </a:xfrm>
          <a:prstGeom prst="rect">
            <a:avLst/>
          </a:prstGeom>
          <a:noFill/>
        </p:spPr>
        <p:txBody>
          <a:bodyPr wrap="square" rtlCol="0">
            <a:spAutoFit/>
          </a:bodyPr>
          <a:lstStyle/>
          <a:p>
            <a:r>
              <a:rPr lang="en-GB" dirty="0">
                <a:latin typeface="Gill Sans MT" panose="020B0502020104020203" pitchFamily="34" charset="0"/>
              </a:rPr>
              <a:t>n=108</a:t>
            </a:r>
          </a:p>
        </p:txBody>
      </p:sp>
      <p:sp>
        <p:nvSpPr>
          <p:cNvPr id="18" name="Tekstvak 41">
            <a:extLst>
              <a:ext uri="{FF2B5EF4-FFF2-40B4-BE49-F238E27FC236}">
                <a16:creationId xmlns:a16="http://schemas.microsoft.com/office/drawing/2014/main" id="{75B777F2-D916-8E4F-89B4-432ED566F892}"/>
              </a:ext>
            </a:extLst>
          </p:cNvPr>
          <p:cNvSpPr txBox="1"/>
          <p:nvPr/>
        </p:nvSpPr>
        <p:spPr>
          <a:xfrm>
            <a:off x="8761259" y="3499082"/>
            <a:ext cx="840846" cy="369332"/>
          </a:xfrm>
          <a:prstGeom prst="rect">
            <a:avLst/>
          </a:prstGeom>
          <a:noFill/>
        </p:spPr>
        <p:txBody>
          <a:bodyPr wrap="square" rtlCol="0">
            <a:spAutoFit/>
          </a:bodyPr>
          <a:lstStyle/>
          <a:p>
            <a:r>
              <a:rPr lang="en-GB" dirty="0">
                <a:latin typeface="Gill Sans MT" panose="020B0502020104020203" pitchFamily="34" charset="0"/>
              </a:rPr>
              <a:t>n=768</a:t>
            </a:r>
          </a:p>
        </p:txBody>
      </p:sp>
      <p:sp>
        <p:nvSpPr>
          <p:cNvPr id="19" name="Tekstvak 42">
            <a:extLst>
              <a:ext uri="{FF2B5EF4-FFF2-40B4-BE49-F238E27FC236}">
                <a16:creationId xmlns:a16="http://schemas.microsoft.com/office/drawing/2014/main" id="{BBA39BB6-4045-D548-B4E1-7487E338997D}"/>
              </a:ext>
            </a:extLst>
          </p:cNvPr>
          <p:cNvSpPr txBox="1"/>
          <p:nvPr/>
        </p:nvSpPr>
        <p:spPr>
          <a:xfrm>
            <a:off x="2066489" y="5755827"/>
            <a:ext cx="1815201" cy="646331"/>
          </a:xfrm>
          <a:prstGeom prst="rect">
            <a:avLst/>
          </a:prstGeom>
          <a:noFill/>
        </p:spPr>
        <p:txBody>
          <a:bodyPr wrap="square" rtlCol="0">
            <a:spAutoFit/>
          </a:bodyPr>
          <a:lstStyle/>
          <a:p>
            <a:pPr algn="r"/>
            <a:r>
              <a:rPr lang="en-GB" dirty="0">
                <a:latin typeface="Gill Sans MT" panose="020B0502020104020203" pitchFamily="34" charset="0"/>
              </a:rPr>
              <a:t>2015-2017</a:t>
            </a:r>
          </a:p>
          <a:p>
            <a:pPr algn="r"/>
            <a:r>
              <a:rPr lang="en-GB" dirty="0">
                <a:latin typeface="Gill Sans MT" panose="020B0502020104020203" pitchFamily="34" charset="0"/>
              </a:rPr>
              <a:t>Rapid Trajectory</a:t>
            </a:r>
          </a:p>
        </p:txBody>
      </p:sp>
      <p:sp>
        <p:nvSpPr>
          <p:cNvPr id="4" name="TextBox 3">
            <a:extLst>
              <a:ext uri="{FF2B5EF4-FFF2-40B4-BE49-F238E27FC236}">
                <a16:creationId xmlns:a16="http://schemas.microsoft.com/office/drawing/2014/main" id="{50B423A2-12FD-9343-A994-FEE4B2D0310A}"/>
              </a:ext>
            </a:extLst>
          </p:cNvPr>
          <p:cNvSpPr txBox="1"/>
          <p:nvPr/>
        </p:nvSpPr>
        <p:spPr>
          <a:xfrm>
            <a:off x="253479" y="4534278"/>
            <a:ext cx="2998834" cy="369332"/>
          </a:xfrm>
          <a:prstGeom prst="rect">
            <a:avLst/>
          </a:prstGeom>
          <a:noFill/>
        </p:spPr>
        <p:txBody>
          <a:bodyPr wrap="none" rtlCol="0">
            <a:spAutoFit/>
          </a:bodyPr>
          <a:lstStyle/>
          <a:p>
            <a:r>
              <a:rPr lang="en-US" b="1" dirty="0"/>
              <a:t>HIV Diagnosis by </a:t>
            </a:r>
            <a:r>
              <a:rPr lang="en-US" b="1" dirty="0" err="1"/>
              <a:t>Feibig</a:t>
            </a:r>
            <a:r>
              <a:rPr lang="en-US" b="1" dirty="0"/>
              <a:t> stage </a:t>
            </a:r>
          </a:p>
        </p:txBody>
      </p:sp>
    </p:spTree>
    <p:extLst>
      <p:ext uri="{BB962C8B-B14F-4D97-AF65-F5344CB8AC3E}">
        <p14:creationId xmlns:p14="http://schemas.microsoft.com/office/powerpoint/2010/main" val="29945969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1C4A-8345-4540-B6DF-9C77CB31F6AB}"/>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Rapid Start – longer-term outcomes</a:t>
            </a:r>
          </a:p>
        </p:txBody>
      </p:sp>
      <p:sp>
        <p:nvSpPr>
          <p:cNvPr id="3" name="Content Placeholder 2">
            <a:extLst>
              <a:ext uri="{FF2B5EF4-FFF2-40B4-BE49-F238E27FC236}">
                <a16:creationId xmlns:a16="http://schemas.microsoft.com/office/drawing/2014/main" id="{4E564864-E66D-DC4C-8826-5E90029E57D9}"/>
              </a:ext>
            </a:extLst>
          </p:cNvPr>
          <p:cNvSpPr>
            <a:spLocks noGrp="1"/>
          </p:cNvSpPr>
          <p:nvPr>
            <p:ph idx="1"/>
          </p:nvPr>
        </p:nvSpPr>
        <p:spPr>
          <a:xfrm>
            <a:off x="838200" y="1176115"/>
            <a:ext cx="10751288" cy="4351338"/>
          </a:xfrm>
        </p:spPr>
        <p:txBody>
          <a:bodyPr>
            <a:normAutofit/>
          </a:bodyPr>
          <a:lstStyle/>
          <a:p>
            <a:pPr marL="0" indent="0" algn="just">
              <a:buNone/>
            </a:pPr>
            <a:r>
              <a:rPr lang="en-US" sz="2600" dirty="0"/>
              <a:t>In a retrospective analysis from Tanzania, same day initiation (SDI) was compared to standard of care (SOC, &lt;14d) over 1 year, finding better retention in care for SDI than SOC by 12 months, and comparable VL suppression. </a:t>
            </a:r>
          </a:p>
        </p:txBody>
      </p:sp>
      <p:graphicFrame>
        <p:nvGraphicFramePr>
          <p:cNvPr id="4" name="Content Placeholder 4">
            <a:extLst>
              <a:ext uri="{FF2B5EF4-FFF2-40B4-BE49-F238E27FC236}">
                <a16:creationId xmlns:a16="http://schemas.microsoft.com/office/drawing/2014/main" id="{9E71C7F7-47EC-2242-8B0C-78F1E75C9FD8}"/>
              </a:ext>
            </a:extLst>
          </p:cNvPr>
          <p:cNvGraphicFramePr>
            <a:graphicFrameLocks/>
          </p:cNvGraphicFramePr>
          <p:nvPr/>
        </p:nvGraphicFramePr>
        <p:xfrm>
          <a:off x="2390553" y="2853475"/>
          <a:ext cx="8963247" cy="421717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6E14DFFF-BDEB-9C46-AEAE-8849C093A047}"/>
              </a:ext>
            </a:extLst>
          </p:cNvPr>
          <p:cNvSpPr/>
          <p:nvPr/>
        </p:nvSpPr>
        <p:spPr>
          <a:xfrm>
            <a:off x="0" y="6616737"/>
            <a:ext cx="3709605" cy="276999"/>
          </a:xfrm>
          <a:prstGeom prst="rect">
            <a:avLst/>
          </a:prstGeom>
        </p:spPr>
        <p:txBody>
          <a:bodyPr wrap="none">
            <a:spAutoFit/>
          </a:bodyPr>
          <a:lstStyle/>
          <a:p>
            <a:r>
              <a:rPr lang="en-US" altLang="ja-JP" sz="1200" kern="0" dirty="0" err="1"/>
              <a:t>Msongole</a:t>
            </a:r>
            <a:r>
              <a:rPr lang="en-US" altLang="ja-JP" sz="1200" kern="0" dirty="0"/>
              <a:t>, B </a:t>
            </a:r>
            <a:r>
              <a:rPr lang="en-CA" sz="1200" dirty="0"/>
              <a:t>WEAB0103 </a:t>
            </a:r>
            <a:r>
              <a:rPr lang="en-US" altLang="ja-JP" sz="1200" kern="0" dirty="0">
                <a:solidFill>
                  <a:schemeClr val="tx1"/>
                </a:solidFill>
              </a:rPr>
              <a:t>IAS Mexico City July 21-24 2019 </a:t>
            </a:r>
          </a:p>
        </p:txBody>
      </p:sp>
    </p:spTree>
    <p:extLst>
      <p:ext uri="{BB962C8B-B14F-4D97-AF65-F5344CB8AC3E}">
        <p14:creationId xmlns:p14="http://schemas.microsoft.com/office/powerpoint/2010/main" val="16239018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5CF-778A-6A49-8BE5-BC58DF11307B}"/>
              </a:ext>
            </a:extLst>
          </p:cNvPr>
          <p:cNvSpPr>
            <a:spLocks noGrp="1"/>
          </p:cNvSpPr>
          <p:nvPr>
            <p:ph type="title"/>
          </p:nvPr>
        </p:nvSpPr>
        <p:spPr>
          <a:xfrm>
            <a:off x="0" y="12327"/>
            <a:ext cx="10515600" cy="1325563"/>
          </a:xfrm>
        </p:spPr>
        <p:txBody>
          <a:bodyPr/>
          <a:lstStyle/>
          <a:p>
            <a:r>
              <a:rPr lang="en-US" dirty="0">
                <a:latin typeface="Franklin Gothic Medium" panose="020B0603020102020204" pitchFamily="34" charset="0"/>
              </a:rPr>
              <a:t>Rapid Treatment Start – Areas of Concern</a:t>
            </a:r>
          </a:p>
        </p:txBody>
      </p:sp>
      <p:sp>
        <p:nvSpPr>
          <p:cNvPr id="3" name="Content Placeholder 2">
            <a:extLst>
              <a:ext uri="{FF2B5EF4-FFF2-40B4-BE49-F238E27FC236}">
                <a16:creationId xmlns:a16="http://schemas.microsoft.com/office/drawing/2014/main" id="{BC3C2D8E-F27D-4746-B469-F343C21FCE9B}"/>
              </a:ext>
            </a:extLst>
          </p:cNvPr>
          <p:cNvSpPr>
            <a:spLocks noGrp="1"/>
          </p:cNvSpPr>
          <p:nvPr>
            <p:ph idx="1"/>
          </p:nvPr>
        </p:nvSpPr>
        <p:spPr>
          <a:xfrm>
            <a:off x="655983" y="1159059"/>
            <a:ext cx="10853530" cy="4351338"/>
          </a:xfrm>
        </p:spPr>
        <p:txBody>
          <a:bodyPr>
            <a:normAutofit/>
          </a:bodyPr>
          <a:lstStyle/>
          <a:p>
            <a:pPr marL="0" indent="0">
              <a:buNone/>
            </a:pPr>
            <a:r>
              <a:rPr lang="en-US" dirty="0"/>
              <a:t>In Mozambique increased mortality among TB/HIV cases from 2013-2017 was observed after introduction of a test-and-treat model in conjunction with GeneXpert testing rollout. </a:t>
            </a:r>
          </a:p>
        </p:txBody>
      </p:sp>
      <p:graphicFrame>
        <p:nvGraphicFramePr>
          <p:cNvPr id="4" name="Chart 3">
            <a:extLst>
              <a:ext uri="{FF2B5EF4-FFF2-40B4-BE49-F238E27FC236}">
                <a16:creationId xmlns:a16="http://schemas.microsoft.com/office/drawing/2014/main" id="{C1FC8F1D-D9F3-7045-AE62-D51FC86323F1}"/>
              </a:ext>
            </a:extLst>
          </p:cNvPr>
          <p:cNvGraphicFramePr>
            <a:graphicFrameLocks/>
          </p:cNvGraphicFramePr>
          <p:nvPr>
            <p:extLst>
              <p:ext uri="{D42A27DB-BD31-4B8C-83A1-F6EECF244321}">
                <p14:modId xmlns:p14="http://schemas.microsoft.com/office/powerpoint/2010/main" val="3862220098"/>
              </p:ext>
            </p:extLst>
          </p:nvPr>
        </p:nvGraphicFramePr>
        <p:xfrm>
          <a:off x="2499755" y="2637690"/>
          <a:ext cx="7920000" cy="428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670DBC43-4F20-E54D-B394-3144D69430FC}"/>
              </a:ext>
            </a:extLst>
          </p:cNvPr>
          <p:cNvSpPr txBox="1"/>
          <p:nvPr/>
        </p:nvSpPr>
        <p:spPr>
          <a:xfrm>
            <a:off x="8106898" y="2784421"/>
            <a:ext cx="1425615" cy="69184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t>test and treat</a:t>
            </a:r>
            <a:br>
              <a:rPr lang="en-US" sz="1400" b="1" dirty="0"/>
            </a:br>
            <a:r>
              <a:rPr lang="en-US" sz="1400" b="1" dirty="0"/>
              <a:t>approach</a:t>
            </a:r>
          </a:p>
        </p:txBody>
      </p:sp>
      <p:sp>
        <p:nvSpPr>
          <p:cNvPr id="6" name="TextBox 1">
            <a:extLst>
              <a:ext uri="{FF2B5EF4-FFF2-40B4-BE49-F238E27FC236}">
                <a16:creationId xmlns:a16="http://schemas.microsoft.com/office/drawing/2014/main" id="{C69057BD-96E6-A745-850A-10AEA3D7AE9A}"/>
              </a:ext>
            </a:extLst>
          </p:cNvPr>
          <p:cNvSpPr txBox="1"/>
          <p:nvPr/>
        </p:nvSpPr>
        <p:spPr>
          <a:xfrm>
            <a:off x="5968163" y="2803272"/>
            <a:ext cx="1694105" cy="69184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err="1"/>
              <a:t>Xpert</a:t>
            </a:r>
            <a:r>
              <a:rPr lang="en-US" sz="1400" b="1" dirty="0"/>
              <a:t> MTB/RIF</a:t>
            </a:r>
            <a:br>
              <a:rPr lang="en-US" sz="1400" b="1" dirty="0"/>
            </a:br>
            <a:r>
              <a:rPr lang="en-US" sz="1400" b="1" dirty="0"/>
              <a:t>introduction</a:t>
            </a:r>
          </a:p>
        </p:txBody>
      </p:sp>
      <p:cxnSp>
        <p:nvCxnSpPr>
          <p:cNvPr id="7" name="Straight Arrow Connector 6">
            <a:extLst>
              <a:ext uri="{FF2B5EF4-FFF2-40B4-BE49-F238E27FC236}">
                <a16:creationId xmlns:a16="http://schemas.microsoft.com/office/drawing/2014/main" id="{B482BC18-CF80-3F47-A4DA-C03864D4AE99}"/>
              </a:ext>
            </a:extLst>
          </p:cNvPr>
          <p:cNvCxnSpPr>
            <a:cxnSpLocks/>
          </p:cNvCxnSpPr>
          <p:nvPr/>
        </p:nvCxnSpPr>
        <p:spPr>
          <a:xfrm>
            <a:off x="8513414" y="3380818"/>
            <a:ext cx="882372" cy="0"/>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052FA5F-AEAF-414D-8C31-9889803D5F4E}"/>
              </a:ext>
            </a:extLst>
          </p:cNvPr>
          <p:cNvCxnSpPr>
            <a:cxnSpLocks/>
          </p:cNvCxnSpPr>
          <p:nvPr/>
        </p:nvCxnSpPr>
        <p:spPr>
          <a:xfrm>
            <a:off x="6374029" y="3380061"/>
            <a:ext cx="882372" cy="0"/>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DAC5556-C427-484B-B139-6E21AA05ACA3}"/>
              </a:ext>
            </a:extLst>
          </p:cNvPr>
          <p:cNvSpPr/>
          <p:nvPr/>
        </p:nvSpPr>
        <p:spPr>
          <a:xfrm>
            <a:off x="2219288" y="2406858"/>
            <a:ext cx="7920000" cy="461665"/>
          </a:xfrm>
          <a:prstGeom prst="rect">
            <a:avLst/>
          </a:prstGeom>
        </p:spPr>
        <p:txBody>
          <a:bodyPr wrap="square">
            <a:spAutoFit/>
          </a:bodyPr>
          <a:lstStyle/>
          <a:p>
            <a:r>
              <a:rPr lang="en-ZA" sz="2400" b="1" dirty="0">
                <a:solidFill>
                  <a:prstClr val="black">
                    <a:lumMod val="65000"/>
                    <a:lumOff val="35000"/>
                  </a:prstClr>
                </a:solidFill>
                <a:latin typeface="Franklin Gothic Book" panose="020B0503020102020204" pitchFamily="34" charset="0"/>
                <a:cs typeface="Arial" pitchFamily="34" charset="0"/>
              </a:rPr>
              <a:t>Treatment mortality rates disaggregated by sex, 2006-2017</a:t>
            </a:r>
            <a:endParaRPr lang="en-US" sz="2400" b="1" dirty="0">
              <a:solidFill>
                <a:prstClr val="black">
                  <a:lumMod val="65000"/>
                  <a:lumOff val="35000"/>
                </a:prstClr>
              </a:solidFill>
              <a:latin typeface="Franklin Gothic Book" panose="020B0503020102020204" pitchFamily="34" charset="0"/>
              <a:cs typeface="Arial" pitchFamily="34" charset="0"/>
            </a:endParaRPr>
          </a:p>
        </p:txBody>
      </p:sp>
      <p:sp>
        <p:nvSpPr>
          <p:cNvPr id="10" name="Rectangle 9">
            <a:extLst>
              <a:ext uri="{FF2B5EF4-FFF2-40B4-BE49-F238E27FC236}">
                <a16:creationId xmlns:a16="http://schemas.microsoft.com/office/drawing/2014/main" id="{5F25CCF6-7711-ED41-88C7-BA8DFED4CBFF}"/>
              </a:ext>
            </a:extLst>
          </p:cNvPr>
          <p:cNvSpPr/>
          <p:nvPr/>
        </p:nvSpPr>
        <p:spPr>
          <a:xfrm>
            <a:off x="0" y="6591634"/>
            <a:ext cx="3629455" cy="276999"/>
          </a:xfrm>
          <a:prstGeom prst="rect">
            <a:avLst/>
          </a:prstGeom>
        </p:spPr>
        <p:txBody>
          <a:bodyPr wrap="none">
            <a:spAutoFit/>
          </a:bodyPr>
          <a:lstStyle/>
          <a:p>
            <a:r>
              <a:rPr lang="en-US" altLang="ja-JP" sz="1200" kern="0" dirty="0">
                <a:solidFill>
                  <a:schemeClr val="tx1"/>
                </a:solidFill>
              </a:rPr>
              <a:t>Valverde E  </a:t>
            </a:r>
            <a:r>
              <a:rPr lang="en-CA" sz="1200" dirty="0"/>
              <a:t>WEAB0105</a:t>
            </a:r>
            <a:r>
              <a:rPr lang="en-US" altLang="ja-JP" sz="1200" kern="0" dirty="0">
                <a:solidFill>
                  <a:schemeClr val="tx1"/>
                </a:solidFill>
              </a:rPr>
              <a:t>IAS Mexico City July 21-24 2019 </a:t>
            </a:r>
          </a:p>
        </p:txBody>
      </p:sp>
    </p:spTree>
    <p:extLst>
      <p:ext uri="{BB962C8B-B14F-4D97-AF65-F5344CB8AC3E}">
        <p14:creationId xmlns:p14="http://schemas.microsoft.com/office/powerpoint/2010/main" val="30316073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39F4-9B0C-B049-91B2-D04D913AFD6E}"/>
              </a:ext>
            </a:extLst>
          </p:cNvPr>
          <p:cNvSpPr>
            <a:spLocks noGrp="1"/>
          </p:cNvSpPr>
          <p:nvPr>
            <p:ph type="title"/>
          </p:nvPr>
        </p:nvSpPr>
        <p:spPr>
          <a:xfrm>
            <a:off x="0" y="74759"/>
            <a:ext cx="10515600" cy="1325563"/>
          </a:xfrm>
        </p:spPr>
        <p:txBody>
          <a:bodyPr/>
          <a:lstStyle/>
          <a:p>
            <a:r>
              <a:rPr lang="en-US" dirty="0">
                <a:latin typeface="Franklin Gothic Medium" panose="020B0603020102020204" pitchFamily="34" charset="0"/>
              </a:rPr>
              <a:t>Rapid Treatment Start - Recommendations</a:t>
            </a:r>
          </a:p>
        </p:txBody>
      </p:sp>
      <p:sp>
        <p:nvSpPr>
          <p:cNvPr id="3" name="Content Placeholder 2">
            <a:extLst>
              <a:ext uri="{FF2B5EF4-FFF2-40B4-BE49-F238E27FC236}">
                <a16:creationId xmlns:a16="http://schemas.microsoft.com/office/drawing/2014/main" id="{2D99C7D8-3EA1-9D46-9AE0-BC2D1BD06480}"/>
              </a:ext>
            </a:extLst>
          </p:cNvPr>
          <p:cNvSpPr>
            <a:spLocks noGrp="1"/>
          </p:cNvSpPr>
          <p:nvPr>
            <p:ph idx="1"/>
          </p:nvPr>
        </p:nvSpPr>
        <p:spPr>
          <a:xfrm>
            <a:off x="838200" y="1400322"/>
            <a:ext cx="10515600" cy="4351338"/>
          </a:xfrm>
        </p:spPr>
        <p:txBody>
          <a:bodyPr/>
          <a:lstStyle/>
          <a:p>
            <a:r>
              <a:rPr lang="en-US" dirty="0"/>
              <a:t>IAS-USA Guidelines support initiation of treatment as soon as possible, including at the first visit, unless the patient is not ready. </a:t>
            </a:r>
          </a:p>
          <a:p>
            <a:r>
              <a:rPr lang="en-US" dirty="0"/>
              <a:t>This includes before test results (HIV1 RNA, CD4 count, resistance testing, Hepatitis serologies) are available for review. </a:t>
            </a:r>
          </a:p>
          <a:p>
            <a:pPr lvl="1"/>
            <a:r>
              <a:rPr lang="en-US" dirty="0"/>
              <a:t>Rapid Start regimens recommended include </a:t>
            </a:r>
            <a:r>
              <a:rPr lang="en-US" dirty="0" err="1"/>
              <a:t>Biktarvy</a:t>
            </a:r>
            <a:r>
              <a:rPr lang="en-US" dirty="0"/>
              <a:t>, and DTG or DRV/r + TAF/TDF + FTC/3TC</a:t>
            </a:r>
          </a:p>
        </p:txBody>
      </p:sp>
      <p:sp>
        <p:nvSpPr>
          <p:cNvPr id="4" name="TextBox 3">
            <a:extLst>
              <a:ext uri="{FF2B5EF4-FFF2-40B4-BE49-F238E27FC236}">
                <a16:creationId xmlns:a16="http://schemas.microsoft.com/office/drawing/2014/main" id="{3F2186FD-C162-C445-8C31-244AFD92AA49}"/>
              </a:ext>
            </a:extLst>
          </p:cNvPr>
          <p:cNvSpPr txBox="1"/>
          <p:nvPr/>
        </p:nvSpPr>
        <p:spPr>
          <a:xfrm>
            <a:off x="0" y="6576537"/>
            <a:ext cx="3860849" cy="276999"/>
          </a:xfrm>
          <a:prstGeom prst="rect">
            <a:avLst/>
          </a:prstGeom>
          <a:noFill/>
        </p:spPr>
        <p:txBody>
          <a:bodyPr wrap="square" rtlCol="0">
            <a:spAutoFit/>
          </a:bodyPr>
          <a:lstStyle/>
          <a:p>
            <a:r>
              <a:rPr lang="en-US" sz="1200" dirty="0" err="1"/>
              <a:t>Saag</a:t>
            </a:r>
            <a:r>
              <a:rPr lang="en-US" sz="1200" dirty="0"/>
              <a:t> MS et al. JAMA 2018</a:t>
            </a:r>
          </a:p>
        </p:txBody>
      </p:sp>
      <p:sp>
        <p:nvSpPr>
          <p:cNvPr id="5" name="Rectangle 4">
            <a:extLst>
              <a:ext uri="{FF2B5EF4-FFF2-40B4-BE49-F238E27FC236}">
                <a16:creationId xmlns:a16="http://schemas.microsoft.com/office/drawing/2014/main" id="{DE57C0FE-5732-4B44-8B70-7C326161E7D9}"/>
              </a:ext>
            </a:extLst>
          </p:cNvPr>
          <p:cNvSpPr/>
          <p:nvPr/>
        </p:nvSpPr>
        <p:spPr>
          <a:xfrm>
            <a:off x="0" y="6342068"/>
            <a:ext cx="3555782" cy="276999"/>
          </a:xfrm>
          <a:prstGeom prst="rect">
            <a:avLst/>
          </a:prstGeom>
        </p:spPr>
        <p:txBody>
          <a:bodyPr wrap="none">
            <a:spAutoFit/>
          </a:bodyPr>
          <a:lstStyle/>
          <a:p>
            <a:r>
              <a:rPr lang="en-US" altLang="ja-JP" sz="1200" kern="0" dirty="0" err="1">
                <a:solidFill>
                  <a:schemeClr val="tx1"/>
                </a:solidFill>
              </a:rPr>
              <a:t>Koening</a:t>
            </a:r>
            <a:r>
              <a:rPr lang="en-US" altLang="ja-JP" sz="1200" kern="0" dirty="0">
                <a:solidFill>
                  <a:schemeClr val="tx1"/>
                </a:solidFill>
              </a:rPr>
              <a:t>, S IAS TUSY0405 Mexico City July 21-24 2019 </a:t>
            </a:r>
          </a:p>
        </p:txBody>
      </p:sp>
    </p:spTree>
    <p:extLst>
      <p:ext uri="{BB962C8B-B14F-4D97-AF65-F5344CB8AC3E}">
        <p14:creationId xmlns:p14="http://schemas.microsoft.com/office/powerpoint/2010/main" val="12055943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C5E2-0EFC-E541-BB0C-E432E9E19C19}"/>
              </a:ext>
            </a:extLst>
          </p:cNvPr>
          <p:cNvSpPr>
            <a:spLocks noGrp="1"/>
          </p:cNvSpPr>
          <p:nvPr>
            <p:ph type="title"/>
          </p:nvPr>
        </p:nvSpPr>
        <p:spPr>
          <a:xfrm>
            <a:off x="42531" y="74284"/>
            <a:ext cx="10515600" cy="1325563"/>
          </a:xfrm>
        </p:spPr>
        <p:txBody>
          <a:bodyPr/>
          <a:lstStyle/>
          <a:p>
            <a:r>
              <a:rPr lang="en-US" dirty="0">
                <a:latin typeface="Franklin Gothic Medium" panose="020B0603020102020204" pitchFamily="34" charset="0"/>
              </a:rPr>
              <a:t>Treatment During Acute Infection</a:t>
            </a:r>
          </a:p>
        </p:txBody>
      </p:sp>
      <p:sp>
        <p:nvSpPr>
          <p:cNvPr id="3" name="Content Placeholder 2">
            <a:extLst>
              <a:ext uri="{FF2B5EF4-FFF2-40B4-BE49-F238E27FC236}">
                <a16:creationId xmlns:a16="http://schemas.microsoft.com/office/drawing/2014/main" id="{4C1C67B1-27DF-B44F-BD9F-5A7E5170F5B9}"/>
              </a:ext>
            </a:extLst>
          </p:cNvPr>
          <p:cNvSpPr>
            <a:spLocks noGrp="1"/>
          </p:cNvSpPr>
          <p:nvPr>
            <p:ph idx="1"/>
          </p:nvPr>
        </p:nvSpPr>
        <p:spPr>
          <a:xfrm>
            <a:off x="621116" y="1206914"/>
            <a:ext cx="10515600" cy="4351338"/>
          </a:xfrm>
        </p:spPr>
        <p:txBody>
          <a:bodyPr/>
          <a:lstStyle/>
          <a:p>
            <a:r>
              <a:rPr lang="en-US" dirty="0"/>
              <a:t>Treatment during primary HIV infection confers advantages including</a:t>
            </a:r>
          </a:p>
          <a:p>
            <a:pPr lvl="1"/>
            <a:r>
              <a:rPr lang="en-US" dirty="0"/>
              <a:t>Better recovery of CD4, restoration of CD4:CD8 ratio (associated with improved survival and CD4 decline rate)</a:t>
            </a:r>
          </a:p>
        </p:txBody>
      </p:sp>
      <p:pic>
        <p:nvPicPr>
          <p:cNvPr id="4" name="Picture 2">
            <a:extLst>
              <a:ext uri="{FF2B5EF4-FFF2-40B4-BE49-F238E27FC236}">
                <a16:creationId xmlns:a16="http://schemas.microsoft.com/office/drawing/2014/main" id="{667445EA-B4C0-0041-962F-08735C6457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a:xfrm>
            <a:off x="621116" y="2935035"/>
            <a:ext cx="6238429" cy="3000522"/>
          </a:xfrm>
          <a:prstGeom prst="rect">
            <a:avLst/>
          </a:prstGeom>
        </p:spPr>
      </p:pic>
      <p:sp>
        <p:nvSpPr>
          <p:cNvPr id="5" name="TextBox 4">
            <a:extLst>
              <a:ext uri="{FF2B5EF4-FFF2-40B4-BE49-F238E27FC236}">
                <a16:creationId xmlns:a16="http://schemas.microsoft.com/office/drawing/2014/main" id="{61454D37-E7FB-D34D-B194-13642C830FEC}"/>
              </a:ext>
            </a:extLst>
          </p:cNvPr>
          <p:cNvSpPr txBox="1"/>
          <p:nvPr/>
        </p:nvSpPr>
        <p:spPr>
          <a:xfrm>
            <a:off x="-1" y="6630298"/>
            <a:ext cx="5613991" cy="276999"/>
          </a:xfrm>
          <a:prstGeom prst="rect">
            <a:avLst/>
          </a:prstGeom>
          <a:noFill/>
        </p:spPr>
        <p:txBody>
          <a:bodyPr wrap="square" rtlCol="0">
            <a:spAutoFit/>
          </a:bodyPr>
          <a:lstStyle/>
          <a:p>
            <a:pPr algn="r"/>
            <a:r>
              <a:rPr lang="en-US" sz="1200" dirty="0"/>
              <a:t>Le et al NEJM; Jan 2013, Serrano-</a:t>
            </a:r>
            <a:r>
              <a:rPr lang="en-US" sz="1200" dirty="0" err="1"/>
              <a:t>Villar</a:t>
            </a:r>
            <a:r>
              <a:rPr lang="en-US" sz="1200" dirty="0"/>
              <a:t> </a:t>
            </a:r>
            <a:r>
              <a:rPr lang="en-US" sz="1200" dirty="0" err="1"/>
              <a:t>PLoS</a:t>
            </a:r>
            <a:r>
              <a:rPr lang="en-US" sz="1200" dirty="0"/>
              <a:t> One 2014, Serrano-</a:t>
            </a:r>
            <a:r>
              <a:rPr lang="en-US" sz="1200" dirty="0" err="1"/>
              <a:t>Villar</a:t>
            </a:r>
            <a:r>
              <a:rPr lang="en-US" sz="1200" dirty="0"/>
              <a:t> </a:t>
            </a:r>
            <a:r>
              <a:rPr lang="en-US" sz="1200" dirty="0" err="1"/>
              <a:t>PLoS</a:t>
            </a:r>
            <a:r>
              <a:rPr lang="en-US" sz="1200" dirty="0"/>
              <a:t> </a:t>
            </a:r>
            <a:r>
              <a:rPr lang="en-US" sz="1200" dirty="0" err="1"/>
              <a:t>Pathog</a:t>
            </a:r>
            <a:r>
              <a:rPr lang="en-US" sz="1200" dirty="0"/>
              <a:t> 2014</a:t>
            </a:r>
          </a:p>
        </p:txBody>
      </p:sp>
      <p:sp>
        <p:nvSpPr>
          <p:cNvPr id="6" name="Rectangle 5">
            <a:extLst>
              <a:ext uri="{FF2B5EF4-FFF2-40B4-BE49-F238E27FC236}">
                <a16:creationId xmlns:a16="http://schemas.microsoft.com/office/drawing/2014/main" id="{21F1A61A-EE04-AD4C-B09A-166B39B83EFB}"/>
              </a:ext>
            </a:extLst>
          </p:cNvPr>
          <p:cNvSpPr/>
          <p:nvPr/>
        </p:nvSpPr>
        <p:spPr>
          <a:xfrm>
            <a:off x="42531" y="6436268"/>
            <a:ext cx="3406702" cy="276999"/>
          </a:xfrm>
          <a:prstGeom prst="rect">
            <a:avLst/>
          </a:prstGeom>
        </p:spPr>
        <p:txBody>
          <a:bodyPr wrap="none">
            <a:spAutoFit/>
          </a:bodyPr>
          <a:lstStyle/>
          <a:p>
            <a:r>
              <a:rPr lang="en-US" altLang="ja-JP" sz="1200" kern="0" dirty="0">
                <a:solidFill>
                  <a:schemeClr val="tx1"/>
                </a:solidFill>
              </a:rPr>
              <a:t>Frater J IAS WEPL0104 Mexico City July 21-24 2019 </a:t>
            </a:r>
          </a:p>
        </p:txBody>
      </p:sp>
      <p:pic>
        <p:nvPicPr>
          <p:cNvPr id="7" name="Picture 2">
            <a:extLst>
              <a:ext uri="{FF2B5EF4-FFF2-40B4-BE49-F238E27FC236}">
                <a16:creationId xmlns:a16="http://schemas.microsoft.com/office/drawing/2014/main" id="{88493767-ACA5-DA46-A662-5255C72A359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38298" y="2935036"/>
            <a:ext cx="3833101" cy="35534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1C29BEF-603D-5C4A-BB29-CBF422B05FDC}"/>
              </a:ext>
            </a:extLst>
          </p:cNvPr>
          <p:cNvSpPr txBox="1"/>
          <p:nvPr/>
        </p:nvSpPr>
        <p:spPr>
          <a:xfrm>
            <a:off x="621117" y="2627258"/>
            <a:ext cx="6515179" cy="338554"/>
          </a:xfrm>
          <a:prstGeom prst="rect">
            <a:avLst/>
          </a:prstGeom>
          <a:noFill/>
        </p:spPr>
        <p:txBody>
          <a:bodyPr wrap="square" rtlCol="0">
            <a:spAutoFit/>
          </a:bodyPr>
          <a:lstStyle/>
          <a:p>
            <a:r>
              <a:rPr lang="en-US" sz="1600" b="1" u="sng" dirty="0"/>
              <a:t>CD4 Count after ART initiation during </a:t>
            </a:r>
            <a:r>
              <a:rPr lang="en-US" sz="1600" b="1" u="sng" dirty="0" err="1"/>
              <a:t>pHI</a:t>
            </a:r>
            <a:r>
              <a:rPr lang="en-US" sz="1600" b="1" u="sng" dirty="0"/>
              <a:t>, post-PHI and chronic infection</a:t>
            </a:r>
          </a:p>
        </p:txBody>
      </p:sp>
      <p:sp>
        <p:nvSpPr>
          <p:cNvPr id="10" name="TextBox 9">
            <a:extLst>
              <a:ext uri="{FF2B5EF4-FFF2-40B4-BE49-F238E27FC236}">
                <a16:creationId xmlns:a16="http://schemas.microsoft.com/office/drawing/2014/main" id="{7BCE0D53-42EA-4041-9171-B98072D78EC6}"/>
              </a:ext>
            </a:extLst>
          </p:cNvPr>
          <p:cNvSpPr txBox="1"/>
          <p:nvPr/>
        </p:nvSpPr>
        <p:spPr>
          <a:xfrm>
            <a:off x="7915049" y="2381037"/>
            <a:ext cx="3411613" cy="584775"/>
          </a:xfrm>
          <a:prstGeom prst="rect">
            <a:avLst/>
          </a:prstGeom>
          <a:noFill/>
        </p:spPr>
        <p:txBody>
          <a:bodyPr wrap="square" rtlCol="0">
            <a:spAutoFit/>
          </a:bodyPr>
          <a:lstStyle/>
          <a:p>
            <a:pPr algn="ctr"/>
            <a:r>
              <a:rPr lang="en-US" sz="1600" b="1" u="sng" dirty="0"/>
              <a:t>CD4:CD8 ratio associated with </a:t>
            </a:r>
          </a:p>
          <a:p>
            <a:pPr algn="ctr"/>
            <a:r>
              <a:rPr lang="en-US" sz="1600" b="1" u="sng" dirty="0"/>
              <a:t>comorbidity and mortality</a:t>
            </a:r>
          </a:p>
        </p:txBody>
      </p:sp>
    </p:spTree>
    <p:extLst>
      <p:ext uri="{BB962C8B-B14F-4D97-AF65-F5344CB8AC3E}">
        <p14:creationId xmlns:p14="http://schemas.microsoft.com/office/powerpoint/2010/main" val="15024332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DE35C-D493-E64C-B98A-FA035256C46A}"/>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Treatment During Acute Infection</a:t>
            </a:r>
          </a:p>
        </p:txBody>
      </p:sp>
      <p:sp>
        <p:nvSpPr>
          <p:cNvPr id="3" name="Content Placeholder 2">
            <a:extLst>
              <a:ext uri="{FF2B5EF4-FFF2-40B4-BE49-F238E27FC236}">
                <a16:creationId xmlns:a16="http://schemas.microsoft.com/office/drawing/2014/main" id="{4B9BEADF-02C6-F843-ACD8-398E225BCA35}"/>
              </a:ext>
            </a:extLst>
          </p:cNvPr>
          <p:cNvSpPr>
            <a:spLocks noGrp="1"/>
          </p:cNvSpPr>
          <p:nvPr>
            <p:ph idx="1"/>
          </p:nvPr>
        </p:nvSpPr>
        <p:spPr/>
        <p:txBody>
          <a:bodyPr/>
          <a:lstStyle/>
          <a:p>
            <a:r>
              <a:rPr lang="en-US" dirty="0"/>
              <a:t>Treatment during Primary HIV Infection (PHI) may also be important for treatments with novel therapeutic strategies</a:t>
            </a:r>
          </a:p>
          <a:p>
            <a:pPr lvl="1"/>
            <a:r>
              <a:rPr lang="en-US" dirty="0"/>
              <a:t>Lower HIV reservoir, better HIV-specific immunity, decreased immune activation and immune exhaustion, reduced viral immune escape potential, and post-treatment control have all been described in PLH who begin therapy during PHI</a:t>
            </a:r>
          </a:p>
          <a:p>
            <a:r>
              <a:rPr lang="en-US" dirty="0"/>
              <a:t>Treatment during PHI may also reduce transmission rates.</a:t>
            </a:r>
          </a:p>
          <a:p>
            <a:r>
              <a:rPr lang="en-US" dirty="0"/>
              <a:t>Challenges remain in recognition and diagnosis of PHI</a:t>
            </a:r>
          </a:p>
        </p:txBody>
      </p:sp>
      <p:sp>
        <p:nvSpPr>
          <p:cNvPr id="5" name="TextBox 4">
            <a:extLst>
              <a:ext uri="{FF2B5EF4-FFF2-40B4-BE49-F238E27FC236}">
                <a16:creationId xmlns:a16="http://schemas.microsoft.com/office/drawing/2014/main" id="{1A177B33-EF04-7B4F-9E43-335B6F519461}"/>
              </a:ext>
            </a:extLst>
          </p:cNvPr>
          <p:cNvSpPr txBox="1"/>
          <p:nvPr/>
        </p:nvSpPr>
        <p:spPr>
          <a:xfrm>
            <a:off x="0" y="6581001"/>
            <a:ext cx="6590913" cy="276999"/>
          </a:xfrm>
          <a:prstGeom prst="rect">
            <a:avLst/>
          </a:prstGeom>
          <a:noFill/>
        </p:spPr>
        <p:txBody>
          <a:bodyPr wrap="square" rtlCol="0">
            <a:spAutoFit/>
          </a:bodyPr>
          <a:lstStyle/>
          <a:p>
            <a:r>
              <a:rPr lang="en-US" sz="1200" dirty="0"/>
              <a:t>Manu </a:t>
            </a:r>
            <a:r>
              <a:rPr lang="en-US" sz="1200" dirty="0" err="1"/>
              <a:t>Marchi</a:t>
            </a:r>
            <a:r>
              <a:rPr lang="en-US" sz="1200" dirty="0"/>
              <a:t>; Unpublished, </a:t>
            </a:r>
            <a:r>
              <a:rPr lang="en-US" sz="1200" dirty="0" err="1"/>
              <a:t>Takata</a:t>
            </a:r>
            <a:r>
              <a:rPr lang="en-US" sz="1200" dirty="0"/>
              <a:t> Sci </a:t>
            </a:r>
            <a:r>
              <a:rPr lang="en-US" sz="1200" dirty="0" err="1"/>
              <a:t>Transl</a:t>
            </a:r>
            <a:r>
              <a:rPr lang="en-US" sz="1200" dirty="0"/>
              <a:t> Med Feb 2017, Lee et al Nat </a:t>
            </a:r>
            <a:r>
              <a:rPr lang="en-US" sz="1200" dirty="0" err="1"/>
              <a:t>Comms</a:t>
            </a:r>
            <a:r>
              <a:rPr lang="en-US" sz="1200" dirty="0"/>
              <a:t> 2019</a:t>
            </a:r>
          </a:p>
        </p:txBody>
      </p:sp>
      <p:sp>
        <p:nvSpPr>
          <p:cNvPr id="7" name="Rectangle 6">
            <a:extLst>
              <a:ext uri="{FF2B5EF4-FFF2-40B4-BE49-F238E27FC236}">
                <a16:creationId xmlns:a16="http://schemas.microsoft.com/office/drawing/2014/main" id="{8417934E-3451-684B-A91C-A5B3B481A4EA}"/>
              </a:ext>
            </a:extLst>
          </p:cNvPr>
          <p:cNvSpPr/>
          <p:nvPr/>
        </p:nvSpPr>
        <p:spPr>
          <a:xfrm>
            <a:off x="0" y="6311900"/>
            <a:ext cx="3406702" cy="276999"/>
          </a:xfrm>
          <a:prstGeom prst="rect">
            <a:avLst/>
          </a:prstGeom>
        </p:spPr>
        <p:txBody>
          <a:bodyPr wrap="none">
            <a:spAutoFit/>
          </a:bodyPr>
          <a:lstStyle/>
          <a:p>
            <a:r>
              <a:rPr lang="en-US" altLang="ja-JP" sz="1200" kern="0" dirty="0">
                <a:solidFill>
                  <a:schemeClr val="tx1"/>
                </a:solidFill>
              </a:rPr>
              <a:t>Frater J IAS WEPL0104 Mexico City July 21-24 2019 </a:t>
            </a:r>
          </a:p>
        </p:txBody>
      </p:sp>
    </p:spTree>
    <p:extLst>
      <p:ext uri="{BB962C8B-B14F-4D97-AF65-F5344CB8AC3E}">
        <p14:creationId xmlns:p14="http://schemas.microsoft.com/office/powerpoint/2010/main" val="16693282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1301-B4B9-C14E-9DE3-26BC7B678B65}"/>
              </a:ext>
            </a:extLst>
          </p:cNvPr>
          <p:cNvSpPr>
            <a:spLocks noGrp="1"/>
          </p:cNvSpPr>
          <p:nvPr>
            <p:ph type="title"/>
          </p:nvPr>
        </p:nvSpPr>
        <p:spPr/>
        <p:txBody>
          <a:bodyPr/>
          <a:lstStyle/>
          <a:p>
            <a:r>
              <a:rPr lang="en-US" dirty="0">
                <a:latin typeface="Franklin Gothic Medium" panose="020B0603020102020204" pitchFamily="34" charset="0"/>
              </a:rPr>
              <a:t>ART Updates</a:t>
            </a:r>
          </a:p>
        </p:txBody>
      </p:sp>
      <p:sp>
        <p:nvSpPr>
          <p:cNvPr id="3" name="Text Placeholder 2">
            <a:extLst>
              <a:ext uri="{FF2B5EF4-FFF2-40B4-BE49-F238E27FC236}">
                <a16:creationId xmlns:a16="http://schemas.microsoft.com/office/drawing/2014/main" id="{B94972EA-B13F-394C-A787-AAD5D180014D}"/>
              </a:ext>
            </a:extLst>
          </p:cNvPr>
          <p:cNvSpPr>
            <a:spLocks noGrp="1"/>
          </p:cNvSpPr>
          <p:nvPr>
            <p:ph type="body" idx="1"/>
          </p:nvPr>
        </p:nvSpPr>
        <p:spPr/>
        <p:txBody>
          <a:bodyPr/>
          <a:lstStyle/>
          <a:p>
            <a:r>
              <a:rPr lang="en-US" dirty="0"/>
              <a:t>New Drugs, New Paradigms, Safety &amp; Side Effects </a:t>
            </a:r>
          </a:p>
        </p:txBody>
      </p:sp>
    </p:spTree>
    <p:extLst>
      <p:ext uri="{BB962C8B-B14F-4D97-AF65-F5344CB8AC3E}">
        <p14:creationId xmlns:p14="http://schemas.microsoft.com/office/powerpoint/2010/main" val="20946473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9">
            <a:extLst>
              <a:ext uri="{FF2B5EF4-FFF2-40B4-BE49-F238E27FC236}">
                <a16:creationId xmlns:a16="http://schemas.microsoft.com/office/drawing/2014/main" id="{DCBEC07C-11ED-B84E-9721-429D9A8735F3}"/>
              </a:ext>
            </a:extLst>
          </p:cNvPr>
          <p:cNvPicPr>
            <a:picLocks noGrp="1" noChangeAspect="1"/>
          </p:cNvPicPr>
          <p:nvPr isPhoto="1"/>
        </p:nvPicPr>
        <p:blipFill rotWithShape="1">
          <a:blip r:embed="rId3" cstate="email">
            <a:lum/>
            <a:extLst>
              <a:ext uri="{28A0092B-C50C-407E-A947-70E740481C1C}">
                <a14:useLocalDpi xmlns:a14="http://schemas.microsoft.com/office/drawing/2010/main"/>
              </a:ext>
            </a:extLst>
          </a:blip>
          <a:srcRect/>
          <a:stretch/>
        </p:blipFill>
        <p:spPr>
          <a:xfrm>
            <a:off x="1310512" y="3140637"/>
            <a:ext cx="9570973" cy="3576919"/>
          </a:xfrm>
          <a:prstGeom prst="rect">
            <a:avLst/>
          </a:prstGeom>
        </p:spPr>
      </p:pic>
      <p:sp>
        <p:nvSpPr>
          <p:cNvPr id="2" name="Title 1">
            <a:extLst>
              <a:ext uri="{FF2B5EF4-FFF2-40B4-BE49-F238E27FC236}">
                <a16:creationId xmlns:a16="http://schemas.microsoft.com/office/drawing/2014/main" id="{6D82B786-3876-D84F-9EF6-36269A4B7AB0}"/>
              </a:ext>
            </a:extLst>
          </p:cNvPr>
          <p:cNvSpPr>
            <a:spLocks noGrp="1"/>
          </p:cNvSpPr>
          <p:nvPr>
            <p:ph type="title"/>
          </p:nvPr>
        </p:nvSpPr>
        <p:spPr>
          <a:xfrm>
            <a:off x="0" y="0"/>
            <a:ext cx="11807687" cy="1325563"/>
          </a:xfrm>
        </p:spPr>
        <p:txBody>
          <a:bodyPr>
            <a:normAutofit/>
          </a:bodyPr>
          <a:lstStyle/>
          <a:p>
            <a:r>
              <a:rPr lang="en-US" sz="3200" dirty="0">
                <a:latin typeface="Franklin Gothic Medium" panose="020B0603020102020204" pitchFamily="34" charset="0"/>
              </a:rPr>
              <a:t>Nucleoside reverse transcriptase translocation inhibitors (NRTTI)</a:t>
            </a:r>
          </a:p>
        </p:txBody>
      </p:sp>
      <p:sp>
        <p:nvSpPr>
          <p:cNvPr id="3" name="Content Placeholder 2">
            <a:extLst>
              <a:ext uri="{FF2B5EF4-FFF2-40B4-BE49-F238E27FC236}">
                <a16:creationId xmlns:a16="http://schemas.microsoft.com/office/drawing/2014/main" id="{51270B3F-D17E-4D44-9F51-A672BE1F5F63}"/>
              </a:ext>
            </a:extLst>
          </p:cNvPr>
          <p:cNvSpPr>
            <a:spLocks noGrp="1"/>
          </p:cNvSpPr>
          <p:nvPr>
            <p:ph idx="1"/>
          </p:nvPr>
        </p:nvSpPr>
        <p:spPr>
          <a:xfrm>
            <a:off x="646043" y="1010534"/>
            <a:ext cx="10515600" cy="4351338"/>
          </a:xfrm>
        </p:spPr>
        <p:txBody>
          <a:bodyPr>
            <a:normAutofit/>
          </a:bodyPr>
          <a:lstStyle/>
          <a:p>
            <a:pPr marL="0" indent="0">
              <a:buNone/>
            </a:pPr>
            <a:r>
              <a:rPr lang="en-US" sz="2400" dirty="0"/>
              <a:t>In its dose-ranging study, </a:t>
            </a:r>
            <a:r>
              <a:rPr lang="en-US" sz="2400" dirty="0" err="1"/>
              <a:t>Islatravir</a:t>
            </a:r>
            <a:r>
              <a:rPr lang="en-US" sz="2400" dirty="0"/>
              <a:t> was effective for control of HIV and well tolerated at doses of 0.25, 0.75 and 2.25mg in combination with DOR + 3TC. </a:t>
            </a:r>
          </a:p>
          <a:p>
            <a:pPr lvl="1"/>
            <a:r>
              <a:rPr lang="en-US" sz="2000" dirty="0"/>
              <a:t>No discontinuation due to AE, no dose-related or laboratory abnormalities</a:t>
            </a:r>
          </a:p>
          <a:p>
            <a:pPr lvl="1"/>
            <a:r>
              <a:rPr lang="en-US" sz="2000" dirty="0"/>
              <a:t>No resistance testing was required (no protocol-defined virologic failure occurred)</a:t>
            </a:r>
          </a:p>
        </p:txBody>
      </p:sp>
      <p:sp>
        <p:nvSpPr>
          <p:cNvPr id="5" name="Rectangle 4">
            <a:extLst>
              <a:ext uri="{FF2B5EF4-FFF2-40B4-BE49-F238E27FC236}">
                <a16:creationId xmlns:a16="http://schemas.microsoft.com/office/drawing/2014/main" id="{F2F8B5BE-D66E-194A-ADE9-722BE33D3322}"/>
              </a:ext>
            </a:extLst>
          </p:cNvPr>
          <p:cNvSpPr/>
          <p:nvPr/>
        </p:nvSpPr>
        <p:spPr>
          <a:xfrm>
            <a:off x="8769268" y="6654803"/>
            <a:ext cx="3422732" cy="276999"/>
          </a:xfrm>
          <a:prstGeom prst="rect">
            <a:avLst/>
          </a:prstGeom>
        </p:spPr>
        <p:txBody>
          <a:bodyPr wrap="none">
            <a:spAutoFit/>
          </a:bodyPr>
          <a:lstStyle/>
          <a:p>
            <a:r>
              <a:rPr lang="en-US" altLang="ja-JP" sz="1200" kern="0" dirty="0">
                <a:solidFill>
                  <a:schemeClr val="tx1"/>
                </a:solidFill>
              </a:rPr>
              <a:t>Molina, JM LBPE46 IAS Mexico City July 21-24 2019 </a:t>
            </a:r>
          </a:p>
        </p:txBody>
      </p:sp>
      <p:sp>
        <p:nvSpPr>
          <p:cNvPr id="7" name="TextBox 6">
            <a:extLst>
              <a:ext uri="{FF2B5EF4-FFF2-40B4-BE49-F238E27FC236}">
                <a16:creationId xmlns:a16="http://schemas.microsoft.com/office/drawing/2014/main" id="{E27D4B2B-6E4E-B34B-83F6-205B9A1709DB}"/>
              </a:ext>
            </a:extLst>
          </p:cNvPr>
          <p:cNvSpPr txBox="1"/>
          <p:nvPr/>
        </p:nvSpPr>
        <p:spPr>
          <a:xfrm>
            <a:off x="4159998" y="2724538"/>
            <a:ext cx="3293146" cy="461665"/>
          </a:xfrm>
          <a:prstGeom prst="rect">
            <a:avLst/>
          </a:prstGeom>
          <a:noFill/>
        </p:spPr>
        <p:txBody>
          <a:bodyPr wrap="none" rtlCol="0">
            <a:spAutoFit/>
          </a:bodyPr>
          <a:lstStyle/>
          <a:p>
            <a:r>
              <a:rPr lang="en-US" sz="2400" b="1" dirty="0"/>
              <a:t>VL outcomes to week 48</a:t>
            </a:r>
          </a:p>
        </p:txBody>
      </p:sp>
    </p:spTree>
    <p:extLst>
      <p:ext uri="{BB962C8B-B14F-4D97-AF65-F5344CB8AC3E}">
        <p14:creationId xmlns:p14="http://schemas.microsoft.com/office/powerpoint/2010/main" val="1271596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4AC72-E5BF-0E43-B1E2-E2B86706A7DF}"/>
              </a:ext>
            </a:extLst>
          </p:cNvPr>
          <p:cNvSpPr>
            <a:spLocks noGrp="1"/>
          </p:cNvSpPr>
          <p:nvPr>
            <p:ph type="title"/>
          </p:nvPr>
        </p:nvSpPr>
        <p:spPr/>
        <p:txBody>
          <a:bodyPr/>
          <a:lstStyle/>
          <a:p>
            <a:r>
              <a:rPr lang="en-US" dirty="0">
                <a:latin typeface="Franklin Gothic Medium" panose="020B0603020102020204" pitchFamily="34" charset="0"/>
              </a:rPr>
              <a:t>Mucosal Inflammation &amp; The Microbiome</a:t>
            </a:r>
          </a:p>
        </p:txBody>
      </p:sp>
    </p:spTree>
    <p:extLst>
      <p:ext uri="{BB962C8B-B14F-4D97-AF65-F5344CB8AC3E}">
        <p14:creationId xmlns:p14="http://schemas.microsoft.com/office/powerpoint/2010/main" val="27922933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7EF141-82CC-E74A-9697-23F5906E60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5754" y="2656161"/>
            <a:ext cx="9845381" cy="3861921"/>
          </a:xfrm>
          <a:prstGeom prst="rect">
            <a:avLst/>
          </a:prstGeom>
        </p:spPr>
      </p:pic>
      <p:sp>
        <p:nvSpPr>
          <p:cNvPr id="2" name="Title 1">
            <a:extLst>
              <a:ext uri="{FF2B5EF4-FFF2-40B4-BE49-F238E27FC236}">
                <a16:creationId xmlns:a16="http://schemas.microsoft.com/office/drawing/2014/main" id="{B35630E4-9BC7-A640-B744-C5151955F15F}"/>
              </a:ext>
            </a:extLst>
          </p:cNvPr>
          <p:cNvSpPr>
            <a:spLocks noGrp="1"/>
          </p:cNvSpPr>
          <p:nvPr>
            <p:ph type="title"/>
          </p:nvPr>
        </p:nvSpPr>
        <p:spPr>
          <a:xfrm>
            <a:off x="0" y="3968"/>
            <a:ext cx="11353800" cy="1325563"/>
          </a:xfrm>
        </p:spPr>
        <p:txBody>
          <a:bodyPr>
            <a:normAutofit/>
          </a:bodyPr>
          <a:lstStyle/>
          <a:p>
            <a:r>
              <a:rPr lang="en-US" sz="4000" dirty="0">
                <a:latin typeface="Franklin Gothic Medium" panose="020B0603020102020204" pitchFamily="34" charset="0"/>
              </a:rPr>
              <a:t>Fostemsavir for heavily treatment experienced PLH</a:t>
            </a:r>
          </a:p>
        </p:txBody>
      </p:sp>
      <p:sp>
        <p:nvSpPr>
          <p:cNvPr id="3" name="Content Placeholder 2">
            <a:extLst>
              <a:ext uri="{FF2B5EF4-FFF2-40B4-BE49-F238E27FC236}">
                <a16:creationId xmlns:a16="http://schemas.microsoft.com/office/drawing/2014/main" id="{CEC01B63-60F3-4546-B0A2-0D2ED76F5103}"/>
              </a:ext>
            </a:extLst>
          </p:cNvPr>
          <p:cNvSpPr>
            <a:spLocks noGrp="1"/>
          </p:cNvSpPr>
          <p:nvPr>
            <p:ph idx="1"/>
          </p:nvPr>
        </p:nvSpPr>
        <p:spPr>
          <a:xfrm>
            <a:off x="503089" y="1061645"/>
            <a:ext cx="10850710" cy="4351338"/>
          </a:xfrm>
        </p:spPr>
        <p:txBody>
          <a:bodyPr>
            <a:normAutofit/>
          </a:bodyPr>
          <a:lstStyle/>
          <a:p>
            <a:pPr marL="0" indent="0">
              <a:buNone/>
            </a:pPr>
            <a:r>
              <a:rPr lang="en-US" sz="2400" dirty="0"/>
              <a:t>In the BRIGHTE study, addition of Fostemsavir to a current failing regimen improved VL suppression in the randomized cohort (participants had 1 or 2 susceptible ARV classes remaining) &amp; in the non-randomized cohort (participants had 0 classes remaining) out to 96 weeks.</a:t>
            </a:r>
          </a:p>
        </p:txBody>
      </p:sp>
      <p:sp>
        <p:nvSpPr>
          <p:cNvPr id="4" name="ZoneTexte 8">
            <a:extLst>
              <a:ext uri="{FF2B5EF4-FFF2-40B4-BE49-F238E27FC236}">
                <a16:creationId xmlns:a16="http://schemas.microsoft.com/office/drawing/2014/main" id="{1A40F6E1-873D-A749-A737-9588DD2713E4}"/>
              </a:ext>
            </a:extLst>
          </p:cNvPr>
          <p:cNvSpPr txBox="1"/>
          <p:nvPr/>
        </p:nvSpPr>
        <p:spPr>
          <a:xfrm>
            <a:off x="0" y="6596390"/>
            <a:ext cx="4441731" cy="276999"/>
          </a:xfrm>
          <a:prstGeom prst="rect">
            <a:avLst/>
          </a:prstGeom>
          <a:noFill/>
        </p:spPr>
        <p:txBody>
          <a:bodyPr wrap="square" rtlCol="0">
            <a:spAutoFit/>
          </a:bodyPr>
          <a:lstStyle/>
          <a:p>
            <a:r>
              <a:rPr lang="fr-FR" sz="1200" dirty="0" err="1"/>
              <a:t>Lataillade</a:t>
            </a:r>
            <a:r>
              <a:rPr lang="fr-FR" sz="1200" dirty="0"/>
              <a:t> et al. 10th IAS </a:t>
            </a:r>
            <a:r>
              <a:rPr lang="fr-FR" sz="1200" dirty="0" err="1"/>
              <a:t>conference</a:t>
            </a:r>
            <a:r>
              <a:rPr lang="fr-FR" sz="1200" dirty="0"/>
              <a:t>. Mexico. Slides MOAB0102</a:t>
            </a:r>
          </a:p>
        </p:txBody>
      </p:sp>
      <p:sp>
        <p:nvSpPr>
          <p:cNvPr id="6" name="Rectangle 5">
            <a:extLst>
              <a:ext uri="{FF2B5EF4-FFF2-40B4-BE49-F238E27FC236}">
                <a16:creationId xmlns:a16="http://schemas.microsoft.com/office/drawing/2014/main" id="{66515A2D-118C-FF48-A5AC-7F641CFA1845}"/>
              </a:ext>
            </a:extLst>
          </p:cNvPr>
          <p:cNvSpPr/>
          <p:nvPr/>
        </p:nvSpPr>
        <p:spPr>
          <a:xfrm>
            <a:off x="8769268" y="6654803"/>
            <a:ext cx="3477234" cy="276999"/>
          </a:xfrm>
          <a:prstGeom prst="rect">
            <a:avLst/>
          </a:prstGeom>
        </p:spPr>
        <p:txBody>
          <a:bodyPr wrap="none">
            <a:spAutoFit/>
          </a:bodyPr>
          <a:lstStyle/>
          <a:p>
            <a:r>
              <a:rPr lang="en-US" altLang="ja-JP" sz="1200" kern="0" dirty="0">
                <a:solidFill>
                  <a:schemeClr val="tx1"/>
                </a:solidFill>
              </a:rPr>
              <a:t>Cahn, P, WEAB0404 IAS Mexico City July 21-24 2019 </a:t>
            </a:r>
          </a:p>
        </p:txBody>
      </p:sp>
    </p:spTree>
    <p:extLst>
      <p:ext uri="{BB962C8B-B14F-4D97-AF65-F5344CB8AC3E}">
        <p14:creationId xmlns:p14="http://schemas.microsoft.com/office/powerpoint/2010/main" val="35947729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14FE4-D114-0941-933F-4940CCC417C5}"/>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New ART Regimens</a:t>
            </a:r>
          </a:p>
        </p:txBody>
      </p:sp>
      <p:sp>
        <p:nvSpPr>
          <p:cNvPr id="3" name="Content Placeholder 2">
            <a:extLst>
              <a:ext uri="{FF2B5EF4-FFF2-40B4-BE49-F238E27FC236}">
                <a16:creationId xmlns:a16="http://schemas.microsoft.com/office/drawing/2014/main" id="{E389AB1F-6E76-B64D-9C99-3C8B8C53FF35}"/>
              </a:ext>
            </a:extLst>
          </p:cNvPr>
          <p:cNvSpPr>
            <a:spLocks noGrp="1"/>
          </p:cNvSpPr>
          <p:nvPr>
            <p:ph idx="1"/>
          </p:nvPr>
        </p:nvSpPr>
        <p:spPr>
          <a:xfrm>
            <a:off x="838200" y="1598543"/>
            <a:ext cx="10515600" cy="4351338"/>
          </a:xfrm>
        </p:spPr>
        <p:txBody>
          <a:bodyPr/>
          <a:lstStyle/>
          <a:p>
            <a:r>
              <a:rPr lang="en-US" dirty="0"/>
              <a:t>From the EMERALD and AMBER studies; adherence to single-tablet Darunavir/c/FTC/TAF was high up to 96 weeks</a:t>
            </a:r>
          </a:p>
          <a:p>
            <a:pPr lvl="1"/>
            <a:r>
              <a:rPr lang="en-US" dirty="0"/>
              <a:t>Adherence &gt;95% was observed in 87% and 92% of AMBER and EMERALD participants respectively</a:t>
            </a:r>
          </a:p>
          <a:p>
            <a:pPr lvl="1"/>
            <a:r>
              <a:rPr lang="en-US" dirty="0"/>
              <a:t>No treatment-emergent DRV, PI, or TFV resistance was observed, and emergence of FTC resistance was rare (M184I/V in 2 patients)</a:t>
            </a:r>
          </a:p>
        </p:txBody>
      </p:sp>
      <p:sp>
        <p:nvSpPr>
          <p:cNvPr id="4" name="Footer Placeholder 3">
            <a:extLst>
              <a:ext uri="{FF2B5EF4-FFF2-40B4-BE49-F238E27FC236}">
                <a16:creationId xmlns:a16="http://schemas.microsoft.com/office/drawing/2014/main" id="{D3E50EF8-CDD6-2846-9652-805439B27F26}"/>
              </a:ext>
            </a:extLst>
          </p:cNvPr>
          <p:cNvSpPr>
            <a:spLocks noGrp="1"/>
          </p:cNvSpPr>
          <p:nvPr>
            <p:ph type="ftr" sz="quarter" idx="11"/>
          </p:nvPr>
        </p:nvSpPr>
        <p:spPr>
          <a:xfrm>
            <a:off x="8458200" y="6492875"/>
            <a:ext cx="4114800" cy="365125"/>
          </a:xfrm>
          <a:prstGeom prst="rect">
            <a:avLst/>
          </a:prstGeom>
        </p:spPr>
        <p:txBody>
          <a:bodyPr anchor="b" anchorCtr="0"/>
          <a:lstStyle/>
          <a:p>
            <a:pPr algn="l" defTabSz="914400"/>
            <a:r>
              <a:rPr lang="en-US" altLang="ja-JP" kern="0" dirty="0" err="1">
                <a:solidFill>
                  <a:schemeClr val="tx1"/>
                </a:solidFill>
              </a:rPr>
              <a:t>Lathouwers</a:t>
            </a:r>
            <a:r>
              <a:rPr lang="en-US" altLang="ja-JP" kern="0" dirty="0">
                <a:solidFill>
                  <a:schemeClr val="tx1"/>
                </a:solidFill>
              </a:rPr>
              <a:t>, E MOPEB225 Mexico City July 21-24 2019 </a:t>
            </a:r>
          </a:p>
        </p:txBody>
      </p:sp>
    </p:spTree>
    <p:extLst>
      <p:ext uri="{BB962C8B-B14F-4D97-AF65-F5344CB8AC3E}">
        <p14:creationId xmlns:p14="http://schemas.microsoft.com/office/powerpoint/2010/main" val="6974805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ED82-34EA-5143-B903-C0F56BFCE4DB}"/>
              </a:ext>
            </a:extLst>
          </p:cNvPr>
          <p:cNvSpPr>
            <a:spLocks noGrp="1"/>
          </p:cNvSpPr>
          <p:nvPr>
            <p:ph type="title"/>
          </p:nvPr>
        </p:nvSpPr>
        <p:spPr>
          <a:xfrm>
            <a:off x="33162" y="44642"/>
            <a:ext cx="10515600" cy="1325563"/>
          </a:xfrm>
        </p:spPr>
        <p:txBody>
          <a:bodyPr/>
          <a:lstStyle/>
          <a:p>
            <a:r>
              <a:rPr lang="en-US" dirty="0">
                <a:latin typeface="Franklin Gothic Medium" panose="020B0603020102020204" pitchFamily="34" charset="0"/>
              </a:rPr>
              <a:t>TANGO results: DTG/3TC for maintenance</a:t>
            </a:r>
          </a:p>
        </p:txBody>
      </p:sp>
      <p:sp>
        <p:nvSpPr>
          <p:cNvPr id="3" name="Content Placeholder 2">
            <a:extLst>
              <a:ext uri="{FF2B5EF4-FFF2-40B4-BE49-F238E27FC236}">
                <a16:creationId xmlns:a16="http://schemas.microsoft.com/office/drawing/2014/main" id="{8868BA24-8ED9-6448-867F-96ED42FC8AE5}"/>
              </a:ext>
            </a:extLst>
          </p:cNvPr>
          <p:cNvSpPr>
            <a:spLocks noGrp="1"/>
          </p:cNvSpPr>
          <p:nvPr>
            <p:ph idx="1"/>
          </p:nvPr>
        </p:nvSpPr>
        <p:spPr>
          <a:xfrm>
            <a:off x="838200" y="1431178"/>
            <a:ext cx="10515600" cy="4351338"/>
          </a:xfrm>
        </p:spPr>
        <p:txBody>
          <a:bodyPr/>
          <a:lstStyle/>
          <a:p>
            <a:r>
              <a:rPr lang="en-US" dirty="0"/>
              <a:t>Switching to DTG/3TC was non-inferior to continuation of a TAF-containing 3 drug regimen (3DR) with respect to virologic suppression out to 48 weeks.</a:t>
            </a:r>
          </a:p>
        </p:txBody>
      </p:sp>
      <p:graphicFrame>
        <p:nvGraphicFramePr>
          <p:cNvPr id="4" name="Chart 10">
            <a:extLst>
              <a:ext uri="{FF2B5EF4-FFF2-40B4-BE49-F238E27FC236}">
                <a16:creationId xmlns:a16="http://schemas.microsoft.com/office/drawing/2014/main" id="{CE73D800-26AE-C846-B4F8-51BAF2A0678A}"/>
              </a:ext>
            </a:extLst>
          </p:cNvPr>
          <p:cNvGraphicFramePr>
            <a:graphicFrameLocks/>
          </p:cNvGraphicFramePr>
          <p:nvPr/>
        </p:nvGraphicFramePr>
        <p:xfrm>
          <a:off x="1009443" y="3292348"/>
          <a:ext cx="6176139" cy="310349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67271EA0-50D9-B644-AEC0-6CEF910E8CD6}"/>
              </a:ext>
            </a:extLst>
          </p:cNvPr>
          <p:cNvSpPr/>
          <p:nvPr/>
        </p:nvSpPr>
        <p:spPr>
          <a:xfrm>
            <a:off x="1192140" y="2810518"/>
            <a:ext cx="5918206" cy="311214"/>
          </a:xfrm>
          <a:prstGeom prst="rect">
            <a:avLst/>
          </a:prstGeom>
          <a:solidFill>
            <a:srgbClr val="002F5F"/>
          </a:solidFill>
          <a:ln w="25400" cap="flat" cmpd="sng" algn="ctr">
            <a:noFill/>
            <a:prstDash val="solid"/>
          </a:ln>
          <a:effectLst/>
        </p:spPr>
        <p:txBody>
          <a:bodyPr tIns="90000" bIns="90000" anchor="ctr"/>
          <a:lstStyle/>
          <a:p>
            <a:pPr marL="0" lvl="1" algn="ctr" eaLnBrk="0" fontAlgn="base" hangingPunct="0">
              <a:spcBef>
                <a:spcPct val="0"/>
              </a:spcBef>
              <a:spcAft>
                <a:spcPct val="0"/>
              </a:spcAft>
              <a:defRPr/>
            </a:pPr>
            <a:r>
              <a:rPr lang="en-GB" sz="1400" b="1" kern="0" dirty="0">
                <a:solidFill>
                  <a:prstClr val="white"/>
                </a:solidFill>
                <a:latin typeface="Arial" panose="020B0604020202020204" pitchFamily="34" charset="0"/>
                <a:cs typeface="Arial" panose="020B0604020202020204" pitchFamily="34" charset="0"/>
              </a:rPr>
              <a:t>Virologic outcomes: Snapshot</a:t>
            </a:r>
          </a:p>
        </p:txBody>
      </p:sp>
      <p:sp>
        <p:nvSpPr>
          <p:cNvPr id="6" name="TextBox 5">
            <a:extLst>
              <a:ext uri="{FF2B5EF4-FFF2-40B4-BE49-F238E27FC236}">
                <a16:creationId xmlns:a16="http://schemas.microsoft.com/office/drawing/2014/main" id="{566D0F84-928E-6547-A885-E49803AB7EB1}"/>
              </a:ext>
            </a:extLst>
          </p:cNvPr>
          <p:cNvSpPr txBox="1"/>
          <p:nvPr/>
        </p:nvSpPr>
        <p:spPr>
          <a:xfrm>
            <a:off x="3294524" y="6138063"/>
            <a:ext cx="191174" cy="143629"/>
          </a:xfrm>
          <a:prstGeom prst="rect">
            <a:avLst/>
          </a:prstGeom>
          <a:noFill/>
        </p:spPr>
        <p:txBody>
          <a:bodyPr wrap="square" lIns="0" tIns="0" rIns="0" bIns="0" rtlCol="0">
            <a:spAutoFit/>
          </a:bodyPr>
          <a:lstStyle/>
          <a:p>
            <a:pPr algn="ctr" eaLnBrk="0" fontAlgn="base" hangingPunct="0">
              <a:spcBef>
                <a:spcPct val="0"/>
              </a:spcBef>
              <a:spcAft>
                <a:spcPct val="0"/>
              </a:spcAft>
            </a:pPr>
            <a:r>
              <a:rPr lang="en-US" sz="1400" baseline="30000" dirty="0">
                <a:solidFill>
                  <a:srgbClr val="44546A"/>
                </a:solidFill>
                <a:latin typeface="Arial" panose="020B0604020202020204" pitchFamily="34" charset="0"/>
                <a:cs typeface="Arial" panose="020B0604020202020204" pitchFamily="34" charset="0"/>
              </a:rPr>
              <a:t>a</a:t>
            </a:r>
          </a:p>
        </p:txBody>
      </p:sp>
      <p:sp>
        <p:nvSpPr>
          <p:cNvPr id="7" name="Oval 6">
            <a:extLst>
              <a:ext uri="{FF2B5EF4-FFF2-40B4-BE49-F238E27FC236}">
                <a16:creationId xmlns:a16="http://schemas.microsoft.com/office/drawing/2014/main" id="{821F04CD-462D-A040-964D-B243B5EBCCE5}"/>
              </a:ext>
            </a:extLst>
          </p:cNvPr>
          <p:cNvSpPr/>
          <p:nvPr/>
        </p:nvSpPr>
        <p:spPr>
          <a:xfrm>
            <a:off x="2301096" y="5375983"/>
            <a:ext cx="1420096" cy="1178443"/>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FE3B0080-7C62-BE45-B352-DD74396BEE53}"/>
              </a:ext>
            </a:extLst>
          </p:cNvPr>
          <p:cNvSpPr txBox="1">
            <a:spLocks/>
          </p:cNvSpPr>
          <p:nvPr/>
        </p:nvSpPr>
        <p:spPr>
          <a:xfrm>
            <a:off x="7204425" y="2810518"/>
            <a:ext cx="432061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More AE-related withdrawals (4 vs 1%) occurred in the DTG/3TC group</a:t>
            </a:r>
          </a:p>
          <a:p>
            <a:r>
              <a:rPr lang="en-US" sz="2400" dirty="0"/>
              <a:t>Greater changes in Creatinine and eGFR were observed in the DTG/3TC</a:t>
            </a:r>
          </a:p>
        </p:txBody>
      </p:sp>
      <p:sp>
        <p:nvSpPr>
          <p:cNvPr id="12" name="Rectangle 11">
            <a:extLst>
              <a:ext uri="{FF2B5EF4-FFF2-40B4-BE49-F238E27FC236}">
                <a16:creationId xmlns:a16="http://schemas.microsoft.com/office/drawing/2014/main" id="{951AD0C0-5672-334D-A150-8D3724982C27}"/>
              </a:ext>
            </a:extLst>
          </p:cNvPr>
          <p:cNvSpPr/>
          <p:nvPr/>
        </p:nvSpPr>
        <p:spPr>
          <a:xfrm>
            <a:off x="8769268" y="6654803"/>
            <a:ext cx="3558988" cy="276999"/>
          </a:xfrm>
          <a:prstGeom prst="rect">
            <a:avLst/>
          </a:prstGeom>
        </p:spPr>
        <p:txBody>
          <a:bodyPr wrap="none">
            <a:spAutoFit/>
          </a:bodyPr>
          <a:lstStyle/>
          <a:p>
            <a:r>
              <a:rPr lang="en-US" altLang="ja-JP" sz="1200" kern="0" dirty="0">
                <a:solidFill>
                  <a:schemeClr val="tx1"/>
                </a:solidFill>
              </a:rPr>
              <a:t>Van </a:t>
            </a:r>
            <a:r>
              <a:rPr lang="en-US" altLang="ja-JP" sz="1200" kern="0" dirty="0" err="1">
                <a:solidFill>
                  <a:schemeClr val="tx1"/>
                </a:solidFill>
              </a:rPr>
              <a:t>Wyk</a:t>
            </a:r>
            <a:r>
              <a:rPr lang="en-US" altLang="ja-JP" sz="1200" kern="0" dirty="0">
                <a:solidFill>
                  <a:schemeClr val="tx1"/>
                </a:solidFill>
              </a:rPr>
              <a:t> , WEAB0403IAS Mexico City July 21-24 2019 </a:t>
            </a:r>
          </a:p>
        </p:txBody>
      </p:sp>
    </p:spTree>
    <p:extLst>
      <p:ext uri="{BB962C8B-B14F-4D97-AF65-F5344CB8AC3E}">
        <p14:creationId xmlns:p14="http://schemas.microsoft.com/office/powerpoint/2010/main" val="30404814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504A5-7F09-6640-8AA5-F78825875AD1}"/>
              </a:ext>
            </a:extLst>
          </p:cNvPr>
          <p:cNvSpPr>
            <a:spLocks noGrp="1"/>
          </p:cNvSpPr>
          <p:nvPr>
            <p:ph type="title"/>
          </p:nvPr>
        </p:nvSpPr>
        <p:spPr>
          <a:xfrm>
            <a:off x="-7715" y="48180"/>
            <a:ext cx="10515600" cy="1325563"/>
          </a:xfrm>
        </p:spPr>
        <p:txBody>
          <a:bodyPr/>
          <a:lstStyle/>
          <a:p>
            <a:r>
              <a:rPr lang="en-US" dirty="0">
                <a:latin typeface="Franklin Gothic Medium" panose="020B0603020102020204" pitchFamily="34" charset="0"/>
              </a:rPr>
              <a:t>GEMINI Results: DTG/3TC as Initial Therapy</a:t>
            </a:r>
          </a:p>
        </p:txBody>
      </p:sp>
      <p:sp>
        <p:nvSpPr>
          <p:cNvPr id="3" name="Content Placeholder 2">
            <a:extLst>
              <a:ext uri="{FF2B5EF4-FFF2-40B4-BE49-F238E27FC236}">
                <a16:creationId xmlns:a16="http://schemas.microsoft.com/office/drawing/2014/main" id="{45A57ADB-B2D8-E04C-8930-ED66559DEC06}"/>
              </a:ext>
            </a:extLst>
          </p:cNvPr>
          <p:cNvSpPr>
            <a:spLocks noGrp="1"/>
          </p:cNvSpPr>
          <p:nvPr>
            <p:ph idx="1"/>
          </p:nvPr>
        </p:nvSpPr>
        <p:spPr>
          <a:xfrm>
            <a:off x="838200" y="1454848"/>
            <a:ext cx="10515600" cy="1772446"/>
          </a:xfrm>
        </p:spPr>
        <p:txBody>
          <a:bodyPr/>
          <a:lstStyle/>
          <a:p>
            <a:r>
              <a:rPr lang="en-US" dirty="0"/>
              <a:t>DTG/3TC was non-inferior to DTG + TDF/FTC for initial therapy in treatment-naïve adults</a:t>
            </a:r>
          </a:p>
        </p:txBody>
      </p:sp>
      <p:grpSp>
        <p:nvGrpSpPr>
          <p:cNvPr id="4" name="Group 3">
            <a:extLst>
              <a:ext uri="{FF2B5EF4-FFF2-40B4-BE49-F238E27FC236}">
                <a16:creationId xmlns:a16="http://schemas.microsoft.com/office/drawing/2014/main" id="{D197CE3A-865C-4E47-B5DB-87C74558DD39}"/>
              </a:ext>
            </a:extLst>
          </p:cNvPr>
          <p:cNvGrpSpPr/>
          <p:nvPr/>
        </p:nvGrpSpPr>
        <p:grpSpPr>
          <a:xfrm>
            <a:off x="631378" y="2707696"/>
            <a:ext cx="4886405" cy="4150304"/>
            <a:chOff x="264890" y="1228592"/>
            <a:chExt cx="5005388" cy="4651727"/>
          </a:xfrm>
        </p:grpSpPr>
        <p:graphicFrame>
          <p:nvGraphicFramePr>
            <p:cNvPr id="5" name="Chart 4">
              <a:extLst>
                <a:ext uri="{FF2B5EF4-FFF2-40B4-BE49-F238E27FC236}">
                  <a16:creationId xmlns:a16="http://schemas.microsoft.com/office/drawing/2014/main" id="{DD1FFDD1-87BC-E443-AEBB-D6EE8CCC65A5}"/>
                </a:ext>
              </a:extLst>
            </p:cNvPr>
            <p:cNvGraphicFramePr/>
            <p:nvPr/>
          </p:nvGraphicFramePr>
          <p:xfrm>
            <a:off x="264890" y="1228592"/>
            <a:ext cx="5005388" cy="465172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DF9C0307-C0F9-0544-A75C-D0672A7681CC}"/>
                </a:ext>
              </a:extLst>
            </p:cNvPr>
            <p:cNvSpPr/>
            <p:nvPr/>
          </p:nvSpPr>
          <p:spPr>
            <a:xfrm>
              <a:off x="984585" y="4801197"/>
              <a:ext cx="290996" cy="379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7" name="Rectangle 6">
            <a:extLst>
              <a:ext uri="{FF2B5EF4-FFF2-40B4-BE49-F238E27FC236}">
                <a16:creationId xmlns:a16="http://schemas.microsoft.com/office/drawing/2014/main" id="{3B90456C-1F8F-F349-865D-7BE37115DF8C}"/>
              </a:ext>
            </a:extLst>
          </p:cNvPr>
          <p:cNvSpPr/>
          <p:nvPr/>
        </p:nvSpPr>
        <p:spPr>
          <a:xfrm>
            <a:off x="2702007" y="4786162"/>
            <a:ext cx="476535" cy="339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id="{492C9772-CFF3-E84C-B5DD-5ED434BD214B}"/>
              </a:ext>
            </a:extLst>
          </p:cNvPr>
          <p:cNvGraphicFramePr>
            <a:graphicFrameLocks noGrp="1"/>
          </p:cNvGraphicFramePr>
          <p:nvPr/>
        </p:nvGraphicFramePr>
        <p:xfrm>
          <a:off x="3214464" y="4791443"/>
          <a:ext cx="2401702" cy="468366"/>
        </p:xfrm>
        <a:graphic>
          <a:graphicData uri="http://schemas.openxmlformats.org/drawingml/2006/table">
            <a:tbl>
              <a:tblPr firstRow="1" bandRow="1">
                <a:tableStyleId>{5C22544A-7EE6-4342-B048-85BDC9FD1C3A}</a:tableStyleId>
              </a:tblPr>
              <a:tblGrid>
                <a:gridCol w="379216">
                  <a:extLst>
                    <a:ext uri="{9D8B030D-6E8A-4147-A177-3AD203B41FA5}">
                      <a16:colId xmlns:a16="http://schemas.microsoft.com/office/drawing/2014/main" val="103938125"/>
                    </a:ext>
                  </a:extLst>
                </a:gridCol>
                <a:gridCol w="2022486">
                  <a:extLst>
                    <a:ext uri="{9D8B030D-6E8A-4147-A177-3AD203B41FA5}">
                      <a16:colId xmlns:a16="http://schemas.microsoft.com/office/drawing/2014/main" val="2626985705"/>
                    </a:ext>
                  </a:extLst>
                </a:gridCol>
              </a:tblGrid>
              <a:tr h="234183">
                <a:tc>
                  <a:txBody>
                    <a:bodyPr/>
                    <a:lstStyle/>
                    <a:p>
                      <a:endParaRPr lang="en-US" sz="1400" b="0" dirty="0">
                        <a:solidFill>
                          <a:schemeClr val="tx1"/>
                        </a:solidFill>
                      </a:endParaRPr>
                    </a:p>
                  </a:txBody>
                  <a:tcPr marL="0" marR="0" marT="0" marB="16338">
                    <a:solidFill>
                      <a:srgbClr val="002F5F"/>
                    </a:solidFill>
                  </a:tcPr>
                </a:tc>
                <a:tc>
                  <a:txBody>
                    <a:bodyPr/>
                    <a:lstStyle/>
                    <a:p>
                      <a:r>
                        <a:rPr lang="en-US" sz="1400" b="0" dirty="0">
                          <a:solidFill>
                            <a:schemeClr val="tx1"/>
                          </a:solidFill>
                        </a:rPr>
                        <a:t>  DTG + 3TC (N = 716)</a:t>
                      </a:r>
                    </a:p>
                  </a:txBody>
                  <a:tcPr marL="0" marR="0" marT="0" marB="16338">
                    <a:solidFill>
                      <a:schemeClr val="bg1"/>
                    </a:solidFill>
                  </a:tcPr>
                </a:tc>
                <a:extLst>
                  <a:ext uri="{0D108BD9-81ED-4DB2-BD59-A6C34878D82A}">
                    <a16:rowId xmlns:a16="http://schemas.microsoft.com/office/drawing/2014/main" val="2604524387"/>
                  </a:ext>
                </a:extLst>
              </a:tr>
              <a:tr h="234183">
                <a:tc>
                  <a:txBody>
                    <a:bodyPr/>
                    <a:lstStyle/>
                    <a:p>
                      <a:endParaRPr lang="en-US" sz="1400" b="0" dirty="0">
                        <a:solidFill>
                          <a:schemeClr val="tx1"/>
                        </a:solidFill>
                      </a:endParaRPr>
                    </a:p>
                  </a:txBody>
                  <a:tcPr marL="0" marR="0" marT="16338" marB="0">
                    <a:solidFill>
                      <a:srgbClr val="FF6600"/>
                    </a:solidFill>
                  </a:tcPr>
                </a:tc>
                <a:tc>
                  <a:txBody>
                    <a:bodyPr/>
                    <a:lstStyle/>
                    <a:p>
                      <a:r>
                        <a:rPr lang="en-US" sz="1400" b="0" dirty="0">
                          <a:solidFill>
                            <a:schemeClr val="tx1"/>
                          </a:solidFill>
                        </a:rPr>
                        <a:t>  DTG + TDF/FTC (N = 717)</a:t>
                      </a:r>
                    </a:p>
                  </a:txBody>
                  <a:tcPr marL="0" marR="0" marT="16338" marB="0">
                    <a:solidFill>
                      <a:schemeClr val="bg1"/>
                    </a:solidFill>
                  </a:tcPr>
                </a:tc>
                <a:extLst>
                  <a:ext uri="{0D108BD9-81ED-4DB2-BD59-A6C34878D82A}">
                    <a16:rowId xmlns:a16="http://schemas.microsoft.com/office/drawing/2014/main" val="2687921501"/>
                  </a:ext>
                </a:extLst>
              </a:tr>
            </a:tbl>
          </a:graphicData>
        </a:graphic>
      </p:graphicFrame>
      <p:sp>
        <p:nvSpPr>
          <p:cNvPr id="9" name="Rectangle 8">
            <a:extLst>
              <a:ext uri="{FF2B5EF4-FFF2-40B4-BE49-F238E27FC236}">
                <a16:creationId xmlns:a16="http://schemas.microsoft.com/office/drawing/2014/main" id="{25E49205-A26D-994D-A68B-E25AB1700423}"/>
              </a:ext>
            </a:extLst>
          </p:cNvPr>
          <p:cNvSpPr/>
          <p:nvPr/>
        </p:nvSpPr>
        <p:spPr>
          <a:xfrm>
            <a:off x="941826" y="2677496"/>
            <a:ext cx="4545276" cy="357577"/>
          </a:xfrm>
          <a:prstGeom prst="rect">
            <a:avLst/>
          </a:prstGeom>
          <a:solidFill>
            <a:srgbClr val="002F5F"/>
          </a:solidFill>
          <a:ln w="25400" cap="flat" cmpd="sng" algn="ctr">
            <a:noFill/>
            <a:prstDash val="solid"/>
          </a:ln>
          <a:effectLst/>
        </p:spPr>
        <p:txBody>
          <a:bodyPr tIns="67500" bIns="67500" anchor="ct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Virologic Outcomes: Snapshot</a:t>
            </a:r>
          </a:p>
        </p:txBody>
      </p:sp>
      <p:sp>
        <p:nvSpPr>
          <p:cNvPr id="10" name="Content Placeholder 2">
            <a:extLst>
              <a:ext uri="{FF2B5EF4-FFF2-40B4-BE49-F238E27FC236}">
                <a16:creationId xmlns:a16="http://schemas.microsoft.com/office/drawing/2014/main" id="{B52E913A-7192-5E4F-BAA3-356859AF7413}"/>
              </a:ext>
            </a:extLst>
          </p:cNvPr>
          <p:cNvSpPr txBox="1">
            <a:spLocks/>
          </p:cNvSpPr>
          <p:nvPr/>
        </p:nvSpPr>
        <p:spPr>
          <a:xfrm>
            <a:off x="5822988" y="2780411"/>
            <a:ext cx="5457865" cy="34380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Participants included had no major resistance mutations, did not required HBV or HCV therapy and had VL of 1,000-500,000 copies/mL</a:t>
            </a:r>
          </a:p>
          <a:p>
            <a:r>
              <a:rPr lang="en-US" sz="2400" dirty="0"/>
              <a:t>No treatment emergent INSTI or NRTI mutations in patients with virologic failure were observed</a:t>
            </a:r>
          </a:p>
        </p:txBody>
      </p:sp>
      <p:sp>
        <p:nvSpPr>
          <p:cNvPr id="11" name="Rectangle 10">
            <a:extLst>
              <a:ext uri="{FF2B5EF4-FFF2-40B4-BE49-F238E27FC236}">
                <a16:creationId xmlns:a16="http://schemas.microsoft.com/office/drawing/2014/main" id="{E643A64C-AB78-5B4E-8B9C-77301D3FF04F}"/>
              </a:ext>
            </a:extLst>
          </p:cNvPr>
          <p:cNvSpPr/>
          <p:nvPr/>
        </p:nvSpPr>
        <p:spPr>
          <a:xfrm>
            <a:off x="8769268" y="6654803"/>
            <a:ext cx="3477234" cy="276999"/>
          </a:xfrm>
          <a:prstGeom prst="rect">
            <a:avLst/>
          </a:prstGeom>
        </p:spPr>
        <p:txBody>
          <a:bodyPr wrap="none">
            <a:spAutoFit/>
          </a:bodyPr>
          <a:lstStyle/>
          <a:p>
            <a:r>
              <a:rPr lang="en-US" altLang="ja-JP" sz="1200" kern="0" dirty="0">
                <a:solidFill>
                  <a:schemeClr val="tx1"/>
                </a:solidFill>
              </a:rPr>
              <a:t>Cahn, P, WEAB0404 IAS Mexico City July 21-24 2019 </a:t>
            </a:r>
          </a:p>
        </p:txBody>
      </p:sp>
      <p:sp>
        <p:nvSpPr>
          <p:cNvPr id="12" name="Footer Placeholder 3">
            <a:extLst>
              <a:ext uri="{FF2B5EF4-FFF2-40B4-BE49-F238E27FC236}">
                <a16:creationId xmlns:a16="http://schemas.microsoft.com/office/drawing/2014/main" id="{71627E3C-D243-F049-BE04-C45CC9E56EF6}"/>
              </a:ext>
            </a:extLst>
          </p:cNvPr>
          <p:cNvSpPr>
            <a:spLocks noGrp="1"/>
          </p:cNvSpPr>
          <p:nvPr>
            <p:ph type="ftr" sz="quarter" idx="11"/>
          </p:nvPr>
        </p:nvSpPr>
        <p:spPr>
          <a:xfrm>
            <a:off x="8769268" y="6254082"/>
            <a:ext cx="4114800" cy="365125"/>
          </a:xfrm>
          <a:prstGeom prst="rect">
            <a:avLst/>
          </a:prstGeom>
        </p:spPr>
        <p:txBody>
          <a:bodyPr anchor="b" anchorCtr="0"/>
          <a:lstStyle/>
          <a:p>
            <a:pPr algn="l" defTabSz="914400"/>
            <a:r>
              <a:rPr lang="en-US" altLang="ja-JP" kern="0" dirty="0">
                <a:solidFill>
                  <a:schemeClr val="tx1"/>
                </a:solidFill>
              </a:rPr>
              <a:t>Underwood, MOPEB231 Mexico City July 21-24 2019 </a:t>
            </a:r>
          </a:p>
        </p:txBody>
      </p:sp>
    </p:spTree>
    <p:extLst>
      <p:ext uri="{BB962C8B-B14F-4D97-AF65-F5344CB8AC3E}">
        <p14:creationId xmlns:p14="http://schemas.microsoft.com/office/powerpoint/2010/main" val="6578409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DDF83-A764-0B45-8FEE-53C1ACFD4F61}"/>
              </a:ext>
            </a:extLst>
          </p:cNvPr>
          <p:cNvSpPr>
            <a:spLocks noGrp="1"/>
          </p:cNvSpPr>
          <p:nvPr>
            <p:ph type="title"/>
          </p:nvPr>
        </p:nvSpPr>
        <p:spPr>
          <a:xfrm>
            <a:off x="0" y="3693"/>
            <a:ext cx="12192000" cy="1325563"/>
          </a:xfrm>
        </p:spPr>
        <p:txBody>
          <a:bodyPr/>
          <a:lstStyle/>
          <a:p>
            <a:r>
              <a:rPr lang="en-US" dirty="0">
                <a:latin typeface="Franklin Gothic Medium" panose="020B0603020102020204" pitchFamily="34" charset="0"/>
              </a:rPr>
              <a:t>Choosing Initial Therapy: Treatment-naïve, High VL</a:t>
            </a:r>
          </a:p>
        </p:txBody>
      </p:sp>
      <p:sp>
        <p:nvSpPr>
          <p:cNvPr id="3" name="Content Placeholder 2">
            <a:extLst>
              <a:ext uri="{FF2B5EF4-FFF2-40B4-BE49-F238E27FC236}">
                <a16:creationId xmlns:a16="http://schemas.microsoft.com/office/drawing/2014/main" id="{185D1D8B-B7CB-AF47-AFAF-7F12100A4FFB}"/>
              </a:ext>
            </a:extLst>
          </p:cNvPr>
          <p:cNvSpPr>
            <a:spLocks noGrp="1"/>
          </p:cNvSpPr>
          <p:nvPr>
            <p:ph idx="1"/>
          </p:nvPr>
        </p:nvSpPr>
        <p:spPr>
          <a:xfrm>
            <a:off x="559904" y="1698534"/>
            <a:ext cx="5662660" cy="4351338"/>
          </a:xfrm>
        </p:spPr>
        <p:txBody>
          <a:bodyPr/>
          <a:lstStyle/>
          <a:p>
            <a:r>
              <a:rPr lang="en-US" dirty="0"/>
              <a:t>OPERA, a prospective observational study in the US, assessed data from 2,038 treatment-naïve people with VL &gt;100,000. </a:t>
            </a:r>
          </a:p>
          <a:p>
            <a:pPr lvl="1"/>
            <a:r>
              <a:rPr lang="en-US" dirty="0"/>
              <a:t>Dolutegravir outperformed </a:t>
            </a:r>
            <a:r>
              <a:rPr lang="en-US" dirty="0" err="1"/>
              <a:t>elvitegravir</a:t>
            </a:r>
            <a:r>
              <a:rPr lang="en-US" dirty="0"/>
              <a:t>, </a:t>
            </a:r>
            <a:r>
              <a:rPr lang="en-US" dirty="0" err="1"/>
              <a:t>raltegravir</a:t>
            </a:r>
            <a:r>
              <a:rPr lang="en-US" dirty="0"/>
              <a:t>, and darunavir for viral suppression at week 36.</a:t>
            </a:r>
          </a:p>
        </p:txBody>
      </p:sp>
      <p:sp>
        <p:nvSpPr>
          <p:cNvPr id="6" name="ZoneTexte 8">
            <a:extLst>
              <a:ext uri="{FF2B5EF4-FFF2-40B4-BE49-F238E27FC236}">
                <a16:creationId xmlns:a16="http://schemas.microsoft.com/office/drawing/2014/main" id="{752328AF-E531-8A41-98E7-44824806F936}"/>
              </a:ext>
            </a:extLst>
          </p:cNvPr>
          <p:cNvSpPr txBox="1"/>
          <p:nvPr/>
        </p:nvSpPr>
        <p:spPr>
          <a:xfrm>
            <a:off x="8357191" y="6596390"/>
            <a:ext cx="4441731" cy="261610"/>
          </a:xfrm>
          <a:prstGeom prst="rect">
            <a:avLst/>
          </a:prstGeom>
          <a:noFill/>
        </p:spPr>
        <p:txBody>
          <a:bodyPr wrap="square" rtlCol="0">
            <a:spAutoFit/>
          </a:bodyPr>
          <a:lstStyle/>
          <a:p>
            <a:r>
              <a:rPr lang="fr-FR" sz="1100" b="1" dirty="0"/>
              <a:t>Mills, A  et al. 10th IAS </a:t>
            </a:r>
            <a:r>
              <a:rPr lang="fr-FR" sz="1100" b="1" dirty="0" err="1"/>
              <a:t>conference</a:t>
            </a:r>
            <a:r>
              <a:rPr lang="fr-FR" sz="1100" b="1" dirty="0"/>
              <a:t>. Mexico. Slides MOAB0103</a:t>
            </a:r>
          </a:p>
        </p:txBody>
      </p:sp>
      <p:graphicFrame>
        <p:nvGraphicFramePr>
          <p:cNvPr id="7" name="Content Placeholder 5">
            <a:extLst>
              <a:ext uri="{FF2B5EF4-FFF2-40B4-BE49-F238E27FC236}">
                <a16:creationId xmlns:a16="http://schemas.microsoft.com/office/drawing/2014/main" id="{3F770552-09CC-864E-A601-B3D9499195AC}"/>
              </a:ext>
            </a:extLst>
          </p:cNvPr>
          <p:cNvGraphicFramePr>
            <a:graphicFrameLocks/>
          </p:cNvGraphicFramePr>
          <p:nvPr>
            <p:extLst>
              <p:ext uri="{D42A27DB-BD31-4B8C-83A1-F6EECF244321}">
                <p14:modId xmlns:p14="http://schemas.microsoft.com/office/powerpoint/2010/main" val="4082942522"/>
              </p:ext>
            </p:extLst>
          </p:nvPr>
        </p:nvGraphicFramePr>
        <p:xfrm>
          <a:off x="6741042" y="2067866"/>
          <a:ext cx="5000890" cy="342058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B62A086-9B17-7C49-83A0-510A6BC43428}"/>
              </a:ext>
            </a:extLst>
          </p:cNvPr>
          <p:cNvSpPr txBox="1"/>
          <p:nvPr/>
        </p:nvSpPr>
        <p:spPr>
          <a:xfrm>
            <a:off x="7260817" y="1698534"/>
            <a:ext cx="4240933" cy="369332"/>
          </a:xfrm>
          <a:prstGeom prst="rect">
            <a:avLst/>
          </a:prstGeom>
          <a:noFill/>
        </p:spPr>
        <p:txBody>
          <a:bodyPr wrap="square" rtlCol="0">
            <a:spAutoFit/>
          </a:bodyPr>
          <a:lstStyle/>
          <a:p>
            <a:r>
              <a:rPr lang="en-US" b="1" u="sng" dirty="0"/>
              <a:t>Unadjusted VL suppression at week 36</a:t>
            </a:r>
          </a:p>
        </p:txBody>
      </p:sp>
    </p:spTree>
    <p:extLst>
      <p:ext uri="{BB962C8B-B14F-4D97-AF65-F5344CB8AC3E}">
        <p14:creationId xmlns:p14="http://schemas.microsoft.com/office/powerpoint/2010/main" val="39117439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0A6D-1B68-FA4E-BC25-60244912083E}"/>
              </a:ext>
            </a:extLst>
          </p:cNvPr>
          <p:cNvSpPr>
            <a:spLocks noGrp="1"/>
          </p:cNvSpPr>
          <p:nvPr>
            <p:ph type="title"/>
          </p:nvPr>
        </p:nvSpPr>
        <p:spPr>
          <a:xfrm>
            <a:off x="0" y="15968"/>
            <a:ext cx="10515600" cy="1325563"/>
          </a:xfrm>
        </p:spPr>
        <p:txBody>
          <a:bodyPr/>
          <a:lstStyle/>
          <a:p>
            <a:r>
              <a:rPr lang="en-US" dirty="0">
                <a:latin typeface="Franklin Gothic Medium" panose="020B0603020102020204" pitchFamily="34" charset="0"/>
              </a:rPr>
              <a:t>Choosing Initial Therapy</a:t>
            </a:r>
          </a:p>
        </p:txBody>
      </p:sp>
      <p:sp>
        <p:nvSpPr>
          <p:cNvPr id="3" name="Content Placeholder 2">
            <a:extLst>
              <a:ext uri="{FF2B5EF4-FFF2-40B4-BE49-F238E27FC236}">
                <a16:creationId xmlns:a16="http://schemas.microsoft.com/office/drawing/2014/main" id="{3B22B360-0DD5-BC40-A9DB-373456EBEDD1}"/>
              </a:ext>
            </a:extLst>
          </p:cNvPr>
          <p:cNvSpPr>
            <a:spLocks noGrp="1"/>
          </p:cNvSpPr>
          <p:nvPr>
            <p:ph idx="1"/>
          </p:nvPr>
        </p:nvSpPr>
        <p:spPr>
          <a:xfrm>
            <a:off x="838200" y="1341531"/>
            <a:ext cx="10515600" cy="4351338"/>
          </a:xfrm>
        </p:spPr>
        <p:txBody>
          <a:bodyPr/>
          <a:lstStyle/>
          <a:p>
            <a:r>
              <a:rPr lang="en-US" dirty="0"/>
              <a:t>Results of the ADVANCE trial in South Africa (where baseline INSTI-resistance is 5-15%) support the use of DTG-based regimens for initial therapy, with improved time to VL suppression compared with EFV-based regimens. </a:t>
            </a:r>
          </a:p>
        </p:txBody>
      </p:sp>
      <p:graphicFrame>
        <p:nvGraphicFramePr>
          <p:cNvPr id="4" name="Chart 3">
            <a:extLst>
              <a:ext uri="{FF2B5EF4-FFF2-40B4-BE49-F238E27FC236}">
                <a16:creationId xmlns:a16="http://schemas.microsoft.com/office/drawing/2014/main" id="{B7E600C5-1512-C64A-A1EF-272A71739E05}"/>
              </a:ext>
            </a:extLst>
          </p:cNvPr>
          <p:cNvGraphicFramePr/>
          <p:nvPr/>
        </p:nvGraphicFramePr>
        <p:xfrm>
          <a:off x="283107" y="3514165"/>
          <a:ext cx="6984936" cy="315511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87D83687-D515-8149-BD60-108B6FA2AEB3}"/>
              </a:ext>
            </a:extLst>
          </p:cNvPr>
          <p:cNvSpPr txBox="1">
            <a:spLocks/>
          </p:cNvSpPr>
          <p:nvPr/>
        </p:nvSpPr>
        <p:spPr>
          <a:xfrm>
            <a:off x="348795" y="3208022"/>
            <a:ext cx="6177332" cy="5715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latin typeface="+mn-lt"/>
              </a:rPr>
              <a:t>Proportion of participants with HIV-1 RNA &lt;50 copies/mL (ITT)</a:t>
            </a:r>
          </a:p>
        </p:txBody>
      </p:sp>
      <p:sp>
        <p:nvSpPr>
          <p:cNvPr id="7" name="Content Placeholder 2">
            <a:extLst>
              <a:ext uri="{FF2B5EF4-FFF2-40B4-BE49-F238E27FC236}">
                <a16:creationId xmlns:a16="http://schemas.microsoft.com/office/drawing/2014/main" id="{F6D3A6DF-45E6-E040-A792-0613B30F3C28}"/>
              </a:ext>
            </a:extLst>
          </p:cNvPr>
          <p:cNvSpPr txBox="1">
            <a:spLocks/>
          </p:cNvSpPr>
          <p:nvPr/>
        </p:nvSpPr>
        <p:spPr>
          <a:xfrm>
            <a:off x="6421706" y="2942665"/>
            <a:ext cx="512332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For participants with VL &gt;50 at week 48, VL suppression was more likely for recipients of DTG-based therapy than EFV</a:t>
            </a:r>
          </a:p>
          <a:p>
            <a:r>
              <a:rPr lang="en-US" sz="2400" dirty="0"/>
              <a:t>Treatment-emergent resistance was lower in DTG groups</a:t>
            </a:r>
          </a:p>
          <a:p>
            <a:r>
              <a:rPr lang="en-US" sz="2400" dirty="0"/>
              <a:t>Adverse events were comparable across groups (SAE 5-7%, any AE 63-72%)</a:t>
            </a:r>
          </a:p>
        </p:txBody>
      </p:sp>
    </p:spTree>
    <p:extLst>
      <p:ext uri="{BB962C8B-B14F-4D97-AF65-F5344CB8AC3E}">
        <p14:creationId xmlns:p14="http://schemas.microsoft.com/office/powerpoint/2010/main" val="6126553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E8C40-9DB0-8140-A4AB-888128A50BF4}"/>
              </a:ext>
            </a:extLst>
          </p:cNvPr>
          <p:cNvSpPr>
            <a:spLocks noGrp="1"/>
          </p:cNvSpPr>
          <p:nvPr>
            <p:ph type="title"/>
          </p:nvPr>
        </p:nvSpPr>
        <p:spPr>
          <a:xfrm>
            <a:off x="1355" y="-9891"/>
            <a:ext cx="10515600" cy="1325563"/>
          </a:xfrm>
        </p:spPr>
        <p:txBody>
          <a:bodyPr/>
          <a:lstStyle/>
          <a:p>
            <a:r>
              <a:rPr lang="en-US" dirty="0">
                <a:latin typeface="Franklin Gothic Medium" panose="020B0603020102020204" pitchFamily="34" charset="0"/>
              </a:rPr>
              <a:t>Regimen Switching</a:t>
            </a:r>
          </a:p>
        </p:txBody>
      </p:sp>
      <p:sp>
        <p:nvSpPr>
          <p:cNvPr id="3" name="Content Placeholder 2">
            <a:extLst>
              <a:ext uri="{FF2B5EF4-FFF2-40B4-BE49-F238E27FC236}">
                <a16:creationId xmlns:a16="http://schemas.microsoft.com/office/drawing/2014/main" id="{4FF93EE3-06A1-504C-A86E-804F986AD3D2}"/>
              </a:ext>
            </a:extLst>
          </p:cNvPr>
          <p:cNvSpPr>
            <a:spLocks noGrp="1"/>
          </p:cNvSpPr>
          <p:nvPr>
            <p:ph idx="1"/>
          </p:nvPr>
        </p:nvSpPr>
        <p:spPr>
          <a:xfrm>
            <a:off x="824941" y="1039180"/>
            <a:ext cx="5800345" cy="5492230"/>
          </a:xfrm>
        </p:spPr>
        <p:txBody>
          <a:bodyPr>
            <a:normAutofit/>
          </a:bodyPr>
          <a:lstStyle/>
          <a:p>
            <a:r>
              <a:rPr lang="en-US" sz="2400" dirty="0"/>
              <a:t>In 380-4030 switching to BIC/TAF/FTC from DTG + TAF or TDF/emtricitabine was non-inferior based on virologic suppression, regardless of pre-existing NRTI resistance.</a:t>
            </a:r>
          </a:p>
          <a:p>
            <a:pPr lvl="1"/>
            <a:r>
              <a:rPr lang="en-US" sz="2000" dirty="0"/>
              <a:t>VL suppressed at enrollment</a:t>
            </a:r>
          </a:p>
          <a:p>
            <a:pPr lvl="1"/>
            <a:r>
              <a:rPr lang="en-US" sz="2000" dirty="0"/>
              <a:t>No emergent resistance</a:t>
            </a:r>
            <a:endParaRPr lang="en-US" sz="2400" dirty="0"/>
          </a:p>
          <a:p>
            <a:endParaRPr lang="en-US" sz="2400" dirty="0"/>
          </a:p>
          <a:p>
            <a:r>
              <a:rPr lang="en-US" sz="2400" dirty="0"/>
              <a:t>Virologic suppression remained high out to 96 weeks in HIV-positive women who switched to BIC/TAF/FTC from PI-based therapy. </a:t>
            </a:r>
          </a:p>
          <a:p>
            <a:pPr lvl="1"/>
            <a:r>
              <a:rPr lang="en-US" sz="2000" dirty="0"/>
              <a:t>VL suppressed at enrollment</a:t>
            </a:r>
          </a:p>
          <a:p>
            <a:pPr lvl="1"/>
            <a:r>
              <a:rPr lang="en-US" sz="2000" dirty="0"/>
              <a:t>No emergent resistance</a:t>
            </a:r>
          </a:p>
          <a:p>
            <a:pPr lvl="1"/>
            <a:r>
              <a:rPr lang="en-US" sz="2000" dirty="0"/>
              <a:t>Improved renal markers</a:t>
            </a:r>
          </a:p>
          <a:p>
            <a:pPr lvl="1"/>
            <a:r>
              <a:rPr lang="en-US" sz="2000" dirty="0"/>
              <a:t>No new pregnancy data</a:t>
            </a:r>
          </a:p>
          <a:p>
            <a:pPr lvl="1"/>
            <a:endParaRPr lang="en-US" sz="2000" dirty="0"/>
          </a:p>
          <a:p>
            <a:pPr lvl="1"/>
            <a:endParaRPr lang="en-US" sz="2000" dirty="0"/>
          </a:p>
        </p:txBody>
      </p:sp>
      <p:grpSp>
        <p:nvGrpSpPr>
          <p:cNvPr id="4" name="Group 3">
            <a:extLst>
              <a:ext uri="{FF2B5EF4-FFF2-40B4-BE49-F238E27FC236}">
                <a16:creationId xmlns:a16="http://schemas.microsoft.com/office/drawing/2014/main" id="{9DD90939-9BD1-8A40-B90A-23AB67EE39B3}"/>
              </a:ext>
            </a:extLst>
          </p:cNvPr>
          <p:cNvGrpSpPr/>
          <p:nvPr/>
        </p:nvGrpSpPr>
        <p:grpSpPr>
          <a:xfrm>
            <a:off x="7183331" y="262628"/>
            <a:ext cx="4596911" cy="3283334"/>
            <a:chOff x="1491223" y="2153600"/>
            <a:chExt cx="4435475" cy="3314954"/>
          </a:xfrm>
        </p:grpSpPr>
        <p:graphicFrame>
          <p:nvGraphicFramePr>
            <p:cNvPr id="5" name="Chart 10">
              <a:extLst>
                <a:ext uri="{FF2B5EF4-FFF2-40B4-BE49-F238E27FC236}">
                  <a16:creationId xmlns:a16="http://schemas.microsoft.com/office/drawing/2014/main" id="{33A3C351-8607-4142-A415-10CBDF5DC4FA}"/>
                </a:ext>
              </a:extLst>
            </p:cNvPr>
            <p:cNvGraphicFramePr>
              <a:graphicFrameLocks/>
            </p:cNvGraphicFramePr>
            <p:nvPr/>
          </p:nvGraphicFramePr>
          <p:xfrm>
            <a:off x="1491223" y="2153600"/>
            <a:ext cx="4435475" cy="27289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9">
              <a:extLst>
                <a:ext uri="{FF2B5EF4-FFF2-40B4-BE49-F238E27FC236}">
                  <a16:creationId xmlns:a16="http://schemas.microsoft.com/office/drawing/2014/main" id="{2EF794E7-27A7-BC41-BFDD-B8E1C621F87A}"/>
                </a:ext>
              </a:extLst>
            </p:cNvPr>
            <p:cNvSpPr txBox="1">
              <a:spLocks noChangeArrowheads="1"/>
            </p:cNvSpPr>
            <p:nvPr/>
          </p:nvSpPr>
          <p:spPr bwMode="auto">
            <a:xfrm>
              <a:off x="3332872" y="4692289"/>
              <a:ext cx="1082789" cy="42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501650" indent="-22860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730250" indent="-182563"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958850" indent="-182563"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1187450" indent="-182563"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16446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1018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25590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0162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algn="ctr" eaLnBrk="1" hangingPunct="1">
                <a:lnSpc>
                  <a:spcPct val="100000"/>
                </a:lnSpc>
                <a:spcBef>
                  <a:spcPct val="0"/>
                </a:spcBef>
                <a:buClrTx/>
                <a:buSzTx/>
                <a:buFontTx/>
                <a:buNone/>
              </a:pPr>
              <a:r>
                <a:rPr lang="en-US" altLang="en-US" sz="1200" dirty="0">
                  <a:solidFill>
                    <a:srgbClr val="000000"/>
                  </a:solidFill>
                </a:rPr>
                <a:t>HIV-1 RNA</a:t>
              </a:r>
              <a:br>
                <a:rPr lang="en-US" altLang="en-US" sz="1200" dirty="0">
                  <a:solidFill>
                    <a:srgbClr val="000000"/>
                  </a:solidFill>
                </a:rPr>
              </a:br>
              <a:r>
                <a:rPr lang="en-US" altLang="en-US" sz="1200" dirty="0">
                  <a:solidFill>
                    <a:srgbClr val="000000"/>
                  </a:solidFill>
                </a:rPr>
                <a:t>&lt;50 c/mL</a:t>
              </a:r>
              <a:endParaRPr lang="en-US" altLang="en-US" sz="1200" baseline="30000" dirty="0">
                <a:solidFill>
                  <a:srgbClr val="000000"/>
                </a:solidFill>
              </a:endParaRPr>
            </a:p>
          </p:txBody>
        </p:sp>
        <p:sp>
          <p:nvSpPr>
            <p:cNvPr id="7" name="TextBox 20">
              <a:extLst>
                <a:ext uri="{FF2B5EF4-FFF2-40B4-BE49-F238E27FC236}">
                  <a16:creationId xmlns:a16="http://schemas.microsoft.com/office/drawing/2014/main" id="{BE4E4C1F-E495-C148-AAB2-0BB89C056AA7}"/>
                </a:ext>
              </a:extLst>
            </p:cNvPr>
            <p:cNvSpPr txBox="1">
              <a:spLocks noChangeArrowheads="1"/>
            </p:cNvSpPr>
            <p:nvPr/>
          </p:nvSpPr>
          <p:spPr bwMode="auto">
            <a:xfrm>
              <a:off x="1950124" y="4692289"/>
              <a:ext cx="1098290" cy="42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501650" indent="-22860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730250" indent="-182563"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958850" indent="-182563"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1187450" indent="-182563"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16446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1018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25590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0162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algn="ctr" eaLnBrk="1" hangingPunct="1">
                <a:lnSpc>
                  <a:spcPct val="100000"/>
                </a:lnSpc>
                <a:spcBef>
                  <a:spcPct val="0"/>
                </a:spcBef>
                <a:buClrTx/>
                <a:buSzTx/>
                <a:buFontTx/>
                <a:buNone/>
              </a:pPr>
              <a:r>
                <a:rPr lang="en-US" altLang="en-US" sz="1200" dirty="0">
                  <a:solidFill>
                    <a:srgbClr val="000000"/>
                  </a:solidFill>
                </a:rPr>
                <a:t>HIV-1 RNA</a:t>
              </a:r>
              <a:br>
                <a:rPr lang="en-US" altLang="en-US" sz="1200" dirty="0">
                  <a:solidFill>
                    <a:srgbClr val="000000"/>
                  </a:solidFill>
                </a:rPr>
              </a:br>
              <a:r>
                <a:rPr lang="en-US" altLang="en-US" sz="1200" dirty="0">
                  <a:solidFill>
                    <a:srgbClr val="000000"/>
                  </a:solidFill>
                </a:rPr>
                <a:t>≥50 c/mL</a:t>
              </a:r>
              <a:endParaRPr lang="en-US" altLang="en-US" sz="1200" baseline="30000" dirty="0">
                <a:solidFill>
                  <a:srgbClr val="000000"/>
                </a:solidFill>
              </a:endParaRPr>
            </a:p>
          </p:txBody>
        </p:sp>
        <p:sp>
          <p:nvSpPr>
            <p:cNvPr id="8" name="TextBox 21">
              <a:extLst>
                <a:ext uri="{FF2B5EF4-FFF2-40B4-BE49-F238E27FC236}">
                  <a16:creationId xmlns:a16="http://schemas.microsoft.com/office/drawing/2014/main" id="{6939ACED-FFC1-7541-B414-E76714CBFA19}"/>
                </a:ext>
              </a:extLst>
            </p:cNvPr>
            <p:cNvSpPr txBox="1">
              <a:spLocks noChangeArrowheads="1"/>
            </p:cNvSpPr>
            <p:nvPr/>
          </p:nvSpPr>
          <p:spPr bwMode="auto">
            <a:xfrm>
              <a:off x="4695395" y="4692289"/>
              <a:ext cx="1101725" cy="42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501650" indent="-22860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730250" indent="-182563"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958850" indent="-182563"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1187450" indent="-182563"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16446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1018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25590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0162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algn="ctr" eaLnBrk="1" hangingPunct="1">
                <a:lnSpc>
                  <a:spcPct val="100000"/>
                </a:lnSpc>
                <a:spcBef>
                  <a:spcPct val="0"/>
                </a:spcBef>
                <a:buClrTx/>
                <a:buSzTx/>
                <a:buFontTx/>
                <a:buNone/>
              </a:pPr>
              <a:r>
                <a:rPr lang="en-US" altLang="en-US" sz="1200" dirty="0">
                  <a:solidFill>
                    <a:srgbClr val="000000"/>
                  </a:solidFill>
                </a:rPr>
                <a:t>No Virologic</a:t>
              </a:r>
            </a:p>
            <a:p>
              <a:pPr algn="ctr" eaLnBrk="1" hangingPunct="1">
                <a:lnSpc>
                  <a:spcPct val="100000"/>
                </a:lnSpc>
                <a:spcBef>
                  <a:spcPct val="0"/>
                </a:spcBef>
                <a:buClrTx/>
                <a:buSzTx/>
                <a:buFontTx/>
                <a:buNone/>
              </a:pPr>
              <a:r>
                <a:rPr lang="en-US" altLang="en-US" sz="1200" dirty="0">
                  <a:solidFill>
                    <a:srgbClr val="000000"/>
                  </a:solidFill>
                </a:rPr>
                <a:t>Data</a:t>
              </a:r>
              <a:endParaRPr lang="en-US" altLang="en-US" sz="1200" baseline="30000" dirty="0">
                <a:solidFill>
                  <a:srgbClr val="000000"/>
                </a:solidFill>
              </a:endParaRPr>
            </a:p>
          </p:txBody>
        </p:sp>
        <p:sp>
          <p:nvSpPr>
            <p:cNvPr id="9" name="TextBox 22">
              <a:extLst>
                <a:ext uri="{FF2B5EF4-FFF2-40B4-BE49-F238E27FC236}">
                  <a16:creationId xmlns:a16="http://schemas.microsoft.com/office/drawing/2014/main" id="{79D1D1BD-F091-5F43-82CE-4E32D36FD5C7}"/>
                </a:ext>
              </a:extLst>
            </p:cNvPr>
            <p:cNvSpPr txBox="1">
              <a:spLocks noChangeArrowheads="1"/>
            </p:cNvSpPr>
            <p:nvPr/>
          </p:nvSpPr>
          <p:spPr bwMode="auto">
            <a:xfrm>
              <a:off x="2078893" y="5041227"/>
              <a:ext cx="379413" cy="42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501650" indent="-22860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730250" indent="-182563"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958850" indent="-182563"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1187450" indent="-182563"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16446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1018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25590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0162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algn="ctr" eaLnBrk="1" hangingPunct="1">
                <a:lnSpc>
                  <a:spcPct val="100000"/>
                </a:lnSpc>
                <a:spcBef>
                  <a:spcPct val="0"/>
                </a:spcBef>
                <a:buClrTx/>
                <a:buSzTx/>
                <a:buFontTx/>
                <a:buNone/>
              </a:pPr>
              <a:r>
                <a:rPr lang="en-US" altLang="en-US" sz="1200" b="1" u="sng" dirty="0">
                  <a:solidFill>
                    <a:srgbClr val="00C0A0"/>
                  </a:solidFill>
                </a:rPr>
                <a:t> 1 </a:t>
              </a:r>
            </a:p>
            <a:p>
              <a:pPr algn="ctr" eaLnBrk="1" hangingPunct="1">
                <a:lnSpc>
                  <a:spcPct val="100000"/>
                </a:lnSpc>
                <a:spcBef>
                  <a:spcPct val="0"/>
                </a:spcBef>
                <a:buClrTx/>
                <a:buSzTx/>
                <a:buFontTx/>
                <a:buNone/>
              </a:pPr>
              <a:r>
                <a:rPr lang="en-US" altLang="en-US" sz="1200" b="1" dirty="0">
                  <a:solidFill>
                    <a:srgbClr val="00C0A0"/>
                  </a:solidFill>
                </a:rPr>
                <a:t>284</a:t>
              </a:r>
            </a:p>
          </p:txBody>
        </p:sp>
        <p:sp>
          <p:nvSpPr>
            <p:cNvPr id="10" name="TextBox 23">
              <a:extLst>
                <a:ext uri="{FF2B5EF4-FFF2-40B4-BE49-F238E27FC236}">
                  <a16:creationId xmlns:a16="http://schemas.microsoft.com/office/drawing/2014/main" id="{A1639661-0181-D741-8E4D-5C9FE33F549C}"/>
                </a:ext>
              </a:extLst>
            </p:cNvPr>
            <p:cNvSpPr txBox="1">
              <a:spLocks noChangeArrowheads="1"/>
            </p:cNvSpPr>
            <p:nvPr/>
          </p:nvSpPr>
          <p:spPr bwMode="auto">
            <a:xfrm>
              <a:off x="2538585" y="5041227"/>
              <a:ext cx="377825" cy="42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501650" indent="-22860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730250" indent="-182563"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958850" indent="-182563"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1187450" indent="-182563"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16446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1018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25590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0162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algn="ctr" eaLnBrk="1" hangingPunct="1">
                <a:lnSpc>
                  <a:spcPct val="100000"/>
                </a:lnSpc>
                <a:spcBef>
                  <a:spcPct val="0"/>
                </a:spcBef>
                <a:buClrTx/>
                <a:buSzTx/>
                <a:buFontTx/>
                <a:buNone/>
              </a:pPr>
              <a:r>
                <a:rPr lang="en-US" altLang="en-US" sz="1200" b="1" u="sng" dirty="0">
                  <a:solidFill>
                    <a:schemeClr val="tx1">
                      <a:lumMod val="50000"/>
                      <a:lumOff val="50000"/>
                    </a:schemeClr>
                  </a:solidFill>
                </a:rPr>
                <a:t> 3 </a:t>
              </a:r>
            </a:p>
            <a:p>
              <a:pPr algn="ctr" eaLnBrk="1" hangingPunct="1">
                <a:lnSpc>
                  <a:spcPct val="100000"/>
                </a:lnSpc>
                <a:spcBef>
                  <a:spcPct val="0"/>
                </a:spcBef>
                <a:buClrTx/>
                <a:buSzTx/>
                <a:buFontTx/>
                <a:buNone/>
              </a:pPr>
              <a:r>
                <a:rPr lang="en-US" altLang="en-US" sz="1200" b="1" dirty="0">
                  <a:solidFill>
                    <a:schemeClr val="tx1">
                      <a:lumMod val="50000"/>
                      <a:lumOff val="50000"/>
                    </a:schemeClr>
                  </a:solidFill>
                </a:rPr>
                <a:t>281</a:t>
              </a:r>
            </a:p>
          </p:txBody>
        </p:sp>
        <p:sp>
          <p:nvSpPr>
            <p:cNvPr id="11" name="TextBox 24">
              <a:extLst>
                <a:ext uri="{FF2B5EF4-FFF2-40B4-BE49-F238E27FC236}">
                  <a16:creationId xmlns:a16="http://schemas.microsoft.com/office/drawing/2014/main" id="{4CB1773B-4D72-3E41-83A8-CFC80562DA91}"/>
                </a:ext>
              </a:extLst>
            </p:cNvPr>
            <p:cNvSpPr txBox="1">
              <a:spLocks noChangeArrowheads="1"/>
            </p:cNvSpPr>
            <p:nvPr/>
          </p:nvSpPr>
          <p:spPr bwMode="auto">
            <a:xfrm>
              <a:off x="3450048" y="5041227"/>
              <a:ext cx="379413" cy="42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501650" indent="-22860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730250" indent="-182563"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958850" indent="-182563"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1187450" indent="-182563"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16446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1018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25590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0162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algn="ctr" eaLnBrk="1" hangingPunct="1">
                <a:lnSpc>
                  <a:spcPct val="100000"/>
                </a:lnSpc>
                <a:spcBef>
                  <a:spcPct val="0"/>
                </a:spcBef>
                <a:buClrTx/>
                <a:buSzTx/>
                <a:buFontTx/>
                <a:buNone/>
              </a:pPr>
              <a:r>
                <a:rPr lang="en-US" altLang="en-US" sz="1200" b="1" u="sng" dirty="0">
                  <a:solidFill>
                    <a:srgbClr val="00C0A0"/>
                  </a:solidFill>
                </a:rPr>
                <a:t>265</a:t>
              </a:r>
            </a:p>
            <a:p>
              <a:pPr algn="ctr" eaLnBrk="1" hangingPunct="1">
                <a:lnSpc>
                  <a:spcPct val="100000"/>
                </a:lnSpc>
                <a:spcBef>
                  <a:spcPct val="0"/>
                </a:spcBef>
                <a:buClrTx/>
                <a:buSzTx/>
                <a:buFontTx/>
                <a:buNone/>
              </a:pPr>
              <a:r>
                <a:rPr lang="en-US" altLang="en-US" sz="1200" b="1" dirty="0">
                  <a:solidFill>
                    <a:srgbClr val="00C0A0"/>
                  </a:solidFill>
                </a:rPr>
                <a:t>284</a:t>
              </a:r>
            </a:p>
          </p:txBody>
        </p:sp>
        <p:sp>
          <p:nvSpPr>
            <p:cNvPr id="12" name="TextBox 25">
              <a:extLst>
                <a:ext uri="{FF2B5EF4-FFF2-40B4-BE49-F238E27FC236}">
                  <a16:creationId xmlns:a16="http://schemas.microsoft.com/office/drawing/2014/main" id="{75C3D5C7-0C74-8E4B-9B8E-1A1906E9E666}"/>
                </a:ext>
              </a:extLst>
            </p:cNvPr>
            <p:cNvSpPr txBox="1">
              <a:spLocks noChangeArrowheads="1"/>
            </p:cNvSpPr>
            <p:nvPr/>
          </p:nvSpPr>
          <p:spPr bwMode="auto">
            <a:xfrm>
              <a:off x="3910906" y="5041227"/>
              <a:ext cx="377825" cy="42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501650" indent="-22860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730250" indent="-182563"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958850" indent="-182563"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1187450" indent="-182563"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16446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1018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25590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0162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algn="ctr" eaLnBrk="1" hangingPunct="1">
                <a:lnSpc>
                  <a:spcPct val="100000"/>
                </a:lnSpc>
                <a:spcBef>
                  <a:spcPct val="0"/>
                </a:spcBef>
                <a:buClrTx/>
                <a:buSzTx/>
                <a:buFontTx/>
                <a:buNone/>
              </a:pPr>
              <a:r>
                <a:rPr lang="en-US" altLang="en-US" sz="1200" b="1" u="sng" dirty="0">
                  <a:solidFill>
                    <a:schemeClr val="tx1">
                      <a:lumMod val="50000"/>
                      <a:lumOff val="50000"/>
                    </a:schemeClr>
                  </a:solidFill>
                </a:rPr>
                <a:t>256</a:t>
              </a:r>
            </a:p>
            <a:p>
              <a:pPr algn="ctr" eaLnBrk="1" hangingPunct="1">
                <a:lnSpc>
                  <a:spcPct val="100000"/>
                </a:lnSpc>
                <a:spcBef>
                  <a:spcPct val="0"/>
                </a:spcBef>
                <a:buClrTx/>
                <a:buSzTx/>
                <a:buFontTx/>
                <a:buNone/>
              </a:pPr>
              <a:r>
                <a:rPr lang="en-US" altLang="en-US" sz="1200" b="1" dirty="0">
                  <a:solidFill>
                    <a:schemeClr val="tx1">
                      <a:lumMod val="50000"/>
                      <a:lumOff val="50000"/>
                    </a:schemeClr>
                  </a:solidFill>
                </a:rPr>
                <a:t>281</a:t>
              </a:r>
            </a:p>
          </p:txBody>
        </p:sp>
        <p:sp>
          <p:nvSpPr>
            <p:cNvPr id="13" name="TextBox 26">
              <a:extLst>
                <a:ext uri="{FF2B5EF4-FFF2-40B4-BE49-F238E27FC236}">
                  <a16:creationId xmlns:a16="http://schemas.microsoft.com/office/drawing/2014/main" id="{248D968B-41ED-0A4C-A6FC-7AFDD8C67C57}"/>
                </a:ext>
              </a:extLst>
            </p:cNvPr>
            <p:cNvSpPr txBox="1">
              <a:spLocks noChangeArrowheads="1"/>
            </p:cNvSpPr>
            <p:nvPr/>
          </p:nvSpPr>
          <p:spPr bwMode="auto">
            <a:xfrm>
              <a:off x="5283226" y="5041227"/>
              <a:ext cx="379412" cy="42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501650" indent="-22860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730250" indent="-182563"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958850" indent="-182563"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1187450" indent="-182563"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16446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1018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25590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0162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algn="ctr" eaLnBrk="1" hangingPunct="1">
                <a:lnSpc>
                  <a:spcPct val="100000"/>
                </a:lnSpc>
                <a:spcBef>
                  <a:spcPct val="0"/>
                </a:spcBef>
                <a:buClrTx/>
                <a:buSzTx/>
                <a:buFontTx/>
                <a:buNone/>
              </a:pPr>
              <a:r>
                <a:rPr lang="en-US" altLang="en-US" sz="1200" b="1" u="sng" dirty="0">
                  <a:solidFill>
                    <a:schemeClr val="tx1">
                      <a:lumMod val="50000"/>
                      <a:lumOff val="50000"/>
                    </a:schemeClr>
                  </a:solidFill>
                </a:rPr>
                <a:t> 22 </a:t>
              </a:r>
            </a:p>
            <a:p>
              <a:pPr algn="ctr" eaLnBrk="1" hangingPunct="1">
                <a:lnSpc>
                  <a:spcPct val="100000"/>
                </a:lnSpc>
                <a:spcBef>
                  <a:spcPct val="0"/>
                </a:spcBef>
                <a:buClrTx/>
                <a:buSzTx/>
                <a:buFontTx/>
                <a:buNone/>
              </a:pPr>
              <a:r>
                <a:rPr lang="en-US" altLang="en-US" sz="1200" b="1" dirty="0">
                  <a:solidFill>
                    <a:schemeClr val="tx1">
                      <a:lumMod val="50000"/>
                      <a:lumOff val="50000"/>
                    </a:schemeClr>
                  </a:solidFill>
                </a:rPr>
                <a:t>281</a:t>
              </a:r>
            </a:p>
          </p:txBody>
        </p:sp>
        <p:sp>
          <p:nvSpPr>
            <p:cNvPr id="14" name="TextBox 27">
              <a:extLst>
                <a:ext uri="{FF2B5EF4-FFF2-40B4-BE49-F238E27FC236}">
                  <a16:creationId xmlns:a16="http://schemas.microsoft.com/office/drawing/2014/main" id="{24011F62-E08C-4749-8030-9C019805A076}"/>
                </a:ext>
              </a:extLst>
            </p:cNvPr>
            <p:cNvSpPr txBox="1">
              <a:spLocks noChangeArrowheads="1"/>
            </p:cNvSpPr>
            <p:nvPr/>
          </p:nvSpPr>
          <p:spPr bwMode="auto">
            <a:xfrm>
              <a:off x="4821197" y="5041227"/>
              <a:ext cx="377825" cy="42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501650" indent="-22860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730250" indent="-182563"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958850" indent="-182563"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1187450" indent="-182563"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16446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1018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25590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0162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algn="ctr" eaLnBrk="1" hangingPunct="1">
                <a:lnSpc>
                  <a:spcPct val="100000"/>
                </a:lnSpc>
                <a:spcBef>
                  <a:spcPct val="0"/>
                </a:spcBef>
                <a:buClrTx/>
                <a:buSzTx/>
                <a:buFontTx/>
                <a:buNone/>
              </a:pPr>
              <a:r>
                <a:rPr lang="en-US" altLang="en-US" sz="1200" b="1" u="sng" dirty="0">
                  <a:solidFill>
                    <a:srgbClr val="00C0A0"/>
                  </a:solidFill>
                </a:rPr>
                <a:t> 18 </a:t>
              </a:r>
            </a:p>
            <a:p>
              <a:pPr algn="ctr" eaLnBrk="1" hangingPunct="1">
                <a:lnSpc>
                  <a:spcPct val="100000"/>
                </a:lnSpc>
                <a:spcBef>
                  <a:spcPct val="0"/>
                </a:spcBef>
                <a:buClrTx/>
                <a:buSzTx/>
                <a:buFontTx/>
                <a:buNone/>
              </a:pPr>
              <a:r>
                <a:rPr lang="en-US" altLang="en-US" sz="1200" b="1" dirty="0">
                  <a:solidFill>
                    <a:srgbClr val="00C0A0"/>
                  </a:solidFill>
                </a:rPr>
                <a:t>284</a:t>
              </a:r>
            </a:p>
          </p:txBody>
        </p:sp>
      </p:grpSp>
      <p:grpSp>
        <p:nvGrpSpPr>
          <p:cNvPr id="19" name="Group 18">
            <a:extLst>
              <a:ext uri="{FF2B5EF4-FFF2-40B4-BE49-F238E27FC236}">
                <a16:creationId xmlns:a16="http://schemas.microsoft.com/office/drawing/2014/main" id="{61EBEA78-7E7D-8C4A-92C7-280D5C27F796}"/>
              </a:ext>
            </a:extLst>
          </p:cNvPr>
          <p:cNvGrpSpPr/>
          <p:nvPr/>
        </p:nvGrpSpPr>
        <p:grpSpPr>
          <a:xfrm>
            <a:off x="10344195" y="912313"/>
            <a:ext cx="1884439" cy="492990"/>
            <a:chOff x="5070997" y="2067629"/>
            <a:chExt cx="1884439" cy="492990"/>
          </a:xfrm>
        </p:grpSpPr>
        <p:sp>
          <p:nvSpPr>
            <p:cNvPr id="20" name="Rectangle 19">
              <a:extLst>
                <a:ext uri="{FF2B5EF4-FFF2-40B4-BE49-F238E27FC236}">
                  <a16:creationId xmlns:a16="http://schemas.microsoft.com/office/drawing/2014/main" id="{C72DFCA7-8C47-9449-916D-00808ED57F37}"/>
                </a:ext>
              </a:extLst>
            </p:cNvPr>
            <p:cNvSpPr/>
            <p:nvPr/>
          </p:nvSpPr>
          <p:spPr bwMode="auto">
            <a:xfrm>
              <a:off x="5071329" y="2367817"/>
              <a:ext cx="137526" cy="138228"/>
            </a:xfrm>
            <a:prstGeom prst="rect">
              <a:avLst/>
            </a:prstGeom>
            <a:solidFill>
              <a:schemeClr val="tx1">
                <a:lumMod val="50000"/>
                <a:lumOff val="50000"/>
              </a:schemeClr>
            </a:solidFill>
            <a:ln w="25400" cap="flat" cmpd="sng" algn="ctr">
              <a:noFill/>
              <a:prstDash val="solid"/>
            </a:ln>
            <a:effectLst/>
          </p:spPr>
          <p:txBody>
            <a:bodyPr anchor="ctr"/>
            <a:lstStyle/>
            <a:p>
              <a:pPr algn="ctr">
                <a:defRPr/>
              </a:pPr>
              <a:endParaRPr lang="en-US" sz="1600" kern="0" dirty="0">
                <a:solidFill>
                  <a:prstClr val="white"/>
                </a:solidFill>
              </a:endParaRPr>
            </a:p>
          </p:txBody>
        </p:sp>
        <p:sp>
          <p:nvSpPr>
            <p:cNvPr id="21" name="TextBox 30">
              <a:extLst>
                <a:ext uri="{FF2B5EF4-FFF2-40B4-BE49-F238E27FC236}">
                  <a16:creationId xmlns:a16="http://schemas.microsoft.com/office/drawing/2014/main" id="{19D2CC6B-9795-DF45-8544-F05C48496DE8}"/>
                </a:ext>
              </a:extLst>
            </p:cNvPr>
            <p:cNvSpPr txBox="1">
              <a:spLocks noChangeArrowheads="1"/>
            </p:cNvSpPr>
            <p:nvPr/>
          </p:nvSpPr>
          <p:spPr bwMode="auto">
            <a:xfrm>
              <a:off x="5250678" y="2299009"/>
              <a:ext cx="170475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501650" indent="-22860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730250" indent="-182563"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958850" indent="-182563"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1187450" indent="-182563"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16446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1018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25590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0162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eaLnBrk="1" hangingPunct="1">
                <a:lnSpc>
                  <a:spcPct val="100000"/>
                </a:lnSpc>
                <a:spcBef>
                  <a:spcPct val="0"/>
                </a:spcBef>
                <a:buClrTx/>
                <a:buSzTx/>
                <a:buFontTx/>
                <a:buNone/>
              </a:pPr>
              <a:r>
                <a:rPr lang="en-US" altLang="en-US" sz="1100" dirty="0">
                  <a:solidFill>
                    <a:srgbClr val="000000"/>
                  </a:solidFill>
                </a:rPr>
                <a:t>DTG+ F/TAF (n=281)</a:t>
              </a:r>
              <a:endParaRPr lang="en-US" altLang="en-US" sz="1100" baseline="30000" dirty="0">
                <a:solidFill>
                  <a:srgbClr val="000000"/>
                </a:solidFill>
              </a:endParaRPr>
            </a:p>
          </p:txBody>
        </p:sp>
        <p:sp>
          <p:nvSpPr>
            <p:cNvPr id="22" name="Rectangle 21">
              <a:extLst>
                <a:ext uri="{FF2B5EF4-FFF2-40B4-BE49-F238E27FC236}">
                  <a16:creationId xmlns:a16="http://schemas.microsoft.com/office/drawing/2014/main" id="{1EEDF923-7194-2941-B042-842542F9AD1C}"/>
                </a:ext>
              </a:extLst>
            </p:cNvPr>
            <p:cNvSpPr/>
            <p:nvPr/>
          </p:nvSpPr>
          <p:spPr bwMode="auto">
            <a:xfrm>
              <a:off x="5070997" y="2137441"/>
              <a:ext cx="136602" cy="136602"/>
            </a:xfrm>
            <a:prstGeom prst="rect">
              <a:avLst/>
            </a:prstGeom>
            <a:solidFill>
              <a:srgbClr val="00C0A0"/>
            </a:solidFill>
            <a:ln w="25400" cap="flat" cmpd="sng" algn="ctr">
              <a:noFill/>
              <a:prstDash val="solid"/>
            </a:ln>
            <a:effectLst/>
          </p:spPr>
          <p:txBody>
            <a:bodyPr anchor="ctr"/>
            <a:lstStyle/>
            <a:p>
              <a:pPr algn="ctr">
                <a:defRPr/>
              </a:pPr>
              <a:endParaRPr lang="en-US" sz="1600" kern="0" dirty="0">
                <a:solidFill>
                  <a:prstClr val="white"/>
                </a:solidFill>
              </a:endParaRPr>
            </a:p>
          </p:txBody>
        </p:sp>
        <p:sp>
          <p:nvSpPr>
            <p:cNvPr id="23" name="TextBox 5">
              <a:extLst>
                <a:ext uri="{FF2B5EF4-FFF2-40B4-BE49-F238E27FC236}">
                  <a16:creationId xmlns:a16="http://schemas.microsoft.com/office/drawing/2014/main" id="{5DC5AEDF-787E-8942-97DF-E37DB1743B95}"/>
                </a:ext>
              </a:extLst>
            </p:cNvPr>
            <p:cNvSpPr txBox="1">
              <a:spLocks noChangeArrowheads="1"/>
            </p:cNvSpPr>
            <p:nvPr/>
          </p:nvSpPr>
          <p:spPr bwMode="auto">
            <a:xfrm>
              <a:off x="5264521" y="2067629"/>
              <a:ext cx="158455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501650" indent="-22860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730250" indent="-182563"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958850" indent="-182563"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1187450" indent="-182563"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16446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1018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25590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0162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eaLnBrk="1" hangingPunct="1">
                <a:lnSpc>
                  <a:spcPct val="100000"/>
                </a:lnSpc>
                <a:spcBef>
                  <a:spcPct val="0"/>
                </a:spcBef>
                <a:buClrTx/>
                <a:buSzTx/>
                <a:buFontTx/>
                <a:buNone/>
              </a:pPr>
              <a:r>
                <a:rPr lang="en-US" altLang="en-US" sz="1100" dirty="0">
                  <a:solidFill>
                    <a:srgbClr val="000000"/>
                  </a:solidFill>
                </a:rPr>
                <a:t>B/F/TAF (n=284)</a:t>
              </a:r>
              <a:endParaRPr lang="en-US" altLang="en-US" sz="1100" baseline="30000" dirty="0">
                <a:solidFill>
                  <a:srgbClr val="000000"/>
                </a:solidFill>
              </a:endParaRPr>
            </a:p>
          </p:txBody>
        </p:sp>
      </p:grpSp>
      <p:sp>
        <p:nvSpPr>
          <p:cNvPr id="24" name="Rectangle 6">
            <a:extLst>
              <a:ext uri="{FF2B5EF4-FFF2-40B4-BE49-F238E27FC236}">
                <a16:creationId xmlns:a16="http://schemas.microsoft.com/office/drawing/2014/main" id="{30D447E0-7A39-3746-BD0C-FB5B8432BD70}"/>
              </a:ext>
            </a:extLst>
          </p:cNvPr>
          <p:cNvSpPr>
            <a:spLocks noChangeArrowheads="1"/>
          </p:cNvSpPr>
          <p:nvPr/>
        </p:nvSpPr>
        <p:spPr bwMode="auto">
          <a:xfrm>
            <a:off x="7289694" y="31889"/>
            <a:ext cx="441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501650" indent="-22860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730250" indent="-182563"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958850" indent="-182563"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1187450" indent="-182563"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16446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1018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25590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0162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algn="ctr">
              <a:lnSpc>
                <a:spcPct val="100000"/>
              </a:lnSpc>
              <a:spcBef>
                <a:spcPct val="0"/>
              </a:spcBef>
              <a:buClrTx/>
              <a:buSzTx/>
              <a:buFontTx/>
              <a:buNone/>
            </a:pPr>
            <a:r>
              <a:rPr lang="en-GB" altLang="en-US" sz="1600" b="1" dirty="0">
                <a:solidFill>
                  <a:srgbClr val="000000"/>
                </a:solidFill>
                <a:ea typeface="MS PGothic" pitchFamily="34" charset="-128"/>
              </a:rPr>
              <a:t>  </a:t>
            </a:r>
            <a:r>
              <a:rPr lang="en-GB" altLang="en-US" sz="1600" b="1" dirty="0" err="1">
                <a:solidFill>
                  <a:srgbClr val="000000"/>
                </a:solidFill>
                <a:ea typeface="MS PGothic" pitchFamily="34" charset="-128"/>
              </a:rPr>
              <a:t>Virologic</a:t>
            </a:r>
            <a:r>
              <a:rPr lang="en-GB" altLang="en-US" sz="1600" b="1" dirty="0">
                <a:solidFill>
                  <a:srgbClr val="000000"/>
                </a:solidFill>
                <a:ea typeface="MS PGothic" pitchFamily="34" charset="-128"/>
              </a:rPr>
              <a:t> Outcome by FDA Snapshot </a:t>
            </a:r>
          </a:p>
        </p:txBody>
      </p:sp>
      <p:sp>
        <p:nvSpPr>
          <p:cNvPr id="25" name="TextBox 37">
            <a:extLst>
              <a:ext uri="{FF2B5EF4-FFF2-40B4-BE49-F238E27FC236}">
                <a16:creationId xmlns:a16="http://schemas.microsoft.com/office/drawing/2014/main" id="{13292F3A-3829-AE4E-A674-EBDFE9632870}"/>
              </a:ext>
            </a:extLst>
          </p:cNvPr>
          <p:cNvSpPr txBox="1">
            <a:spLocks noChangeArrowheads="1"/>
          </p:cNvSpPr>
          <p:nvPr/>
        </p:nvSpPr>
        <p:spPr bwMode="auto">
          <a:xfrm rot="16200000">
            <a:off x="5856666" y="1506174"/>
            <a:ext cx="24685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501650" indent="-22860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730250" indent="-182563"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958850" indent="-182563"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1187450" indent="-182563"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16446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1018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25590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016250" indent="-182563"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algn="ctr" eaLnBrk="1" hangingPunct="1">
              <a:lnSpc>
                <a:spcPct val="100000"/>
              </a:lnSpc>
              <a:spcBef>
                <a:spcPct val="50000"/>
              </a:spcBef>
              <a:buClrTx/>
              <a:buSzTx/>
              <a:buFont typeface="Times" pitchFamily="18" charset="0"/>
              <a:buNone/>
            </a:pPr>
            <a:r>
              <a:rPr lang="en-US" altLang="en-US" sz="1200" dirty="0">
                <a:solidFill>
                  <a:srgbClr val="000000"/>
                </a:solidFill>
                <a:ea typeface="MS PGothic" pitchFamily="34" charset="-128"/>
              </a:rPr>
              <a:t>Participants, % </a:t>
            </a:r>
          </a:p>
        </p:txBody>
      </p:sp>
      <p:sp>
        <p:nvSpPr>
          <p:cNvPr id="27" name="TextBox 26">
            <a:extLst>
              <a:ext uri="{FF2B5EF4-FFF2-40B4-BE49-F238E27FC236}">
                <a16:creationId xmlns:a16="http://schemas.microsoft.com/office/drawing/2014/main" id="{2C7B4584-4338-C34D-95D9-302FAA076B75}"/>
              </a:ext>
            </a:extLst>
          </p:cNvPr>
          <p:cNvSpPr txBox="1"/>
          <p:nvPr/>
        </p:nvSpPr>
        <p:spPr>
          <a:xfrm>
            <a:off x="4704164" y="2555769"/>
            <a:ext cx="0" cy="0"/>
          </a:xfrm>
          <a:prstGeom prst="rect">
            <a:avLst/>
          </a:prstGeom>
          <a:solidFill>
            <a:srgbClr val="FFFF00"/>
          </a:solidFill>
        </p:spPr>
        <p:txBody>
          <a:bodyPr wrap="none" rtlCol="0" anchor="b">
            <a:noAutofit/>
          </a:bodyPr>
          <a:lstStyle/>
          <a:p>
            <a:endParaRPr lang="en-US" sz="1100" dirty="0"/>
          </a:p>
        </p:txBody>
      </p:sp>
      <p:graphicFrame>
        <p:nvGraphicFramePr>
          <p:cNvPr id="28" name="Chart 39">
            <a:extLst>
              <a:ext uri="{FF2B5EF4-FFF2-40B4-BE49-F238E27FC236}">
                <a16:creationId xmlns:a16="http://schemas.microsoft.com/office/drawing/2014/main" id="{96969371-9FFD-F846-A8EB-603B76B007B0}"/>
              </a:ext>
            </a:extLst>
          </p:cNvPr>
          <p:cNvGraphicFramePr>
            <a:graphicFrameLocks/>
          </p:cNvGraphicFramePr>
          <p:nvPr/>
        </p:nvGraphicFramePr>
        <p:xfrm>
          <a:off x="7018765" y="3827171"/>
          <a:ext cx="5037895" cy="2420950"/>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 Box 37">
            <a:extLst>
              <a:ext uri="{FF2B5EF4-FFF2-40B4-BE49-F238E27FC236}">
                <a16:creationId xmlns:a16="http://schemas.microsoft.com/office/drawing/2014/main" id="{AD02C38C-A86C-574C-AFAD-4DDFA194B3C7}"/>
              </a:ext>
            </a:extLst>
          </p:cNvPr>
          <p:cNvSpPr txBox="1">
            <a:spLocks noChangeArrowheads="1"/>
          </p:cNvSpPr>
          <p:nvPr/>
        </p:nvSpPr>
        <p:spPr bwMode="auto">
          <a:xfrm rot="16200000">
            <a:off x="5502641" y="4791770"/>
            <a:ext cx="25737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auto">
              <a:spcBef>
                <a:spcPct val="50000"/>
              </a:spcBef>
              <a:spcAft>
                <a:spcPts val="0"/>
              </a:spcAft>
              <a:defRPr/>
            </a:pPr>
            <a:r>
              <a:rPr lang="en-US" sz="1200" dirty="0">
                <a:solidFill>
                  <a:prstClr val="black"/>
                </a:solidFill>
                <a:ea typeface="ＭＳ Ｐゴシック" pitchFamily="34" charset="-128"/>
                <a:cs typeface="+mn-cs"/>
              </a:rPr>
              <a:t> % Participants with </a:t>
            </a:r>
            <a:br>
              <a:rPr lang="en-US" sz="1200" dirty="0">
                <a:solidFill>
                  <a:prstClr val="black"/>
                </a:solidFill>
                <a:ea typeface="ＭＳ Ｐゴシック" pitchFamily="34" charset="-128"/>
                <a:cs typeface="+mn-cs"/>
              </a:rPr>
            </a:br>
            <a:r>
              <a:rPr lang="es-ES" sz="1200" dirty="0">
                <a:solidFill>
                  <a:srgbClr val="000000"/>
                </a:solidFill>
              </a:rPr>
              <a:t>HIV-1 RNA &lt;50 copies/</a:t>
            </a:r>
            <a:r>
              <a:rPr lang="es-ES" sz="1200" dirty="0" err="1">
                <a:solidFill>
                  <a:srgbClr val="000000"/>
                </a:solidFill>
              </a:rPr>
              <a:t>mL</a:t>
            </a:r>
            <a:r>
              <a:rPr lang="es-ES" sz="1200" dirty="0">
                <a:solidFill>
                  <a:srgbClr val="000000"/>
                </a:solidFill>
              </a:rPr>
              <a:t>, M=E</a:t>
            </a:r>
            <a:endParaRPr lang="en-US" sz="1200" dirty="0">
              <a:solidFill>
                <a:prstClr val="black"/>
              </a:solidFill>
              <a:ea typeface="ＭＳ Ｐゴシック" pitchFamily="34" charset="-128"/>
              <a:cs typeface="+mn-cs"/>
            </a:endParaRPr>
          </a:p>
        </p:txBody>
      </p:sp>
      <p:sp>
        <p:nvSpPr>
          <p:cNvPr id="30" name="TextBox 22">
            <a:extLst>
              <a:ext uri="{FF2B5EF4-FFF2-40B4-BE49-F238E27FC236}">
                <a16:creationId xmlns:a16="http://schemas.microsoft.com/office/drawing/2014/main" id="{46D0D569-009B-9644-9CBB-DEAECCD2DD5D}"/>
              </a:ext>
            </a:extLst>
          </p:cNvPr>
          <p:cNvSpPr txBox="1">
            <a:spLocks noChangeArrowheads="1"/>
          </p:cNvSpPr>
          <p:nvPr/>
        </p:nvSpPr>
        <p:spPr bwMode="auto">
          <a:xfrm>
            <a:off x="7804289" y="5613736"/>
            <a:ext cx="585691" cy="32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Clr>
                <a:srgbClr val="990000"/>
              </a:buClr>
              <a:buFont typeface="Symbol" pitchFamily="18"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algn="ctr" eaLnBrk="1" hangingPunct="1">
              <a:lnSpc>
                <a:spcPct val="90000"/>
              </a:lnSpc>
              <a:spcBef>
                <a:spcPct val="0"/>
              </a:spcBef>
              <a:buClrTx/>
              <a:buFontTx/>
              <a:buNone/>
            </a:pPr>
            <a:r>
              <a:rPr lang="en-US" altLang="en-US" sz="1200" u="sng" dirty="0">
                <a:solidFill>
                  <a:schemeClr val="bg1"/>
                </a:solidFill>
              </a:rPr>
              <a:t>229</a:t>
            </a:r>
          </a:p>
          <a:p>
            <a:pPr algn="ctr" eaLnBrk="1" hangingPunct="1">
              <a:lnSpc>
                <a:spcPct val="90000"/>
              </a:lnSpc>
              <a:spcBef>
                <a:spcPct val="0"/>
              </a:spcBef>
              <a:buClrTx/>
              <a:buFontTx/>
              <a:buNone/>
            </a:pPr>
            <a:r>
              <a:rPr lang="en-US" altLang="en-US" sz="1200" dirty="0">
                <a:solidFill>
                  <a:schemeClr val="bg1"/>
                </a:solidFill>
              </a:rPr>
              <a:t>230</a:t>
            </a:r>
          </a:p>
        </p:txBody>
      </p:sp>
      <p:sp>
        <p:nvSpPr>
          <p:cNvPr id="31" name="TextBox 22">
            <a:extLst>
              <a:ext uri="{FF2B5EF4-FFF2-40B4-BE49-F238E27FC236}">
                <a16:creationId xmlns:a16="http://schemas.microsoft.com/office/drawing/2014/main" id="{41CE7646-90F3-814D-8E3E-403505726612}"/>
              </a:ext>
            </a:extLst>
          </p:cNvPr>
          <p:cNvSpPr txBox="1">
            <a:spLocks noChangeArrowheads="1"/>
          </p:cNvSpPr>
          <p:nvPr/>
        </p:nvSpPr>
        <p:spPr bwMode="auto">
          <a:xfrm>
            <a:off x="8923263" y="5613736"/>
            <a:ext cx="585691" cy="32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Clr>
                <a:srgbClr val="990000"/>
              </a:buClr>
              <a:buFont typeface="Symbol" pitchFamily="18"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algn="ctr" eaLnBrk="1" hangingPunct="1">
              <a:lnSpc>
                <a:spcPct val="90000"/>
              </a:lnSpc>
              <a:spcBef>
                <a:spcPct val="0"/>
              </a:spcBef>
              <a:buClrTx/>
              <a:buFontTx/>
              <a:buNone/>
            </a:pPr>
            <a:r>
              <a:rPr lang="en-US" altLang="en-US" sz="1200" u="sng" dirty="0"/>
              <a:t>191</a:t>
            </a:r>
          </a:p>
          <a:p>
            <a:pPr algn="ctr" eaLnBrk="1" hangingPunct="1">
              <a:lnSpc>
                <a:spcPct val="90000"/>
              </a:lnSpc>
              <a:spcBef>
                <a:spcPct val="0"/>
              </a:spcBef>
              <a:buClrTx/>
              <a:buFontTx/>
              <a:buNone/>
            </a:pPr>
            <a:r>
              <a:rPr lang="en-US" altLang="en-US" sz="1200" dirty="0"/>
              <a:t>194</a:t>
            </a:r>
          </a:p>
        </p:txBody>
      </p:sp>
      <p:sp>
        <p:nvSpPr>
          <p:cNvPr id="32" name="TextBox 22">
            <a:extLst>
              <a:ext uri="{FF2B5EF4-FFF2-40B4-BE49-F238E27FC236}">
                <a16:creationId xmlns:a16="http://schemas.microsoft.com/office/drawing/2014/main" id="{D9F7F197-673F-DF4D-A171-DA9CA5D287AB}"/>
              </a:ext>
            </a:extLst>
          </p:cNvPr>
          <p:cNvSpPr txBox="1">
            <a:spLocks noChangeArrowheads="1"/>
          </p:cNvSpPr>
          <p:nvPr/>
        </p:nvSpPr>
        <p:spPr bwMode="auto">
          <a:xfrm>
            <a:off x="11221941" y="5608079"/>
            <a:ext cx="585691" cy="32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Clr>
                <a:srgbClr val="990000"/>
              </a:buClr>
              <a:buFont typeface="Symbol" pitchFamily="18"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algn="ctr" eaLnBrk="1" hangingPunct="1">
              <a:lnSpc>
                <a:spcPct val="90000"/>
              </a:lnSpc>
              <a:spcBef>
                <a:spcPct val="0"/>
              </a:spcBef>
              <a:buClrTx/>
              <a:buFontTx/>
              <a:buNone/>
            </a:pPr>
            <a:r>
              <a:rPr lang="en-US" altLang="en-US" sz="1200" u="sng" dirty="0">
                <a:solidFill>
                  <a:schemeClr val="bg1"/>
                </a:solidFill>
              </a:rPr>
              <a:t>207</a:t>
            </a:r>
          </a:p>
          <a:p>
            <a:pPr algn="ctr" eaLnBrk="1" hangingPunct="1">
              <a:lnSpc>
                <a:spcPct val="90000"/>
              </a:lnSpc>
              <a:spcBef>
                <a:spcPct val="0"/>
              </a:spcBef>
              <a:buClrTx/>
              <a:buFontTx/>
              <a:buNone/>
            </a:pPr>
            <a:r>
              <a:rPr lang="en-US" altLang="en-US" sz="1200" dirty="0">
                <a:solidFill>
                  <a:schemeClr val="bg1"/>
                </a:solidFill>
              </a:rPr>
              <a:t>208</a:t>
            </a:r>
          </a:p>
        </p:txBody>
      </p:sp>
      <p:sp>
        <p:nvSpPr>
          <p:cNvPr id="33" name="Text Box 37">
            <a:extLst>
              <a:ext uri="{FF2B5EF4-FFF2-40B4-BE49-F238E27FC236}">
                <a16:creationId xmlns:a16="http://schemas.microsoft.com/office/drawing/2014/main" id="{7D5AC7CE-8683-E04A-B380-B5C208002450}"/>
              </a:ext>
            </a:extLst>
          </p:cNvPr>
          <p:cNvSpPr txBox="1">
            <a:spLocks noChangeArrowheads="1"/>
          </p:cNvSpPr>
          <p:nvPr/>
        </p:nvSpPr>
        <p:spPr bwMode="auto">
          <a:xfrm>
            <a:off x="8536078" y="6552413"/>
            <a:ext cx="134173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auto">
              <a:spcBef>
                <a:spcPct val="50000"/>
              </a:spcBef>
              <a:spcAft>
                <a:spcPts val="0"/>
              </a:spcAft>
              <a:defRPr/>
            </a:pPr>
            <a:r>
              <a:rPr lang="en-US" sz="1400" b="1" dirty="0">
                <a:solidFill>
                  <a:prstClr val="black"/>
                </a:solidFill>
                <a:ea typeface="ＭＳ Ｐゴシック" pitchFamily="34" charset="-128"/>
                <a:cs typeface="+mn-cs"/>
              </a:rPr>
              <a:t>Week 48</a:t>
            </a:r>
          </a:p>
        </p:txBody>
      </p:sp>
      <p:sp>
        <p:nvSpPr>
          <p:cNvPr id="34" name="Text Box 37">
            <a:extLst>
              <a:ext uri="{FF2B5EF4-FFF2-40B4-BE49-F238E27FC236}">
                <a16:creationId xmlns:a16="http://schemas.microsoft.com/office/drawing/2014/main" id="{6618B119-DA51-FF46-86EE-CFB60B66FD9D}"/>
              </a:ext>
            </a:extLst>
          </p:cNvPr>
          <p:cNvSpPr txBox="1">
            <a:spLocks noChangeArrowheads="1"/>
          </p:cNvSpPr>
          <p:nvPr/>
        </p:nvSpPr>
        <p:spPr bwMode="auto">
          <a:xfrm>
            <a:off x="10713487" y="6547575"/>
            <a:ext cx="159165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auto">
              <a:spcBef>
                <a:spcPct val="50000"/>
              </a:spcBef>
              <a:spcAft>
                <a:spcPts val="0"/>
              </a:spcAft>
              <a:defRPr/>
            </a:pPr>
            <a:r>
              <a:rPr lang="en-US" sz="1400" b="1" dirty="0">
                <a:solidFill>
                  <a:prstClr val="black"/>
                </a:solidFill>
                <a:ea typeface="ＭＳ Ｐゴシック" pitchFamily="34" charset="-128"/>
                <a:cs typeface="+mn-cs"/>
              </a:rPr>
              <a:t>Week 96</a:t>
            </a:r>
          </a:p>
        </p:txBody>
      </p:sp>
      <p:sp>
        <p:nvSpPr>
          <p:cNvPr id="35" name="TextBox 22">
            <a:extLst>
              <a:ext uri="{FF2B5EF4-FFF2-40B4-BE49-F238E27FC236}">
                <a16:creationId xmlns:a16="http://schemas.microsoft.com/office/drawing/2014/main" id="{64B92F3A-8CF2-A84A-A82C-984F3CC86BAF}"/>
              </a:ext>
            </a:extLst>
          </p:cNvPr>
          <p:cNvSpPr txBox="1">
            <a:spLocks noChangeArrowheads="1"/>
          </p:cNvSpPr>
          <p:nvPr/>
        </p:nvSpPr>
        <p:spPr bwMode="auto">
          <a:xfrm>
            <a:off x="10053741" y="5613736"/>
            <a:ext cx="585691" cy="32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Clr>
                <a:srgbClr val="990000"/>
              </a:buClr>
              <a:buFont typeface="Symbol" pitchFamily="18"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algn="ctr" eaLnBrk="1" hangingPunct="1">
              <a:lnSpc>
                <a:spcPct val="90000"/>
              </a:lnSpc>
              <a:spcBef>
                <a:spcPct val="0"/>
              </a:spcBef>
              <a:buClrTx/>
              <a:buFontTx/>
              <a:buNone/>
            </a:pPr>
            <a:r>
              <a:rPr lang="en-US" altLang="en-US" sz="1200" u="sng" dirty="0">
                <a:solidFill>
                  <a:schemeClr val="bg1"/>
                </a:solidFill>
              </a:rPr>
              <a:t>420</a:t>
            </a:r>
          </a:p>
          <a:p>
            <a:pPr algn="ctr" eaLnBrk="1" hangingPunct="1">
              <a:lnSpc>
                <a:spcPct val="90000"/>
              </a:lnSpc>
              <a:spcBef>
                <a:spcPct val="0"/>
              </a:spcBef>
              <a:buClrTx/>
              <a:buFontTx/>
              <a:buNone/>
            </a:pPr>
            <a:r>
              <a:rPr lang="en-US" altLang="en-US" sz="1200" dirty="0">
                <a:solidFill>
                  <a:schemeClr val="bg1"/>
                </a:solidFill>
              </a:rPr>
              <a:t>424</a:t>
            </a:r>
          </a:p>
        </p:txBody>
      </p:sp>
      <p:cxnSp>
        <p:nvCxnSpPr>
          <p:cNvPr id="36" name="Straight Connector 35">
            <a:extLst>
              <a:ext uri="{FF2B5EF4-FFF2-40B4-BE49-F238E27FC236}">
                <a16:creationId xmlns:a16="http://schemas.microsoft.com/office/drawing/2014/main" id="{E647CF2E-FD9D-7D4E-AA95-84DCF0588B22}"/>
              </a:ext>
            </a:extLst>
          </p:cNvPr>
          <p:cNvCxnSpPr/>
          <p:nvPr/>
        </p:nvCxnSpPr>
        <p:spPr bwMode="auto">
          <a:xfrm>
            <a:off x="7377715" y="6550501"/>
            <a:ext cx="3053602" cy="0"/>
          </a:xfrm>
          <a:prstGeom prst="line">
            <a:avLst/>
          </a:prstGeom>
          <a:noFill/>
          <a:ln w="9525" cap="flat" cmpd="sng" algn="ctr">
            <a:solidFill>
              <a:schemeClr val="tx1"/>
            </a:solidFill>
            <a:prstDash val="solid"/>
            <a:round/>
            <a:headEnd type="none" w="med" len="med"/>
            <a:tailEnd type="none" w="med" len="med"/>
          </a:ln>
          <a:effectLst/>
        </p:spPr>
      </p:cxnSp>
      <p:sp>
        <p:nvSpPr>
          <p:cNvPr id="37" name="TextBox 22">
            <a:extLst>
              <a:ext uri="{FF2B5EF4-FFF2-40B4-BE49-F238E27FC236}">
                <a16:creationId xmlns:a16="http://schemas.microsoft.com/office/drawing/2014/main" id="{473E4F2B-4DBB-1440-AD6E-E1606DD2D7B5}"/>
              </a:ext>
            </a:extLst>
          </p:cNvPr>
          <p:cNvSpPr txBox="1">
            <a:spLocks noChangeArrowheads="1"/>
          </p:cNvSpPr>
          <p:nvPr/>
        </p:nvSpPr>
        <p:spPr bwMode="auto">
          <a:xfrm>
            <a:off x="7561737" y="5608079"/>
            <a:ext cx="386704" cy="32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Clr>
                <a:srgbClr val="990000"/>
              </a:buClr>
              <a:buFont typeface="Symbol" pitchFamily="18"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eaLnBrk="1" hangingPunct="1">
              <a:lnSpc>
                <a:spcPct val="90000"/>
              </a:lnSpc>
              <a:spcBef>
                <a:spcPct val="0"/>
              </a:spcBef>
              <a:buClrTx/>
              <a:buFontTx/>
              <a:buNone/>
            </a:pPr>
            <a:r>
              <a:rPr lang="en-US" altLang="en-US" sz="1200" u="sng" dirty="0"/>
              <a:t>n</a:t>
            </a:r>
          </a:p>
          <a:p>
            <a:pPr eaLnBrk="1" hangingPunct="1">
              <a:lnSpc>
                <a:spcPct val="90000"/>
              </a:lnSpc>
              <a:spcBef>
                <a:spcPct val="0"/>
              </a:spcBef>
              <a:buClrTx/>
              <a:buFontTx/>
              <a:buNone/>
            </a:pPr>
            <a:r>
              <a:rPr lang="en-US" altLang="en-US" sz="1200" dirty="0"/>
              <a:t>N* =</a:t>
            </a:r>
          </a:p>
        </p:txBody>
      </p:sp>
      <p:sp>
        <p:nvSpPr>
          <p:cNvPr id="38" name="Rectangle 37">
            <a:extLst>
              <a:ext uri="{FF2B5EF4-FFF2-40B4-BE49-F238E27FC236}">
                <a16:creationId xmlns:a16="http://schemas.microsoft.com/office/drawing/2014/main" id="{979B81D9-2D76-7A4F-A968-44084CF31DE3}"/>
              </a:ext>
            </a:extLst>
          </p:cNvPr>
          <p:cNvSpPr/>
          <p:nvPr/>
        </p:nvSpPr>
        <p:spPr>
          <a:xfrm>
            <a:off x="7644999" y="5985564"/>
            <a:ext cx="901063" cy="461665"/>
          </a:xfrm>
          <a:prstGeom prst="rect">
            <a:avLst/>
          </a:prstGeom>
        </p:spPr>
        <p:txBody>
          <a:bodyPr wrap="square">
            <a:spAutoFit/>
          </a:bodyPr>
          <a:lstStyle/>
          <a:p>
            <a:pPr lvl="0" algn="ctr">
              <a:spcBef>
                <a:spcPts val="0"/>
              </a:spcBef>
              <a:buClr>
                <a:srgbClr val="CC0000"/>
              </a:buClr>
            </a:pPr>
            <a:r>
              <a:rPr lang="en-US" sz="1200" dirty="0">
                <a:latin typeface="Arial" charset="0"/>
              </a:rPr>
              <a:t>Group A</a:t>
            </a:r>
            <a:br>
              <a:rPr lang="en-US" sz="1200" dirty="0">
                <a:latin typeface="Arial" charset="0"/>
              </a:rPr>
            </a:br>
            <a:r>
              <a:rPr lang="en-US" sz="1200" dirty="0">
                <a:latin typeface="Arial" charset="0"/>
              </a:rPr>
              <a:t>B/F/TAF</a:t>
            </a:r>
          </a:p>
        </p:txBody>
      </p:sp>
      <p:sp>
        <p:nvSpPr>
          <p:cNvPr id="39" name="Rectangle 38">
            <a:extLst>
              <a:ext uri="{FF2B5EF4-FFF2-40B4-BE49-F238E27FC236}">
                <a16:creationId xmlns:a16="http://schemas.microsoft.com/office/drawing/2014/main" id="{BB718542-2A55-CF47-A483-C71D270337AF}"/>
              </a:ext>
            </a:extLst>
          </p:cNvPr>
          <p:cNvSpPr/>
          <p:nvPr/>
        </p:nvSpPr>
        <p:spPr>
          <a:xfrm>
            <a:off x="8783617" y="5954582"/>
            <a:ext cx="901063" cy="646331"/>
          </a:xfrm>
          <a:prstGeom prst="rect">
            <a:avLst/>
          </a:prstGeom>
        </p:spPr>
        <p:txBody>
          <a:bodyPr wrap="square">
            <a:spAutoFit/>
          </a:bodyPr>
          <a:lstStyle/>
          <a:p>
            <a:pPr lvl="0" algn="ctr">
              <a:spcBef>
                <a:spcPts val="0"/>
              </a:spcBef>
              <a:buClr>
                <a:srgbClr val="CC0000"/>
              </a:buClr>
              <a:defRPr/>
            </a:pPr>
            <a:r>
              <a:rPr lang="en-US" sz="1200" dirty="0">
                <a:latin typeface="Arial" charset="0"/>
              </a:rPr>
              <a:t>Group B</a:t>
            </a:r>
            <a:br>
              <a:rPr lang="en-US" sz="1200" dirty="0">
                <a:latin typeface="Arial" charset="0"/>
              </a:rPr>
            </a:br>
            <a:r>
              <a:rPr lang="en-US" sz="1200" dirty="0">
                <a:latin typeface="Arial" charset="0"/>
              </a:rPr>
              <a:t>SBR to B/F/TAF</a:t>
            </a:r>
          </a:p>
        </p:txBody>
      </p:sp>
      <p:sp>
        <p:nvSpPr>
          <p:cNvPr id="40" name="Rectangle 39">
            <a:extLst>
              <a:ext uri="{FF2B5EF4-FFF2-40B4-BE49-F238E27FC236}">
                <a16:creationId xmlns:a16="http://schemas.microsoft.com/office/drawing/2014/main" id="{4B273B2D-8078-AC44-89C2-402698FE85AE}"/>
              </a:ext>
            </a:extLst>
          </p:cNvPr>
          <p:cNvSpPr/>
          <p:nvPr/>
        </p:nvSpPr>
        <p:spPr>
          <a:xfrm>
            <a:off x="9833719" y="5983422"/>
            <a:ext cx="1028963" cy="461665"/>
          </a:xfrm>
          <a:prstGeom prst="rect">
            <a:avLst/>
          </a:prstGeom>
        </p:spPr>
        <p:txBody>
          <a:bodyPr wrap="square">
            <a:spAutoFit/>
          </a:bodyPr>
          <a:lstStyle/>
          <a:p>
            <a:pPr lvl="0" algn="ctr">
              <a:spcBef>
                <a:spcPts val="0"/>
              </a:spcBef>
              <a:buClr>
                <a:srgbClr val="CC0000"/>
              </a:buClr>
              <a:defRPr/>
            </a:pPr>
            <a:r>
              <a:rPr lang="en-US" sz="1200" dirty="0">
                <a:latin typeface="Arial" charset="0"/>
              </a:rPr>
              <a:t>Groups A+B</a:t>
            </a:r>
          </a:p>
          <a:p>
            <a:pPr lvl="0" algn="ctr">
              <a:spcBef>
                <a:spcPts val="0"/>
              </a:spcBef>
              <a:buClr>
                <a:srgbClr val="CC0000"/>
              </a:buClr>
              <a:defRPr/>
            </a:pPr>
            <a:r>
              <a:rPr lang="en-US" sz="1200" dirty="0">
                <a:latin typeface="Arial" charset="0"/>
              </a:rPr>
              <a:t>All B/F/TAF</a:t>
            </a:r>
          </a:p>
        </p:txBody>
      </p:sp>
      <p:sp>
        <p:nvSpPr>
          <p:cNvPr id="41" name="Rectangle 40">
            <a:extLst>
              <a:ext uri="{FF2B5EF4-FFF2-40B4-BE49-F238E27FC236}">
                <a16:creationId xmlns:a16="http://schemas.microsoft.com/office/drawing/2014/main" id="{E378B24D-2225-994E-8B93-7DDC7840628F}"/>
              </a:ext>
            </a:extLst>
          </p:cNvPr>
          <p:cNvSpPr/>
          <p:nvPr/>
        </p:nvSpPr>
        <p:spPr>
          <a:xfrm>
            <a:off x="11060646" y="5975553"/>
            <a:ext cx="901063" cy="461665"/>
          </a:xfrm>
          <a:prstGeom prst="rect">
            <a:avLst/>
          </a:prstGeom>
        </p:spPr>
        <p:txBody>
          <a:bodyPr wrap="square">
            <a:spAutoFit/>
          </a:bodyPr>
          <a:lstStyle/>
          <a:p>
            <a:pPr lvl="0" algn="ctr">
              <a:spcBef>
                <a:spcPts val="0"/>
              </a:spcBef>
              <a:buClr>
                <a:srgbClr val="CC0000"/>
              </a:buClr>
            </a:pPr>
            <a:r>
              <a:rPr lang="en-US" sz="1200" dirty="0">
                <a:latin typeface="Arial" charset="0"/>
              </a:rPr>
              <a:t>Group A</a:t>
            </a:r>
            <a:br>
              <a:rPr lang="en-US" sz="1200" dirty="0">
                <a:latin typeface="Arial" charset="0"/>
              </a:rPr>
            </a:br>
            <a:r>
              <a:rPr lang="en-US" sz="1200" dirty="0">
                <a:latin typeface="Arial" charset="0"/>
              </a:rPr>
              <a:t>B/F/TAF</a:t>
            </a:r>
          </a:p>
        </p:txBody>
      </p:sp>
      <p:cxnSp>
        <p:nvCxnSpPr>
          <p:cNvPr id="42" name="Straight Connector 41">
            <a:extLst>
              <a:ext uri="{FF2B5EF4-FFF2-40B4-BE49-F238E27FC236}">
                <a16:creationId xmlns:a16="http://schemas.microsoft.com/office/drawing/2014/main" id="{84E45472-C38D-0448-B74B-5BC36ADD0863}"/>
              </a:ext>
            </a:extLst>
          </p:cNvPr>
          <p:cNvCxnSpPr/>
          <p:nvPr/>
        </p:nvCxnSpPr>
        <p:spPr bwMode="auto">
          <a:xfrm>
            <a:off x="11142114" y="6550501"/>
            <a:ext cx="700827" cy="0"/>
          </a:xfrm>
          <a:prstGeom prst="line">
            <a:avLst/>
          </a:prstGeom>
          <a:noFill/>
          <a:ln w="9525" cap="flat" cmpd="sng" algn="ctr">
            <a:solidFill>
              <a:schemeClr val="tx1"/>
            </a:solidFill>
            <a:prstDash val="solid"/>
            <a:round/>
            <a:headEnd type="none" w="med" len="med"/>
            <a:tailEnd type="none" w="med" len="med"/>
          </a:ln>
          <a:effectLst/>
        </p:spPr>
      </p:cxnSp>
      <p:sp>
        <p:nvSpPr>
          <p:cNvPr id="49" name="TextBox 22">
            <a:extLst>
              <a:ext uri="{FF2B5EF4-FFF2-40B4-BE49-F238E27FC236}">
                <a16:creationId xmlns:a16="http://schemas.microsoft.com/office/drawing/2014/main" id="{8B6103CB-D38B-0145-8AD7-815B3F555533}"/>
              </a:ext>
            </a:extLst>
          </p:cNvPr>
          <p:cNvSpPr txBox="1">
            <a:spLocks noChangeArrowheads="1"/>
          </p:cNvSpPr>
          <p:nvPr/>
        </p:nvSpPr>
        <p:spPr bwMode="auto">
          <a:xfrm>
            <a:off x="7392954" y="3187313"/>
            <a:ext cx="458734" cy="35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Clr>
                <a:srgbClr val="990000"/>
              </a:buClr>
              <a:buFont typeface="Symbol" pitchFamily="18" charset="2"/>
              <a:buChar char="¨"/>
              <a:defRPr sz="2400">
                <a:solidFill>
                  <a:schemeClr val="tx1"/>
                </a:solidFill>
                <a:latin typeface="Arial" pitchFamily="34" charset="0"/>
              </a:defRPr>
            </a:lvl1pPr>
            <a:lvl2pPr marL="742950" indent="-285750" eaLnBrk="0" hangingPunct="0">
              <a:spcBef>
                <a:spcPct val="20000"/>
              </a:spcBef>
              <a:buChar char="–"/>
              <a:defRPr sz="22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eaLnBrk="1" hangingPunct="1">
              <a:lnSpc>
                <a:spcPct val="90000"/>
              </a:lnSpc>
              <a:spcBef>
                <a:spcPct val="0"/>
              </a:spcBef>
              <a:buClrTx/>
              <a:buFontTx/>
              <a:buNone/>
            </a:pPr>
            <a:r>
              <a:rPr lang="en-US" altLang="en-US" sz="1400" u="sng" dirty="0"/>
              <a:t>n</a:t>
            </a:r>
          </a:p>
          <a:p>
            <a:pPr eaLnBrk="1" hangingPunct="1">
              <a:lnSpc>
                <a:spcPct val="90000"/>
              </a:lnSpc>
              <a:spcBef>
                <a:spcPct val="0"/>
              </a:spcBef>
              <a:buClrTx/>
              <a:buFontTx/>
              <a:buNone/>
            </a:pPr>
            <a:r>
              <a:rPr lang="en-US" altLang="en-US" sz="1400" dirty="0"/>
              <a:t>N* =</a:t>
            </a:r>
          </a:p>
        </p:txBody>
      </p:sp>
      <p:sp>
        <p:nvSpPr>
          <p:cNvPr id="54" name="Title 3">
            <a:extLst>
              <a:ext uri="{FF2B5EF4-FFF2-40B4-BE49-F238E27FC236}">
                <a16:creationId xmlns:a16="http://schemas.microsoft.com/office/drawing/2014/main" id="{9479B774-0848-654B-AD6E-5CA0A578D59A}"/>
              </a:ext>
            </a:extLst>
          </p:cNvPr>
          <p:cNvSpPr txBox="1">
            <a:spLocks/>
          </p:cNvSpPr>
          <p:nvPr/>
        </p:nvSpPr>
        <p:spPr>
          <a:xfrm>
            <a:off x="7282993" y="3698229"/>
            <a:ext cx="5022148" cy="46594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600" b="1" dirty="0">
                <a:latin typeface="Arial" panose="020B0604020202020204" pitchFamily="34" charset="0"/>
                <a:cs typeface="Arial" panose="020B0604020202020204" pitchFamily="34" charset="0"/>
              </a:rPr>
              <a:t>Virologic Outcomes Weeks 48 and 96 (M=E Analysis)</a:t>
            </a:r>
            <a:endParaRPr lang="en-US" sz="1600" b="1" dirty="0">
              <a:latin typeface="Arial" panose="020B0604020202020204" pitchFamily="34" charset="0"/>
              <a:cs typeface="Arial" panose="020B0604020202020204" pitchFamily="34" charset="0"/>
            </a:endParaRPr>
          </a:p>
        </p:txBody>
      </p:sp>
      <p:sp>
        <p:nvSpPr>
          <p:cNvPr id="55" name="ZoneTexte 8">
            <a:extLst>
              <a:ext uri="{FF2B5EF4-FFF2-40B4-BE49-F238E27FC236}">
                <a16:creationId xmlns:a16="http://schemas.microsoft.com/office/drawing/2014/main" id="{CD7E4065-D1D8-D342-8C71-7A01E795C712}"/>
              </a:ext>
            </a:extLst>
          </p:cNvPr>
          <p:cNvSpPr txBox="1"/>
          <p:nvPr/>
        </p:nvSpPr>
        <p:spPr>
          <a:xfrm>
            <a:off x="-24052" y="6645214"/>
            <a:ext cx="4441731" cy="261610"/>
          </a:xfrm>
          <a:prstGeom prst="rect">
            <a:avLst/>
          </a:prstGeom>
          <a:noFill/>
        </p:spPr>
        <p:txBody>
          <a:bodyPr wrap="square" rtlCol="0">
            <a:spAutoFit/>
          </a:bodyPr>
          <a:lstStyle/>
          <a:p>
            <a:r>
              <a:rPr lang="fr-FR" sz="1100" b="1" dirty="0"/>
              <a:t>Sax et al. 10th IAS </a:t>
            </a:r>
            <a:r>
              <a:rPr lang="fr-FR" sz="1100" b="1" dirty="0" err="1"/>
              <a:t>conference</a:t>
            </a:r>
            <a:r>
              <a:rPr lang="fr-FR" sz="1100" b="1" dirty="0"/>
              <a:t>. Mexico. Slides MOAB0105</a:t>
            </a:r>
          </a:p>
        </p:txBody>
      </p:sp>
      <p:sp>
        <p:nvSpPr>
          <p:cNvPr id="56" name="ZoneTexte 8">
            <a:extLst>
              <a:ext uri="{FF2B5EF4-FFF2-40B4-BE49-F238E27FC236}">
                <a16:creationId xmlns:a16="http://schemas.microsoft.com/office/drawing/2014/main" id="{60B61BAB-ABBF-0F4A-A140-370E36FC6ADE}"/>
              </a:ext>
            </a:extLst>
          </p:cNvPr>
          <p:cNvSpPr txBox="1"/>
          <p:nvPr/>
        </p:nvSpPr>
        <p:spPr>
          <a:xfrm>
            <a:off x="-33519" y="6470108"/>
            <a:ext cx="4441731" cy="261610"/>
          </a:xfrm>
          <a:prstGeom prst="rect">
            <a:avLst/>
          </a:prstGeom>
          <a:noFill/>
        </p:spPr>
        <p:txBody>
          <a:bodyPr wrap="square" rtlCol="0">
            <a:spAutoFit/>
          </a:bodyPr>
          <a:lstStyle/>
          <a:p>
            <a:r>
              <a:rPr lang="fr-FR" sz="1100" b="1" dirty="0" err="1"/>
              <a:t>Kityo</a:t>
            </a:r>
            <a:r>
              <a:rPr lang="fr-FR" sz="1100" b="1" dirty="0"/>
              <a:t> et al. 10th IAS </a:t>
            </a:r>
            <a:r>
              <a:rPr lang="fr-FR" sz="1100" b="1" dirty="0" err="1"/>
              <a:t>conference</a:t>
            </a:r>
            <a:r>
              <a:rPr lang="fr-FR" sz="1100" b="1" dirty="0"/>
              <a:t>. Mexico. Slides MOAB0106</a:t>
            </a:r>
          </a:p>
        </p:txBody>
      </p:sp>
    </p:spTree>
    <p:extLst>
      <p:ext uri="{BB962C8B-B14F-4D97-AF65-F5344CB8AC3E}">
        <p14:creationId xmlns:p14="http://schemas.microsoft.com/office/powerpoint/2010/main" val="6537012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778C-C058-5F4A-AA54-03F2497765BD}"/>
              </a:ext>
            </a:extLst>
          </p:cNvPr>
          <p:cNvSpPr>
            <a:spLocks noGrp="1"/>
          </p:cNvSpPr>
          <p:nvPr>
            <p:ph type="title"/>
          </p:nvPr>
        </p:nvSpPr>
        <p:spPr>
          <a:xfrm>
            <a:off x="0" y="41926"/>
            <a:ext cx="10515600" cy="1325563"/>
          </a:xfrm>
        </p:spPr>
        <p:txBody>
          <a:bodyPr/>
          <a:lstStyle/>
          <a:p>
            <a:r>
              <a:rPr lang="en-US" dirty="0">
                <a:latin typeface="Franklin Gothic Medium" panose="020B0603020102020204" pitchFamily="34" charset="0"/>
              </a:rPr>
              <a:t>Regimen Switching</a:t>
            </a:r>
          </a:p>
        </p:txBody>
      </p:sp>
      <p:sp>
        <p:nvSpPr>
          <p:cNvPr id="3" name="Content Placeholder 2">
            <a:extLst>
              <a:ext uri="{FF2B5EF4-FFF2-40B4-BE49-F238E27FC236}">
                <a16:creationId xmlns:a16="http://schemas.microsoft.com/office/drawing/2014/main" id="{44ED266D-892B-D44B-83D7-3DE775BF11BA}"/>
              </a:ext>
            </a:extLst>
          </p:cNvPr>
          <p:cNvSpPr>
            <a:spLocks noGrp="1"/>
          </p:cNvSpPr>
          <p:nvPr>
            <p:ph idx="1"/>
          </p:nvPr>
        </p:nvSpPr>
        <p:spPr>
          <a:xfrm>
            <a:off x="838200" y="1547329"/>
            <a:ext cx="10515600" cy="4351338"/>
          </a:xfrm>
        </p:spPr>
        <p:txBody>
          <a:bodyPr/>
          <a:lstStyle/>
          <a:p>
            <a:r>
              <a:rPr lang="en-US" dirty="0"/>
              <a:t>In an open-label trial of switching to </a:t>
            </a:r>
            <a:r>
              <a:rPr lang="en-US" dirty="0" err="1"/>
              <a:t>Bictegravir</a:t>
            </a:r>
            <a:r>
              <a:rPr lang="en-US" dirty="0"/>
              <a:t>/TAF/FTC in adults &gt;65, week 24 results showed virologic suppression at 98% after switch, and no drug-related SAEs or deaths.</a:t>
            </a:r>
          </a:p>
          <a:p>
            <a:endParaRPr lang="en-US" dirty="0"/>
          </a:p>
          <a:p>
            <a:r>
              <a:rPr lang="en-US" dirty="0"/>
              <a:t>Switching to DTG + boosted Darunavir was non-inferior to continuation of 3 drug therapy in the DUALIS study for the primary endpoint of VL &lt;50 copies/</a:t>
            </a:r>
            <a:r>
              <a:rPr lang="en-US" dirty="0" err="1"/>
              <a:t>mL.</a:t>
            </a:r>
            <a:r>
              <a:rPr lang="en-US" dirty="0"/>
              <a:t> Adverse events were comparable between groups, but drug-related AEs were more common in the </a:t>
            </a:r>
            <a:r>
              <a:rPr lang="en-US" dirty="0" err="1"/>
              <a:t>DTG+bDRV</a:t>
            </a:r>
            <a:r>
              <a:rPr lang="en-US" dirty="0"/>
              <a:t> group </a:t>
            </a:r>
          </a:p>
        </p:txBody>
      </p:sp>
      <p:sp>
        <p:nvSpPr>
          <p:cNvPr id="4" name="Footer Placeholder 3">
            <a:extLst>
              <a:ext uri="{FF2B5EF4-FFF2-40B4-BE49-F238E27FC236}">
                <a16:creationId xmlns:a16="http://schemas.microsoft.com/office/drawing/2014/main" id="{4A3E1EC6-A16D-2145-AD8B-161F1DD637F5}"/>
              </a:ext>
            </a:extLst>
          </p:cNvPr>
          <p:cNvSpPr>
            <a:spLocks noGrp="1"/>
          </p:cNvSpPr>
          <p:nvPr>
            <p:ph type="ftr" sz="quarter" idx="11"/>
          </p:nvPr>
        </p:nvSpPr>
        <p:spPr>
          <a:xfrm>
            <a:off x="8473118" y="2781652"/>
            <a:ext cx="4613404" cy="188852"/>
          </a:xfrm>
          <a:prstGeom prst="rect">
            <a:avLst/>
          </a:prstGeom>
        </p:spPr>
        <p:txBody>
          <a:bodyPr anchor="b" anchorCtr="0"/>
          <a:lstStyle/>
          <a:p>
            <a:pPr algn="l" defTabSz="914400"/>
            <a:r>
              <a:rPr lang="en-US" altLang="ja-JP" kern="0" dirty="0">
                <a:solidFill>
                  <a:schemeClr val="tx1"/>
                </a:solidFill>
              </a:rPr>
              <a:t>Maggiolo F, MOPEB238 IAS Mexico City July 21-24 2019 </a:t>
            </a:r>
          </a:p>
        </p:txBody>
      </p:sp>
      <p:sp>
        <p:nvSpPr>
          <p:cNvPr id="5" name="Footer Placeholder 3">
            <a:extLst>
              <a:ext uri="{FF2B5EF4-FFF2-40B4-BE49-F238E27FC236}">
                <a16:creationId xmlns:a16="http://schemas.microsoft.com/office/drawing/2014/main" id="{A9567A4F-D314-AC44-9AEC-3B563F4E3D1F}"/>
              </a:ext>
            </a:extLst>
          </p:cNvPr>
          <p:cNvSpPr txBox="1">
            <a:spLocks/>
          </p:cNvSpPr>
          <p:nvPr/>
        </p:nvSpPr>
        <p:spPr>
          <a:xfrm>
            <a:off x="9245057" y="5082292"/>
            <a:ext cx="4613404" cy="188852"/>
          </a:xfrm>
          <a:prstGeom prst="rect">
            <a:avLst/>
          </a:prstGeom>
        </p:spPr>
        <p:txBody>
          <a:bodyPr vert="horz" lIns="91440" tIns="45720" rIns="91440" bIns="45720" rtlCol="0" anchor="b"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ja-JP" kern="0" dirty="0">
                <a:solidFill>
                  <a:schemeClr val="tx1"/>
                </a:solidFill>
              </a:rPr>
              <a:t>Spinner, CDIAS Mexico City July 21-24 2019 </a:t>
            </a:r>
          </a:p>
        </p:txBody>
      </p:sp>
    </p:spTree>
    <p:extLst>
      <p:ext uri="{BB962C8B-B14F-4D97-AF65-F5344CB8AC3E}">
        <p14:creationId xmlns:p14="http://schemas.microsoft.com/office/powerpoint/2010/main" val="30487078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3D046-39FD-1B49-A601-6BB06CBA4BC1}"/>
              </a:ext>
            </a:extLst>
          </p:cNvPr>
          <p:cNvSpPr>
            <a:spLocks noGrp="1"/>
          </p:cNvSpPr>
          <p:nvPr>
            <p:ph type="title"/>
          </p:nvPr>
        </p:nvSpPr>
        <p:spPr>
          <a:xfrm>
            <a:off x="0" y="4429"/>
            <a:ext cx="10515600" cy="1325563"/>
          </a:xfrm>
        </p:spPr>
        <p:txBody>
          <a:bodyPr/>
          <a:lstStyle/>
          <a:p>
            <a:r>
              <a:rPr lang="en-US" dirty="0">
                <a:latin typeface="Franklin Gothic Medium" panose="020B0603020102020204" pitchFamily="34" charset="0"/>
              </a:rPr>
              <a:t>4/7 day ART for Maintenance</a:t>
            </a:r>
          </a:p>
        </p:txBody>
      </p:sp>
      <p:sp>
        <p:nvSpPr>
          <p:cNvPr id="3" name="Content Placeholder 2">
            <a:extLst>
              <a:ext uri="{FF2B5EF4-FFF2-40B4-BE49-F238E27FC236}">
                <a16:creationId xmlns:a16="http://schemas.microsoft.com/office/drawing/2014/main" id="{6779B74F-4A89-6545-81F4-68794ED99B51}"/>
              </a:ext>
            </a:extLst>
          </p:cNvPr>
          <p:cNvSpPr>
            <a:spLocks noGrp="1"/>
          </p:cNvSpPr>
          <p:nvPr>
            <p:ph idx="1"/>
          </p:nvPr>
        </p:nvSpPr>
        <p:spPr>
          <a:xfrm>
            <a:off x="838200" y="1428059"/>
            <a:ext cx="10515600" cy="4351338"/>
          </a:xfrm>
        </p:spPr>
        <p:txBody>
          <a:bodyPr/>
          <a:lstStyle/>
          <a:p>
            <a:pPr marL="0" indent="0">
              <a:buNone/>
            </a:pPr>
            <a:r>
              <a:rPr lang="en-US" dirty="0"/>
              <a:t>Results of the QUATOR study found that taking ART for 4/7 days was non-inferior to daily treatment in maintaining VL suppression.</a:t>
            </a:r>
          </a:p>
        </p:txBody>
      </p:sp>
      <p:pic>
        <p:nvPicPr>
          <p:cNvPr id="4" name="Picture 2">
            <a:extLst>
              <a:ext uri="{FF2B5EF4-FFF2-40B4-BE49-F238E27FC236}">
                <a16:creationId xmlns:a16="http://schemas.microsoft.com/office/drawing/2014/main" id="{D92C3DF3-0A78-E94D-8F5A-3273D1E9355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4862" y="2537609"/>
            <a:ext cx="6466648" cy="428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a:extLst>
              <a:ext uri="{FF2B5EF4-FFF2-40B4-BE49-F238E27FC236}">
                <a16:creationId xmlns:a16="http://schemas.microsoft.com/office/drawing/2014/main" id="{72051F29-307D-F64A-99CA-7C19D0A8E657}"/>
              </a:ext>
            </a:extLst>
          </p:cNvPr>
          <p:cNvSpPr txBox="1">
            <a:spLocks/>
          </p:cNvSpPr>
          <p:nvPr/>
        </p:nvSpPr>
        <p:spPr>
          <a:xfrm>
            <a:off x="6831510" y="2557487"/>
            <a:ext cx="467469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Open-label study included participants on PI, NNRTI, and INSTI backbones with 2 NRTI who had VL &lt;50 for at least 12 months and no genotypic resistance.</a:t>
            </a:r>
          </a:p>
          <a:p>
            <a:r>
              <a:rPr lang="en-US" sz="2400" dirty="0"/>
              <a:t>No difference in viral blips, treatment-related adverse events,</a:t>
            </a:r>
          </a:p>
          <a:p>
            <a:r>
              <a:rPr lang="en-US" sz="2400" dirty="0"/>
              <a:t>No differences in lipids, weight, eGFR or glucose</a:t>
            </a:r>
          </a:p>
          <a:p>
            <a:r>
              <a:rPr lang="en-US" sz="2400" dirty="0"/>
              <a:t>No difference in CD4 count or CD4:CD8 ratio  </a:t>
            </a:r>
          </a:p>
        </p:txBody>
      </p:sp>
      <p:sp>
        <p:nvSpPr>
          <p:cNvPr id="6" name="Footer Placeholder 3">
            <a:extLst>
              <a:ext uri="{FF2B5EF4-FFF2-40B4-BE49-F238E27FC236}">
                <a16:creationId xmlns:a16="http://schemas.microsoft.com/office/drawing/2014/main" id="{51684B5C-3AD7-CA41-A4B9-06ADACA96103}"/>
              </a:ext>
            </a:extLst>
          </p:cNvPr>
          <p:cNvSpPr txBox="1">
            <a:spLocks/>
          </p:cNvSpPr>
          <p:nvPr/>
        </p:nvSpPr>
        <p:spPr>
          <a:xfrm>
            <a:off x="8530263" y="6719973"/>
            <a:ext cx="4613404" cy="188852"/>
          </a:xfrm>
          <a:prstGeom prst="rect">
            <a:avLst/>
          </a:prstGeom>
        </p:spPr>
        <p:txBody>
          <a:bodyPr vert="horz" lIns="91440" tIns="45720" rIns="91440" bIns="45720" rtlCol="0" anchor="b"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ja-JP" kern="0" dirty="0">
                <a:solidFill>
                  <a:schemeClr val="tx1"/>
                </a:solidFill>
              </a:rPr>
              <a:t>Landman, WEAB0406LB IAS Mexico City July 21-24 2019 </a:t>
            </a:r>
          </a:p>
        </p:txBody>
      </p:sp>
      <p:sp>
        <p:nvSpPr>
          <p:cNvPr id="7" name="Rectangle 6">
            <a:extLst>
              <a:ext uri="{FF2B5EF4-FFF2-40B4-BE49-F238E27FC236}">
                <a16:creationId xmlns:a16="http://schemas.microsoft.com/office/drawing/2014/main" id="{AD61E0CA-8444-2D49-9DB7-E735BAB07AE7}"/>
              </a:ext>
            </a:extLst>
          </p:cNvPr>
          <p:cNvSpPr/>
          <p:nvPr/>
        </p:nvSpPr>
        <p:spPr>
          <a:xfrm>
            <a:off x="1160487" y="2279422"/>
            <a:ext cx="4545276" cy="357577"/>
          </a:xfrm>
          <a:prstGeom prst="rect">
            <a:avLst/>
          </a:prstGeom>
          <a:noFill/>
          <a:ln w="25400" cap="flat" cmpd="sng" algn="ctr">
            <a:noFill/>
            <a:prstDash val="solid"/>
          </a:ln>
          <a:effectLst/>
        </p:spPr>
        <p:txBody>
          <a:bodyPr tIns="67500" bIns="67500" anchor="ct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GB" b="1" i="0" u="none" strike="noStrike" kern="0" cap="none" spc="0" normalizeH="0" baseline="0" noProof="0" dirty="0">
                <a:ln>
                  <a:noFill/>
                </a:ln>
                <a:effectLst/>
                <a:uLnTx/>
                <a:uFillTx/>
                <a:latin typeface="Calibri" panose="020F0502020204030204"/>
                <a:ea typeface="+mn-ea"/>
                <a:cs typeface="Arial" panose="020B0604020202020204" pitchFamily="34" charset="0"/>
              </a:rPr>
              <a:t>Virologic Outcomes</a:t>
            </a:r>
          </a:p>
        </p:txBody>
      </p:sp>
      <p:sp>
        <p:nvSpPr>
          <p:cNvPr id="8" name="Rectangle 7">
            <a:extLst>
              <a:ext uri="{FF2B5EF4-FFF2-40B4-BE49-F238E27FC236}">
                <a16:creationId xmlns:a16="http://schemas.microsoft.com/office/drawing/2014/main" id="{A97B2F90-8FAB-4340-957F-D48A0671C254}"/>
              </a:ext>
            </a:extLst>
          </p:cNvPr>
          <p:cNvSpPr/>
          <p:nvPr/>
        </p:nvSpPr>
        <p:spPr>
          <a:xfrm>
            <a:off x="1564087" y="6308497"/>
            <a:ext cx="761669" cy="293629"/>
          </a:xfrm>
          <a:prstGeom prst="rect">
            <a:avLst/>
          </a:prstGeom>
          <a:noFill/>
          <a:ln w="25400" cap="flat" cmpd="sng" algn="ctr">
            <a:noFill/>
            <a:prstDash val="solid"/>
          </a:ln>
          <a:effectLst/>
        </p:spPr>
        <p:txBody>
          <a:bodyPr tIns="67500" bIns="67500" anchor="ct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GB" sz="1400" i="0" u="none" strike="noStrike" kern="0" cap="none" spc="0" normalizeH="0" baseline="0" noProof="0" dirty="0">
                <a:ln>
                  <a:noFill/>
                </a:ln>
                <a:effectLst/>
                <a:uLnTx/>
                <a:uFillTx/>
                <a:latin typeface="Calibri" panose="020F0502020204030204"/>
                <a:ea typeface="+mn-ea"/>
                <a:cs typeface="Arial" panose="020B0604020202020204" pitchFamily="34" charset="0"/>
              </a:rPr>
              <a:t>VL &lt;50</a:t>
            </a:r>
          </a:p>
        </p:txBody>
      </p:sp>
    </p:spTree>
    <p:extLst>
      <p:ext uri="{BB962C8B-B14F-4D97-AF65-F5344CB8AC3E}">
        <p14:creationId xmlns:p14="http://schemas.microsoft.com/office/powerpoint/2010/main" val="2065035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1E263-9380-C943-BEC5-942AB9A33556}"/>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Side Effects with 1st line agents</a:t>
            </a:r>
          </a:p>
        </p:txBody>
      </p:sp>
      <p:sp>
        <p:nvSpPr>
          <p:cNvPr id="3" name="Content Placeholder 2">
            <a:extLst>
              <a:ext uri="{FF2B5EF4-FFF2-40B4-BE49-F238E27FC236}">
                <a16:creationId xmlns:a16="http://schemas.microsoft.com/office/drawing/2014/main" id="{75FA7E34-FC4B-8348-BDD9-3BEA22FC617A}"/>
              </a:ext>
            </a:extLst>
          </p:cNvPr>
          <p:cNvSpPr>
            <a:spLocks noGrp="1"/>
          </p:cNvSpPr>
          <p:nvPr>
            <p:ph idx="1"/>
          </p:nvPr>
        </p:nvSpPr>
        <p:spPr/>
        <p:txBody>
          <a:bodyPr/>
          <a:lstStyle/>
          <a:p>
            <a:r>
              <a:rPr lang="en-US" dirty="0"/>
              <a:t>In the OPERA cohort, no increased risk of GI side effects was observed in treatment-naïve patients beginning EVG, RAL, DTG, or DRV-based regimens. However, ART-experienced participants switching to RAL or DRV (compared to DTG) showed a trend toward increased risk of new GI side effects in the first 6 months. </a:t>
            </a:r>
          </a:p>
        </p:txBody>
      </p:sp>
      <p:sp>
        <p:nvSpPr>
          <p:cNvPr id="4" name="Footer Placeholder 3">
            <a:extLst>
              <a:ext uri="{FF2B5EF4-FFF2-40B4-BE49-F238E27FC236}">
                <a16:creationId xmlns:a16="http://schemas.microsoft.com/office/drawing/2014/main" id="{F8F3D167-2180-F74D-BA6D-C811DE974A4B}"/>
              </a:ext>
            </a:extLst>
          </p:cNvPr>
          <p:cNvSpPr>
            <a:spLocks noGrp="1"/>
          </p:cNvSpPr>
          <p:nvPr>
            <p:ph type="ftr" sz="quarter" idx="11"/>
          </p:nvPr>
        </p:nvSpPr>
        <p:spPr>
          <a:xfrm>
            <a:off x="171247" y="6123048"/>
            <a:ext cx="4114800" cy="365125"/>
          </a:xfrm>
          <a:prstGeom prst="rect">
            <a:avLst/>
          </a:prstGeom>
        </p:spPr>
        <p:txBody>
          <a:bodyPr anchor="b" anchorCtr="0"/>
          <a:lstStyle/>
          <a:p>
            <a:pPr algn="l" defTabSz="914400"/>
            <a:r>
              <a:rPr lang="en-US" altLang="ja-JP" kern="0" dirty="0" err="1">
                <a:solidFill>
                  <a:schemeClr val="tx1"/>
                </a:solidFill>
              </a:rPr>
              <a:t>Mounzer</a:t>
            </a:r>
            <a:r>
              <a:rPr lang="en-US" altLang="ja-JP" kern="0" dirty="0">
                <a:solidFill>
                  <a:schemeClr val="tx1"/>
                </a:solidFill>
              </a:rPr>
              <a:t>, K IAS Mexico City July 21-24 2019 (OPERA)</a:t>
            </a:r>
          </a:p>
        </p:txBody>
      </p:sp>
    </p:spTree>
    <p:extLst>
      <p:ext uri="{BB962C8B-B14F-4D97-AF65-F5344CB8AC3E}">
        <p14:creationId xmlns:p14="http://schemas.microsoft.com/office/powerpoint/2010/main" val="3999571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25C34-910E-1A4D-9469-1F236CA36A82}"/>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The role of the microbiome</a:t>
            </a:r>
          </a:p>
        </p:txBody>
      </p:sp>
      <p:sp>
        <p:nvSpPr>
          <p:cNvPr id="3" name="Content Placeholder 2">
            <a:extLst>
              <a:ext uri="{FF2B5EF4-FFF2-40B4-BE49-F238E27FC236}">
                <a16:creationId xmlns:a16="http://schemas.microsoft.com/office/drawing/2014/main" id="{1C591837-2BE0-4143-B5FF-9BA4A4A98C45}"/>
              </a:ext>
            </a:extLst>
          </p:cNvPr>
          <p:cNvSpPr>
            <a:spLocks noGrp="1"/>
          </p:cNvSpPr>
          <p:nvPr>
            <p:ph idx="1"/>
          </p:nvPr>
        </p:nvSpPr>
        <p:spPr>
          <a:xfrm>
            <a:off x="838200" y="1291767"/>
            <a:ext cx="10515600" cy="4351338"/>
          </a:xfrm>
        </p:spPr>
        <p:txBody>
          <a:bodyPr>
            <a:normAutofit/>
          </a:bodyPr>
          <a:lstStyle/>
          <a:p>
            <a:pPr marL="0" indent="0">
              <a:buNone/>
            </a:pPr>
            <a:r>
              <a:rPr lang="en-US" sz="2400" dirty="0"/>
              <a:t>In the female genital tract, a lactobacillus-dominated microbiome is associated with health; a more diverse microbiome, particularly when colonizers are associated with BV, increases HIV acquisition risk and decreases efficacy of topical TDF. </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p:txBody>
      </p:sp>
      <p:sp>
        <p:nvSpPr>
          <p:cNvPr id="5" name="TextBox 4">
            <a:extLst>
              <a:ext uri="{FF2B5EF4-FFF2-40B4-BE49-F238E27FC236}">
                <a16:creationId xmlns:a16="http://schemas.microsoft.com/office/drawing/2014/main" id="{E38E09A0-A2F1-5B49-84EC-C5C902C2DD20}"/>
              </a:ext>
            </a:extLst>
          </p:cNvPr>
          <p:cNvSpPr txBox="1"/>
          <p:nvPr/>
        </p:nvSpPr>
        <p:spPr>
          <a:xfrm>
            <a:off x="176258" y="6550223"/>
            <a:ext cx="4134465" cy="307777"/>
          </a:xfrm>
          <a:prstGeom prst="rect">
            <a:avLst/>
          </a:prstGeom>
          <a:noFill/>
        </p:spPr>
        <p:txBody>
          <a:bodyPr wrap="none" rtlCol="0">
            <a:spAutoFit/>
          </a:bodyPr>
          <a:lstStyle/>
          <a:p>
            <a:r>
              <a:rPr lang="en-US" altLang="ja-JP" sz="1400" kern="0" dirty="0" err="1">
                <a:solidFill>
                  <a:schemeClr val="tx1"/>
                </a:solidFill>
              </a:rPr>
              <a:t>Burgener</a:t>
            </a:r>
            <a:r>
              <a:rPr lang="en-US" altLang="ja-JP" sz="1400" kern="0" dirty="0"/>
              <a:t> A TUPL0102 IAS </a:t>
            </a:r>
            <a:r>
              <a:rPr lang="en-US" altLang="ja-JP" sz="1400" kern="0" dirty="0">
                <a:solidFill>
                  <a:schemeClr val="tx1"/>
                </a:solidFill>
              </a:rPr>
              <a:t>Mexico City July 21-24 2019</a:t>
            </a:r>
            <a:endParaRPr lang="en-US" sz="1400" dirty="0"/>
          </a:p>
        </p:txBody>
      </p:sp>
      <p:pic>
        <p:nvPicPr>
          <p:cNvPr id="12" name="Picture 11">
            <a:extLst>
              <a:ext uri="{FF2B5EF4-FFF2-40B4-BE49-F238E27FC236}">
                <a16:creationId xmlns:a16="http://schemas.microsoft.com/office/drawing/2014/main" id="{2AC1F999-33D0-714D-BE40-3B378DAFF813}"/>
              </a:ext>
            </a:extLst>
          </p:cNvPr>
          <p:cNvPicPr>
            <a:picLocks noChangeAspect="1"/>
          </p:cNvPicPr>
          <p:nvPr/>
        </p:nvPicPr>
        <p:blipFill>
          <a:blip r:embed="rId3"/>
          <a:stretch>
            <a:fillRect/>
          </a:stretch>
        </p:blipFill>
        <p:spPr>
          <a:xfrm>
            <a:off x="1886508" y="2402803"/>
            <a:ext cx="9467292" cy="4455197"/>
          </a:xfrm>
          <a:prstGeom prst="rect">
            <a:avLst/>
          </a:prstGeom>
        </p:spPr>
      </p:pic>
    </p:spTree>
    <p:extLst>
      <p:ext uri="{BB962C8B-B14F-4D97-AF65-F5344CB8AC3E}">
        <p14:creationId xmlns:p14="http://schemas.microsoft.com/office/powerpoint/2010/main" val="34145663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0C54F-2AFA-6147-A02A-1026DEE2E77A}"/>
              </a:ext>
            </a:extLst>
          </p:cNvPr>
          <p:cNvSpPr>
            <a:spLocks noGrp="1"/>
          </p:cNvSpPr>
          <p:nvPr>
            <p:ph type="title"/>
          </p:nvPr>
        </p:nvSpPr>
        <p:spPr>
          <a:xfrm>
            <a:off x="0" y="26177"/>
            <a:ext cx="10515600" cy="1325563"/>
          </a:xfrm>
        </p:spPr>
        <p:txBody>
          <a:bodyPr/>
          <a:lstStyle/>
          <a:p>
            <a:r>
              <a:rPr lang="en-US" dirty="0">
                <a:latin typeface="Franklin Gothic Medium" panose="020B0603020102020204" pitchFamily="34" charset="0"/>
              </a:rPr>
              <a:t>2DR Therapy</a:t>
            </a:r>
          </a:p>
        </p:txBody>
      </p:sp>
      <p:sp>
        <p:nvSpPr>
          <p:cNvPr id="3" name="Content Placeholder 2">
            <a:extLst>
              <a:ext uri="{FF2B5EF4-FFF2-40B4-BE49-F238E27FC236}">
                <a16:creationId xmlns:a16="http://schemas.microsoft.com/office/drawing/2014/main" id="{2A508C6B-509A-694C-9BF4-361EF4713951}"/>
              </a:ext>
            </a:extLst>
          </p:cNvPr>
          <p:cNvSpPr>
            <a:spLocks noGrp="1"/>
          </p:cNvSpPr>
          <p:nvPr>
            <p:ph idx="1"/>
          </p:nvPr>
        </p:nvSpPr>
        <p:spPr>
          <a:xfrm>
            <a:off x="838200" y="1431178"/>
            <a:ext cx="10515600" cy="4351338"/>
          </a:xfrm>
        </p:spPr>
        <p:txBody>
          <a:bodyPr/>
          <a:lstStyle/>
          <a:p>
            <a:r>
              <a:rPr lang="en-US" dirty="0"/>
              <a:t>Meta-analysis data supports the safety and efficacy of DTG+3TC and DTG+RPV for maintenance in patients who are already </a:t>
            </a:r>
            <a:r>
              <a:rPr lang="en-US" dirty="0" err="1"/>
              <a:t>virologically</a:t>
            </a:r>
            <a:r>
              <a:rPr lang="en-US" dirty="0"/>
              <a:t> suppressed</a:t>
            </a:r>
          </a:p>
          <a:p>
            <a:endParaRPr lang="en-US" dirty="0"/>
          </a:p>
          <a:p>
            <a:r>
              <a:rPr lang="en-US" dirty="0"/>
              <a:t>Further evidence from the ANRS 167 LAMIDOL study supports previous findings that seminal HIV RNA detection did not differ between participants taking DTG+3TC and those taking 3 drug regimens.</a:t>
            </a:r>
          </a:p>
        </p:txBody>
      </p:sp>
      <p:sp>
        <p:nvSpPr>
          <p:cNvPr id="4" name="TextBox 3">
            <a:extLst>
              <a:ext uri="{FF2B5EF4-FFF2-40B4-BE49-F238E27FC236}">
                <a16:creationId xmlns:a16="http://schemas.microsoft.com/office/drawing/2014/main" id="{266688CA-8155-364E-828B-A70FE31ED78D}"/>
              </a:ext>
            </a:extLst>
          </p:cNvPr>
          <p:cNvSpPr txBox="1"/>
          <p:nvPr/>
        </p:nvSpPr>
        <p:spPr>
          <a:xfrm>
            <a:off x="9338205" y="2259638"/>
            <a:ext cx="2853795" cy="276999"/>
          </a:xfrm>
          <a:prstGeom prst="rect">
            <a:avLst/>
          </a:prstGeom>
          <a:noFill/>
        </p:spPr>
        <p:txBody>
          <a:bodyPr wrap="none" rtlCol="0">
            <a:spAutoFit/>
          </a:bodyPr>
          <a:lstStyle/>
          <a:p>
            <a:r>
              <a:rPr lang="en-US" sz="1200" dirty="0"/>
              <a:t>Punekar, MOPEB267 IAS 2019 conference. </a:t>
            </a:r>
          </a:p>
        </p:txBody>
      </p:sp>
      <p:sp>
        <p:nvSpPr>
          <p:cNvPr id="5" name="TextBox 4">
            <a:extLst>
              <a:ext uri="{FF2B5EF4-FFF2-40B4-BE49-F238E27FC236}">
                <a16:creationId xmlns:a16="http://schemas.microsoft.com/office/drawing/2014/main" id="{7FD7F19C-1C40-9649-B03E-546B471F7DB6}"/>
              </a:ext>
            </a:extLst>
          </p:cNvPr>
          <p:cNvSpPr txBox="1"/>
          <p:nvPr/>
        </p:nvSpPr>
        <p:spPr>
          <a:xfrm>
            <a:off x="9816542" y="4537912"/>
            <a:ext cx="2375458" cy="276999"/>
          </a:xfrm>
          <a:prstGeom prst="rect">
            <a:avLst/>
          </a:prstGeom>
          <a:noFill/>
        </p:spPr>
        <p:txBody>
          <a:bodyPr wrap="none" rtlCol="0">
            <a:spAutoFit/>
          </a:bodyPr>
          <a:lstStyle/>
          <a:p>
            <a:r>
              <a:rPr lang="en-US" sz="1200" dirty="0"/>
              <a:t>Descamps, D IAS 2019 conference. </a:t>
            </a:r>
          </a:p>
        </p:txBody>
      </p:sp>
    </p:spTree>
    <p:extLst>
      <p:ext uri="{BB962C8B-B14F-4D97-AF65-F5344CB8AC3E}">
        <p14:creationId xmlns:p14="http://schemas.microsoft.com/office/powerpoint/2010/main" val="23790899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5CC8F-5980-7D41-9816-A4E15F43171B}"/>
              </a:ext>
            </a:extLst>
          </p:cNvPr>
          <p:cNvSpPr>
            <a:spLocks noGrp="1"/>
          </p:cNvSpPr>
          <p:nvPr>
            <p:ph type="title"/>
          </p:nvPr>
        </p:nvSpPr>
        <p:spPr>
          <a:xfrm>
            <a:off x="-7715" y="0"/>
            <a:ext cx="10515600" cy="1325563"/>
          </a:xfrm>
        </p:spPr>
        <p:txBody>
          <a:bodyPr/>
          <a:lstStyle/>
          <a:p>
            <a:r>
              <a:rPr lang="en-US" dirty="0">
                <a:latin typeface="Franklin Gothic Medium" panose="020B0603020102020204" pitchFamily="34" charset="0"/>
              </a:rPr>
              <a:t>Novel Therapies – Capsid Inhibitors</a:t>
            </a:r>
          </a:p>
        </p:txBody>
      </p:sp>
      <p:sp>
        <p:nvSpPr>
          <p:cNvPr id="3" name="Content Placeholder 2">
            <a:extLst>
              <a:ext uri="{FF2B5EF4-FFF2-40B4-BE49-F238E27FC236}">
                <a16:creationId xmlns:a16="http://schemas.microsoft.com/office/drawing/2014/main" id="{07EFD10D-7E4F-514A-8BDF-3647E4598AE6}"/>
              </a:ext>
            </a:extLst>
          </p:cNvPr>
          <p:cNvSpPr>
            <a:spLocks noGrp="1"/>
          </p:cNvSpPr>
          <p:nvPr>
            <p:ph idx="1"/>
          </p:nvPr>
        </p:nvSpPr>
        <p:spPr>
          <a:xfrm>
            <a:off x="838200" y="1342338"/>
            <a:ext cx="10515600" cy="4351338"/>
          </a:xfrm>
        </p:spPr>
        <p:txBody>
          <a:bodyPr>
            <a:normAutofit/>
          </a:bodyPr>
          <a:lstStyle/>
          <a:p>
            <a:pPr marL="0" indent="0">
              <a:buNone/>
            </a:pPr>
            <a:r>
              <a:rPr lang="en-US" dirty="0"/>
              <a:t>GS-6207 is currently in Phase I studies where it was well-tolerated by healthy volunteers (ongoing in HIV-1 patients), and demonstrated high plasma concentrations for &gt;12 weeks after single injection.</a:t>
            </a:r>
          </a:p>
        </p:txBody>
      </p:sp>
      <p:sp>
        <p:nvSpPr>
          <p:cNvPr id="6" name="Rectangle 5">
            <a:extLst>
              <a:ext uri="{FF2B5EF4-FFF2-40B4-BE49-F238E27FC236}">
                <a16:creationId xmlns:a16="http://schemas.microsoft.com/office/drawing/2014/main" id="{B8661357-C749-464A-8793-66D44FCD86EE}"/>
              </a:ext>
            </a:extLst>
          </p:cNvPr>
          <p:cNvSpPr/>
          <p:nvPr/>
        </p:nvSpPr>
        <p:spPr>
          <a:xfrm>
            <a:off x="8769268" y="6654803"/>
            <a:ext cx="3477234" cy="276999"/>
          </a:xfrm>
          <a:prstGeom prst="rect">
            <a:avLst/>
          </a:prstGeom>
        </p:spPr>
        <p:txBody>
          <a:bodyPr wrap="none">
            <a:spAutoFit/>
          </a:bodyPr>
          <a:lstStyle/>
          <a:p>
            <a:r>
              <a:rPr lang="en-US" altLang="ja-JP" sz="1200" kern="0" dirty="0">
                <a:solidFill>
                  <a:schemeClr val="tx1"/>
                </a:solidFill>
              </a:rPr>
              <a:t>Cahn, P, WEAB0404 IAS Mexico City July 21-24 2019 </a:t>
            </a:r>
          </a:p>
        </p:txBody>
      </p:sp>
      <p:pic>
        <p:nvPicPr>
          <p:cNvPr id="7" name="Picture 6">
            <a:extLst>
              <a:ext uri="{FF2B5EF4-FFF2-40B4-BE49-F238E27FC236}">
                <a16:creationId xmlns:a16="http://schemas.microsoft.com/office/drawing/2014/main" id="{C86FCE59-FBEA-0A48-BAEE-9B802C42EE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59547" y="3236419"/>
            <a:ext cx="5883608" cy="3164377"/>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58556D1E-B827-A640-8D55-44732DDFE6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8633" y="3236420"/>
            <a:ext cx="5775215" cy="3164376"/>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98FD5796-BD6B-9B4C-A9B7-CD5A1D14F1A3}"/>
              </a:ext>
            </a:extLst>
          </p:cNvPr>
          <p:cNvSpPr/>
          <p:nvPr/>
        </p:nvSpPr>
        <p:spPr>
          <a:xfrm>
            <a:off x="6218633" y="6654803"/>
            <a:ext cx="2550635" cy="276999"/>
          </a:xfrm>
          <a:prstGeom prst="rect">
            <a:avLst/>
          </a:prstGeom>
        </p:spPr>
        <p:txBody>
          <a:bodyPr wrap="none">
            <a:spAutoFit/>
          </a:bodyPr>
          <a:lstStyle/>
          <a:p>
            <a:r>
              <a:rPr lang="en-GB" sz="1200" dirty="0">
                <a:solidFill>
                  <a:prstClr val="black"/>
                </a:solidFill>
              </a:rPr>
              <a:t>Sager J, et al. CROI 2019. Abstract 141</a:t>
            </a:r>
            <a:endParaRPr lang="en-US" sz="1200" dirty="0"/>
          </a:p>
        </p:txBody>
      </p:sp>
    </p:spTree>
    <p:extLst>
      <p:ext uri="{BB962C8B-B14F-4D97-AF65-F5344CB8AC3E}">
        <p14:creationId xmlns:p14="http://schemas.microsoft.com/office/powerpoint/2010/main" val="21990576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89175-91CC-F54E-83E1-8424A76B5A4D}"/>
              </a:ext>
            </a:extLst>
          </p:cNvPr>
          <p:cNvSpPr>
            <a:spLocks noGrp="1"/>
          </p:cNvSpPr>
          <p:nvPr>
            <p:ph type="title"/>
          </p:nvPr>
        </p:nvSpPr>
        <p:spPr>
          <a:xfrm>
            <a:off x="0" y="29450"/>
            <a:ext cx="12192000" cy="1325563"/>
          </a:xfrm>
        </p:spPr>
        <p:txBody>
          <a:bodyPr/>
          <a:lstStyle/>
          <a:p>
            <a:r>
              <a:rPr lang="en-US" dirty="0">
                <a:latin typeface="Franklin Gothic Medium" panose="020B0603020102020204" pitchFamily="34" charset="0"/>
              </a:rPr>
              <a:t>Injectable ART (Cabotegravir + </a:t>
            </a:r>
            <a:r>
              <a:rPr lang="en-US" dirty="0" err="1">
                <a:latin typeface="Franklin Gothic Medium" panose="020B0603020102020204" pitchFamily="34" charset="0"/>
              </a:rPr>
              <a:t>Rilpivirine</a:t>
            </a:r>
            <a:r>
              <a:rPr lang="en-US" dirty="0">
                <a:latin typeface="Franklin Gothic Medium" panose="020B0603020102020204" pitchFamily="34" charset="0"/>
              </a:rPr>
              <a:t> IM q4w)</a:t>
            </a:r>
          </a:p>
        </p:txBody>
      </p:sp>
      <p:sp>
        <p:nvSpPr>
          <p:cNvPr id="3" name="Content Placeholder 2">
            <a:extLst>
              <a:ext uri="{FF2B5EF4-FFF2-40B4-BE49-F238E27FC236}">
                <a16:creationId xmlns:a16="http://schemas.microsoft.com/office/drawing/2014/main" id="{4D5F8BA8-D633-FE44-8593-460EF55E498E}"/>
              </a:ext>
            </a:extLst>
          </p:cNvPr>
          <p:cNvSpPr>
            <a:spLocks noGrp="1"/>
          </p:cNvSpPr>
          <p:nvPr>
            <p:ph idx="1"/>
          </p:nvPr>
        </p:nvSpPr>
        <p:spPr>
          <a:xfrm>
            <a:off x="471178" y="1355013"/>
            <a:ext cx="5758165" cy="4351338"/>
          </a:xfrm>
        </p:spPr>
        <p:txBody>
          <a:bodyPr>
            <a:normAutofit lnSpcReduction="10000"/>
          </a:bodyPr>
          <a:lstStyle/>
          <a:p>
            <a:r>
              <a:rPr lang="en-US" dirty="0"/>
              <a:t>Pooled analysis from ATLAS and FLAIR at week 48:  long-acting therapies were non-inferior to oral antiretroviral treatment with respect to VL suppression.</a:t>
            </a:r>
          </a:p>
          <a:p>
            <a:r>
              <a:rPr lang="en-US" dirty="0"/>
              <a:t>97% of participants in ATLAS preferred injectable therapy to oral treatment, and tolerated therapy very well, only 1% of participants withdrawing due to injection-site reactions.</a:t>
            </a:r>
          </a:p>
        </p:txBody>
      </p:sp>
      <p:grpSp>
        <p:nvGrpSpPr>
          <p:cNvPr id="4" name="Group 3">
            <a:extLst>
              <a:ext uri="{FF2B5EF4-FFF2-40B4-BE49-F238E27FC236}">
                <a16:creationId xmlns:a16="http://schemas.microsoft.com/office/drawing/2014/main" id="{1999A002-0BF7-CF4A-A3B0-81EED3FF1DF4}"/>
              </a:ext>
            </a:extLst>
          </p:cNvPr>
          <p:cNvGrpSpPr/>
          <p:nvPr/>
        </p:nvGrpSpPr>
        <p:grpSpPr>
          <a:xfrm>
            <a:off x="6687398" y="1339197"/>
            <a:ext cx="5306128" cy="4909951"/>
            <a:chOff x="710043" y="1175772"/>
            <a:chExt cx="5306128" cy="4909951"/>
          </a:xfrm>
        </p:grpSpPr>
        <p:sp>
          <p:nvSpPr>
            <p:cNvPr id="5" name="Rectangle 4">
              <a:extLst>
                <a:ext uri="{FF2B5EF4-FFF2-40B4-BE49-F238E27FC236}">
                  <a16:creationId xmlns:a16="http://schemas.microsoft.com/office/drawing/2014/main" id="{C06BDDE3-2947-A142-B3A0-B7C57676A436}"/>
                </a:ext>
              </a:extLst>
            </p:cNvPr>
            <p:cNvSpPr/>
            <p:nvPr/>
          </p:nvSpPr>
          <p:spPr>
            <a:xfrm>
              <a:off x="838200" y="1175772"/>
              <a:ext cx="5102194" cy="336000"/>
            </a:xfrm>
            <a:prstGeom prst="rect">
              <a:avLst/>
            </a:prstGeom>
            <a:solidFill>
              <a:srgbClr val="002F5F"/>
            </a:solidFill>
            <a:ln w="25400" cap="flat" cmpd="sng" algn="ctr">
              <a:noFill/>
              <a:prstDash val="solid"/>
            </a:ln>
            <a:effectLst/>
          </p:spPr>
          <p:txBody>
            <a:bodyPr tIns="90000" bIns="90000" anchor="ctr"/>
            <a:lstStyle/>
            <a:p>
              <a:pPr marL="0" marR="0" lvl="1" indent="0" algn="ctr" defTabSz="1219170" rtl="0" eaLnBrk="0" fontAlgn="base" latinLnBrk="0" hangingPunct="0">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Trebuchet MS" panose="020B0603020202020204" pitchFamily="34" charset="0"/>
                  <a:cs typeface="Arial" panose="020B0604020202020204" pitchFamily="34" charset="0"/>
                </a:rPr>
                <a:t>Virologic outcomes </a:t>
              </a:r>
            </a:p>
          </p:txBody>
        </p:sp>
        <p:graphicFrame>
          <p:nvGraphicFramePr>
            <p:cNvPr id="6" name="Chart 5">
              <a:extLst>
                <a:ext uri="{FF2B5EF4-FFF2-40B4-BE49-F238E27FC236}">
                  <a16:creationId xmlns:a16="http://schemas.microsoft.com/office/drawing/2014/main" id="{AFABFB3D-0B62-1C41-893A-B709D215F830}"/>
                </a:ext>
              </a:extLst>
            </p:cNvPr>
            <p:cNvGraphicFramePr/>
            <p:nvPr/>
          </p:nvGraphicFramePr>
          <p:xfrm>
            <a:off x="710043" y="1530502"/>
            <a:ext cx="5306128" cy="4555221"/>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a:extLst>
                <a:ext uri="{FF2B5EF4-FFF2-40B4-BE49-F238E27FC236}">
                  <a16:creationId xmlns:a16="http://schemas.microsoft.com/office/drawing/2014/main" id="{4E785FE2-1A99-E148-B2B3-B8ED777E8820}"/>
                </a:ext>
              </a:extLst>
            </p:cNvPr>
            <p:cNvGrpSpPr/>
            <p:nvPr/>
          </p:nvGrpSpPr>
          <p:grpSpPr>
            <a:xfrm>
              <a:off x="1519407" y="4944592"/>
              <a:ext cx="3754296" cy="646334"/>
              <a:chOff x="1241730" y="3837467"/>
              <a:chExt cx="2659256" cy="484750"/>
            </a:xfrm>
          </p:grpSpPr>
          <p:sp>
            <p:nvSpPr>
              <p:cNvPr id="8" name="TextBox 7">
                <a:extLst>
                  <a:ext uri="{FF2B5EF4-FFF2-40B4-BE49-F238E27FC236}">
                    <a16:creationId xmlns:a16="http://schemas.microsoft.com/office/drawing/2014/main" id="{21082B99-3FFC-E744-9714-B3484674E59F}"/>
                  </a:ext>
                </a:extLst>
              </p:cNvPr>
              <p:cNvSpPr txBox="1"/>
              <p:nvPr/>
            </p:nvSpPr>
            <p:spPr>
              <a:xfrm>
                <a:off x="1241730" y="3837469"/>
                <a:ext cx="914400" cy="48474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rebuchet MS" panose="020B0603020202020204" pitchFamily="34" charset="0"/>
                    <a:cs typeface="Arial" panose="020B0604020202020204" pitchFamily="34" charset="0"/>
                  </a:rPr>
                  <a:t>Virologic Nonresponse (≥50 c/mL)</a:t>
                </a:r>
              </a:p>
            </p:txBody>
          </p:sp>
          <p:sp>
            <p:nvSpPr>
              <p:cNvPr id="9" name="TextBox 8">
                <a:extLst>
                  <a:ext uri="{FF2B5EF4-FFF2-40B4-BE49-F238E27FC236}">
                    <a16:creationId xmlns:a16="http://schemas.microsoft.com/office/drawing/2014/main" id="{7F8DD01D-098D-684D-BB59-A797EEE7F41B}"/>
                  </a:ext>
                </a:extLst>
              </p:cNvPr>
              <p:cNvSpPr txBox="1"/>
              <p:nvPr/>
            </p:nvSpPr>
            <p:spPr>
              <a:xfrm>
                <a:off x="2099748" y="3837467"/>
                <a:ext cx="914400" cy="48474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rebuchet MS" panose="020B0603020202020204" pitchFamily="34" charset="0"/>
                    <a:cs typeface="Arial" panose="020B0604020202020204" pitchFamily="34" charset="0"/>
                  </a:rPr>
                  <a:t>Virologic Success </a:t>
                </a:r>
                <a:br>
                  <a:rPr kumimoji="0" lang="en-US" sz="1400" b="1" i="0" u="none" strike="noStrike" kern="1200" cap="none" spc="0" normalizeH="0" baseline="0" noProof="0" dirty="0">
                    <a:ln>
                      <a:noFill/>
                    </a:ln>
                    <a:solidFill>
                      <a:srgbClr val="000000"/>
                    </a:solidFill>
                    <a:effectLst/>
                    <a:uLnTx/>
                    <a:uFillTx/>
                    <a:latin typeface="Trebuchet MS" panose="020B0603020202020204" pitchFamily="34" charset="0"/>
                    <a:cs typeface="Arial" panose="020B0604020202020204" pitchFamily="34" charset="0"/>
                  </a:rPr>
                </a:br>
                <a:r>
                  <a:rPr kumimoji="0" lang="en-US" sz="1400" b="1" i="0" u="none" strike="noStrike" kern="1200" cap="none" spc="0" normalizeH="0" baseline="0" noProof="0" dirty="0">
                    <a:ln>
                      <a:noFill/>
                    </a:ln>
                    <a:solidFill>
                      <a:srgbClr val="000000"/>
                    </a:solidFill>
                    <a:effectLst/>
                    <a:uLnTx/>
                    <a:uFillTx/>
                    <a:latin typeface="Trebuchet MS" panose="020B0603020202020204" pitchFamily="34" charset="0"/>
                    <a:cs typeface="Arial" panose="020B0604020202020204" pitchFamily="34" charset="0"/>
                  </a:rPr>
                  <a:t>(&lt;50 c/mL)</a:t>
                </a:r>
              </a:p>
            </p:txBody>
          </p:sp>
          <p:sp>
            <p:nvSpPr>
              <p:cNvPr id="10" name="TextBox 9">
                <a:extLst>
                  <a:ext uri="{FF2B5EF4-FFF2-40B4-BE49-F238E27FC236}">
                    <a16:creationId xmlns:a16="http://schemas.microsoft.com/office/drawing/2014/main" id="{3F09E7B4-CC87-D84D-B722-EB106671F4FF}"/>
                  </a:ext>
                </a:extLst>
              </p:cNvPr>
              <p:cNvSpPr txBox="1"/>
              <p:nvPr/>
            </p:nvSpPr>
            <p:spPr>
              <a:xfrm>
                <a:off x="2986586" y="3837467"/>
                <a:ext cx="914400" cy="3231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rebuchet MS" panose="020B0603020202020204" pitchFamily="34" charset="0"/>
                    <a:cs typeface="Arial" panose="020B0604020202020204" pitchFamily="34" charset="0"/>
                  </a:rPr>
                  <a:t>No Virologic Data</a:t>
                </a:r>
              </a:p>
            </p:txBody>
          </p:sp>
        </p:grpSp>
      </p:grpSp>
      <p:sp>
        <p:nvSpPr>
          <p:cNvPr id="11" name="Rectangle 10">
            <a:extLst>
              <a:ext uri="{FF2B5EF4-FFF2-40B4-BE49-F238E27FC236}">
                <a16:creationId xmlns:a16="http://schemas.microsoft.com/office/drawing/2014/main" id="{CF329BD0-C219-5049-8F6F-05208C79A6F2}"/>
              </a:ext>
            </a:extLst>
          </p:cNvPr>
          <p:cNvSpPr/>
          <p:nvPr/>
        </p:nvSpPr>
        <p:spPr>
          <a:xfrm>
            <a:off x="171247" y="6483104"/>
            <a:ext cx="3603872" cy="276999"/>
          </a:xfrm>
          <a:prstGeom prst="rect">
            <a:avLst/>
          </a:prstGeom>
        </p:spPr>
        <p:txBody>
          <a:bodyPr wrap="none">
            <a:spAutoFit/>
          </a:bodyPr>
          <a:lstStyle/>
          <a:p>
            <a:r>
              <a:rPr lang="en-US" altLang="ja-JP" sz="1200" kern="0" dirty="0">
                <a:solidFill>
                  <a:schemeClr val="tx1"/>
                </a:solidFill>
              </a:rPr>
              <a:t>Overton E IAS MOPEB257 Mexico City July 21-24 2019 </a:t>
            </a:r>
          </a:p>
        </p:txBody>
      </p:sp>
      <p:sp>
        <p:nvSpPr>
          <p:cNvPr id="12" name="Footer Placeholder 3">
            <a:extLst>
              <a:ext uri="{FF2B5EF4-FFF2-40B4-BE49-F238E27FC236}">
                <a16:creationId xmlns:a16="http://schemas.microsoft.com/office/drawing/2014/main" id="{E3259AAB-BB34-5C40-9659-5F5BBEEB5540}"/>
              </a:ext>
            </a:extLst>
          </p:cNvPr>
          <p:cNvSpPr>
            <a:spLocks noGrp="1"/>
          </p:cNvSpPr>
          <p:nvPr>
            <p:ph type="ftr" sz="quarter" idx="11"/>
          </p:nvPr>
        </p:nvSpPr>
        <p:spPr>
          <a:xfrm>
            <a:off x="171247" y="6123048"/>
            <a:ext cx="4114800" cy="365125"/>
          </a:xfrm>
          <a:prstGeom prst="rect">
            <a:avLst/>
          </a:prstGeom>
        </p:spPr>
        <p:txBody>
          <a:bodyPr anchor="b" anchorCtr="0"/>
          <a:lstStyle/>
          <a:p>
            <a:pPr algn="l" defTabSz="914400"/>
            <a:r>
              <a:rPr lang="en-US" altLang="ja-JP" kern="0" dirty="0">
                <a:solidFill>
                  <a:schemeClr val="tx1"/>
                </a:solidFill>
              </a:rPr>
              <a:t>Murray M IAS MOAB013 Mexico City July 21-24 2019 </a:t>
            </a:r>
          </a:p>
        </p:txBody>
      </p:sp>
    </p:spTree>
    <p:extLst>
      <p:ext uri="{BB962C8B-B14F-4D97-AF65-F5344CB8AC3E}">
        <p14:creationId xmlns:p14="http://schemas.microsoft.com/office/powerpoint/2010/main" val="28055558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58A5090-B896-ED4D-B22E-6D9195210921}"/>
              </a:ext>
            </a:extLst>
          </p:cNvPr>
          <p:cNvPicPr>
            <a:picLocks noChangeAspect="1"/>
          </p:cNvPicPr>
          <p:nvPr/>
        </p:nvPicPr>
        <p:blipFill>
          <a:blip r:embed="rId2"/>
          <a:stretch>
            <a:fillRect/>
          </a:stretch>
        </p:blipFill>
        <p:spPr>
          <a:xfrm>
            <a:off x="2204032" y="2419249"/>
            <a:ext cx="7835635" cy="4403627"/>
          </a:xfrm>
          <a:prstGeom prst="rect">
            <a:avLst/>
          </a:prstGeom>
        </p:spPr>
      </p:pic>
      <p:sp>
        <p:nvSpPr>
          <p:cNvPr id="2" name="Title 1">
            <a:extLst>
              <a:ext uri="{FF2B5EF4-FFF2-40B4-BE49-F238E27FC236}">
                <a16:creationId xmlns:a16="http://schemas.microsoft.com/office/drawing/2014/main" id="{96A89175-91CC-F54E-83E1-8424A76B5A4D}"/>
              </a:ext>
            </a:extLst>
          </p:cNvPr>
          <p:cNvSpPr>
            <a:spLocks noGrp="1"/>
          </p:cNvSpPr>
          <p:nvPr>
            <p:ph type="title"/>
          </p:nvPr>
        </p:nvSpPr>
        <p:spPr>
          <a:xfrm>
            <a:off x="51701" y="0"/>
            <a:ext cx="12140299" cy="1325563"/>
          </a:xfrm>
        </p:spPr>
        <p:txBody>
          <a:bodyPr/>
          <a:lstStyle/>
          <a:p>
            <a:r>
              <a:rPr lang="en-US" dirty="0">
                <a:latin typeface="Franklin Gothic Medium" panose="020B0603020102020204" pitchFamily="34" charset="0"/>
              </a:rPr>
              <a:t>Injectable ART (Cabotegravir + </a:t>
            </a:r>
            <a:r>
              <a:rPr lang="en-US" dirty="0" err="1">
                <a:latin typeface="Franklin Gothic Medium" panose="020B0603020102020204" pitchFamily="34" charset="0"/>
              </a:rPr>
              <a:t>Rilpivirine</a:t>
            </a:r>
            <a:r>
              <a:rPr lang="en-US" dirty="0">
                <a:latin typeface="Franklin Gothic Medium" panose="020B0603020102020204" pitchFamily="34" charset="0"/>
              </a:rPr>
              <a:t> IM q4w)</a:t>
            </a:r>
          </a:p>
        </p:txBody>
      </p:sp>
      <p:sp>
        <p:nvSpPr>
          <p:cNvPr id="3" name="Content Placeholder 2">
            <a:extLst>
              <a:ext uri="{FF2B5EF4-FFF2-40B4-BE49-F238E27FC236}">
                <a16:creationId xmlns:a16="http://schemas.microsoft.com/office/drawing/2014/main" id="{4D5F8BA8-D633-FE44-8593-460EF55E498E}"/>
              </a:ext>
            </a:extLst>
          </p:cNvPr>
          <p:cNvSpPr>
            <a:spLocks noGrp="1"/>
          </p:cNvSpPr>
          <p:nvPr>
            <p:ph idx="1"/>
          </p:nvPr>
        </p:nvSpPr>
        <p:spPr>
          <a:xfrm>
            <a:off x="260689" y="1135494"/>
            <a:ext cx="10760888" cy="4351338"/>
          </a:xfrm>
        </p:spPr>
        <p:txBody>
          <a:bodyPr>
            <a:normAutofit/>
          </a:bodyPr>
          <a:lstStyle/>
          <a:p>
            <a:r>
              <a:rPr lang="en-US" dirty="0"/>
              <a:t>RPV is detectable 12-24 months after single injection</a:t>
            </a:r>
          </a:p>
          <a:p>
            <a:r>
              <a:rPr lang="en-US" dirty="0"/>
              <a:t>Cabotegravir is detectable out to 48 weeks after single injections</a:t>
            </a:r>
          </a:p>
          <a:p>
            <a:pPr lvl="1"/>
            <a:r>
              <a:rPr lang="en-US" dirty="0"/>
              <a:t>Cabotegravir was detectable for longer in women than in men.</a:t>
            </a:r>
          </a:p>
          <a:p>
            <a:endParaRPr lang="en-US" dirty="0"/>
          </a:p>
        </p:txBody>
      </p:sp>
      <p:sp>
        <p:nvSpPr>
          <p:cNvPr id="11" name="Rectangle 10">
            <a:extLst>
              <a:ext uri="{FF2B5EF4-FFF2-40B4-BE49-F238E27FC236}">
                <a16:creationId xmlns:a16="http://schemas.microsoft.com/office/drawing/2014/main" id="{CF329BD0-C219-5049-8F6F-05208C79A6F2}"/>
              </a:ext>
            </a:extLst>
          </p:cNvPr>
          <p:cNvSpPr/>
          <p:nvPr/>
        </p:nvSpPr>
        <p:spPr>
          <a:xfrm>
            <a:off x="8588128" y="13316"/>
            <a:ext cx="3603872" cy="276999"/>
          </a:xfrm>
          <a:prstGeom prst="rect">
            <a:avLst/>
          </a:prstGeom>
        </p:spPr>
        <p:txBody>
          <a:bodyPr wrap="none">
            <a:spAutoFit/>
          </a:bodyPr>
          <a:lstStyle/>
          <a:p>
            <a:r>
              <a:rPr lang="en-US" altLang="ja-JP" sz="1200" kern="0" dirty="0">
                <a:solidFill>
                  <a:schemeClr val="tx1"/>
                </a:solidFill>
              </a:rPr>
              <a:t>Overton E IAS MOPEB257 Mexico City July 21-24 2019 </a:t>
            </a:r>
          </a:p>
        </p:txBody>
      </p:sp>
      <p:sp>
        <p:nvSpPr>
          <p:cNvPr id="12" name="Footer Placeholder 3">
            <a:extLst>
              <a:ext uri="{FF2B5EF4-FFF2-40B4-BE49-F238E27FC236}">
                <a16:creationId xmlns:a16="http://schemas.microsoft.com/office/drawing/2014/main" id="{E3259AAB-BB34-5C40-9659-5F5BBEEB5540}"/>
              </a:ext>
            </a:extLst>
          </p:cNvPr>
          <p:cNvSpPr>
            <a:spLocks noGrp="1"/>
          </p:cNvSpPr>
          <p:nvPr>
            <p:ph type="ftr" sz="quarter" idx="11"/>
          </p:nvPr>
        </p:nvSpPr>
        <p:spPr>
          <a:xfrm>
            <a:off x="8652691" y="112059"/>
            <a:ext cx="4114800" cy="365125"/>
          </a:xfrm>
          <a:prstGeom prst="rect">
            <a:avLst/>
          </a:prstGeom>
        </p:spPr>
        <p:txBody>
          <a:bodyPr anchor="b" anchorCtr="0"/>
          <a:lstStyle/>
          <a:p>
            <a:pPr algn="l" defTabSz="914400"/>
            <a:r>
              <a:rPr lang="en-US" altLang="ja-JP" kern="0" dirty="0">
                <a:solidFill>
                  <a:schemeClr val="tx1"/>
                </a:solidFill>
              </a:rPr>
              <a:t>Murray M IAS MOAB013 Mexico City July 21-24 2019 </a:t>
            </a:r>
          </a:p>
        </p:txBody>
      </p:sp>
    </p:spTree>
    <p:extLst>
      <p:ext uri="{BB962C8B-B14F-4D97-AF65-F5344CB8AC3E}">
        <p14:creationId xmlns:p14="http://schemas.microsoft.com/office/powerpoint/2010/main" val="33534578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96A7D-AEE3-9841-A048-5CC7B057D1BC}"/>
              </a:ext>
            </a:extLst>
          </p:cNvPr>
          <p:cNvSpPr>
            <a:spLocks noGrp="1"/>
          </p:cNvSpPr>
          <p:nvPr>
            <p:ph type="title"/>
          </p:nvPr>
        </p:nvSpPr>
        <p:spPr/>
        <p:txBody>
          <a:bodyPr/>
          <a:lstStyle/>
          <a:p>
            <a:r>
              <a:rPr lang="en-US" dirty="0">
                <a:latin typeface="Franklin Gothic Medium" panose="020B0603020102020204" pitchFamily="34" charset="0"/>
              </a:rPr>
              <a:t>HIV Drug Resistance</a:t>
            </a:r>
          </a:p>
        </p:txBody>
      </p:sp>
      <p:sp>
        <p:nvSpPr>
          <p:cNvPr id="3" name="Text Placeholder 2">
            <a:extLst>
              <a:ext uri="{FF2B5EF4-FFF2-40B4-BE49-F238E27FC236}">
                <a16:creationId xmlns:a16="http://schemas.microsoft.com/office/drawing/2014/main" id="{538E4A6E-344A-144B-BEC1-222AE4521FBF}"/>
              </a:ext>
            </a:extLst>
          </p:cNvPr>
          <p:cNvSpPr>
            <a:spLocks noGrp="1"/>
          </p:cNvSpPr>
          <p:nvPr>
            <p:ph type="body" idx="1"/>
          </p:nvPr>
        </p:nvSpPr>
        <p:spPr/>
        <p:txBody>
          <a:bodyPr/>
          <a:lstStyle/>
          <a:p>
            <a:r>
              <a:rPr lang="en-US" dirty="0"/>
              <a:t>Global updates</a:t>
            </a:r>
          </a:p>
        </p:txBody>
      </p:sp>
    </p:spTree>
    <p:extLst>
      <p:ext uri="{BB962C8B-B14F-4D97-AF65-F5344CB8AC3E}">
        <p14:creationId xmlns:p14="http://schemas.microsoft.com/office/powerpoint/2010/main" val="33796740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D7744-826E-6F45-9C33-CE14BB7F4878}"/>
              </a:ext>
            </a:extLst>
          </p:cNvPr>
          <p:cNvSpPr>
            <a:spLocks noGrp="1"/>
          </p:cNvSpPr>
          <p:nvPr>
            <p:ph type="title"/>
          </p:nvPr>
        </p:nvSpPr>
        <p:spPr>
          <a:xfrm>
            <a:off x="0" y="0"/>
            <a:ext cx="10515600" cy="1325563"/>
          </a:xfrm>
        </p:spPr>
        <p:txBody>
          <a:bodyPr/>
          <a:lstStyle/>
          <a:p>
            <a:r>
              <a:rPr lang="en-US" dirty="0">
                <a:latin typeface="Franklin Gothic Medium" panose="020B0603020102020204" pitchFamily="34" charset="0"/>
              </a:rPr>
              <a:t>Drug Resistance</a:t>
            </a:r>
          </a:p>
        </p:txBody>
      </p:sp>
      <p:sp>
        <p:nvSpPr>
          <p:cNvPr id="3" name="Content Placeholder 2">
            <a:extLst>
              <a:ext uri="{FF2B5EF4-FFF2-40B4-BE49-F238E27FC236}">
                <a16:creationId xmlns:a16="http://schemas.microsoft.com/office/drawing/2014/main" id="{830120F2-68CB-4E41-8D55-B9E93DFE07E2}"/>
              </a:ext>
            </a:extLst>
          </p:cNvPr>
          <p:cNvSpPr>
            <a:spLocks noGrp="1"/>
          </p:cNvSpPr>
          <p:nvPr>
            <p:ph idx="1"/>
          </p:nvPr>
        </p:nvSpPr>
        <p:spPr/>
        <p:txBody>
          <a:bodyPr/>
          <a:lstStyle/>
          <a:p>
            <a:r>
              <a:rPr lang="en-US" dirty="0" err="1"/>
              <a:t>Bictegravir</a:t>
            </a:r>
            <a:r>
              <a:rPr lang="en-US" dirty="0"/>
              <a:t>/FTC/TAF treatment outcomes were not affected by low-frequency resistance variants in ART-naïve participants in Phase III studies</a:t>
            </a:r>
          </a:p>
          <a:p>
            <a:pPr lvl="1"/>
            <a:r>
              <a:rPr lang="en-US" dirty="0"/>
              <a:t>Baseline primary NRTI-R was detected in 2%, NNRTI-R in 13.2%, PI-R in 2.9% with deep sequencing</a:t>
            </a:r>
          </a:p>
          <a:p>
            <a:pPr lvl="1"/>
            <a:endParaRPr lang="en-US" dirty="0"/>
          </a:p>
          <a:p>
            <a:r>
              <a:rPr lang="en-US" dirty="0"/>
              <a:t>BIC/FTC/TAF was also effective (virologic suppression 93% at 48 weeks) in participants with baseline NRTI, NNRTI, and PI resistance, including up to 24% with known or suspected NRTI resistance.</a:t>
            </a:r>
          </a:p>
        </p:txBody>
      </p:sp>
      <p:sp>
        <p:nvSpPr>
          <p:cNvPr id="4" name="Footer Placeholder 3">
            <a:extLst>
              <a:ext uri="{FF2B5EF4-FFF2-40B4-BE49-F238E27FC236}">
                <a16:creationId xmlns:a16="http://schemas.microsoft.com/office/drawing/2014/main" id="{49889F8E-C22B-E945-9D89-68C8D72F4B38}"/>
              </a:ext>
            </a:extLst>
          </p:cNvPr>
          <p:cNvSpPr>
            <a:spLocks noGrp="1"/>
          </p:cNvSpPr>
          <p:nvPr>
            <p:ph type="ftr" sz="quarter" idx="11"/>
          </p:nvPr>
        </p:nvSpPr>
        <p:spPr>
          <a:xfrm>
            <a:off x="7451005" y="6468986"/>
            <a:ext cx="4740995" cy="344081"/>
          </a:xfrm>
          <a:prstGeom prst="rect">
            <a:avLst/>
          </a:prstGeom>
        </p:spPr>
        <p:txBody>
          <a:bodyPr anchor="b" anchorCtr="0"/>
          <a:lstStyle/>
          <a:p>
            <a:pPr algn="l" defTabSz="914400"/>
            <a:r>
              <a:rPr lang="en-US" altLang="ja-JP" kern="0" dirty="0">
                <a:solidFill>
                  <a:schemeClr val="tx1"/>
                </a:solidFill>
              </a:rPr>
              <a:t>Acosta, R MOPEB241 &amp; MOPEB242 IAS Mexico City July 21-24 2019 </a:t>
            </a:r>
          </a:p>
        </p:txBody>
      </p:sp>
    </p:spTree>
    <p:extLst>
      <p:ext uri="{BB962C8B-B14F-4D97-AF65-F5344CB8AC3E}">
        <p14:creationId xmlns:p14="http://schemas.microsoft.com/office/powerpoint/2010/main" val="31635704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2D512-00CE-1C41-950E-DE5FC99D85CF}"/>
              </a:ext>
            </a:extLst>
          </p:cNvPr>
          <p:cNvSpPr>
            <a:spLocks noGrp="1"/>
          </p:cNvSpPr>
          <p:nvPr>
            <p:ph type="title"/>
          </p:nvPr>
        </p:nvSpPr>
        <p:spPr>
          <a:xfrm>
            <a:off x="0" y="27605"/>
            <a:ext cx="10515600" cy="1325563"/>
          </a:xfrm>
        </p:spPr>
        <p:txBody>
          <a:bodyPr/>
          <a:lstStyle/>
          <a:p>
            <a:r>
              <a:rPr lang="en-US" dirty="0">
                <a:latin typeface="Franklin Gothic Medium" panose="020B0603020102020204" pitchFamily="34" charset="0"/>
              </a:rPr>
              <a:t>Drug Resistance – Global Perspective</a:t>
            </a:r>
          </a:p>
        </p:txBody>
      </p:sp>
      <p:sp>
        <p:nvSpPr>
          <p:cNvPr id="3" name="Content Placeholder 2">
            <a:extLst>
              <a:ext uri="{FF2B5EF4-FFF2-40B4-BE49-F238E27FC236}">
                <a16:creationId xmlns:a16="http://schemas.microsoft.com/office/drawing/2014/main" id="{3C4B3675-B306-4E4E-9FEC-0FC5848FB24A}"/>
              </a:ext>
            </a:extLst>
          </p:cNvPr>
          <p:cNvSpPr>
            <a:spLocks noGrp="1"/>
          </p:cNvSpPr>
          <p:nvPr>
            <p:ph idx="1"/>
          </p:nvPr>
        </p:nvSpPr>
        <p:spPr>
          <a:xfrm>
            <a:off x="838200" y="1353168"/>
            <a:ext cx="10515600" cy="5226536"/>
          </a:xfrm>
        </p:spPr>
        <p:txBody>
          <a:bodyPr/>
          <a:lstStyle/>
          <a:p>
            <a:pPr marL="0" indent="0">
              <a:spcAft>
                <a:spcPts val="1200"/>
              </a:spcAft>
              <a:buNone/>
            </a:pPr>
            <a:r>
              <a:rPr lang="en-US" dirty="0"/>
              <a:t>Prevalence of ART resistance in HIV varies significantly depending on population. Transmitted resistance is still increasing in some countries, though it is decreasing in others.</a:t>
            </a:r>
          </a:p>
          <a:p>
            <a:pPr marL="534988" lvl="1" indent="-238125">
              <a:spcAft>
                <a:spcPts val="1200"/>
              </a:spcAft>
            </a:pPr>
            <a:r>
              <a:rPr lang="en-US" sz="2800" dirty="0"/>
              <a:t>Data from Brazil demonstrates declining transmitted HIV drug resistance among PLH who are treatment-experienced.</a:t>
            </a:r>
          </a:p>
          <a:p>
            <a:pPr marL="534988" lvl="1" indent="-238125">
              <a:spcAft>
                <a:spcPts val="1200"/>
              </a:spcAft>
            </a:pPr>
            <a:r>
              <a:rPr lang="en-US" sz="2800" dirty="0"/>
              <a:t>In Cameroon, pre-treatment EVF/NVP resistance reached &gt;10% in some regions.</a:t>
            </a:r>
          </a:p>
          <a:p>
            <a:pPr marL="534988" lvl="1" indent="-238125">
              <a:spcAft>
                <a:spcPts val="1200"/>
              </a:spcAft>
            </a:pPr>
            <a:r>
              <a:rPr lang="en-US" sz="2800" dirty="0"/>
              <a:t>In South Africa among women with virologic failure of ART presenting for delivery, drug resistance mutation prevalence was &gt;70%, predominantly NNRTI mutations were detected.</a:t>
            </a:r>
          </a:p>
          <a:p>
            <a:pPr lvl="1"/>
            <a:endParaRPr lang="en-US" dirty="0"/>
          </a:p>
        </p:txBody>
      </p:sp>
      <p:sp>
        <p:nvSpPr>
          <p:cNvPr id="4" name="Rectangle 3">
            <a:extLst>
              <a:ext uri="{FF2B5EF4-FFF2-40B4-BE49-F238E27FC236}">
                <a16:creationId xmlns:a16="http://schemas.microsoft.com/office/drawing/2014/main" id="{48C9443B-1BCC-7247-8894-A30ACAFA494A}"/>
              </a:ext>
            </a:extLst>
          </p:cNvPr>
          <p:cNvSpPr/>
          <p:nvPr/>
        </p:nvSpPr>
        <p:spPr>
          <a:xfrm>
            <a:off x="8630940" y="4217968"/>
            <a:ext cx="3597460" cy="276999"/>
          </a:xfrm>
          <a:prstGeom prst="rect">
            <a:avLst/>
          </a:prstGeom>
        </p:spPr>
        <p:txBody>
          <a:bodyPr wrap="none">
            <a:spAutoFit/>
          </a:bodyPr>
          <a:lstStyle/>
          <a:p>
            <a:r>
              <a:rPr lang="en-US" altLang="ja-JP" sz="1200" kern="0" dirty="0" err="1">
                <a:solidFill>
                  <a:schemeClr val="tx1"/>
                </a:solidFill>
              </a:rPr>
              <a:t>Fokam</a:t>
            </a:r>
            <a:r>
              <a:rPr lang="en-US" altLang="ja-JP" sz="1200" kern="0" dirty="0">
                <a:solidFill>
                  <a:schemeClr val="tx1"/>
                </a:solidFill>
              </a:rPr>
              <a:t>, J WEPDB0102 IAS Mexico City July 21-24 2019 </a:t>
            </a:r>
          </a:p>
        </p:txBody>
      </p:sp>
      <p:sp>
        <p:nvSpPr>
          <p:cNvPr id="5" name="Rectangle 4">
            <a:extLst>
              <a:ext uri="{FF2B5EF4-FFF2-40B4-BE49-F238E27FC236}">
                <a16:creationId xmlns:a16="http://schemas.microsoft.com/office/drawing/2014/main" id="{AF115EF2-216B-FF40-8A04-C26936858E42}"/>
              </a:ext>
            </a:extLst>
          </p:cNvPr>
          <p:cNvSpPr/>
          <p:nvPr/>
        </p:nvSpPr>
        <p:spPr>
          <a:xfrm>
            <a:off x="8339194" y="3443501"/>
            <a:ext cx="3995004" cy="276999"/>
          </a:xfrm>
          <a:prstGeom prst="rect">
            <a:avLst/>
          </a:prstGeom>
        </p:spPr>
        <p:txBody>
          <a:bodyPr wrap="none">
            <a:spAutoFit/>
          </a:bodyPr>
          <a:lstStyle/>
          <a:p>
            <a:r>
              <a:rPr lang="en-US" altLang="ja-JP" sz="1200" kern="0" dirty="0" err="1">
                <a:solidFill>
                  <a:schemeClr val="tx1"/>
                </a:solidFill>
              </a:rPr>
              <a:t>Goncalves</a:t>
            </a:r>
            <a:r>
              <a:rPr lang="en-US" altLang="ja-JP" sz="1200" kern="0" dirty="0">
                <a:solidFill>
                  <a:schemeClr val="tx1"/>
                </a:solidFill>
              </a:rPr>
              <a:t>, RE WEPDB0101 IAS Mexico City July 21-24 2019 </a:t>
            </a:r>
          </a:p>
        </p:txBody>
      </p:sp>
      <p:sp>
        <p:nvSpPr>
          <p:cNvPr id="6" name="Rectangle 5">
            <a:extLst>
              <a:ext uri="{FF2B5EF4-FFF2-40B4-BE49-F238E27FC236}">
                <a16:creationId xmlns:a16="http://schemas.microsoft.com/office/drawing/2014/main" id="{15A30C7E-A57D-F743-A990-4133BBB984B8}"/>
              </a:ext>
            </a:extLst>
          </p:cNvPr>
          <p:cNvSpPr/>
          <p:nvPr/>
        </p:nvSpPr>
        <p:spPr>
          <a:xfrm>
            <a:off x="8444992" y="5972109"/>
            <a:ext cx="3783408" cy="276999"/>
          </a:xfrm>
          <a:prstGeom prst="rect">
            <a:avLst/>
          </a:prstGeom>
        </p:spPr>
        <p:txBody>
          <a:bodyPr wrap="none">
            <a:spAutoFit/>
          </a:bodyPr>
          <a:lstStyle/>
          <a:p>
            <a:r>
              <a:rPr lang="en-US" altLang="ja-JP" sz="1200" kern="0" dirty="0">
                <a:solidFill>
                  <a:schemeClr val="tx1"/>
                </a:solidFill>
              </a:rPr>
              <a:t>Adeniyi OV, WEPDB0105 IAS Mexico City July 21-24 2019 </a:t>
            </a:r>
          </a:p>
        </p:txBody>
      </p:sp>
    </p:spTree>
    <p:extLst>
      <p:ext uri="{BB962C8B-B14F-4D97-AF65-F5344CB8AC3E}">
        <p14:creationId xmlns:p14="http://schemas.microsoft.com/office/powerpoint/2010/main" val="19915566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4A9C-5A3B-8242-9523-BD700B1A4973}"/>
              </a:ext>
            </a:extLst>
          </p:cNvPr>
          <p:cNvSpPr>
            <a:spLocks noGrp="1"/>
          </p:cNvSpPr>
          <p:nvPr>
            <p:ph type="title"/>
          </p:nvPr>
        </p:nvSpPr>
        <p:spPr>
          <a:xfrm>
            <a:off x="0" y="-38193"/>
            <a:ext cx="10515600" cy="1325563"/>
          </a:xfrm>
        </p:spPr>
        <p:txBody>
          <a:bodyPr/>
          <a:lstStyle/>
          <a:p>
            <a:r>
              <a:rPr lang="en-US" dirty="0">
                <a:latin typeface="Franklin Gothic Medium" panose="020B0603020102020204" pitchFamily="34" charset="0"/>
              </a:rPr>
              <a:t>Drug Resistance – Global Perspectives</a:t>
            </a:r>
          </a:p>
        </p:txBody>
      </p:sp>
      <p:sp>
        <p:nvSpPr>
          <p:cNvPr id="3" name="Content Placeholder 2">
            <a:extLst>
              <a:ext uri="{FF2B5EF4-FFF2-40B4-BE49-F238E27FC236}">
                <a16:creationId xmlns:a16="http://schemas.microsoft.com/office/drawing/2014/main" id="{4E89C1A3-819A-F14E-B04B-604FFE7113C4}"/>
              </a:ext>
            </a:extLst>
          </p:cNvPr>
          <p:cNvSpPr>
            <a:spLocks noGrp="1"/>
          </p:cNvSpPr>
          <p:nvPr>
            <p:ph idx="1"/>
          </p:nvPr>
        </p:nvSpPr>
        <p:spPr>
          <a:xfrm>
            <a:off x="818321" y="1287370"/>
            <a:ext cx="10515600" cy="4351338"/>
          </a:xfrm>
        </p:spPr>
        <p:txBody>
          <a:bodyPr>
            <a:normAutofit lnSpcReduction="10000"/>
          </a:bodyPr>
          <a:lstStyle/>
          <a:p>
            <a:pPr>
              <a:spcAft>
                <a:spcPts val="1800"/>
              </a:spcAft>
            </a:pPr>
            <a:r>
              <a:rPr lang="en-US" dirty="0"/>
              <a:t>Data presented from Detroit showed a significant increase in INSTI RAMs over time, particularly in treatment-experienced patients, but a rise in RAMs were also increasing among INSTI-inexperienced patients.</a:t>
            </a:r>
          </a:p>
          <a:p>
            <a:pPr>
              <a:spcAft>
                <a:spcPts val="1800"/>
              </a:spcAft>
            </a:pPr>
            <a:r>
              <a:rPr lang="en-US" dirty="0"/>
              <a:t>In two urban centers in Mozambique, 18.5% of samples demonstrated pre-treatment drug resistance, predominantly due to NNRTI resistance.</a:t>
            </a:r>
          </a:p>
          <a:p>
            <a:pPr>
              <a:spcAft>
                <a:spcPts val="1800"/>
              </a:spcAft>
            </a:pPr>
            <a:r>
              <a:rPr lang="en-US" dirty="0"/>
              <a:t>In a study in the Philippines, transmitted drug resistance for INSTI was detected in 57/266 of treatment naïve patient samples tested.</a:t>
            </a:r>
          </a:p>
          <a:p>
            <a:endParaRPr lang="en-US" dirty="0"/>
          </a:p>
        </p:txBody>
      </p:sp>
      <p:sp>
        <p:nvSpPr>
          <p:cNvPr id="4" name="Rectangle 3">
            <a:extLst>
              <a:ext uri="{FF2B5EF4-FFF2-40B4-BE49-F238E27FC236}">
                <a16:creationId xmlns:a16="http://schemas.microsoft.com/office/drawing/2014/main" id="{C66B891E-4739-9546-BCE0-DD4D3EF0A720}"/>
              </a:ext>
            </a:extLst>
          </p:cNvPr>
          <p:cNvSpPr/>
          <p:nvPr/>
        </p:nvSpPr>
        <p:spPr>
          <a:xfrm>
            <a:off x="9279023" y="2394231"/>
            <a:ext cx="2912977" cy="276999"/>
          </a:xfrm>
          <a:prstGeom prst="rect">
            <a:avLst/>
          </a:prstGeom>
        </p:spPr>
        <p:txBody>
          <a:bodyPr wrap="none">
            <a:spAutoFit/>
          </a:bodyPr>
          <a:lstStyle/>
          <a:p>
            <a:r>
              <a:rPr lang="en-US" altLang="ja-JP" sz="1200" kern="0" dirty="0" err="1">
                <a:solidFill>
                  <a:schemeClr val="tx1"/>
                </a:solidFill>
              </a:rPr>
              <a:t>Gudipati</a:t>
            </a:r>
            <a:r>
              <a:rPr lang="en-US" altLang="ja-JP" sz="1200" kern="0" dirty="0">
                <a:solidFill>
                  <a:schemeClr val="tx1"/>
                </a:solidFill>
              </a:rPr>
              <a:t>, S IAS Mexico City July 21-24 2019 </a:t>
            </a:r>
          </a:p>
        </p:txBody>
      </p:sp>
      <p:sp>
        <p:nvSpPr>
          <p:cNvPr id="5" name="Rectangle 4">
            <a:extLst>
              <a:ext uri="{FF2B5EF4-FFF2-40B4-BE49-F238E27FC236}">
                <a16:creationId xmlns:a16="http://schemas.microsoft.com/office/drawing/2014/main" id="{180CDDBB-D607-B74A-A61D-415584ECCE1F}"/>
              </a:ext>
            </a:extLst>
          </p:cNvPr>
          <p:cNvSpPr/>
          <p:nvPr/>
        </p:nvSpPr>
        <p:spPr>
          <a:xfrm>
            <a:off x="9151099" y="3813380"/>
            <a:ext cx="3001143" cy="276999"/>
          </a:xfrm>
          <a:prstGeom prst="rect">
            <a:avLst/>
          </a:prstGeom>
        </p:spPr>
        <p:txBody>
          <a:bodyPr wrap="none">
            <a:spAutoFit/>
          </a:bodyPr>
          <a:lstStyle/>
          <a:p>
            <a:r>
              <a:rPr lang="en-US" altLang="ja-JP" sz="1200" kern="0" dirty="0" err="1">
                <a:solidFill>
                  <a:schemeClr val="tx1"/>
                </a:solidFill>
              </a:rPr>
              <a:t>Carnimeo</a:t>
            </a:r>
            <a:r>
              <a:rPr lang="en-US" altLang="ja-JP" sz="1200" kern="0" dirty="0">
                <a:solidFill>
                  <a:schemeClr val="tx1"/>
                </a:solidFill>
              </a:rPr>
              <a:t>, V IAS Mexico City July 21-24 2019 </a:t>
            </a:r>
          </a:p>
        </p:txBody>
      </p:sp>
      <p:sp>
        <p:nvSpPr>
          <p:cNvPr id="6" name="Rectangle 5">
            <a:extLst>
              <a:ext uri="{FF2B5EF4-FFF2-40B4-BE49-F238E27FC236}">
                <a16:creationId xmlns:a16="http://schemas.microsoft.com/office/drawing/2014/main" id="{BC7A3ED5-276F-FE46-ADF9-C465B17508D4}"/>
              </a:ext>
            </a:extLst>
          </p:cNvPr>
          <p:cNvSpPr/>
          <p:nvPr/>
        </p:nvSpPr>
        <p:spPr>
          <a:xfrm>
            <a:off x="8706292" y="5232529"/>
            <a:ext cx="3464410" cy="276999"/>
          </a:xfrm>
          <a:prstGeom prst="rect">
            <a:avLst/>
          </a:prstGeom>
        </p:spPr>
        <p:txBody>
          <a:bodyPr wrap="none">
            <a:spAutoFit/>
          </a:bodyPr>
          <a:lstStyle/>
          <a:p>
            <a:r>
              <a:rPr lang="en-US" altLang="ja-JP" sz="1200" kern="0" dirty="0" err="1">
                <a:solidFill>
                  <a:schemeClr val="tx1"/>
                </a:solidFill>
              </a:rPr>
              <a:t>Salvana</a:t>
            </a:r>
            <a:r>
              <a:rPr lang="en-US" altLang="ja-JP" sz="1200" kern="0" dirty="0">
                <a:solidFill>
                  <a:schemeClr val="tx1"/>
                </a:solidFill>
              </a:rPr>
              <a:t>, EM, PB254 IAS Mexico City July 21-24 2019 </a:t>
            </a:r>
          </a:p>
        </p:txBody>
      </p:sp>
    </p:spTree>
    <p:extLst>
      <p:ext uri="{BB962C8B-B14F-4D97-AF65-F5344CB8AC3E}">
        <p14:creationId xmlns:p14="http://schemas.microsoft.com/office/powerpoint/2010/main" val="22055534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3BA4-EB73-B240-8BCB-174246C323AA}"/>
              </a:ext>
            </a:extLst>
          </p:cNvPr>
          <p:cNvSpPr>
            <a:spLocks noGrp="1"/>
          </p:cNvSpPr>
          <p:nvPr>
            <p:ph type="title"/>
          </p:nvPr>
        </p:nvSpPr>
        <p:spPr>
          <a:xfrm>
            <a:off x="0" y="-50373"/>
            <a:ext cx="10515600" cy="1325563"/>
          </a:xfrm>
        </p:spPr>
        <p:txBody>
          <a:bodyPr/>
          <a:lstStyle/>
          <a:p>
            <a:r>
              <a:rPr lang="en-US" dirty="0">
                <a:latin typeface="Franklin Gothic Medium" panose="020B0603020102020204" pitchFamily="34" charset="0"/>
              </a:rPr>
              <a:t>Salvage Therapies – New Insights</a:t>
            </a:r>
          </a:p>
        </p:txBody>
      </p:sp>
      <p:sp>
        <p:nvSpPr>
          <p:cNvPr id="3" name="Content Placeholder 2">
            <a:extLst>
              <a:ext uri="{FF2B5EF4-FFF2-40B4-BE49-F238E27FC236}">
                <a16:creationId xmlns:a16="http://schemas.microsoft.com/office/drawing/2014/main" id="{25BA95EB-F98A-6040-8867-BF5D395BE559}"/>
              </a:ext>
            </a:extLst>
          </p:cNvPr>
          <p:cNvSpPr>
            <a:spLocks noGrp="1"/>
          </p:cNvSpPr>
          <p:nvPr>
            <p:ph idx="1"/>
          </p:nvPr>
        </p:nvSpPr>
        <p:spPr>
          <a:xfrm>
            <a:off x="838200" y="1408182"/>
            <a:ext cx="10515600" cy="4351338"/>
          </a:xfrm>
        </p:spPr>
        <p:txBody>
          <a:bodyPr>
            <a:normAutofit lnSpcReduction="10000"/>
          </a:bodyPr>
          <a:lstStyle/>
          <a:p>
            <a:r>
              <a:rPr lang="en-US" dirty="0"/>
              <a:t>Results from week 96 of the OPTIONS study showed that salvage therapy could safely omit NRTIs without compromising efficacy or durable virologic response if the regimen contained a cumulative activity of &gt;2 active drugs. </a:t>
            </a:r>
          </a:p>
          <a:p>
            <a:pPr lvl="1"/>
            <a:r>
              <a:rPr lang="en-US" dirty="0"/>
              <a:t>70% of participants in the omit NRTI group and 65% in the Add NRTI group achieved VL &lt;200 (61% and 59% with VL &lt;50)</a:t>
            </a:r>
          </a:p>
          <a:p>
            <a:pPr lvl="1"/>
            <a:endParaRPr lang="en-US" dirty="0"/>
          </a:p>
          <a:p>
            <a:r>
              <a:rPr lang="en-US" dirty="0"/>
              <a:t>Modeling of Ibalizumab in addition to optimized background regimen for heavily-treatment experienced patients suggests an increase in 5 year survival from 38% to 47%, and a decrease in 5 year transmission rates from 4.7/100py to 3.51/100py at an increased cost of USD708 million over 5 years</a:t>
            </a:r>
          </a:p>
        </p:txBody>
      </p:sp>
      <p:sp>
        <p:nvSpPr>
          <p:cNvPr id="5" name="Rectangle 4">
            <a:extLst>
              <a:ext uri="{FF2B5EF4-FFF2-40B4-BE49-F238E27FC236}">
                <a16:creationId xmlns:a16="http://schemas.microsoft.com/office/drawing/2014/main" id="{DD0BA39A-BFC0-5640-9097-96333C3638D8}"/>
              </a:ext>
            </a:extLst>
          </p:cNvPr>
          <p:cNvSpPr/>
          <p:nvPr/>
        </p:nvSpPr>
        <p:spPr>
          <a:xfrm>
            <a:off x="8134447" y="3583851"/>
            <a:ext cx="2983509" cy="276999"/>
          </a:xfrm>
          <a:prstGeom prst="rect">
            <a:avLst/>
          </a:prstGeom>
        </p:spPr>
        <p:txBody>
          <a:bodyPr wrap="none">
            <a:spAutoFit/>
          </a:bodyPr>
          <a:lstStyle/>
          <a:p>
            <a:r>
              <a:rPr lang="en-US" altLang="ja-JP" sz="1200" kern="0" dirty="0" err="1">
                <a:solidFill>
                  <a:schemeClr val="tx1"/>
                </a:solidFill>
              </a:rPr>
              <a:t>Ghandi</a:t>
            </a:r>
            <a:r>
              <a:rPr lang="en-US" altLang="ja-JP" sz="1200" kern="0" dirty="0">
                <a:solidFill>
                  <a:schemeClr val="tx1"/>
                </a:solidFill>
              </a:rPr>
              <a:t>, R, S IAS Mexico City July 21-24 2019 </a:t>
            </a:r>
          </a:p>
        </p:txBody>
      </p:sp>
      <p:sp>
        <p:nvSpPr>
          <p:cNvPr id="6" name="Rectangle 5">
            <a:extLst>
              <a:ext uri="{FF2B5EF4-FFF2-40B4-BE49-F238E27FC236}">
                <a16:creationId xmlns:a16="http://schemas.microsoft.com/office/drawing/2014/main" id="{41B6A53E-282C-E044-AB9D-E9442957693A}"/>
              </a:ext>
            </a:extLst>
          </p:cNvPr>
          <p:cNvSpPr/>
          <p:nvPr/>
        </p:nvSpPr>
        <p:spPr>
          <a:xfrm>
            <a:off x="7793007" y="5615513"/>
            <a:ext cx="3666388" cy="276999"/>
          </a:xfrm>
          <a:prstGeom prst="rect">
            <a:avLst/>
          </a:prstGeom>
        </p:spPr>
        <p:txBody>
          <a:bodyPr wrap="none">
            <a:spAutoFit/>
          </a:bodyPr>
          <a:lstStyle/>
          <a:p>
            <a:r>
              <a:rPr lang="en-US" altLang="ja-JP" sz="1200" kern="0" dirty="0" err="1"/>
              <a:t>Millham</a:t>
            </a:r>
            <a:r>
              <a:rPr lang="en-US" altLang="ja-JP" sz="1200" kern="0" dirty="0"/>
              <a:t>, L  MOPEB275</a:t>
            </a:r>
            <a:r>
              <a:rPr lang="en-US" altLang="ja-JP" sz="1200" kern="0" dirty="0">
                <a:solidFill>
                  <a:schemeClr val="tx1"/>
                </a:solidFill>
              </a:rPr>
              <a:t> IAS Mexico City July 21-24 2019 </a:t>
            </a:r>
          </a:p>
        </p:txBody>
      </p:sp>
    </p:spTree>
    <p:extLst>
      <p:ext uri="{BB962C8B-B14F-4D97-AF65-F5344CB8AC3E}">
        <p14:creationId xmlns:p14="http://schemas.microsoft.com/office/powerpoint/2010/main" val="20169065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0D016-AD72-A245-8122-357153A6F2D8}"/>
              </a:ext>
            </a:extLst>
          </p:cNvPr>
          <p:cNvSpPr>
            <a:spLocks noGrp="1"/>
          </p:cNvSpPr>
          <p:nvPr>
            <p:ph type="title"/>
          </p:nvPr>
        </p:nvSpPr>
        <p:spPr/>
        <p:txBody>
          <a:bodyPr/>
          <a:lstStyle/>
          <a:p>
            <a:r>
              <a:rPr lang="en-US" dirty="0">
                <a:latin typeface="Franklin Gothic Medium" panose="020B0603020102020204" pitchFamily="34" charset="0"/>
              </a:rPr>
              <a:t>TB &amp; HIV</a:t>
            </a:r>
          </a:p>
        </p:txBody>
      </p:sp>
      <p:sp>
        <p:nvSpPr>
          <p:cNvPr id="3" name="Text Placeholder 2">
            <a:extLst>
              <a:ext uri="{FF2B5EF4-FFF2-40B4-BE49-F238E27FC236}">
                <a16:creationId xmlns:a16="http://schemas.microsoft.com/office/drawing/2014/main" id="{F47D4AA3-5D06-2449-AA9F-FD0137F482B5}"/>
              </a:ext>
            </a:extLst>
          </p:cNvPr>
          <p:cNvSpPr>
            <a:spLocks noGrp="1"/>
          </p:cNvSpPr>
          <p:nvPr>
            <p:ph type="body" idx="1"/>
          </p:nvPr>
        </p:nvSpPr>
        <p:spPr/>
        <p:txBody>
          <a:bodyPr/>
          <a:lstStyle/>
          <a:p>
            <a:r>
              <a:rPr lang="en-US" dirty="0"/>
              <a:t>Diagnosis &amp; Treatment Updates</a:t>
            </a:r>
          </a:p>
        </p:txBody>
      </p:sp>
    </p:spTree>
    <p:extLst>
      <p:ext uri="{BB962C8B-B14F-4D97-AF65-F5344CB8AC3E}">
        <p14:creationId xmlns:p14="http://schemas.microsoft.com/office/powerpoint/2010/main" val="466946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9629D-840C-024A-AC9A-6C2C2D87AB2C}"/>
              </a:ext>
            </a:extLst>
          </p:cNvPr>
          <p:cNvSpPr>
            <a:spLocks noGrp="1"/>
          </p:cNvSpPr>
          <p:nvPr>
            <p:ph type="title"/>
          </p:nvPr>
        </p:nvSpPr>
        <p:spPr>
          <a:xfrm>
            <a:off x="0" y="90388"/>
            <a:ext cx="10515600" cy="1325563"/>
          </a:xfrm>
        </p:spPr>
        <p:txBody>
          <a:bodyPr/>
          <a:lstStyle/>
          <a:p>
            <a:r>
              <a:rPr lang="en-US" dirty="0">
                <a:latin typeface="Franklin Gothic Medium" panose="020B0603020102020204" pitchFamily="34" charset="0"/>
              </a:rPr>
              <a:t>Microbiome in HIV-exposed infants</a:t>
            </a:r>
          </a:p>
        </p:txBody>
      </p:sp>
      <p:sp>
        <p:nvSpPr>
          <p:cNvPr id="3" name="Content Placeholder 2">
            <a:extLst>
              <a:ext uri="{FF2B5EF4-FFF2-40B4-BE49-F238E27FC236}">
                <a16:creationId xmlns:a16="http://schemas.microsoft.com/office/drawing/2014/main" id="{52C80125-D6D9-6B48-9E40-ED3B4CBEDFE0}"/>
              </a:ext>
            </a:extLst>
          </p:cNvPr>
          <p:cNvSpPr>
            <a:spLocks noGrp="1"/>
          </p:cNvSpPr>
          <p:nvPr>
            <p:ph idx="1"/>
          </p:nvPr>
        </p:nvSpPr>
        <p:spPr/>
        <p:txBody>
          <a:bodyPr/>
          <a:lstStyle/>
          <a:p>
            <a:r>
              <a:rPr lang="en-US" dirty="0"/>
              <a:t>Infants born to HIV+ mothers exhibit significant differences in GI microbial composition when compared to HIV-unexposed.</a:t>
            </a:r>
          </a:p>
        </p:txBody>
      </p:sp>
      <p:sp>
        <p:nvSpPr>
          <p:cNvPr id="5" name="TextBox 4">
            <a:extLst>
              <a:ext uri="{FF2B5EF4-FFF2-40B4-BE49-F238E27FC236}">
                <a16:creationId xmlns:a16="http://schemas.microsoft.com/office/drawing/2014/main" id="{7C280C56-C34C-F14B-BBD7-6B298CCD4EE3}"/>
              </a:ext>
            </a:extLst>
          </p:cNvPr>
          <p:cNvSpPr txBox="1"/>
          <p:nvPr/>
        </p:nvSpPr>
        <p:spPr>
          <a:xfrm>
            <a:off x="8083183" y="2644973"/>
            <a:ext cx="4108817" cy="307777"/>
          </a:xfrm>
          <a:prstGeom prst="rect">
            <a:avLst/>
          </a:prstGeom>
          <a:noFill/>
        </p:spPr>
        <p:txBody>
          <a:bodyPr wrap="none" rtlCol="0">
            <a:spAutoFit/>
          </a:bodyPr>
          <a:lstStyle/>
          <a:p>
            <a:r>
              <a:rPr lang="en-US" altLang="ja-JP" sz="1400" kern="0" dirty="0">
                <a:solidFill>
                  <a:schemeClr val="tx1"/>
                </a:solidFill>
              </a:rPr>
              <a:t>Brown, B </a:t>
            </a:r>
            <a:r>
              <a:rPr lang="en-US" altLang="ja-JP" sz="1400" kern="0" dirty="0"/>
              <a:t>TUPDA0101 IAS </a:t>
            </a:r>
            <a:r>
              <a:rPr lang="en-US" altLang="ja-JP" sz="1400" kern="0" dirty="0">
                <a:solidFill>
                  <a:schemeClr val="tx1"/>
                </a:solidFill>
              </a:rPr>
              <a:t>Mexico City July 21-24 2019</a:t>
            </a:r>
            <a:endParaRPr lang="en-US" sz="1400" dirty="0"/>
          </a:p>
        </p:txBody>
      </p:sp>
    </p:spTree>
    <p:extLst>
      <p:ext uri="{BB962C8B-B14F-4D97-AF65-F5344CB8AC3E}">
        <p14:creationId xmlns:p14="http://schemas.microsoft.com/office/powerpoint/2010/main" val="20184911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16E78-AB65-0746-A204-5181118175A3}"/>
              </a:ext>
            </a:extLst>
          </p:cNvPr>
          <p:cNvSpPr>
            <a:spLocks noGrp="1"/>
          </p:cNvSpPr>
          <p:nvPr>
            <p:ph type="title"/>
          </p:nvPr>
        </p:nvSpPr>
        <p:spPr>
          <a:xfrm>
            <a:off x="0" y="-8290"/>
            <a:ext cx="10515600" cy="1325563"/>
          </a:xfrm>
        </p:spPr>
        <p:txBody>
          <a:bodyPr/>
          <a:lstStyle/>
          <a:p>
            <a:r>
              <a:rPr lang="en-US" dirty="0">
                <a:latin typeface="Franklin Gothic Medium" panose="020B0603020102020204" pitchFamily="34" charset="0"/>
              </a:rPr>
              <a:t>Management of TB/HIV</a:t>
            </a:r>
          </a:p>
        </p:txBody>
      </p:sp>
      <p:sp>
        <p:nvSpPr>
          <p:cNvPr id="3" name="Content Placeholder 2">
            <a:extLst>
              <a:ext uri="{FF2B5EF4-FFF2-40B4-BE49-F238E27FC236}">
                <a16:creationId xmlns:a16="http://schemas.microsoft.com/office/drawing/2014/main" id="{191DF83D-16E2-E64C-931F-3C32665545F9}"/>
              </a:ext>
            </a:extLst>
          </p:cNvPr>
          <p:cNvSpPr>
            <a:spLocks noGrp="1"/>
          </p:cNvSpPr>
          <p:nvPr>
            <p:ph idx="1"/>
          </p:nvPr>
        </p:nvSpPr>
        <p:spPr>
          <a:xfrm>
            <a:off x="866056" y="994254"/>
            <a:ext cx="10515600" cy="4351338"/>
          </a:xfrm>
        </p:spPr>
        <p:txBody>
          <a:bodyPr/>
          <a:lstStyle/>
          <a:p>
            <a:pPr marL="0" indent="0" algn="just">
              <a:buNone/>
            </a:pPr>
            <a:r>
              <a:rPr lang="en-US" dirty="0"/>
              <a:t>Week 48 results of the Reflate TB2 trial showed that virologic control during TB treatment with </a:t>
            </a:r>
            <a:r>
              <a:rPr lang="en-US" dirty="0" err="1"/>
              <a:t>raltegravir</a:t>
            </a:r>
            <a:r>
              <a:rPr lang="en-US" dirty="0"/>
              <a:t> 400mg BID was </a:t>
            </a:r>
            <a:r>
              <a:rPr lang="en-US" b="1" dirty="0"/>
              <a:t>not</a:t>
            </a:r>
            <a:r>
              <a:rPr lang="en-US" dirty="0"/>
              <a:t> non-inferior to efavirenz. Efavirenz remains 1</a:t>
            </a:r>
            <a:r>
              <a:rPr lang="en-US" baseline="30000" dirty="0"/>
              <a:t>st</a:t>
            </a:r>
            <a:r>
              <a:rPr lang="en-US" dirty="0"/>
              <a:t> line for HIV in the context of TB.</a:t>
            </a:r>
          </a:p>
        </p:txBody>
      </p:sp>
      <p:pic>
        <p:nvPicPr>
          <p:cNvPr id="4" name="Image 4">
            <a:extLst>
              <a:ext uri="{FF2B5EF4-FFF2-40B4-BE49-F238E27FC236}">
                <a16:creationId xmlns:a16="http://schemas.microsoft.com/office/drawing/2014/main" id="{C1154C98-CE15-4D4D-9BC6-7F1C9B744B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2260" y="2166730"/>
            <a:ext cx="8062814" cy="4429660"/>
          </a:xfrm>
          <a:prstGeom prst="rect">
            <a:avLst/>
          </a:prstGeom>
        </p:spPr>
      </p:pic>
      <p:sp>
        <p:nvSpPr>
          <p:cNvPr id="5" name="Flèche vers le bas 10">
            <a:extLst>
              <a:ext uri="{FF2B5EF4-FFF2-40B4-BE49-F238E27FC236}">
                <a16:creationId xmlns:a16="http://schemas.microsoft.com/office/drawing/2014/main" id="{8A9AF1F7-6767-8244-AD00-BEEF9E5453EA}"/>
              </a:ext>
            </a:extLst>
          </p:cNvPr>
          <p:cNvSpPr/>
          <p:nvPr/>
        </p:nvSpPr>
        <p:spPr>
          <a:xfrm>
            <a:off x="6334973" y="3988171"/>
            <a:ext cx="230007" cy="55139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ZoneTexte 11">
            <a:extLst>
              <a:ext uri="{FF2B5EF4-FFF2-40B4-BE49-F238E27FC236}">
                <a16:creationId xmlns:a16="http://schemas.microsoft.com/office/drawing/2014/main" id="{4B19E4AB-2767-4B47-B880-327649D871E7}"/>
              </a:ext>
            </a:extLst>
          </p:cNvPr>
          <p:cNvSpPr txBox="1"/>
          <p:nvPr/>
        </p:nvSpPr>
        <p:spPr>
          <a:xfrm>
            <a:off x="4853844" y="4622243"/>
            <a:ext cx="3192268" cy="584775"/>
          </a:xfrm>
          <a:prstGeom prst="rect">
            <a:avLst/>
          </a:prstGeom>
          <a:noFill/>
          <a:ln w="38100">
            <a:solidFill>
              <a:srgbClr val="FF0000"/>
            </a:solidFill>
          </a:ln>
        </p:spPr>
        <p:txBody>
          <a:bodyPr wrap="square" rtlCol="0">
            <a:spAutoFit/>
          </a:bodyPr>
          <a:lstStyle/>
          <a:p>
            <a:r>
              <a:rPr lang="fr-FR" sz="1600" dirty="0">
                <a:solidFill>
                  <a:srgbClr val="0065B0"/>
                </a:solidFill>
              </a:rPr>
              <a:t>EFV 57.3% (95% IC 50.8-63.7)</a:t>
            </a:r>
          </a:p>
          <a:p>
            <a:r>
              <a:rPr lang="fr-FR" sz="1600" dirty="0">
                <a:solidFill>
                  <a:srgbClr val="FF69DF"/>
                </a:solidFill>
              </a:rPr>
              <a:t>RAL 57.9% (95% IC 51.5-64.3)</a:t>
            </a:r>
          </a:p>
        </p:txBody>
      </p:sp>
      <p:sp>
        <p:nvSpPr>
          <p:cNvPr id="7" name="Ellipse 12">
            <a:extLst>
              <a:ext uri="{FF2B5EF4-FFF2-40B4-BE49-F238E27FC236}">
                <a16:creationId xmlns:a16="http://schemas.microsoft.com/office/drawing/2014/main" id="{6B569E1C-58A5-9445-99C4-A3A1EA75725D}"/>
              </a:ext>
            </a:extLst>
          </p:cNvPr>
          <p:cNvSpPr/>
          <p:nvPr/>
        </p:nvSpPr>
        <p:spPr>
          <a:xfrm>
            <a:off x="6028299" y="2921192"/>
            <a:ext cx="843357" cy="102401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8">
            <a:extLst>
              <a:ext uri="{FF2B5EF4-FFF2-40B4-BE49-F238E27FC236}">
                <a16:creationId xmlns:a16="http://schemas.microsoft.com/office/drawing/2014/main" id="{0C447201-F98F-A04A-9F85-C325DB54E95C}"/>
              </a:ext>
            </a:extLst>
          </p:cNvPr>
          <p:cNvSpPr txBox="1"/>
          <p:nvPr/>
        </p:nvSpPr>
        <p:spPr>
          <a:xfrm>
            <a:off x="0" y="6596390"/>
            <a:ext cx="4441731" cy="261610"/>
          </a:xfrm>
          <a:prstGeom prst="rect">
            <a:avLst/>
          </a:prstGeom>
          <a:noFill/>
        </p:spPr>
        <p:txBody>
          <a:bodyPr wrap="square" rtlCol="0">
            <a:spAutoFit/>
          </a:bodyPr>
          <a:lstStyle/>
          <a:p>
            <a:r>
              <a:rPr lang="fr-FR" sz="1100" b="1" dirty="0"/>
              <a:t>De Castro et al. 10th IAS </a:t>
            </a:r>
            <a:r>
              <a:rPr lang="fr-FR" sz="1100" b="1" dirty="0" err="1"/>
              <a:t>conference</a:t>
            </a:r>
            <a:r>
              <a:rPr lang="fr-FR" sz="1100" b="1" dirty="0"/>
              <a:t>. Mexico. Slides MOAB0101</a:t>
            </a:r>
          </a:p>
        </p:txBody>
      </p:sp>
      <p:sp>
        <p:nvSpPr>
          <p:cNvPr id="9" name="TextBox 8">
            <a:extLst>
              <a:ext uri="{FF2B5EF4-FFF2-40B4-BE49-F238E27FC236}">
                <a16:creationId xmlns:a16="http://schemas.microsoft.com/office/drawing/2014/main" id="{4E6CFD48-B591-9848-95A4-EC648C072011}"/>
              </a:ext>
            </a:extLst>
          </p:cNvPr>
          <p:cNvSpPr txBox="1"/>
          <p:nvPr/>
        </p:nvSpPr>
        <p:spPr>
          <a:xfrm>
            <a:off x="4014202" y="2270033"/>
            <a:ext cx="3938930" cy="369332"/>
          </a:xfrm>
          <a:prstGeom prst="rect">
            <a:avLst/>
          </a:prstGeom>
          <a:noFill/>
        </p:spPr>
        <p:txBody>
          <a:bodyPr wrap="square" rtlCol="0">
            <a:spAutoFit/>
          </a:bodyPr>
          <a:lstStyle/>
          <a:p>
            <a:r>
              <a:rPr lang="en-US" b="1" u="sng" dirty="0"/>
              <a:t>Virologic Outcomes from Reflate TB2</a:t>
            </a:r>
          </a:p>
        </p:txBody>
      </p:sp>
    </p:spTree>
    <p:extLst>
      <p:ext uri="{BB962C8B-B14F-4D97-AF65-F5344CB8AC3E}">
        <p14:creationId xmlns:p14="http://schemas.microsoft.com/office/powerpoint/2010/main" val="36474637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1A3D-326E-1B46-89D8-AE53D9D70A66}"/>
              </a:ext>
            </a:extLst>
          </p:cNvPr>
          <p:cNvSpPr>
            <a:spLocks noGrp="1"/>
          </p:cNvSpPr>
          <p:nvPr>
            <p:ph type="title"/>
          </p:nvPr>
        </p:nvSpPr>
        <p:spPr>
          <a:xfrm>
            <a:off x="0" y="28155"/>
            <a:ext cx="12192000" cy="1325563"/>
          </a:xfrm>
        </p:spPr>
        <p:txBody>
          <a:bodyPr/>
          <a:lstStyle/>
          <a:p>
            <a:r>
              <a:rPr lang="en-US" dirty="0">
                <a:latin typeface="Franklin Gothic Medium" panose="020B0603020102020204" pitchFamily="34" charset="0"/>
              </a:rPr>
              <a:t>TB Prevention: Scale-up Progress</a:t>
            </a:r>
          </a:p>
        </p:txBody>
      </p:sp>
      <p:sp>
        <p:nvSpPr>
          <p:cNvPr id="3" name="Content Placeholder 2">
            <a:extLst>
              <a:ext uri="{FF2B5EF4-FFF2-40B4-BE49-F238E27FC236}">
                <a16:creationId xmlns:a16="http://schemas.microsoft.com/office/drawing/2014/main" id="{7794D821-63BD-FB43-9E81-8F2FAC40394F}"/>
              </a:ext>
            </a:extLst>
          </p:cNvPr>
          <p:cNvSpPr>
            <a:spLocks noGrp="1"/>
          </p:cNvSpPr>
          <p:nvPr>
            <p:ph idx="1"/>
          </p:nvPr>
        </p:nvSpPr>
        <p:spPr>
          <a:xfrm>
            <a:off x="838200" y="1586443"/>
            <a:ext cx="10515600" cy="4351338"/>
          </a:xfrm>
        </p:spPr>
        <p:txBody>
          <a:bodyPr/>
          <a:lstStyle/>
          <a:p>
            <a:r>
              <a:rPr lang="en-US" dirty="0"/>
              <a:t>From PEPFAR databases of people living with HIV in DRC, Haiti, Kenya, Lesotho, Mozambique, Nigeria and Eswatini who were initiating TB preventive therapy with INH:</a:t>
            </a:r>
          </a:p>
          <a:p>
            <a:pPr lvl="1"/>
            <a:r>
              <a:rPr lang="en-US" dirty="0"/>
              <a:t>In 2018 between 2 – 20% of PLH initiated TB preventive therapy. Completion rates varied from 13 – 75%.</a:t>
            </a:r>
          </a:p>
          <a:p>
            <a:pPr lvl="1"/>
            <a:r>
              <a:rPr lang="en-US" dirty="0"/>
              <a:t>In 2019 between 3 – 21% of PLH initiated TB preventive therapy, and completion rates varied from 27-90% up to the 2</a:t>
            </a:r>
            <a:r>
              <a:rPr lang="en-US" baseline="30000" dirty="0"/>
              <a:t>nd</a:t>
            </a:r>
            <a:r>
              <a:rPr lang="en-US" dirty="0"/>
              <a:t> quarter.</a:t>
            </a:r>
          </a:p>
          <a:p>
            <a:pPr lvl="1"/>
            <a:r>
              <a:rPr lang="en-US" dirty="0"/>
              <a:t>Women were more likely than men to both initiate and complete treatment.</a:t>
            </a:r>
          </a:p>
        </p:txBody>
      </p:sp>
      <p:sp>
        <p:nvSpPr>
          <p:cNvPr id="4" name="Footer Placeholder 3">
            <a:extLst>
              <a:ext uri="{FF2B5EF4-FFF2-40B4-BE49-F238E27FC236}">
                <a16:creationId xmlns:a16="http://schemas.microsoft.com/office/drawing/2014/main" id="{F56869C6-810D-A74F-9A0B-5F1D1BC40B23}"/>
              </a:ext>
            </a:extLst>
          </p:cNvPr>
          <p:cNvSpPr>
            <a:spLocks noGrp="1"/>
          </p:cNvSpPr>
          <p:nvPr>
            <p:ph type="ftr" sz="quarter" idx="11"/>
          </p:nvPr>
        </p:nvSpPr>
        <p:spPr>
          <a:xfrm>
            <a:off x="0" y="6403230"/>
            <a:ext cx="4114800" cy="365125"/>
          </a:xfrm>
          <a:prstGeom prst="rect">
            <a:avLst/>
          </a:prstGeom>
        </p:spPr>
        <p:txBody>
          <a:bodyPr anchor="b" anchorCtr="0"/>
          <a:lstStyle/>
          <a:p>
            <a:pPr algn="l" defTabSz="914400"/>
            <a:r>
              <a:rPr lang="en-US" altLang="ja-JP" kern="0" dirty="0">
                <a:solidFill>
                  <a:schemeClr val="tx1"/>
                </a:solidFill>
              </a:rPr>
              <a:t>Godfrey, K MOPDD0106LB IAS Mexico City July 21-24 2019 </a:t>
            </a:r>
          </a:p>
        </p:txBody>
      </p:sp>
    </p:spTree>
    <p:extLst>
      <p:ext uri="{BB962C8B-B14F-4D97-AF65-F5344CB8AC3E}">
        <p14:creationId xmlns:p14="http://schemas.microsoft.com/office/powerpoint/2010/main" val="12581210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9C5D-34FF-F045-8629-8DC19E18ACB8}"/>
              </a:ext>
            </a:extLst>
          </p:cNvPr>
          <p:cNvSpPr>
            <a:spLocks noGrp="1"/>
          </p:cNvSpPr>
          <p:nvPr>
            <p:ph type="title"/>
          </p:nvPr>
        </p:nvSpPr>
        <p:spPr>
          <a:xfrm>
            <a:off x="0" y="9149"/>
            <a:ext cx="11905366" cy="1325563"/>
          </a:xfrm>
        </p:spPr>
        <p:txBody>
          <a:bodyPr/>
          <a:lstStyle/>
          <a:p>
            <a:r>
              <a:rPr lang="en-US" dirty="0">
                <a:latin typeface="Franklin Gothic Medium" panose="020B0603020102020204" pitchFamily="34" charset="0"/>
              </a:rPr>
              <a:t>Diagnostic Testing Updates in TB: LAM</a:t>
            </a:r>
          </a:p>
        </p:txBody>
      </p:sp>
      <p:sp>
        <p:nvSpPr>
          <p:cNvPr id="3" name="Content Placeholder 2">
            <a:extLst>
              <a:ext uri="{FF2B5EF4-FFF2-40B4-BE49-F238E27FC236}">
                <a16:creationId xmlns:a16="http://schemas.microsoft.com/office/drawing/2014/main" id="{90964ED7-B8CD-E04D-B71F-91B07EF83373}"/>
              </a:ext>
            </a:extLst>
          </p:cNvPr>
          <p:cNvSpPr>
            <a:spLocks noGrp="1"/>
          </p:cNvSpPr>
          <p:nvPr>
            <p:ph idx="1"/>
          </p:nvPr>
        </p:nvSpPr>
        <p:spPr>
          <a:xfrm>
            <a:off x="486147" y="1129492"/>
            <a:ext cx="7976105" cy="4351338"/>
          </a:xfrm>
        </p:spPr>
        <p:txBody>
          <a:bodyPr>
            <a:normAutofit/>
          </a:bodyPr>
          <a:lstStyle/>
          <a:p>
            <a:pPr marL="0" indent="0">
              <a:buNone/>
            </a:pPr>
            <a:r>
              <a:rPr lang="en-US" sz="2200" dirty="0"/>
              <a:t>In the STAMP trial (n=2600), urine LAM tests were performed in combination with sputum &amp; urine </a:t>
            </a:r>
            <a:r>
              <a:rPr lang="en-US" sz="2200" dirty="0" err="1"/>
              <a:t>Xpert</a:t>
            </a:r>
            <a:r>
              <a:rPr lang="en-US" sz="2200" dirty="0"/>
              <a:t> in PLH hospitalized in Malawi &amp; South Africa with TB symptoms. Compared to sputum </a:t>
            </a:r>
            <a:r>
              <a:rPr lang="en-US" sz="2200" dirty="0" err="1"/>
              <a:t>Xpert</a:t>
            </a:r>
            <a:r>
              <a:rPr lang="en-US" sz="2200" dirty="0"/>
              <a:t> alone (SOC), use of urine LAM testing:</a:t>
            </a:r>
          </a:p>
          <a:p>
            <a:pPr marL="269875" lvl="1" indent="-203200"/>
            <a:r>
              <a:rPr lang="en-US" sz="2000" dirty="0"/>
              <a:t>Increased pre-discharge diagnosis and treatment for TB</a:t>
            </a:r>
          </a:p>
          <a:p>
            <a:pPr marL="269875" lvl="1" indent="-203200"/>
            <a:r>
              <a:rPr lang="en-US" sz="2000" dirty="0"/>
              <a:t>Reduced 56-day mortality among subgroups with CD4 &lt; 100 cells/mL, severe anemia, and clinically suspected TB.</a:t>
            </a:r>
          </a:p>
          <a:p>
            <a:pPr marL="269875" lvl="1" indent="-203200"/>
            <a:r>
              <a:rPr lang="en-US" sz="2000" dirty="0"/>
              <a:t>Was cost-effective, &amp; could be performed on more patients (59.6% producing sputum vs 99% producing urine)</a:t>
            </a:r>
          </a:p>
        </p:txBody>
      </p:sp>
      <p:sp>
        <p:nvSpPr>
          <p:cNvPr id="7" name="TextBox 6">
            <a:extLst>
              <a:ext uri="{FF2B5EF4-FFF2-40B4-BE49-F238E27FC236}">
                <a16:creationId xmlns:a16="http://schemas.microsoft.com/office/drawing/2014/main" id="{C4998D3C-10F8-1F4A-BDDB-EDC91769FB63}"/>
              </a:ext>
            </a:extLst>
          </p:cNvPr>
          <p:cNvSpPr txBox="1"/>
          <p:nvPr/>
        </p:nvSpPr>
        <p:spPr>
          <a:xfrm>
            <a:off x="6749437" y="6369928"/>
            <a:ext cx="184731" cy="369332"/>
          </a:xfrm>
          <a:prstGeom prst="rect">
            <a:avLst/>
          </a:prstGeom>
          <a:noFill/>
        </p:spPr>
        <p:txBody>
          <a:bodyPr wrap="none" rtlCol="0">
            <a:spAutoFit/>
          </a:bodyPr>
          <a:lstStyle/>
          <a:p>
            <a:endParaRPr lang="en-US" dirty="0"/>
          </a:p>
        </p:txBody>
      </p:sp>
      <p:grpSp>
        <p:nvGrpSpPr>
          <p:cNvPr id="21" name="Group 20">
            <a:extLst>
              <a:ext uri="{FF2B5EF4-FFF2-40B4-BE49-F238E27FC236}">
                <a16:creationId xmlns:a16="http://schemas.microsoft.com/office/drawing/2014/main" id="{AF4E5EFA-49E8-224E-A445-AA559FB06287}"/>
              </a:ext>
            </a:extLst>
          </p:cNvPr>
          <p:cNvGrpSpPr/>
          <p:nvPr/>
        </p:nvGrpSpPr>
        <p:grpSpPr>
          <a:xfrm>
            <a:off x="8348133" y="2238491"/>
            <a:ext cx="3979334" cy="2537985"/>
            <a:chOff x="5338908" y="1901031"/>
            <a:chExt cx="6627787" cy="4557091"/>
          </a:xfrm>
        </p:grpSpPr>
        <p:sp>
          <p:nvSpPr>
            <p:cNvPr id="9" name="Oval 8">
              <a:extLst>
                <a:ext uri="{FF2B5EF4-FFF2-40B4-BE49-F238E27FC236}">
                  <a16:creationId xmlns:a16="http://schemas.microsoft.com/office/drawing/2014/main" id="{2E9A87CF-8629-D34C-B78A-2B06D9DBBF79}"/>
                </a:ext>
              </a:extLst>
            </p:cNvPr>
            <p:cNvSpPr/>
            <p:nvPr/>
          </p:nvSpPr>
          <p:spPr>
            <a:xfrm>
              <a:off x="7327200" y="1901031"/>
              <a:ext cx="3026292" cy="2991208"/>
            </a:xfrm>
            <a:prstGeom prst="ellipse">
              <a:avLst/>
            </a:prstGeom>
            <a:solidFill>
              <a:schemeClr val="accent1">
                <a:lumMod val="7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ea typeface="Open Sans" panose="020B0606030504020204" pitchFamily="34" charset="0"/>
                <a:cs typeface="Arial" panose="020B0604020202020204" pitchFamily="34" charset="0"/>
              </a:endParaRPr>
            </a:p>
          </p:txBody>
        </p:sp>
        <p:sp>
          <p:nvSpPr>
            <p:cNvPr id="10" name="Oval 9">
              <a:extLst>
                <a:ext uri="{FF2B5EF4-FFF2-40B4-BE49-F238E27FC236}">
                  <a16:creationId xmlns:a16="http://schemas.microsoft.com/office/drawing/2014/main" id="{EB1B2F86-92B9-4B41-857E-F57D7253D70E}"/>
                </a:ext>
              </a:extLst>
            </p:cNvPr>
            <p:cNvSpPr/>
            <p:nvPr/>
          </p:nvSpPr>
          <p:spPr>
            <a:xfrm>
              <a:off x="5338908" y="2289520"/>
              <a:ext cx="4119611" cy="4077098"/>
            </a:xfrm>
            <a:prstGeom prst="ellipse">
              <a:avLst/>
            </a:prstGeom>
            <a:solidFill>
              <a:srgbClr val="FFFF00">
                <a:alpha val="38000"/>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600" dirty="0">
                <a:latin typeface="Arial" panose="020B0604020202020204" pitchFamily="34" charset="0"/>
                <a:ea typeface="Open Sans" panose="020B0606030504020204" pitchFamily="34" charset="0"/>
                <a:cs typeface="Arial" panose="020B0604020202020204" pitchFamily="34" charset="0"/>
              </a:endParaRPr>
            </a:p>
          </p:txBody>
        </p:sp>
        <p:sp>
          <p:nvSpPr>
            <p:cNvPr id="11" name="Oval 10">
              <a:extLst>
                <a:ext uri="{FF2B5EF4-FFF2-40B4-BE49-F238E27FC236}">
                  <a16:creationId xmlns:a16="http://schemas.microsoft.com/office/drawing/2014/main" id="{B2D992DA-EE9D-D244-8A3C-465D7D821DA1}"/>
                </a:ext>
              </a:extLst>
            </p:cNvPr>
            <p:cNvSpPr/>
            <p:nvPr/>
          </p:nvSpPr>
          <p:spPr>
            <a:xfrm>
              <a:off x="7327200" y="3227792"/>
              <a:ext cx="2803162" cy="2845830"/>
            </a:xfrm>
            <a:prstGeom prst="ellipse">
              <a:avLst/>
            </a:prstGeom>
            <a:solidFill>
              <a:srgbClr val="FF0000">
                <a:alpha val="38000"/>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600" dirty="0">
                <a:latin typeface="Arial" panose="020B0604020202020204" pitchFamily="34" charset="0"/>
                <a:ea typeface="Open Sans" panose="020B0606030504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6539770-2573-5948-BE66-04CEBD0E5F0A}"/>
                </a:ext>
              </a:extLst>
            </p:cNvPr>
            <p:cNvSpPr txBox="1"/>
            <p:nvPr/>
          </p:nvSpPr>
          <p:spPr>
            <a:xfrm>
              <a:off x="10398282" y="2393124"/>
              <a:ext cx="1568413" cy="1312404"/>
            </a:xfrm>
            <a:prstGeom prst="rect">
              <a:avLst/>
            </a:prstGeom>
            <a:noFill/>
          </p:spPr>
          <p:txBody>
            <a:bodyPr wrap="square" rtlCol="0">
              <a:spAutoFit/>
            </a:bodyPr>
            <a:lstStyle/>
            <a:p>
              <a:r>
                <a:rPr lang="en-GB" sz="1600" b="1" dirty="0">
                  <a:latin typeface="Arial" panose="020B0604020202020204" pitchFamily="34" charset="0"/>
                  <a:ea typeface="Open Sans" panose="020B0606030504020204" pitchFamily="34" charset="0"/>
                  <a:cs typeface="Arial" panose="020B0604020202020204" pitchFamily="34" charset="0"/>
                </a:rPr>
                <a:t>Sputum Xpert (n=85)</a:t>
              </a:r>
            </a:p>
          </p:txBody>
        </p:sp>
        <p:sp>
          <p:nvSpPr>
            <p:cNvPr id="13" name="TextBox 12">
              <a:extLst>
                <a:ext uri="{FF2B5EF4-FFF2-40B4-BE49-F238E27FC236}">
                  <a16:creationId xmlns:a16="http://schemas.microsoft.com/office/drawing/2014/main" id="{4431CD23-D897-004E-96D4-BD06CDF685B4}"/>
                </a:ext>
              </a:extLst>
            </p:cNvPr>
            <p:cNvSpPr txBox="1"/>
            <p:nvPr/>
          </p:nvSpPr>
          <p:spPr>
            <a:xfrm>
              <a:off x="10154280" y="5145718"/>
              <a:ext cx="1437752" cy="1312404"/>
            </a:xfrm>
            <a:prstGeom prst="rect">
              <a:avLst/>
            </a:prstGeom>
            <a:noFill/>
          </p:spPr>
          <p:txBody>
            <a:bodyPr wrap="square" rtlCol="0">
              <a:spAutoFit/>
            </a:bodyPr>
            <a:lstStyle/>
            <a:p>
              <a:r>
                <a:rPr lang="en-GB" sz="1600" b="1" dirty="0">
                  <a:latin typeface="Arial" panose="020B0604020202020204" pitchFamily="34" charset="0"/>
                  <a:ea typeface="Open Sans" panose="020B0606030504020204" pitchFamily="34" charset="0"/>
                  <a:cs typeface="Arial" panose="020B0604020202020204" pitchFamily="34" charset="0"/>
                </a:rPr>
                <a:t>Urine Xpert </a:t>
              </a:r>
              <a:br>
                <a:rPr lang="en-GB" sz="1600" b="1" dirty="0">
                  <a:latin typeface="Arial" panose="020B0604020202020204" pitchFamily="34" charset="0"/>
                  <a:ea typeface="Open Sans" panose="020B0606030504020204" pitchFamily="34" charset="0"/>
                  <a:cs typeface="Arial" panose="020B0604020202020204" pitchFamily="34" charset="0"/>
                </a:rPr>
              </a:br>
              <a:r>
                <a:rPr lang="en-GB" sz="1600" b="1" dirty="0">
                  <a:latin typeface="Arial" panose="020B0604020202020204" pitchFamily="34" charset="0"/>
                  <a:ea typeface="Open Sans" panose="020B0606030504020204" pitchFamily="34" charset="0"/>
                  <a:cs typeface="Arial" panose="020B0604020202020204" pitchFamily="34" charset="0"/>
                </a:rPr>
                <a:t>(n= 74)</a:t>
              </a:r>
            </a:p>
          </p:txBody>
        </p:sp>
        <p:sp>
          <p:nvSpPr>
            <p:cNvPr id="14" name="TextBox 13">
              <a:extLst>
                <a:ext uri="{FF2B5EF4-FFF2-40B4-BE49-F238E27FC236}">
                  <a16:creationId xmlns:a16="http://schemas.microsoft.com/office/drawing/2014/main" id="{92B59A60-73EB-C544-99A8-29744B97012F}"/>
                </a:ext>
              </a:extLst>
            </p:cNvPr>
            <p:cNvSpPr txBox="1"/>
            <p:nvPr/>
          </p:nvSpPr>
          <p:spPr>
            <a:xfrm>
              <a:off x="5962611" y="4245329"/>
              <a:ext cx="1364590" cy="828945"/>
            </a:xfrm>
            <a:prstGeom prst="rect">
              <a:avLst/>
            </a:prstGeom>
            <a:noFill/>
          </p:spPr>
          <p:txBody>
            <a:bodyPr wrap="square" rtlCol="0">
              <a:spAutoFit/>
            </a:bodyPr>
            <a:lstStyle/>
            <a:p>
              <a:pPr algn="ctr"/>
              <a:r>
                <a:rPr lang="en-GB" sz="1200" b="1" dirty="0">
                  <a:latin typeface="Arial" panose="020B0604020202020204" pitchFamily="34" charset="0"/>
                  <a:ea typeface="Open Sans" panose="020B0606030504020204" pitchFamily="34" charset="0"/>
                  <a:cs typeface="Arial" panose="020B0604020202020204" pitchFamily="34" charset="0"/>
                </a:rPr>
                <a:t>41.4% </a:t>
              </a:r>
              <a:br>
                <a:rPr lang="en-GB" sz="1200" b="1" dirty="0">
                  <a:latin typeface="Arial" panose="020B0604020202020204" pitchFamily="34" charset="0"/>
                  <a:ea typeface="Open Sans" panose="020B0606030504020204" pitchFamily="34" charset="0"/>
                  <a:cs typeface="Arial" panose="020B0604020202020204" pitchFamily="34" charset="0"/>
                </a:rPr>
              </a:br>
              <a:r>
                <a:rPr lang="en-GB" sz="1200" b="1" dirty="0">
                  <a:latin typeface="Arial" panose="020B0604020202020204" pitchFamily="34" charset="0"/>
                  <a:ea typeface="Open Sans" panose="020B0606030504020204" pitchFamily="34" charset="0"/>
                  <a:cs typeface="Arial" panose="020B0604020202020204" pitchFamily="34" charset="0"/>
                </a:rPr>
                <a:t>(n=87)</a:t>
              </a:r>
            </a:p>
          </p:txBody>
        </p:sp>
        <p:sp>
          <p:nvSpPr>
            <p:cNvPr id="15" name="TextBox 14">
              <a:extLst>
                <a:ext uri="{FF2B5EF4-FFF2-40B4-BE49-F238E27FC236}">
                  <a16:creationId xmlns:a16="http://schemas.microsoft.com/office/drawing/2014/main" id="{C6204D52-4D5C-BD49-8DB8-410F02B46504}"/>
                </a:ext>
              </a:extLst>
            </p:cNvPr>
            <p:cNvSpPr txBox="1"/>
            <p:nvPr/>
          </p:nvSpPr>
          <p:spPr>
            <a:xfrm>
              <a:off x="8799761" y="2414605"/>
              <a:ext cx="1390799" cy="828945"/>
            </a:xfrm>
            <a:prstGeom prst="rect">
              <a:avLst/>
            </a:prstGeom>
            <a:noFill/>
          </p:spPr>
          <p:txBody>
            <a:bodyPr wrap="square" rtlCol="0">
              <a:spAutoFit/>
            </a:bodyPr>
            <a:lstStyle/>
            <a:p>
              <a:pPr algn="ctr"/>
              <a:r>
                <a:rPr lang="en-GB" sz="1200" b="1" dirty="0">
                  <a:latin typeface="Arial" panose="020B0604020202020204" pitchFamily="34" charset="0"/>
                  <a:ea typeface="Open Sans" panose="020B0606030504020204" pitchFamily="34" charset="0"/>
                  <a:cs typeface="Arial" panose="020B0604020202020204" pitchFamily="34" charset="0"/>
                </a:rPr>
                <a:t>14.3% </a:t>
              </a:r>
              <a:br>
                <a:rPr lang="en-GB" sz="1200" b="1" dirty="0">
                  <a:latin typeface="Arial" panose="020B0604020202020204" pitchFamily="34" charset="0"/>
                  <a:ea typeface="Open Sans" panose="020B0606030504020204" pitchFamily="34" charset="0"/>
                  <a:cs typeface="Arial" panose="020B0604020202020204" pitchFamily="34" charset="0"/>
                </a:rPr>
              </a:br>
              <a:r>
                <a:rPr lang="en-GB" sz="1200" b="1" dirty="0">
                  <a:latin typeface="Arial" panose="020B0604020202020204" pitchFamily="34" charset="0"/>
                  <a:ea typeface="Open Sans" panose="020B0606030504020204" pitchFamily="34" charset="0"/>
                  <a:cs typeface="Arial" panose="020B0604020202020204" pitchFamily="34" charset="0"/>
                </a:rPr>
                <a:t>(n=30)</a:t>
              </a:r>
            </a:p>
          </p:txBody>
        </p:sp>
        <p:sp>
          <p:nvSpPr>
            <p:cNvPr id="16" name="TextBox 15">
              <a:extLst>
                <a:ext uri="{FF2B5EF4-FFF2-40B4-BE49-F238E27FC236}">
                  <a16:creationId xmlns:a16="http://schemas.microsoft.com/office/drawing/2014/main" id="{7E349E16-71B7-6C4E-8FC2-32574D1B43BB}"/>
                </a:ext>
              </a:extLst>
            </p:cNvPr>
            <p:cNvSpPr txBox="1"/>
            <p:nvPr/>
          </p:nvSpPr>
          <p:spPr>
            <a:xfrm>
              <a:off x="9157768" y="4884105"/>
              <a:ext cx="1240513" cy="828945"/>
            </a:xfrm>
            <a:prstGeom prst="rect">
              <a:avLst/>
            </a:prstGeom>
            <a:noFill/>
          </p:spPr>
          <p:txBody>
            <a:bodyPr wrap="square" rtlCol="0">
              <a:spAutoFit/>
            </a:bodyPr>
            <a:lstStyle/>
            <a:p>
              <a:pPr algn="ctr"/>
              <a:r>
                <a:rPr lang="en-GB" sz="1200" b="1" dirty="0">
                  <a:latin typeface="Arial" panose="020B0604020202020204" pitchFamily="34" charset="0"/>
                  <a:ea typeface="Open Sans" panose="020B0606030504020204" pitchFamily="34" charset="0"/>
                  <a:cs typeface="Arial" panose="020B0604020202020204" pitchFamily="34" charset="0"/>
                </a:rPr>
                <a:t>6.2% </a:t>
              </a:r>
              <a:br>
                <a:rPr lang="en-GB" sz="1200" b="1" dirty="0">
                  <a:latin typeface="Arial" panose="020B0604020202020204" pitchFamily="34" charset="0"/>
                  <a:ea typeface="Open Sans" panose="020B0606030504020204" pitchFamily="34" charset="0"/>
                  <a:cs typeface="Arial" panose="020B0604020202020204" pitchFamily="34" charset="0"/>
                </a:rPr>
              </a:br>
              <a:r>
                <a:rPr lang="en-GB" sz="1200" b="1" dirty="0">
                  <a:latin typeface="Arial" panose="020B0604020202020204" pitchFamily="34" charset="0"/>
                  <a:ea typeface="Open Sans" panose="020B0606030504020204" pitchFamily="34" charset="0"/>
                  <a:cs typeface="Arial" panose="020B0604020202020204" pitchFamily="34" charset="0"/>
                </a:rPr>
                <a:t>(n=13)</a:t>
              </a:r>
            </a:p>
          </p:txBody>
        </p:sp>
        <p:sp>
          <p:nvSpPr>
            <p:cNvPr id="17" name="TextBox 16">
              <a:extLst>
                <a:ext uri="{FF2B5EF4-FFF2-40B4-BE49-F238E27FC236}">
                  <a16:creationId xmlns:a16="http://schemas.microsoft.com/office/drawing/2014/main" id="{D9784143-86E4-6242-B96F-557BF79E0D39}"/>
                </a:ext>
              </a:extLst>
            </p:cNvPr>
            <p:cNvSpPr txBox="1"/>
            <p:nvPr/>
          </p:nvSpPr>
          <p:spPr>
            <a:xfrm>
              <a:off x="7523782" y="2565535"/>
              <a:ext cx="1219574" cy="828945"/>
            </a:xfrm>
            <a:prstGeom prst="rect">
              <a:avLst/>
            </a:prstGeom>
            <a:noFill/>
          </p:spPr>
          <p:txBody>
            <a:bodyPr wrap="square" rtlCol="0">
              <a:spAutoFit/>
            </a:bodyPr>
            <a:lstStyle/>
            <a:p>
              <a:pPr algn="ctr"/>
              <a:r>
                <a:rPr lang="en-GB" sz="1200" b="1" dirty="0">
                  <a:latin typeface="Arial" panose="020B0604020202020204" pitchFamily="34" charset="0"/>
                  <a:ea typeface="Open Sans" panose="020B0606030504020204" pitchFamily="34" charset="0"/>
                  <a:cs typeface="Arial" panose="020B0604020202020204" pitchFamily="34" charset="0"/>
                </a:rPr>
                <a:t>8.6% </a:t>
              </a:r>
              <a:br>
                <a:rPr lang="en-GB" sz="1200" b="1" dirty="0">
                  <a:latin typeface="Arial" panose="020B0604020202020204" pitchFamily="34" charset="0"/>
                  <a:ea typeface="Open Sans" panose="020B0606030504020204" pitchFamily="34" charset="0"/>
                  <a:cs typeface="Arial" panose="020B0604020202020204" pitchFamily="34" charset="0"/>
                </a:rPr>
              </a:br>
              <a:r>
                <a:rPr lang="en-GB" sz="1200" b="1" dirty="0">
                  <a:latin typeface="Arial" panose="020B0604020202020204" pitchFamily="34" charset="0"/>
                  <a:ea typeface="Open Sans" panose="020B0606030504020204" pitchFamily="34" charset="0"/>
                  <a:cs typeface="Arial" panose="020B0604020202020204" pitchFamily="34" charset="0"/>
                </a:rPr>
                <a:t>(n=18)</a:t>
              </a:r>
            </a:p>
          </p:txBody>
        </p:sp>
        <p:sp>
          <p:nvSpPr>
            <p:cNvPr id="18" name="TextBox 17">
              <a:extLst>
                <a:ext uri="{FF2B5EF4-FFF2-40B4-BE49-F238E27FC236}">
                  <a16:creationId xmlns:a16="http://schemas.microsoft.com/office/drawing/2014/main" id="{CF8E34C1-3030-2A4F-A859-A65616649F09}"/>
                </a:ext>
              </a:extLst>
            </p:cNvPr>
            <p:cNvSpPr txBox="1"/>
            <p:nvPr/>
          </p:nvSpPr>
          <p:spPr>
            <a:xfrm>
              <a:off x="9195110" y="3816296"/>
              <a:ext cx="1032792" cy="461665"/>
            </a:xfrm>
            <a:prstGeom prst="rect">
              <a:avLst/>
            </a:prstGeom>
            <a:noFill/>
          </p:spPr>
          <p:txBody>
            <a:bodyPr wrap="square" rtlCol="0">
              <a:spAutoFit/>
            </a:bodyPr>
            <a:lstStyle/>
            <a:p>
              <a:pPr algn="ctr"/>
              <a:r>
                <a:rPr lang="en-GB" sz="1200" b="1" dirty="0">
                  <a:latin typeface="Arial" panose="020B0604020202020204" pitchFamily="34" charset="0"/>
                  <a:ea typeface="Open Sans" panose="020B0606030504020204" pitchFamily="34" charset="0"/>
                  <a:cs typeface="Arial" panose="020B0604020202020204" pitchFamily="34" charset="0"/>
                </a:rPr>
                <a:t>3.8% </a:t>
              </a:r>
              <a:br>
                <a:rPr lang="en-GB" sz="1200" b="1" dirty="0">
                  <a:latin typeface="Arial" panose="020B0604020202020204" pitchFamily="34" charset="0"/>
                  <a:ea typeface="Open Sans" panose="020B0606030504020204" pitchFamily="34" charset="0"/>
                  <a:cs typeface="Arial" panose="020B0604020202020204" pitchFamily="34" charset="0"/>
                </a:rPr>
              </a:br>
              <a:r>
                <a:rPr lang="en-GB" sz="1200" b="1" dirty="0">
                  <a:latin typeface="Arial" panose="020B0604020202020204" pitchFamily="34" charset="0"/>
                  <a:ea typeface="Open Sans" panose="020B0606030504020204" pitchFamily="34" charset="0"/>
                  <a:cs typeface="Arial" panose="020B0604020202020204" pitchFamily="34" charset="0"/>
                </a:rPr>
                <a:t>(n=8)</a:t>
              </a:r>
            </a:p>
          </p:txBody>
        </p:sp>
        <p:sp>
          <p:nvSpPr>
            <p:cNvPr id="19" name="TextBox 18">
              <a:extLst>
                <a:ext uri="{FF2B5EF4-FFF2-40B4-BE49-F238E27FC236}">
                  <a16:creationId xmlns:a16="http://schemas.microsoft.com/office/drawing/2014/main" id="{3E9127FF-695A-3D43-A05C-EBDFCFB2B0E5}"/>
                </a:ext>
              </a:extLst>
            </p:cNvPr>
            <p:cNvSpPr txBox="1"/>
            <p:nvPr/>
          </p:nvSpPr>
          <p:spPr>
            <a:xfrm>
              <a:off x="7760832" y="4929304"/>
              <a:ext cx="1255923" cy="828945"/>
            </a:xfrm>
            <a:prstGeom prst="rect">
              <a:avLst/>
            </a:prstGeom>
            <a:noFill/>
          </p:spPr>
          <p:txBody>
            <a:bodyPr wrap="square" rtlCol="0">
              <a:spAutoFit/>
            </a:bodyPr>
            <a:lstStyle/>
            <a:p>
              <a:pPr algn="ctr"/>
              <a:r>
                <a:rPr lang="en-GB" sz="1200" b="1" dirty="0">
                  <a:latin typeface="Arial" panose="020B0604020202020204" pitchFamily="34" charset="0"/>
                  <a:ea typeface="Open Sans" panose="020B0606030504020204" pitchFamily="34" charset="0"/>
                  <a:cs typeface="Arial" panose="020B0604020202020204" pitchFamily="34" charset="0"/>
                </a:rPr>
                <a:t>11.4% </a:t>
              </a:r>
              <a:br>
                <a:rPr lang="en-GB" sz="1200" b="1" dirty="0">
                  <a:latin typeface="Arial" panose="020B0604020202020204" pitchFamily="34" charset="0"/>
                  <a:ea typeface="Open Sans" panose="020B0606030504020204" pitchFamily="34" charset="0"/>
                  <a:cs typeface="Arial" panose="020B0604020202020204" pitchFamily="34" charset="0"/>
                </a:rPr>
              </a:br>
              <a:r>
                <a:rPr lang="en-GB" sz="1200" b="1" dirty="0">
                  <a:latin typeface="Arial" panose="020B0604020202020204" pitchFamily="34" charset="0"/>
                  <a:ea typeface="Open Sans" panose="020B0606030504020204" pitchFamily="34" charset="0"/>
                  <a:cs typeface="Arial" panose="020B0604020202020204" pitchFamily="34" charset="0"/>
                </a:rPr>
                <a:t>(n=24)</a:t>
              </a:r>
            </a:p>
          </p:txBody>
        </p:sp>
        <p:sp>
          <p:nvSpPr>
            <p:cNvPr id="20" name="TextBox 19">
              <a:extLst>
                <a:ext uri="{FF2B5EF4-FFF2-40B4-BE49-F238E27FC236}">
                  <a16:creationId xmlns:a16="http://schemas.microsoft.com/office/drawing/2014/main" id="{1F7B7166-DE59-1543-A894-87F73A6D6139}"/>
                </a:ext>
              </a:extLst>
            </p:cNvPr>
            <p:cNvSpPr txBox="1"/>
            <p:nvPr/>
          </p:nvSpPr>
          <p:spPr>
            <a:xfrm>
              <a:off x="8096584" y="3722110"/>
              <a:ext cx="1361935" cy="828945"/>
            </a:xfrm>
            <a:prstGeom prst="rect">
              <a:avLst/>
            </a:prstGeom>
            <a:noFill/>
          </p:spPr>
          <p:txBody>
            <a:bodyPr wrap="square" rtlCol="0">
              <a:spAutoFit/>
            </a:bodyPr>
            <a:lstStyle/>
            <a:p>
              <a:pPr algn="ctr"/>
              <a:r>
                <a:rPr lang="en-GB" sz="1200" b="1" dirty="0">
                  <a:latin typeface="Arial" panose="020B0604020202020204" pitchFamily="34" charset="0"/>
                  <a:ea typeface="Open Sans" panose="020B0606030504020204" pitchFamily="34" charset="0"/>
                  <a:cs typeface="Arial" panose="020B0604020202020204" pitchFamily="34" charset="0"/>
                </a:rPr>
                <a:t>13.8% </a:t>
              </a:r>
              <a:br>
                <a:rPr lang="en-GB" sz="1200" b="1" dirty="0">
                  <a:latin typeface="Arial" panose="020B0604020202020204" pitchFamily="34" charset="0"/>
                  <a:ea typeface="Open Sans" panose="020B0606030504020204" pitchFamily="34" charset="0"/>
                  <a:cs typeface="Arial" panose="020B0604020202020204" pitchFamily="34" charset="0"/>
                </a:rPr>
              </a:br>
              <a:r>
                <a:rPr lang="en-GB" sz="1200" b="1" dirty="0">
                  <a:latin typeface="Arial" panose="020B0604020202020204" pitchFamily="34" charset="0"/>
                  <a:ea typeface="Open Sans" panose="020B0606030504020204" pitchFamily="34" charset="0"/>
                  <a:cs typeface="Arial" panose="020B0604020202020204" pitchFamily="34" charset="0"/>
                </a:rPr>
                <a:t>(n=29)</a:t>
              </a:r>
            </a:p>
          </p:txBody>
        </p:sp>
      </p:grpSp>
      <p:sp>
        <p:nvSpPr>
          <p:cNvPr id="22" name="TextBox 21">
            <a:extLst>
              <a:ext uri="{FF2B5EF4-FFF2-40B4-BE49-F238E27FC236}">
                <a16:creationId xmlns:a16="http://schemas.microsoft.com/office/drawing/2014/main" id="{EACCE51A-AF0B-944A-8BA5-C419A6F25782}"/>
              </a:ext>
            </a:extLst>
          </p:cNvPr>
          <p:cNvSpPr txBox="1"/>
          <p:nvPr/>
        </p:nvSpPr>
        <p:spPr>
          <a:xfrm>
            <a:off x="8857436" y="4685276"/>
            <a:ext cx="1368942" cy="584775"/>
          </a:xfrm>
          <a:prstGeom prst="rect">
            <a:avLst/>
          </a:prstGeom>
          <a:noFill/>
        </p:spPr>
        <p:txBody>
          <a:bodyPr wrap="square" rtlCol="0">
            <a:spAutoFit/>
          </a:bodyPr>
          <a:lstStyle/>
          <a:p>
            <a:r>
              <a:rPr lang="en-GB" sz="1600" b="1" dirty="0">
                <a:latin typeface="Arial" panose="020B0604020202020204" pitchFamily="34" charset="0"/>
                <a:ea typeface="Open Sans" panose="020B0606030504020204" pitchFamily="34" charset="0"/>
                <a:cs typeface="Arial" panose="020B0604020202020204" pitchFamily="34" charset="0"/>
              </a:rPr>
              <a:t>Urine LAM (n=158)</a:t>
            </a:r>
          </a:p>
        </p:txBody>
      </p:sp>
      <p:sp>
        <p:nvSpPr>
          <p:cNvPr id="23" name="TextBox 22">
            <a:extLst>
              <a:ext uri="{FF2B5EF4-FFF2-40B4-BE49-F238E27FC236}">
                <a16:creationId xmlns:a16="http://schemas.microsoft.com/office/drawing/2014/main" id="{C0A20F01-100E-C54C-841F-B7910BE2B8D6}"/>
              </a:ext>
            </a:extLst>
          </p:cNvPr>
          <p:cNvSpPr txBox="1"/>
          <p:nvPr/>
        </p:nvSpPr>
        <p:spPr>
          <a:xfrm>
            <a:off x="8453212" y="1524876"/>
            <a:ext cx="3452154" cy="584775"/>
          </a:xfrm>
          <a:prstGeom prst="rect">
            <a:avLst/>
          </a:prstGeom>
          <a:noFill/>
        </p:spPr>
        <p:txBody>
          <a:bodyPr wrap="square" rtlCol="0">
            <a:spAutoFit/>
          </a:bodyPr>
          <a:lstStyle/>
          <a:p>
            <a:pPr algn="ctr"/>
            <a:r>
              <a:rPr lang="en-GB" sz="1600" b="1" dirty="0">
                <a:latin typeface="Arial" panose="020B0604020202020204" pitchFamily="34" charset="0"/>
                <a:ea typeface="Open Sans" panose="020B0606030504020204" pitchFamily="34" charset="0"/>
                <a:cs typeface="Arial" panose="020B0604020202020204" pitchFamily="34" charset="0"/>
              </a:rPr>
              <a:t>Microbiologically confirmed TB, </a:t>
            </a:r>
          </a:p>
          <a:p>
            <a:pPr algn="ctr"/>
            <a:r>
              <a:rPr lang="en-GB" sz="1600" b="1" dirty="0">
                <a:latin typeface="Arial" panose="020B0604020202020204" pitchFamily="34" charset="0"/>
                <a:ea typeface="Open Sans" panose="020B0606030504020204" pitchFamily="34" charset="0"/>
                <a:cs typeface="Arial" panose="020B0604020202020204" pitchFamily="34" charset="0"/>
              </a:rPr>
              <a:t>intervention arm (n=210)</a:t>
            </a:r>
          </a:p>
        </p:txBody>
      </p:sp>
      <p:sp>
        <p:nvSpPr>
          <p:cNvPr id="24" name="TextBox 23">
            <a:extLst>
              <a:ext uri="{FF2B5EF4-FFF2-40B4-BE49-F238E27FC236}">
                <a16:creationId xmlns:a16="http://schemas.microsoft.com/office/drawing/2014/main" id="{AC65EBE9-6B36-B445-9F80-B91552447B83}"/>
              </a:ext>
            </a:extLst>
          </p:cNvPr>
          <p:cNvSpPr txBox="1"/>
          <p:nvPr/>
        </p:nvSpPr>
        <p:spPr>
          <a:xfrm>
            <a:off x="9530867" y="6403810"/>
            <a:ext cx="3997171" cy="276999"/>
          </a:xfrm>
          <a:prstGeom prst="rect">
            <a:avLst/>
          </a:prstGeom>
          <a:noFill/>
        </p:spPr>
        <p:txBody>
          <a:bodyPr wrap="square" rtlCol="0">
            <a:spAutoFit/>
          </a:bodyPr>
          <a:lstStyle/>
          <a:p>
            <a:r>
              <a:rPr lang="en-GB" sz="1200" dirty="0"/>
              <a:t>Reddy et al . Lancet Global Health 2019</a:t>
            </a:r>
          </a:p>
        </p:txBody>
      </p:sp>
      <p:pic>
        <p:nvPicPr>
          <p:cNvPr id="25" name="Picture 24">
            <a:extLst>
              <a:ext uri="{FF2B5EF4-FFF2-40B4-BE49-F238E27FC236}">
                <a16:creationId xmlns:a16="http://schemas.microsoft.com/office/drawing/2014/main" id="{6B34CFDD-F2CF-A548-93B9-EED670D717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5252" y="4164494"/>
            <a:ext cx="6815307" cy="2524703"/>
          </a:xfrm>
          <a:prstGeom prst="rect">
            <a:avLst/>
          </a:prstGeom>
        </p:spPr>
      </p:pic>
      <p:sp>
        <p:nvSpPr>
          <p:cNvPr id="27" name="TextBox 26">
            <a:extLst>
              <a:ext uri="{FF2B5EF4-FFF2-40B4-BE49-F238E27FC236}">
                <a16:creationId xmlns:a16="http://schemas.microsoft.com/office/drawing/2014/main" id="{46087161-0A8E-A043-A90D-A18E86E20C69}"/>
              </a:ext>
            </a:extLst>
          </p:cNvPr>
          <p:cNvSpPr txBox="1"/>
          <p:nvPr/>
        </p:nvSpPr>
        <p:spPr>
          <a:xfrm>
            <a:off x="2598581" y="4088855"/>
            <a:ext cx="3906859" cy="307777"/>
          </a:xfrm>
          <a:prstGeom prst="rect">
            <a:avLst/>
          </a:prstGeom>
          <a:noFill/>
        </p:spPr>
        <p:txBody>
          <a:bodyPr wrap="square" rtlCol="0">
            <a:spAutoFit/>
          </a:bodyPr>
          <a:lstStyle/>
          <a:p>
            <a:r>
              <a:rPr lang="en-GB" sz="1400" b="1" dirty="0">
                <a:latin typeface="Arial" panose="020B0604020202020204" pitchFamily="34" charset="0"/>
                <a:ea typeface="Open Sans" panose="020B0606030504020204" pitchFamily="34" charset="0"/>
                <a:cs typeface="Arial" panose="020B0604020202020204" pitchFamily="34" charset="0"/>
              </a:rPr>
              <a:t>Time to death (by baseline CD4 cell count)</a:t>
            </a:r>
            <a:endParaRPr lang="en-GB" sz="1400" dirty="0">
              <a:latin typeface="Arial" panose="020B0604020202020204" pitchFamily="34" charset="0"/>
              <a:cs typeface="Arial" panose="020B0604020202020204" pitchFamily="34" charset="0"/>
            </a:endParaRPr>
          </a:p>
        </p:txBody>
      </p:sp>
      <p:sp>
        <p:nvSpPr>
          <p:cNvPr id="28" name="Footer Placeholder 3">
            <a:extLst>
              <a:ext uri="{FF2B5EF4-FFF2-40B4-BE49-F238E27FC236}">
                <a16:creationId xmlns:a16="http://schemas.microsoft.com/office/drawing/2014/main" id="{15CD6BE2-A39C-DC43-A923-F4DAEE910FA0}"/>
              </a:ext>
            </a:extLst>
          </p:cNvPr>
          <p:cNvSpPr>
            <a:spLocks noGrp="1"/>
          </p:cNvSpPr>
          <p:nvPr>
            <p:ph type="ftr" sz="quarter" idx="11"/>
          </p:nvPr>
        </p:nvSpPr>
        <p:spPr>
          <a:xfrm>
            <a:off x="8077200" y="6540053"/>
            <a:ext cx="4114800" cy="365125"/>
          </a:xfrm>
          <a:prstGeom prst="rect">
            <a:avLst/>
          </a:prstGeom>
        </p:spPr>
        <p:txBody>
          <a:bodyPr anchor="b" anchorCtr="0"/>
          <a:lstStyle/>
          <a:p>
            <a:pPr algn="r" defTabSz="914400"/>
            <a:r>
              <a:rPr lang="en-US" altLang="ja-JP" kern="0" dirty="0">
                <a:solidFill>
                  <a:schemeClr val="tx1"/>
                </a:solidFill>
              </a:rPr>
              <a:t>Gupta-Wright, TUSA10 IAS Mexico City July 21-24 2019 </a:t>
            </a:r>
          </a:p>
        </p:txBody>
      </p:sp>
      <p:sp>
        <p:nvSpPr>
          <p:cNvPr id="29" name="TextBox 28">
            <a:extLst>
              <a:ext uri="{FF2B5EF4-FFF2-40B4-BE49-F238E27FC236}">
                <a16:creationId xmlns:a16="http://schemas.microsoft.com/office/drawing/2014/main" id="{C64A5241-B50D-C14E-846C-E914EB70E9CC}"/>
              </a:ext>
            </a:extLst>
          </p:cNvPr>
          <p:cNvSpPr txBox="1"/>
          <p:nvPr/>
        </p:nvSpPr>
        <p:spPr>
          <a:xfrm>
            <a:off x="3653234" y="6626635"/>
            <a:ext cx="3096203" cy="26161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Days since randomisation</a:t>
            </a:r>
          </a:p>
        </p:txBody>
      </p:sp>
      <p:pic>
        <p:nvPicPr>
          <p:cNvPr id="26" name="Picture 25">
            <a:extLst>
              <a:ext uri="{FF2B5EF4-FFF2-40B4-BE49-F238E27FC236}">
                <a16:creationId xmlns:a16="http://schemas.microsoft.com/office/drawing/2014/main" id="{90A764DD-D0E5-2A4F-BD07-A8BA47804D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09051" y="4659349"/>
            <a:ext cx="1844183" cy="589518"/>
          </a:xfrm>
          <a:prstGeom prst="rect">
            <a:avLst/>
          </a:prstGeom>
        </p:spPr>
      </p:pic>
    </p:spTree>
    <p:extLst>
      <p:ext uri="{BB962C8B-B14F-4D97-AF65-F5344CB8AC3E}">
        <p14:creationId xmlns:p14="http://schemas.microsoft.com/office/powerpoint/2010/main" val="30500071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24C1-0FBD-9F4D-80B1-EE8B618C1263}"/>
              </a:ext>
            </a:extLst>
          </p:cNvPr>
          <p:cNvSpPr>
            <a:spLocks noGrp="1"/>
          </p:cNvSpPr>
          <p:nvPr>
            <p:ph type="title"/>
          </p:nvPr>
        </p:nvSpPr>
        <p:spPr>
          <a:xfrm>
            <a:off x="-36695" y="8852"/>
            <a:ext cx="10515600" cy="1325563"/>
          </a:xfrm>
        </p:spPr>
        <p:txBody>
          <a:bodyPr/>
          <a:lstStyle/>
          <a:p>
            <a:r>
              <a:rPr lang="en-US" dirty="0">
                <a:latin typeface="Franklin Gothic Medium" panose="020B0603020102020204" pitchFamily="34" charset="0"/>
              </a:rPr>
              <a:t>STAMP Trial – Mortality at 56 days</a:t>
            </a:r>
          </a:p>
        </p:txBody>
      </p:sp>
      <p:sp>
        <p:nvSpPr>
          <p:cNvPr id="4" name="Rectangle 3">
            <a:extLst>
              <a:ext uri="{FF2B5EF4-FFF2-40B4-BE49-F238E27FC236}">
                <a16:creationId xmlns:a16="http://schemas.microsoft.com/office/drawing/2014/main" id="{B86A912B-47E6-094E-A789-4968621D496E}"/>
              </a:ext>
            </a:extLst>
          </p:cNvPr>
          <p:cNvSpPr/>
          <p:nvPr/>
        </p:nvSpPr>
        <p:spPr>
          <a:xfrm>
            <a:off x="8658914" y="2183176"/>
            <a:ext cx="3063693" cy="321456"/>
          </a:xfrm>
          <a:prstGeom prst="rect">
            <a:avLst/>
          </a:prstGeom>
          <a:solidFill>
            <a:srgbClr val="E8F1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panose="020B0604020202020204" pitchFamily="34" charset="0"/>
              <a:ea typeface="Open Sans" panose="020B0606030504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221E30A-8468-4444-B733-94199FF58100}"/>
              </a:ext>
            </a:extLst>
          </p:cNvPr>
          <p:cNvSpPr/>
          <p:nvPr/>
        </p:nvSpPr>
        <p:spPr>
          <a:xfrm>
            <a:off x="8650004" y="3684653"/>
            <a:ext cx="3081515" cy="909930"/>
          </a:xfrm>
          <a:prstGeom prst="rect">
            <a:avLst/>
          </a:prstGeom>
          <a:solidFill>
            <a:srgbClr val="E8F1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panose="020B0604020202020204" pitchFamily="34" charset="0"/>
              <a:ea typeface="Open Sans" panose="020B0606030504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4CE990D-7DBA-614B-9EC1-04E1238B9472}"/>
              </a:ext>
            </a:extLst>
          </p:cNvPr>
          <p:cNvSpPr/>
          <p:nvPr/>
        </p:nvSpPr>
        <p:spPr>
          <a:xfrm>
            <a:off x="8663995" y="5524427"/>
            <a:ext cx="3063693" cy="674165"/>
          </a:xfrm>
          <a:prstGeom prst="rect">
            <a:avLst/>
          </a:prstGeom>
          <a:solidFill>
            <a:srgbClr val="E8F1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panose="020B0604020202020204" pitchFamily="34" charset="0"/>
              <a:ea typeface="Open Sans" panose="020B0606030504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E9B8EE9-5704-5047-BC5F-07B9C1BE3BDA}"/>
              </a:ext>
            </a:extLst>
          </p:cNvPr>
          <p:cNvSpPr/>
          <p:nvPr/>
        </p:nvSpPr>
        <p:spPr>
          <a:xfrm>
            <a:off x="8662427" y="1500411"/>
            <a:ext cx="3063693" cy="682764"/>
          </a:xfrm>
          <a:prstGeom prst="rect">
            <a:avLst/>
          </a:prstGeom>
          <a:solidFill>
            <a:srgbClr val="E8F1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panose="020B0604020202020204" pitchFamily="34" charset="0"/>
              <a:ea typeface="Open Sans" panose="020B0606030504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992667EA-1A17-1F46-A8E6-B2CEBC16AE1C}"/>
              </a:ext>
            </a:extLst>
          </p:cNvPr>
          <p:cNvGraphicFramePr>
            <a:graphicFrameLocks noGrp="1"/>
          </p:cNvGraphicFramePr>
          <p:nvPr/>
        </p:nvGraphicFramePr>
        <p:xfrm>
          <a:off x="221826" y="1497511"/>
          <a:ext cx="8440601" cy="1013771"/>
        </p:xfrm>
        <a:graphic>
          <a:graphicData uri="http://schemas.openxmlformats.org/drawingml/2006/table">
            <a:tbl>
              <a:tblPr>
                <a:tableStyleId>{5C22544A-7EE6-4342-B048-85BDC9FD1C3A}</a:tableStyleId>
              </a:tblPr>
              <a:tblGrid>
                <a:gridCol w="2062258">
                  <a:extLst>
                    <a:ext uri="{9D8B030D-6E8A-4147-A177-3AD203B41FA5}">
                      <a16:colId xmlns:a16="http://schemas.microsoft.com/office/drawing/2014/main" val="2007023663"/>
                    </a:ext>
                  </a:extLst>
                </a:gridCol>
                <a:gridCol w="1338632">
                  <a:extLst>
                    <a:ext uri="{9D8B030D-6E8A-4147-A177-3AD203B41FA5}">
                      <a16:colId xmlns:a16="http://schemas.microsoft.com/office/drawing/2014/main" val="2885238438"/>
                    </a:ext>
                  </a:extLst>
                </a:gridCol>
                <a:gridCol w="1416129">
                  <a:extLst>
                    <a:ext uri="{9D8B030D-6E8A-4147-A177-3AD203B41FA5}">
                      <a16:colId xmlns:a16="http://schemas.microsoft.com/office/drawing/2014/main" val="2803391783"/>
                    </a:ext>
                  </a:extLst>
                </a:gridCol>
                <a:gridCol w="1619215">
                  <a:extLst>
                    <a:ext uri="{9D8B030D-6E8A-4147-A177-3AD203B41FA5}">
                      <a16:colId xmlns:a16="http://schemas.microsoft.com/office/drawing/2014/main" val="1406862517"/>
                    </a:ext>
                  </a:extLst>
                </a:gridCol>
                <a:gridCol w="793396">
                  <a:extLst>
                    <a:ext uri="{9D8B030D-6E8A-4147-A177-3AD203B41FA5}">
                      <a16:colId xmlns:a16="http://schemas.microsoft.com/office/drawing/2014/main" val="1078492480"/>
                    </a:ext>
                  </a:extLst>
                </a:gridCol>
                <a:gridCol w="1210971">
                  <a:extLst>
                    <a:ext uri="{9D8B030D-6E8A-4147-A177-3AD203B41FA5}">
                      <a16:colId xmlns:a16="http://schemas.microsoft.com/office/drawing/2014/main" val="2187572709"/>
                    </a:ext>
                  </a:extLst>
                </a:gridCol>
              </a:tblGrid>
              <a:tr h="692820">
                <a:tc>
                  <a:txBody>
                    <a:bodyPr/>
                    <a:lstStyle/>
                    <a:p>
                      <a:pPr>
                        <a:lnSpc>
                          <a:spcPct val="107000"/>
                        </a:lnSpc>
                        <a:spcBef>
                          <a:spcPts val="335"/>
                        </a:spcBef>
                        <a:spcAft>
                          <a:spcPts val="335"/>
                        </a:spcAft>
                      </a:pPr>
                      <a:r>
                        <a:rPr lang="en-GB" sz="1600" b="1" dirty="0">
                          <a:effectLst/>
                          <a:latin typeface="Arial" panose="020B0604020202020204" pitchFamily="34" charset="0"/>
                          <a:cs typeface="Arial" panose="020B0604020202020204" pitchFamily="34" charset="0"/>
                        </a:rPr>
                        <a:t> </a:t>
                      </a:r>
                      <a:endParaRPr lang="en-GB"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335"/>
                        </a:spcBef>
                        <a:spcAft>
                          <a:spcPts val="335"/>
                        </a:spcAft>
                      </a:pPr>
                      <a:r>
                        <a:rPr lang="en-GB" sz="1400" b="1" dirty="0">
                          <a:effectLst/>
                          <a:latin typeface="Arial" panose="020B0604020202020204" pitchFamily="34" charset="0"/>
                          <a:cs typeface="Arial" panose="020B0604020202020204" pitchFamily="34" charset="0"/>
                        </a:rPr>
                        <a:t>Standard of Care [SOC]</a:t>
                      </a:r>
                      <a:br>
                        <a:rPr lang="en-GB" sz="1400" b="1" dirty="0">
                          <a:effectLst/>
                          <a:latin typeface="Arial" panose="020B0604020202020204" pitchFamily="34" charset="0"/>
                          <a:cs typeface="Arial" panose="020B0604020202020204" pitchFamily="34" charset="0"/>
                        </a:rPr>
                      </a:br>
                      <a:r>
                        <a:rPr lang="en-GB" sz="1400" b="1" dirty="0">
                          <a:effectLst/>
                          <a:latin typeface="Arial" panose="020B0604020202020204" pitchFamily="34" charset="0"/>
                          <a:cs typeface="Arial" panose="020B0604020202020204" pitchFamily="34" charset="0"/>
                        </a:rPr>
                        <a:t>n (%)</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335"/>
                        </a:spcBef>
                        <a:spcAft>
                          <a:spcPts val="335"/>
                        </a:spcAft>
                      </a:pPr>
                      <a:r>
                        <a:rPr lang="en-GB" sz="1400" b="1" dirty="0">
                          <a:effectLst/>
                          <a:latin typeface="Arial" panose="020B0604020202020204" pitchFamily="34" charset="0"/>
                          <a:cs typeface="Arial" panose="020B0604020202020204" pitchFamily="34" charset="0"/>
                        </a:rPr>
                        <a:t>Intervention</a:t>
                      </a:r>
                      <a:br>
                        <a:rPr lang="en-GB" sz="1400" b="1" dirty="0">
                          <a:effectLst/>
                          <a:latin typeface="Arial" panose="020B0604020202020204" pitchFamily="34" charset="0"/>
                          <a:cs typeface="Arial" panose="020B0604020202020204" pitchFamily="34" charset="0"/>
                        </a:rPr>
                      </a:br>
                      <a:r>
                        <a:rPr lang="en-GB" sz="1400" b="1" dirty="0">
                          <a:effectLst/>
                          <a:latin typeface="Arial" panose="020B0604020202020204" pitchFamily="34" charset="0"/>
                          <a:cs typeface="Arial" panose="020B0604020202020204" pitchFamily="34" charset="0"/>
                        </a:rPr>
                        <a:t>n (%)</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335"/>
                        </a:spcBef>
                        <a:spcAft>
                          <a:spcPts val="335"/>
                        </a:spcAft>
                      </a:pPr>
                      <a:r>
                        <a:rPr lang="en-GB" sz="1400" b="1" dirty="0">
                          <a:effectLst/>
                          <a:latin typeface="Arial" panose="020B0604020202020204" pitchFamily="34" charset="0"/>
                          <a:cs typeface="Arial" panose="020B0604020202020204" pitchFamily="34" charset="0"/>
                        </a:rPr>
                        <a:t>Risk Difference*</a:t>
                      </a:r>
                      <a:br>
                        <a:rPr lang="en-GB" sz="1400" b="1" dirty="0">
                          <a:effectLst/>
                          <a:latin typeface="Arial" panose="020B0604020202020204" pitchFamily="34" charset="0"/>
                          <a:cs typeface="Arial" panose="020B0604020202020204" pitchFamily="34" charset="0"/>
                        </a:rPr>
                      </a:br>
                      <a:r>
                        <a:rPr lang="en-GB" sz="1400" b="1" dirty="0">
                          <a:effectLst/>
                          <a:latin typeface="Arial" panose="020B0604020202020204" pitchFamily="34" charset="0"/>
                          <a:cs typeface="Arial" panose="020B0604020202020204" pitchFamily="34" charset="0"/>
                        </a:rPr>
                        <a:t>% (95% CI)</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335"/>
                        </a:spcBef>
                        <a:spcAft>
                          <a:spcPts val="335"/>
                        </a:spcAft>
                      </a:pPr>
                      <a:r>
                        <a:rPr lang="en-GB" sz="1400" b="1" dirty="0">
                          <a:effectLst/>
                          <a:latin typeface="Arial" panose="020B0604020202020204" pitchFamily="34" charset="0"/>
                          <a:cs typeface="Arial" panose="020B0604020202020204" pitchFamily="34" charset="0"/>
                        </a:rPr>
                        <a:t>p-value</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335"/>
                        </a:spcBef>
                        <a:spcAft>
                          <a:spcPts val="335"/>
                        </a:spcAft>
                      </a:pPr>
                      <a:r>
                        <a:rPr lang="en-GB" sz="1400" b="1" dirty="0">
                          <a:effectLst/>
                          <a:latin typeface="Arial" panose="020B0604020202020204" pitchFamily="34" charset="0"/>
                          <a:cs typeface="Arial" panose="020B0604020202020204" pitchFamily="34" charset="0"/>
                        </a:rPr>
                        <a:t>Interaction</a:t>
                      </a:r>
                      <a:br>
                        <a:rPr lang="en-GB" sz="1400" b="1" dirty="0">
                          <a:effectLst/>
                          <a:latin typeface="Arial" panose="020B0604020202020204" pitchFamily="34" charset="0"/>
                          <a:cs typeface="Arial" panose="020B0604020202020204" pitchFamily="34" charset="0"/>
                        </a:rPr>
                      </a:br>
                      <a:r>
                        <a:rPr lang="en-GB" sz="1400" b="1" dirty="0">
                          <a:effectLst/>
                          <a:latin typeface="Arial" panose="020B0604020202020204" pitchFamily="34" charset="0"/>
                          <a:cs typeface="Arial" panose="020B0604020202020204" pitchFamily="34" charset="0"/>
                        </a:rPr>
                        <a:t>p-value</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4504365"/>
                  </a:ext>
                </a:extLst>
              </a:tr>
              <a:tr h="320951">
                <a:tc>
                  <a:txBody>
                    <a:bodyPr/>
                    <a:lstStyle/>
                    <a:p>
                      <a:pPr>
                        <a:lnSpc>
                          <a:spcPct val="107000"/>
                        </a:lnSpc>
                        <a:spcBef>
                          <a:spcPts val="335"/>
                        </a:spcBef>
                        <a:spcAft>
                          <a:spcPts val="335"/>
                        </a:spcAft>
                      </a:pPr>
                      <a:r>
                        <a:rPr lang="en-GB" sz="1400" b="1" dirty="0">
                          <a:effectLst/>
                          <a:latin typeface="Arial" panose="020B0604020202020204" pitchFamily="34" charset="0"/>
                          <a:cs typeface="Arial" panose="020B0604020202020204" pitchFamily="34" charset="0"/>
                        </a:rPr>
                        <a:t>Intervention - SOC</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272 (21.1)</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235 (18.3)</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-2.8 (-5.8, 0.3)</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0.074</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335"/>
                        </a:spcBef>
                        <a:spcAft>
                          <a:spcPts val="335"/>
                        </a:spcAft>
                      </a:pPr>
                      <a:r>
                        <a:rPr lang="en-GB" sz="16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9524457"/>
                  </a:ext>
                </a:extLst>
              </a:tr>
            </a:tbl>
          </a:graphicData>
        </a:graphic>
      </p:graphicFrame>
      <p:cxnSp>
        <p:nvCxnSpPr>
          <p:cNvPr id="9" name="Straight Connector 8">
            <a:extLst>
              <a:ext uri="{FF2B5EF4-FFF2-40B4-BE49-F238E27FC236}">
                <a16:creationId xmlns:a16="http://schemas.microsoft.com/office/drawing/2014/main" id="{ADCB76B3-DF83-DE47-87DD-F87127B74824}"/>
              </a:ext>
            </a:extLst>
          </p:cNvPr>
          <p:cNvCxnSpPr>
            <a:cxnSpLocks/>
            <a:stCxn id="36" idx="0"/>
          </p:cNvCxnSpPr>
          <p:nvPr/>
        </p:nvCxnSpPr>
        <p:spPr>
          <a:xfrm flipH="1" flipV="1">
            <a:off x="10643501" y="2067967"/>
            <a:ext cx="13260" cy="4285406"/>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5B2D306-F7CC-D948-8988-F61A0474D38C}"/>
              </a:ext>
            </a:extLst>
          </p:cNvPr>
          <p:cNvCxnSpPr>
            <a:cxnSpLocks/>
          </p:cNvCxnSpPr>
          <p:nvPr/>
        </p:nvCxnSpPr>
        <p:spPr>
          <a:xfrm flipH="1" flipV="1">
            <a:off x="8800815" y="6284606"/>
            <a:ext cx="2659447" cy="289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B0A1AE9-59E3-4D4D-9FE2-BBF272D5354F}"/>
              </a:ext>
            </a:extLst>
          </p:cNvPr>
          <p:cNvCxnSpPr>
            <a:cxnSpLocks/>
          </p:cNvCxnSpPr>
          <p:nvPr/>
        </p:nvCxnSpPr>
        <p:spPr>
          <a:xfrm>
            <a:off x="10007744" y="2359195"/>
            <a:ext cx="662355" cy="0"/>
          </a:xfrm>
          <a:prstGeom prst="line">
            <a:avLst/>
          </a:prstGeom>
          <a:ln w="76200"/>
          <a:effectLst/>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6FF27749-1803-9E40-8243-B8E6A681C775}"/>
              </a:ext>
            </a:extLst>
          </p:cNvPr>
          <p:cNvCxnSpPr>
            <a:cxnSpLocks/>
          </p:cNvCxnSpPr>
          <p:nvPr/>
        </p:nvCxnSpPr>
        <p:spPr>
          <a:xfrm>
            <a:off x="9732903" y="3128968"/>
            <a:ext cx="1016731" cy="0"/>
          </a:xfrm>
          <a:prstGeom prst="line">
            <a:avLst/>
          </a:prstGeom>
          <a:ln w="76200"/>
          <a:effectLst/>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839337AE-A715-614D-80E5-4C4D7DC201C4}"/>
              </a:ext>
            </a:extLst>
          </p:cNvPr>
          <p:cNvCxnSpPr>
            <a:cxnSpLocks/>
          </p:cNvCxnSpPr>
          <p:nvPr/>
        </p:nvCxnSpPr>
        <p:spPr>
          <a:xfrm>
            <a:off x="9936715" y="3354364"/>
            <a:ext cx="893709" cy="0"/>
          </a:xfrm>
          <a:prstGeom prst="line">
            <a:avLst/>
          </a:prstGeom>
          <a:ln w="76200"/>
          <a:effectLst/>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5DB37F8B-BF27-E34F-8547-8E56B380662F}"/>
              </a:ext>
            </a:extLst>
          </p:cNvPr>
          <p:cNvCxnSpPr>
            <a:cxnSpLocks/>
          </p:cNvCxnSpPr>
          <p:nvPr/>
        </p:nvCxnSpPr>
        <p:spPr>
          <a:xfrm>
            <a:off x="9134320" y="4010844"/>
            <a:ext cx="1453733" cy="0"/>
          </a:xfrm>
          <a:prstGeom prst="line">
            <a:avLst/>
          </a:prstGeom>
          <a:ln w="76200"/>
          <a:effectLst/>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1AC3AAA7-05A1-1242-BFA7-44C190C345E6}"/>
              </a:ext>
            </a:extLst>
          </p:cNvPr>
          <p:cNvCxnSpPr>
            <a:cxnSpLocks/>
          </p:cNvCxnSpPr>
          <p:nvPr/>
        </p:nvCxnSpPr>
        <p:spPr>
          <a:xfrm>
            <a:off x="10277508" y="4245271"/>
            <a:ext cx="700283" cy="0"/>
          </a:xfrm>
          <a:prstGeom prst="line">
            <a:avLst/>
          </a:prstGeom>
          <a:ln w="76200"/>
          <a:effectLst/>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EDDF5A60-51C3-BE4A-A5B5-108D812F5B33}"/>
              </a:ext>
            </a:extLst>
          </p:cNvPr>
          <p:cNvCxnSpPr>
            <a:cxnSpLocks/>
          </p:cNvCxnSpPr>
          <p:nvPr/>
        </p:nvCxnSpPr>
        <p:spPr>
          <a:xfrm>
            <a:off x="8811925" y="4933536"/>
            <a:ext cx="1676401" cy="0"/>
          </a:xfrm>
          <a:prstGeom prst="line">
            <a:avLst/>
          </a:prstGeom>
          <a:ln w="76200"/>
          <a:effectLst/>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2F99CD1D-F581-6B42-A788-1527CBA29CFA}"/>
              </a:ext>
            </a:extLst>
          </p:cNvPr>
          <p:cNvCxnSpPr>
            <a:cxnSpLocks/>
          </p:cNvCxnSpPr>
          <p:nvPr/>
        </p:nvCxnSpPr>
        <p:spPr>
          <a:xfrm>
            <a:off x="10181851" y="5162187"/>
            <a:ext cx="700035" cy="0"/>
          </a:xfrm>
          <a:prstGeom prst="line">
            <a:avLst/>
          </a:prstGeom>
          <a:ln w="76200"/>
          <a:effectLst/>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1F138C36-3C64-6145-94A6-5556B8371DEA}"/>
              </a:ext>
            </a:extLst>
          </p:cNvPr>
          <p:cNvCxnSpPr>
            <a:cxnSpLocks/>
          </p:cNvCxnSpPr>
          <p:nvPr/>
        </p:nvCxnSpPr>
        <p:spPr>
          <a:xfrm>
            <a:off x="9436024" y="5833191"/>
            <a:ext cx="1140488" cy="0"/>
          </a:xfrm>
          <a:prstGeom prst="line">
            <a:avLst/>
          </a:prstGeom>
          <a:ln w="76200"/>
          <a:effectLst/>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A559551D-07E9-A448-BC05-6896BF9A148B}"/>
              </a:ext>
            </a:extLst>
          </p:cNvPr>
          <p:cNvCxnSpPr>
            <a:cxnSpLocks/>
          </p:cNvCxnSpPr>
          <p:nvPr/>
        </p:nvCxnSpPr>
        <p:spPr>
          <a:xfrm>
            <a:off x="10159505" y="6050827"/>
            <a:ext cx="802107" cy="0"/>
          </a:xfrm>
          <a:prstGeom prst="line">
            <a:avLst/>
          </a:prstGeom>
          <a:ln w="76200"/>
          <a:effectLst/>
        </p:spPr>
        <p:style>
          <a:lnRef idx="3">
            <a:schemeClr val="accent2"/>
          </a:lnRef>
          <a:fillRef idx="0">
            <a:schemeClr val="accent2"/>
          </a:fillRef>
          <a:effectRef idx="2">
            <a:schemeClr val="accent2"/>
          </a:effectRef>
          <a:fontRef idx="minor">
            <a:schemeClr val="tx1"/>
          </a:fontRef>
        </p:style>
      </p:cxnSp>
      <p:sp>
        <p:nvSpPr>
          <p:cNvPr id="20" name="Flowchart: Decision 39">
            <a:extLst>
              <a:ext uri="{FF2B5EF4-FFF2-40B4-BE49-F238E27FC236}">
                <a16:creationId xmlns:a16="http://schemas.microsoft.com/office/drawing/2014/main" id="{E16308D7-759B-6B40-88D4-9A301AA2E47B}"/>
              </a:ext>
            </a:extLst>
          </p:cNvPr>
          <p:cNvSpPr/>
          <p:nvPr/>
        </p:nvSpPr>
        <p:spPr>
          <a:xfrm>
            <a:off x="10225056" y="2269674"/>
            <a:ext cx="210638" cy="179042"/>
          </a:xfrm>
          <a:prstGeom prst="flowChartDecision">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panose="020B0604020202020204" pitchFamily="34" charset="0"/>
              <a:ea typeface="Open Sans" panose="020B0606030504020204" pitchFamily="34" charset="0"/>
              <a:cs typeface="Arial" panose="020B0604020202020204" pitchFamily="34" charset="0"/>
            </a:endParaRPr>
          </a:p>
        </p:txBody>
      </p:sp>
      <p:sp>
        <p:nvSpPr>
          <p:cNvPr id="21" name="Flowchart: Decision 40">
            <a:extLst>
              <a:ext uri="{FF2B5EF4-FFF2-40B4-BE49-F238E27FC236}">
                <a16:creationId xmlns:a16="http://schemas.microsoft.com/office/drawing/2014/main" id="{BEF06667-93EC-2446-9F30-B704CED2AC84}"/>
              </a:ext>
            </a:extLst>
          </p:cNvPr>
          <p:cNvSpPr/>
          <p:nvPr/>
        </p:nvSpPr>
        <p:spPr>
          <a:xfrm>
            <a:off x="10148929" y="3038312"/>
            <a:ext cx="210638" cy="179042"/>
          </a:xfrm>
          <a:prstGeom prst="flowChartDecision">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panose="020B0604020202020204" pitchFamily="34" charset="0"/>
              <a:ea typeface="Open Sans" panose="020B0606030504020204" pitchFamily="34" charset="0"/>
              <a:cs typeface="Arial" panose="020B0604020202020204" pitchFamily="34" charset="0"/>
            </a:endParaRPr>
          </a:p>
        </p:txBody>
      </p:sp>
      <p:sp>
        <p:nvSpPr>
          <p:cNvPr id="22" name="Flowchart: Decision 41">
            <a:extLst>
              <a:ext uri="{FF2B5EF4-FFF2-40B4-BE49-F238E27FC236}">
                <a16:creationId xmlns:a16="http://schemas.microsoft.com/office/drawing/2014/main" id="{C11A20EB-E32A-2F44-9AA8-E7C73E50971C}"/>
              </a:ext>
            </a:extLst>
          </p:cNvPr>
          <p:cNvSpPr/>
          <p:nvPr/>
        </p:nvSpPr>
        <p:spPr>
          <a:xfrm>
            <a:off x="10284005" y="3268415"/>
            <a:ext cx="210638" cy="179042"/>
          </a:xfrm>
          <a:prstGeom prst="flowChartDecision">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panose="020B0604020202020204" pitchFamily="34" charset="0"/>
              <a:ea typeface="Open Sans" panose="020B0606030504020204" pitchFamily="34" charset="0"/>
              <a:cs typeface="Arial" panose="020B0604020202020204" pitchFamily="34" charset="0"/>
            </a:endParaRPr>
          </a:p>
        </p:txBody>
      </p:sp>
      <p:sp>
        <p:nvSpPr>
          <p:cNvPr id="23" name="Flowchart: Decision 42">
            <a:extLst>
              <a:ext uri="{FF2B5EF4-FFF2-40B4-BE49-F238E27FC236}">
                <a16:creationId xmlns:a16="http://schemas.microsoft.com/office/drawing/2014/main" id="{D1976852-EFC6-3042-A111-68DD016DACDC}"/>
              </a:ext>
            </a:extLst>
          </p:cNvPr>
          <p:cNvSpPr/>
          <p:nvPr/>
        </p:nvSpPr>
        <p:spPr>
          <a:xfrm>
            <a:off x="9755867" y="3921323"/>
            <a:ext cx="210638" cy="179042"/>
          </a:xfrm>
          <a:prstGeom prst="flowChartDecision">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panose="020B0604020202020204" pitchFamily="34" charset="0"/>
              <a:ea typeface="Open Sans" panose="020B0606030504020204" pitchFamily="34" charset="0"/>
              <a:cs typeface="Arial" panose="020B0604020202020204" pitchFamily="34" charset="0"/>
            </a:endParaRPr>
          </a:p>
        </p:txBody>
      </p:sp>
      <p:sp>
        <p:nvSpPr>
          <p:cNvPr id="24" name="Flowchart: Decision 43">
            <a:extLst>
              <a:ext uri="{FF2B5EF4-FFF2-40B4-BE49-F238E27FC236}">
                <a16:creationId xmlns:a16="http://schemas.microsoft.com/office/drawing/2014/main" id="{AF36EAB0-7354-AE4E-B90A-0C41E96C35B0}"/>
              </a:ext>
            </a:extLst>
          </p:cNvPr>
          <p:cNvSpPr/>
          <p:nvPr/>
        </p:nvSpPr>
        <p:spPr>
          <a:xfrm>
            <a:off x="10511166" y="4152730"/>
            <a:ext cx="210638" cy="179042"/>
          </a:xfrm>
          <a:prstGeom prst="flowChartDecision">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panose="020B0604020202020204" pitchFamily="34" charset="0"/>
              <a:ea typeface="Open Sans" panose="020B0606030504020204" pitchFamily="34" charset="0"/>
              <a:cs typeface="Arial" panose="020B0604020202020204" pitchFamily="34" charset="0"/>
            </a:endParaRPr>
          </a:p>
        </p:txBody>
      </p:sp>
      <p:sp>
        <p:nvSpPr>
          <p:cNvPr id="25" name="Flowchart: Decision 44">
            <a:extLst>
              <a:ext uri="{FF2B5EF4-FFF2-40B4-BE49-F238E27FC236}">
                <a16:creationId xmlns:a16="http://schemas.microsoft.com/office/drawing/2014/main" id="{8BDE7B4F-EF95-254F-90D1-462957F0669E}"/>
              </a:ext>
            </a:extLst>
          </p:cNvPr>
          <p:cNvSpPr/>
          <p:nvPr/>
        </p:nvSpPr>
        <p:spPr>
          <a:xfrm>
            <a:off x="9540804" y="4844015"/>
            <a:ext cx="210638" cy="179042"/>
          </a:xfrm>
          <a:prstGeom prst="flowChartDecision">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panose="020B0604020202020204" pitchFamily="34" charset="0"/>
              <a:ea typeface="Open Sans" panose="020B0606030504020204" pitchFamily="34" charset="0"/>
              <a:cs typeface="Arial" panose="020B0604020202020204" pitchFamily="34" charset="0"/>
            </a:endParaRPr>
          </a:p>
        </p:txBody>
      </p:sp>
      <p:sp>
        <p:nvSpPr>
          <p:cNvPr id="26" name="Flowchart: Decision 45">
            <a:extLst>
              <a:ext uri="{FF2B5EF4-FFF2-40B4-BE49-F238E27FC236}">
                <a16:creationId xmlns:a16="http://schemas.microsoft.com/office/drawing/2014/main" id="{A26DEA99-DA9A-6E42-BECD-2703F08FFB32}"/>
              </a:ext>
            </a:extLst>
          </p:cNvPr>
          <p:cNvSpPr/>
          <p:nvPr/>
        </p:nvSpPr>
        <p:spPr>
          <a:xfrm>
            <a:off x="10426549" y="5070523"/>
            <a:ext cx="210638" cy="179042"/>
          </a:xfrm>
          <a:prstGeom prst="flowChartDecision">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panose="020B0604020202020204" pitchFamily="34" charset="0"/>
              <a:ea typeface="Open Sans" panose="020B0606030504020204" pitchFamily="34" charset="0"/>
              <a:cs typeface="Arial" panose="020B0604020202020204" pitchFamily="34" charset="0"/>
            </a:endParaRPr>
          </a:p>
        </p:txBody>
      </p:sp>
      <p:sp>
        <p:nvSpPr>
          <p:cNvPr id="27" name="Flowchart: Decision 46">
            <a:extLst>
              <a:ext uri="{FF2B5EF4-FFF2-40B4-BE49-F238E27FC236}">
                <a16:creationId xmlns:a16="http://schemas.microsoft.com/office/drawing/2014/main" id="{75C7272F-20D5-654C-B5C4-4CD3835F5A89}"/>
              </a:ext>
            </a:extLst>
          </p:cNvPr>
          <p:cNvSpPr/>
          <p:nvPr/>
        </p:nvSpPr>
        <p:spPr>
          <a:xfrm>
            <a:off x="9919135" y="5743670"/>
            <a:ext cx="210638" cy="179042"/>
          </a:xfrm>
          <a:prstGeom prst="flowChartDecision">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Arial" panose="020B0604020202020204" pitchFamily="34" charset="0"/>
              <a:ea typeface="Open Sans" panose="020B0606030504020204" pitchFamily="34" charset="0"/>
              <a:cs typeface="Arial" panose="020B0604020202020204" pitchFamily="34" charset="0"/>
            </a:endParaRPr>
          </a:p>
        </p:txBody>
      </p:sp>
      <p:sp>
        <p:nvSpPr>
          <p:cNvPr id="28" name="Flowchart: Decision 47">
            <a:extLst>
              <a:ext uri="{FF2B5EF4-FFF2-40B4-BE49-F238E27FC236}">
                <a16:creationId xmlns:a16="http://schemas.microsoft.com/office/drawing/2014/main" id="{33FAFF84-BA4F-D446-90DB-F3349B521F9D}"/>
              </a:ext>
            </a:extLst>
          </p:cNvPr>
          <p:cNvSpPr/>
          <p:nvPr/>
        </p:nvSpPr>
        <p:spPr>
          <a:xfrm>
            <a:off x="10443439" y="5986944"/>
            <a:ext cx="210638" cy="179042"/>
          </a:xfrm>
          <a:prstGeom prst="flowChartDecision">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a:latin typeface="Arial" panose="020B0604020202020204" pitchFamily="34" charset="0"/>
              <a:ea typeface="Open Sans" panose="020B0606030504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4B54275A-647C-0B43-9E8D-03549AC66D01}"/>
              </a:ext>
            </a:extLst>
          </p:cNvPr>
          <p:cNvCxnSpPr/>
          <p:nvPr/>
        </p:nvCxnSpPr>
        <p:spPr>
          <a:xfrm>
            <a:off x="8992735" y="6284604"/>
            <a:ext cx="0" cy="5774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2B4E369-0F7A-BF4F-91AD-A2200EF290B0}"/>
              </a:ext>
            </a:extLst>
          </p:cNvPr>
          <p:cNvCxnSpPr>
            <a:cxnSpLocks/>
          </p:cNvCxnSpPr>
          <p:nvPr/>
        </p:nvCxnSpPr>
        <p:spPr>
          <a:xfrm flipV="1">
            <a:off x="9548603" y="6284605"/>
            <a:ext cx="0" cy="5773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94AF905-2040-B643-A287-BAE34C176C7B}"/>
              </a:ext>
            </a:extLst>
          </p:cNvPr>
          <p:cNvCxnSpPr>
            <a:cxnSpLocks/>
          </p:cNvCxnSpPr>
          <p:nvPr/>
        </p:nvCxnSpPr>
        <p:spPr>
          <a:xfrm flipV="1">
            <a:off x="11183485" y="6284605"/>
            <a:ext cx="0" cy="5773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797E68C-5BE3-2041-9068-CF58B4643EA7}"/>
              </a:ext>
            </a:extLst>
          </p:cNvPr>
          <p:cNvCxnSpPr>
            <a:cxnSpLocks/>
          </p:cNvCxnSpPr>
          <p:nvPr/>
        </p:nvCxnSpPr>
        <p:spPr>
          <a:xfrm flipV="1">
            <a:off x="10085996" y="6284605"/>
            <a:ext cx="0" cy="57739"/>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83C14684-ACC7-8141-9259-CD9F4622246B}"/>
              </a:ext>
            </a:extLst>
          </p:cNvPr>
          <p:cNvSpPr txBox="1"/>
          <p:nvPr/>
        </p:nvSpPr>
        <p:spPr>
          <a:xfrm>
            <a:off x="8729416" y="1548024"/>
            <a:ext cx="3063698" cy="307777"/>
          </a:xfrm>
          <a:prstGeom prst="rect">
            <a:avLst/>
          </a:prstGeom>
          <a:noFill/>
        </p:spPr>
        <p:txBody>
          <a:bodyPr wrap="square" rtlCol="0">
            <a:spAutoFit/>
          </a:bodyPr>
          <a:lstStyle/>
          <a:p>
            <a:r>
              <a:rPr lang="en-GB" sz="1400" b="1" dirty="0">
                <a:latin typeface="Arial" panose="020B0604020202020204" pitchFamily="34" charset="0"/>
                <a:ea typeface="Open Sans" panose="020B0606030504020204" pitchFamily="34" charset="0"/>
                <a:cs typeface="Arial" panose="020B0604020202020204" pitchFamily="34" charset="0"/>
              </a:rPr>
              <a:t>Risk Difference (%) &amp; 95% CI</a:t>
            </a:r>
          </a:p>
        </p:txBody>
      </p:sp>
      <p:sp>
        <p:nvSpPr>
          <p:cNvPr id="34" name="TextBox 33">
            <a:extLst>
              <a:ext uri="{FF2B5EF4-FFF2-40B4-BE49-F238E27FC236}">
                <a16:creationId xmlns:a16="http://schemas.microsoft.com/office/drawing/2014/main" id="{0E1A2E0D-BD76-4D4C-B17B-1795CF69F864}"/>
              </a:ext>
            </a:extLst>
          </p:cNvPr>
          <p:cNvSpPr txBox="1"/>
          <p:nvPr/>
        </p:nvSpPr>
        <p:spPr>
          <a:xfrm>
            <a:off x="9334286" y="6338262"/>
            <a:ext cx="452347" cy="276999"/>
          </a:xfrm>
          <a:prstGeom prst="rect">
            <a:avLst/>
          </a:prstGeom>
          <a:noFill/>
        </p:spPr>
        <p:txBody>
          <a:bodyPr wrap="square" rtlCol="0">
            <a:spAutoFit/>
          </a:bodyPr>
          <a:lstStyle/>
          <a:p>
            <a:r>
              <a:rPr lang="en-GB" sz="1200" b="1" dirty="0">
                <a:latin typeface="Arial" panose="020B0604020202020204" pitchFamily="34" charset="0"/>
                <a:ea typeface="Open Sans" panose="020B0606030504020204" pitchFamily="34" charset="0"/>
                <a:cs typeface="Arial" panose="020B0604020202020204" pitchFamily="34" charset="0"/>
              </a:rPr>
              <a:t>-10</a:t>
            </a:r>
          </a:p>
        </p:txBody>
      </p:sp>
      <p:sp>
        <p:nvSpPr>
          <p:cNvPr id="35" name="TextBox 34">
            <a:extLst>
              <a:ext uri="{FF2B5EF4-FFF2-40B4-BE49-F238E27FC236}">
                <a16:creationId xmlns:a16="http://schemas.microsoft.com/office/drawing/2014/main" id="{79A71872-C268-8F4E-B931-53770D58166F}"/>
              </a:ext>
            </a:extLst>
          </p:cNvPr>
          <p:cNvSpPr txBox="1"/>
          <p:nvPr/>
        </p:nvSpPr>
        <p:spPr>
          <a:xfrm>
            <a:off x="8779132" y="6342344"/>
            <a:ext cx="452347" cy="276999"/>
          </a:xfrm>
          <a:prstGeom prst="rect">
            <a:avLst/>
          </a:prstGeom>
          <a:noFill/>
        </p:spPr>
        <p:txBody>
          <a:bodyPr wrap="square" rtlCol="0">
            <a:spAutoFit/>
          </a:bodyPr>
          <a:lstStyle/>
          <a:p>
            <a:r>
              <a:rPr lang="en-GB" sz="1200" b="1" dirty="0">
                <a:latin typeface="Arial" panose="020B0604020202020204" pitchFamily="34" charset="0"/>
                <a:ea typeface="Open Sans" panose="020B0606030504020204" pitchFamily="34" charset="0"/>
                <a:cs typeface="Arial" panose="020B0604020202020204" pitchFamily="34" charset="0"/>
              </a:rPr>
              <a:t>-15</a:t>
            </a:r>
          </a:p>
        </p:txBody>
      </p:sp>
      <p:sp>
        <p:nvSpPr>
          <p:cNvPr id="36" name="TextBox 35">
            <a:extLst>
              <a:ext uri="{FF2B5EF4-FFF2-40B4-BE49-F238E27FC236}">
                <a16:creationId xmlns:a16="http://schemas.microsoft.com/office/drawing/2014/main" id="{6A41658A-C19D-DF48-8A14-C720265DE46B}"/>
              </a:ext>
            </a:extLst>
          </p:cNvPr>
          <p:cNvSpPr txBox="1"/>
          <p:nvPr/>
        </p:nvSpPr>
        <p:spPr>
          <a:xfrm>
            <a:off x="10534945" y="6353373"/>
            <a:ext cx="243632" cy="276999"/>
          </a:xfrm>
          <a:prstGeom prst="rect">
            <a:avLst/>
          </a:prstGeom>
          <a:noFill/>
        </p:spPr>
        <p:txBody>
          <a:bodyPr wrap="square" rtlCol="0">
            <a:spAutoFit/>
          </a:bodyPr>
          <a:lstStyle/>
          <a:p>
            <a:r>
              <a:rPr lang="en-GB" sz="1200" b="1" dirty="0">
                <a:latin typeface="Arial" panose="020B0604020202020204" pitchFamily="34" charset="0"/>
                <a:ea typeface="Open Sans" panose="020B0606030504020204" pitchFamily="34" charset="0"/>
                <a:cs typeface="Arial" panose="020B0604020202020204" pitchFamily="34" charset="0"/>
              </a:rPr>
              <a:t>0</a:t>
            </a:r>
          </a:p>
        </p:txBody>
      </p:sp>
      <p:sp>
        <p:nvSpPr>
          <p:cNvPr id="37" name="TextBox 36">
            <a:extLst>
              <a:ext uri="{FF2B5EF4-FFF2-40B4-BE49-F238E27FC236}">
                <a16:creationId xmlns:a16="http://schemas.microsoft.com/office/drawing/2014/main" id="{5AD677AD-C14A-704E-8349-4885BE5759F4}"/>
              </a:ext>
            </a:extLst>
          </p:cNvPr>
          <p:cNvSpPr txBox="1"/>
          <p:nvPr/>
        </p:nvSpPr>
        <p:spPr>
          <a:xfrm>
            <a:off x="11053870" y="6335328"/>
            <a:ext cx="243632" cy="276999"/>
          </a:xfrm>
          <a:prstGeom prst="rect">
            <a:avLst/>
          </a:prstGeom>
          <a:noFill/>
        </p:spPr>
        <p:txBody>
          <a:bodyPr wrap="square" rtlCol="0">
            <a:spAutoFit/>
          </a:bodyPr>
          <a:lstStyle/>
          <a:p>
            <a:r>
              <a:rPr lang="en-GB" sz="1200" b="1" dirty="0">
                <a:latin typeface="Arial" panose="020B0604020202020204" pitchFamily="34" charset="0"/>
                <a:ea typeface="Open Sans" panose="020B0606030504020204" pitchFamily="34" charset="0"/>
                <a:cs typeface="Arial" panose="020B0604020202020204" pitchFamily="34" charset="0"/>
              </a:rPr>
              <a:t>5</a:t>
            </a:r>
          </a:p>
        </p:txBody>
      </p:sp>
      <p:sp>
        <p:nvSpPr>
          <p:cNvPr id="38" name="TextBox 37">
            <a:extLst>
              <a:ext uri="{FF2B5EF4-FFF2-40B4-BE49-F238E27FC236}">
                <a16:creationId xmlns:a16="http://schemas.microsoft.com/office/drawing/2014/main" id="{7352356F-2D8C-E84E-AAEA-BC5833FF4010}"/>
              </a:ext>
            </a:extLst>
          </p:cNvPr>
          <p:cNvSpPr txBox="1"/>
          <p:nvPr/>
        </p:nvSpPr>
        <p:spPr>
          <a:xfrm>
            <a:off x="9901667" y="6344620"/>
            <a:ext cx="368655" cy="276999"/>
          </a:xfrm>
          <a:prstGeom prst="rect">
            <a:avLst/>
          </a:prstGeom>
          <a:noFill/>
        </p:spPr>
        <p:txBody>
          <a:bodyPr wrap="square" rtlCol="0">
            <a:spAutoFit/>
          </a:bodyPr>
          <a:lstStyle/>
          <a:p>
            <a:r>
              <a:rPr lang="en-GB" sz="1200" b="1" dirty="0">
                <a:latin typeface="Arial" panose="020B0604020202020204" pitchFamily="34" charset="0"/>
                <a:ea typeface="Open Sans" panose="020B0606030504020204" pitchFamily="34" charset="0"/>
                <a:cs typeface="Arial" panose="020B0604020202020204" pitchFamily="34" charset="0"/>
              </a:rPr>
              <a:t>-5</a:t>
            </a:r>
          </a:p>
        </p:txBody>
      </p:sp>
      <p:sp>
        <p:nvSpPr>
          <p:cNvPr id="39" name="Rectangle 38">
            <a:extLst>
              <a:ext uri="{FF2B5EF4-FFF2-40B4-BE49-F238E27FC236}">
                <a16:creationId xmlns:a16="http://schemas.microsoft.com/office/drawing/2014/main" id="{4805B88D-DA10-2A47-9F32-5C16C5E04D9C}"/>
              </a:ext>
            </a:extLst>
          </p:cNvPr>
          <p:cNvSpPr/>
          <p:nvPr/>
        </p:nvSpPr>
        <p:spPr>
          <a:xfrm>
            <a:off x="8534908" y="6532958"/>
            <a:ext cx="1904689" cy="276999"/>
          </a:xfrm>
          <a:prstGeom prst="rect">
            <a:avLst/>
          </a:prstGeom>
        </p:spPr>
        <p:txBody>
          <a:bodyPr wrap="none">
            <a:spAutoFit/>
          </a:bodyPr>
          <a:lstStyle/>
          <a:p>
            <a:r>
              <a:rPr lang="en-GB" sz="1200"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Favours Intervention</a:t>
            </a:r>
          </a:p>
        </p:txBody>
      </p:sp>
      <p:sp>
        <p:nvSpPr>
          <p:cNvPr id="40" name="Rectangle 39">
            <a:extLst>
              <a:ext uri="{FF2B5EF4-FFF2-40B4-BE49-F238E27FC236}">
                <a16:creationId xmlns:a16="http://schemas.microsoft.com/office/drawing/2014/main" id="{5AEF970D-1012-FA44-B36B-C44730D955D9}"/>
              </a:ext>
            </a:extLst>
          </p:cNvPr>
          <p:cNvSpPr/>
          <p:nvPr/>
        </p:nvSpPr>
        <p:spPr>
          <a:xfrm>
            <a:off x="10835538" y="6532446"/>
            <a:ext cx="1356462" cy="276999"/>
          </a:xfrm>
          <a:prstGeom prst="rect">
            <a:avLst/>
          </a:prstGeom>
        </p:spPr>
        <p:txBody>
          <a:bodyPr wrap="none">
            <a:spAutoFit/>
          </a:bodyPr>
          <a:lstStyle/>
          <a:p>
            <a:r>
              <a:rPr lang="en-GB" sz="1200"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Favours SOC →</a:t>
            </a:r>
          </a:p>
        </p:txBody>
      </p:sp>
      <p:graphicFrame>
        <p:nvGraphicFramePr>
          <p:cNvPr id="41" name="Table 40">
            <a:extLst>
              <a:ext uri="{FF2B5EF4-FFF2-40B4-BE49-F238E27FC236}">
                <a16:creationId xmlns:a16="http://schemas.microsoft.com/office/drawing/2014/main" id="{DF808232-97FF-6349-973D-326E92F7D2BA}"/>
              </a:ext>
            </a:extLst>
          </p:cNvPr>
          <p:cNvGraphicFramePr>
            <a:graphicFrameLocks noGrp="1"/>
          </p:cNvGraphicFramePr>
          <p:nvPr>
            <p:extLst>
              <p:ext uri="{D42A27DB-BD31-4B8C-83A1-F6EECF244321}">
                <p14:modId xmlns:p14="http://schemas.microsoft.com/office/powerpoint/2010/main" val="2898117901"/>
              </p:ext>
            </p:extLst>
          </p:nvPr>
        </p:nvGraphicFramePr>
        <p:xfrm>
          <a:off x="220226" y="2518138"/>
          <a:ext cx="8440601" cy="3664298"/>
        </p:xfrm>
        <a:graphic>
          <a:graphicData uri="http://schemas.openxmlformats.org/drawingml/2006/table">
            <a:tbl>
              <a:tblPr>
                <a:tableStyleId>{5C22544A-7EE6-4342-B048-85BDC9FD1C3A}</a:tableStyleId>
              </a:tblPr>
              <a:tblGrid>
                <a:gridCol w="2062258">
                  <a:extLst>
                    <a:ext uri="{9D8B030D-6E8A-4147-A177-3AD203B41FA5}">
                      <a16:colId xmlns:a16="http://schemas.microsoft.com/office/drawing/2014/main" val="732024155"/>
                    </a:ext>
                  </a:extLst>
                </a:gridCol>
                <a:gridCol w="1338632">
                  <a:extLst>
                    <a:ext uri="{9D8B030D-6E8A-4147-A177-3AD203B41FA5}">
                      <a16:colId xmlns:a16="http://schemas.microsoft.com/office/drawing/2014/main" val="3673529932"/>
                    </a:ext>
                  </a:extLst>
                </a:gridCol>
                <a:gridCol w="1416129">
                  <a:extLst>
                    <a:ext uri="{9D8B030D-6E8A-4147-A177-3AD203B41FA5}">
                      <a16:colId xmlns:a16="http://schemas.microsoft.com/office/drawing/2014/main" val="1682016118"/>
                    </a:ext>
                  </a:extLst>
                </a:gridCol>
                <a:gridCol w="1619215">
                  <a:extLst>
                    <a:ext uri="{9D8B030D-6E8A-4147-A177-3AD203B41FA5}">
                      <a16:colId xmlns:a16="http://schemas.microsoft.com/office/drawing/2014/main" val="1327877803"/>
                    </a:ext>
                  </a:extLst>
                </a:gridCol>
                <a:gridCol w="793396">
                  <a:extLst>
                    <a:ext uri="{9D8B030D-6E8A-4147-A177-3AD203B41FA5}">
                      <a16:colId xmlns:a16="http://schemas.microsoft.com/office/drawing/2014/main" val="3784582560"/>
                    </a:ext>
                  </a:extLst>
                </a:gridCol>
                <a:gridCol w="1210971">
                  <a:extLst>
                    <a:ext uri="{9D8B030D-6E8A-4147-A177-3AD203B41FA5}">
                      <a16:colId xmlns:a16="http://schemas.microsoft.com/office/drawing/2014/main" val="1308029186"/>
                    </a:ext>
                  </a:extLst>
                </a:gridCol>
              </a:tblGrid>
              <a:tr h="261638">
                <a:tc>
                  <a:txBody>
                    <a:bodyPr/>
                    <a:lstStyle/>
                    <a:p>
                      <a:pPr>
                        <a:lnSpc>
                          <a:spcPct val="107000"/>
                        </a:lnSpc>
                        <a:spcBef>
                          <a:spcPts val="335"/>
                        </a:spcBef>
                        <a:spcAft>
                          <a:spcPts val="335"/>
                        </a:spcAft>
                      </a:pPr>
                      <a:r>
                        <a:rPr lang="en-GB" sz="1400" b="1" dirty="0">
                          <a:effectLst/>
                          <a:latin typeface="Arial" panose="020B0604020202020204" pitchFamily="34" charset="0"/>
                          <a:cs typeface="Arial" panose="020B0604020202020204" pitchFamily="34" charset="0"/>
                        </a:rPr>
                        <a:t>Subgroup analyses:</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50000"/>
                        <a:lumOff val="50000"/>
                      </a:schemeClr>
                    </a:solid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30272153"/>
                  </a:ext>
                </a:extLst>
              </a:tr>
              <a:tr h="227868">
                <a:tc>
                  <a:txBody>
                    <a:bodyPr/>
                    <a:lstStyle/>
                    <a:p>
                      <a:pPr>
                        <a:lnSpc>
                          <a:spcPct val="107000"/>
                        </a:lnSpc>
                        <a:spcBef>
                          <a:spcPts val="335"/>
                        </a:spcBef>
                        <a:spcAft>
                          <a:spcPts val="335"/>
                        </a:spcAft>
                      </a:pPr>
                      <a:r>
                        <a:rPr lang="en-GB" sz="1400" b="1" dirty="0">
                          <a:effectLst/>
                          <a:latin typeface="Arial" panose="020B0604020202020204" pitchFamily="34" charset="0"/>
                          <a:cs typeface="Arial" panose="020B0604020202020204" pitchFamily="34" charset="0"/>
                        </a:rPr>
                        <a:t>Site</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L w="12700" cap="flat" cmpd="sng" algn="ctr">
                      <a:solidFill>
                        <a:schemeClr val="tx1"/>
                      </a:solidFill>
                      <a:prstDash val="solid"/>
                      <a:round/>
                      <a:headEnd type="none" w="med" len="med"/>
                      <a:tailEnd type="none" w="med" len="med"/>
                    </a:lnL>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0.668</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738744590"/>
                  </a:ext>
                </a:extLst>
              </a:tr>
              <a:tr h="227868">
                <a:tc>
                  <a:txBody>
                    <a:bodyPr/>
                    <a:lstStyle/>
                    <a:p>
                      <a:pPr>
                        <a:lnSpc>
                          <a:spcPct val="107000"/>
                        </a:lnSpc>
                        <a:spcBef>
                          <a:spcPts val="335"/>
                        </a:spcBef>
                        <a:spcAft>
                          <a:spcPts val="335"/>
                        </a:spcAft>
                      </a:pPr>
                      <a:r>
                        <a:rPr lang="en-GB" sz="1400" b="0" dirty="0">
                          <a:effectLst/>
                          <a:latin typeface="Arial" panose="020B0604020202020204" pitchFamily="34" charset="0"/>
                          <a:cs typeface="Arial" panose="020B0604020202020204" pitchFamily="34" charset="0"/>
                        </a:rPr>
                        <a:t>  Zomba, Malawi </a:t>
                      </a:r>
                      <a:endParaRPr lang="en-GB" sz="1200" b="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L w="12700" cap="flat" cmpd="sng" algn="ctr">
                      <a:solidFill>
                        <a:schemeClr val="tx1"/>
                      </a:solidFill>
                      <a:prstDash val="solid"/>
                      <a:round/>
                      <a:headEnd type="none" w="med" len="med"/>
                      <a:tailEnd type="none" w="med" len="med"/>
                    </a:lnL>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161 (24.4)</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137 (20.9)</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-3.5 (-8.0, 1.0)</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0.128</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061990389"/>
                  </a:ext>
                </a:extLst>
              </a:tr>
              <a:tr h="227868">
                <a:tc>
                  <a:txBody>
                    <a:bodyPr/>
                    <a:lstStyle/>
                    <a:p>
                      <a:pPr>
                        <a:lnSpc>
                          <a:spcPct val="107000"/>
                        </a:lnSpc>
                        <a:spcBef>
                          <a:spcPts val="335"/>
                        </a:spcBef>
                        <a:spcAft>
                          <a:spcPts val="335"/>
                        </a:spcAft>
                      </a:pPr>
                      <a:r>
                        <a:rPr lang="en-GB" sz="1400" b="0" dirty="0">
                          <a:effectLst/>
                          <a:latin typeface="Arial" panose="020B0604020202020204" pitchFamily="34" charset="0"/>
                          <a:cs typeface="Arial" panose="020B0604020202020204" pitchFamily="34" charset="0"/>
                        </a:rPr>
                        <a:t>  Edendale, South Africa</a:t>
                      </a:r>
                      <a:endParaRPr lang="en-GB" sz="1200" b="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L w="12700" cap="flat" cmpd="sng" algn="ctr">
                      <a:solidFill>
                        <a:schemeClr val="tx1"/>
                      </a:solidFill>
                      <a:prstDash val="solid"/>
                      <a:round/>
                      <a:headEnd type="none" w="med" len="med"/>
                      <a:tailEnd type="none" w="med" len="med"/>
                    </a:lnL>
                    <a:noFill/>
                  </a:tcPr>
                </a:tc>
                <a:tc>
                  <a:txBody>
                    <a:bodyPr/>
                    <a:lstStyle/>
                    <a:p>
                      <a:pPr algn="ctr">
                        <a:lnSpc>
                          <a:spcPct val="107000"/>
                        </a:lnSpc>
                        <a:spcBef>
                          <a:spcPts val="335"/>
                        </a:spcBef>
                        <a:spcAft>
                          <a:spcPts val="335"/>
                        </a:spcAft>
                      </a:pPr>
                      <a:r>
                        <a:rPr lang="en-GB" sz="1400">
                          <a:effectLst/>
                          <a:latin typeface="Arial" panose="020B0604020202020204" pitchFamily="34" charset="0"/>
                          <a:cs typeface="Arial" panose="020B0604020202020204" pitchFamily="34" charset="0"/>
                        </a:rPr>
                        <a:t>111 (17.7)</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98 (15.5)</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-2.2 (-6.3, 1.9)</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0.301</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480912784"/>
                  </a:ext>
                </a:extLst>
              </a:tr>
              <a:tr h="227868">
                <a:tc>
                  <a:txBody>
                    <a:bodyPr/>
                    <a:lstStyle/>
                    <a:p>
                      <a:pPr>
                        <a:lnSpc>
                          <a:spcPct val="107000"/>
                        </a:lnSpc>
                        <a:spcBef>
                          <a:spcPts val="335"/>
                        </a:spcBef>
                        <a:spcAft>
                          <a:spcPts val="335"/>
                        </a:spcAft>
                      </a:pPr>
                      <a:r>
                        <a:rPr lang="en-GB" sz="1400" b="1" dirty="0">
                          <a:effectLst/>
                          <a:latin typeface="Arial" panose="020B0604020202020204" pitchFamily="34" charset="0"/>
                          <a:cs typeface="Arial" panose="020B0604020202020204" pitchFamily="34" charset="0"/>
                        </a:rPr>
                        <a:t> </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L w="12700" cap="flat" cmpd="sng" algn="ctr">
                      <a:solidFill>
                        <a:schemeClr val="tx1"/>
                      </a:solidFill>
                      <a:prstDash val="solid"/>
                      <a:round/>
                      <a:headEnd type="none" w="med" len="med"/>
                      <a:tailEnd type="none" w="med" len="med"/>
                    </a:lnL>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001439874"/>
                  </a:ext>
                </a:extLst>
              </a:tr>
              <a:tr h="228667">
                <a:tc gridSpan="3">
                  <a:txBody>
                    <a:bodyPr/>
                    <a:lstStyle/>
                    <a:p>
                      <a:pPr>
                        <a:lnSpc>
                          <a:spcPct val="107000"/>
                        </a:lnSpc>
                        <a:spcBef>
                          <a:spcPts val="335"/>
                        </a:spcBef>
                        <a:spcAft>
                          <a:spcPts val="335"/>
                        </a:spcAft>
                      </a:pPr>
                      <a:r>
                        <a:rPr lang="en-GB" sz="1400" b="1" dirty="0">
                          <a:effectLst/>
                          <a:latin typeface="Arial" panose="020B0604020202020204" pitchFamily="34" charset="0"/>
                          <a:cs typeface="Arial" panose="020B0604020202020204" pitchFamily="34" charset="0"/>
                        </a:rPr>
                        <a:t>Baseline CD4 cell count, cells/</a:t>
                      </a:r>
                      <a:r>
                        <a:rPr lang="el-GR" sz="1400" b="1" dirty="0">
                          <a:effectLst/>
                          <a:latin typeface="Arial" panose="020B0604020202020204" pitchFamily="34" charset="0"/>
                          <a:cs typeface="Arial" panose="020B0604020202020204" pitchFamily="34" charset="0"/>
                        </a:rPr>
                        <a:t>μ</a:t>
                      </a:r>
                      <a:r>
                        <a:rPr lang="en-GB" sz="1400" b="1" dirty="0">
                          <a:effectLst/>
                          <a:latin typeface="Arial" panose="020B0604020202020204" pitchFamily="34" charset="0"/>
                          <a:cs typeface="Arial" panose="020B0604020202020204" pitchFamily="34" charset="0"/>
                        </a:rPr>
                        <a:t>L</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L w="12700" cap="flat" cmpd="sng" algn="ctr">
                      <a:solidFill>
                        <a:schemeClr val="tx1"/>
                      </a:solidFill>
                      <a:prstDash val="solid"/>
                      <a:round/>
                      <a:headEnd type="none" w="med" len="med"/>
                      <a:tailEnd type="none" w="med" len="med"/>
                    </a:lnL>
                  </a:tcPr>
                </a:tc>
                <a:tc hMerge="1">
                  <a:txBody>
                    <a:bodyPr/>
                    <a:lstStyle/>
                    <a:p>
                      <a:endParaRPr lang="en-GB" dirty="0"/>
                    </a:p>
                  </a:txBody>
                  <a:tcPr marL="36857" marR="36857" marT="0" marB="0"/>
                </a:tc>
                <a:tc hMerge="1">
                  <a:txBody>
                    <a:bodyPr/>
                    <a:lstStyle/>
                    <a:p>
                      <a:endParaRPr lang="en-GB"/>
                    </a:p>
                  </a:txBody>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0.063</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69479875"/>
                  </a:ext>
                </a:extLst>
              </a:tr>
              <a:tr h="227868">
                <a:tc>
                  <a:txBody>
                    <a:bodyPr/>
                    <a:lstStyle/>
                    <a:p>
                      <a:pPr>
                        <a:lnSpc>
                          <a:spcPct val="107000"/>
                        </a:lnSpc>
                        <a:spcBef>
                          <a:spcPts val="335"/>
                        </a:spcBef>
                        <a:spcAft>
                          <a:spcPts val="335"/>
                        </a:spcAft>
                      </a:pPr>
                      <a:r>
                        <a:rPr lang="en-GB" sz="1400" b="0" dirty="0">
                          <a:effectLst/>
                          <a:latin typeface="Arial" panose="020B0604020202020204" pitchFamily="34" charset="0"/>
                          <a:cs typeface="Arial" panose="020B0604020202020204" pitchFamily="34" charset="0"/>
                        </a:rPr>
                        <a:t>  &lt;100</a:t>
                      </a:r>
                      <a:endParaRPr lang="en-GB" sz="1200" b="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L w="12700" cap="flat" cmpd="sng" algn="ctr">
                      <a:solidFill>
                        <a:schemeClr val="tx1"/>
                      </a:solidFill>
                      <a:prstDash val="solid"/>
                      <a:round/>
                      <a:headEnd type="none" w="med" len="med"/>
                      <a:tailEnd type="none" w="med" len="med"/>
                    </a:ln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133 (35.7)</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107 (28.8)</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-7.1 (-13.7, -0.4)</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0.036</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tc>
                <a:tc>
                  <a:txBody>
                    <a:bodyPr/>
                    <a:lstStyle/>
                    <a:p>
                      <a:pPr algn="ctr">
                        <a:lnSpc>
                          <a:spcPct val="107000"/>
                        </a:lnSpc>
                        <a:spcBef>
                          <a:spcPts val="335"/>
                        </a:spcBef>
                        <a:spcAft>
                          <a:spcPts val="335"/>
                        </a:spcAft>
                      </a:pPr>
                      <a:r>
                        <a:rPr lang="en-GB" sz="14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95949877"/>
                  </a:ext>
                </a:extLst>
              </a:tr>
              <a:tr h="227868">
                <a:tc>
                  <a:txBody>
                    <a:bodyPr/>
                    <a:lstStyle/>
                    <a:p>
                      <a:pPr>
                        <a:lnSpc>
                          <a:spcPct val="107000"/>
                        </a:lnSpc>
                        <a:spcBef>
                          <a:spcPts val="335"/>
                        </a:spcBef>
                        <a:spcAft>
                          <a:spcPts val="335"/>
                        </a:spcAft>
                      </a:pPr>
                      <a:r>
                        <a:rPr lang="en-GB" sz="1400" b="0" dirty="0">
                          <a:effectLst/>
                          <a:latin typeface="Arial" panose="020B0604020202020204" pitchFamily="34" charset="0"/>
                          <a:cs typeface="Arial" panose="020B0604020202020204" pitchFamily="34" charset="0"/>
                        </a:rPr>
                        <a:t>  ≥100</a:t>
                      </a:r>
                      <a:endParaRPr lang="en-GB" sz="1200" b="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L w="12700" cap="flat" cmpd="sng" algn="ctr">
                      <a:solidFill>
                        <a:schemeClr val="tx1"/>
                      </a:solidFill>
                      <a:prstDash val="solid"/>
                      <a:round/>
                      <a:headEnd type="none" w="med" len="med"/>
                      <a:tailEnd type="none" w="med" len="med"/>
                    </a:ln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131 (14.6)</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127 (14.0)</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-0.1 (-3.3, 3.1)</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0.963</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tc>
                <a:tc>
                  <a:txBody>
                    <a:bodyPr/>
                    <a:lstStyle/>
                    <a:p>
                      <a:pPr algn="ctr">
                        <a:lnSpc>
                          <a:spcPct val="107000"/>
                        </a:lnSpc>
                        <a:spcBef>
                          <a:spcPts val="335"/>
                        </a:spcBef>
                        <a:spcAft>
                          <a:spcPts val="335"/>
                        </a:spcAft>
                      </a:pPr>
                      <a:r>
                        <a:rPr lang="en-GB" sz="14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85961438"/>
                  </a:ext>
                </a:extLst>
              </a:tr>
              <a:tr h="227868">
                <a:tc>
                  <a:txBody>
                    <a:bodyPr/>
                    <a:lstStyle/>
                    <a:p>
                      <a:pPr>
                        <a:lnSpc>
                          <a:spcPct val="107000"/>
                        </a:lnSpc>
                        <a:spcBef>
                          <a:spcPts val="335"/>
                        </a:spcBef>
                        <a:spcAft>
                          <a:spcPts val="335"/>
                        </a:spcAft>
                      </a:pPr>
                      <a:r>
                        <a:rPr lang="en-GB" sz="1400" b="1" dirty="0">
                          <a:effectLst/>
                          <a:latin typeface="Arial" panose="020B0604020202020204" pitchFamily="34" charset="0"/>
                          <a:cs typeface="Arial" panose="020B0604020202020204" pitchFamily="34" charset="0"/>
                        </a:rPr>
                        <a:t> </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L w="12700" cap="flat" cmpd="sng" algn="ctr">
                      <a:solidFill>
                        <a:schemeClr val="tx1"/>
                      </a:solidFill>
                      <a:prstDash val="solid"/>
                      <a:round/>
                      <a:headEnd type="none" w="med" len="med"/>
                      <a:tailEnd type="none" w="med" len="med"/>
                    </a:ln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tc>
                <a:tc>
                  <a:txBody>
                    <a:bodyPr/>
                    <a:lstStyle/>
                    <a:p>
                      <a:pPr algn="ctr">
                        <a:lnSpc>
                          <a:spcPct val="107000"/>
                        </a:lnSpc>
                        <a:spcBef>
                          <a:spcPts val="335"/>
                        </a:spcBef>
                        <a:spcAft>
                          <a:spcPts val="335"/>
                        </a:spcAft>
                      </a:pPr>
                      <a:r>
                        <a:rPr lang="en-GB" sz="14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tc>
                <a:tc>
                  <a:txBody>
                    <a:bodyPr/>
                    <a:lstStyle/>
                    <a:p>
                      <a:pPr algn="ctr">
                        <a:lnSpc>
                          <a:spcPct val="107000"/>
                        </a:lnSpc>
                        <a:spcBef>
                          <a:spcPts val="335"/>
                        </a:spcBef>
                        <a:spcAft>
                          <a:spcPts val="335"/>
                        </a:spcAft>
                      </a:pPr>
                      <a:r>
                        <a:rPr lang="en-GB" sz="14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tc>
                <a:tc>
                  <a:txBody>
                    <a:bodyPr/>
                    <a:lstStyle/>
                    <a:p>
                      <a:pPr algn="ctr">
                        <a:lnSpc>
                          <a:spcPct val="107000"/>
                        </a:lnSpc>
                        <a:spcBef>
                          <a:spcPts val="335"/>
                        </a:spcBef>
                        <a:spcAft>
                          <a:spcPts val="335"/>
                        </a:spcAft>
                      </a:pPr>
                      <a:r>
                        <a:rPr lang="en-GB" sz="14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2022456"/>
                  </a:ext>
                </a:extLst>
              </a:tr>
              <a:tr h="227868">
                <a:tc gridSpan="3">
                  <a:txBody>
                    <a:bodyPr/>
                    <a:lstStyle/>
                    <a:p>
                      <a:pPr>
                        <a:lnSpc>
                          <a:spcPct val="107000"/>
                        </a:lnSpc>
                        <a:spcBef>
                          <a:spcPts val="335"/>
                        </a:spcBef>
                        <a:spcAft>
                          <a:spcPts val="335"/>
                        </a:spcAft>
                      </a:pPr>
                      <a:r>
                        <a:rPr lang="en-GB" sz="1400" b="1" dirty="0">
                          <a:effectLst/>
                          <a:latin typeface="Arial" panose="020B0604020202020204" pitchFamily="34" charset="0"/>
                          <a:cs typeface="Arial" panose="020B0604020202020204" pitchFamily="34" charset="0"/>
                        </a:rPr>
                        <a:t>Baseline haemoglobin, g/dl</a:t>
                      </a:r>
                    </a:p>
                  </a:txBody>
                  <a:tcPr marL="36857" marR="36857" marT="0" marB="0">
                    <a:lnL w="12700" cap="flat" cmpd="sng" algn="ctr">
                      <a:solidFill>
                        <a:schemeClr val="tx1"/>
                      </a:solidFill>
                      <a:prstDash val="solid"/>
                      <a:round/>
                      <a:headEnd type="none" w="med" len="med"/>
                      <a:tailEnd type="none" w="med" len="med"/>
                    </a:lnL>
                    <a:noFill/>
                  </a:tcPr>
                </a:tc>
                <a:tc hMerge="1">
                  <a:txBody>
                    <a:bodyPr/>
                    <a:lstStyle/>
                    <a:p>
                      <a:pPr algn="ctr">
                        <a:lnSpc>
                          <a:spcPct val="107000"/>
                        </a:lnSpc>
                        <a:spcBef>
                          <a:spcPts val="335"/>
                        </a:spcBef>
                        <a:spcAft>
                          <a:spcPts val="335"/>
                        </a:spcAft>
                      </a:pPr>
                      <a:endParaRPr lang="en-GB" sz="1600" dirty="0">
                        <a:effectLst/>
                      </a:endParaRPr>
                    </a:p>
                  </a:txBody>
                  <a:tcPr marL="36857" marR="36857" marT="0" marB="0"/>
                </a:tc>
                <a:tc hMerge="1">
                  <a:txBody>
                    <a:bodyPr/>
                    <a:lstStyle/>
                    <a:p>
                      <a:pPr algn="ctr">
                        <a:lnSpc>
                          <a:spcPct val="107000"/>
                        </a:lnSpc>
                        <a:spcBef>
                          <a:spcPts val="335"/>
                        </a:spcBef>
                        <a:spcAft>
                          <a:spcPts val="335"/>
                        </a:spcAft>
                      </a:pPr>
                      <a:endParaRPr lang="en-GB" sz="1600" dirty="0">
                        <a:effectLst/>
                      </a:endParaRPr>
                    </a:p>
                  </a:txBody>
                  <a:tcPr marL="36857" marR="36857" marT="0" marB="0"/>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0.056</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996561361"/>
                  </a:ext>
                </a:extLst>
              </a:tr>
              <a:tr h="227868">
                <a:tc>
                  <a:txBody>
                    <a:bodyPr/>
                    <a:lstStyle/>
                    <a:p>
                      <a:pPr>
                        <a:lnSpc>
                          <a:spcPct val="107000"/>
                        </a:lnSpc>
                        <a:spcBef>
                          <a:spcPts val="335"/>
                        </a:spcBef>
                        <a:spcAft>
                          <a:spcPts val="335"/>
                        </a:spcAft>
                      </a:pPr>
                      <a:r>
                        <a:rPr lang="en-GB" sz="1400" b="0" dirty="0">
                          <a:effectLst/>
                          <a:latin typeface="Arial" panose="020B0604020202020204" pitchFamily="34" charset="0"/>
                          <a:cs typeface="Arial" panose="020B0604020202020204" pitchFamily="34" charset="0"/>
                        </a:rPr>
                        <a:t>   &lt;8</a:t>
                      </a:r>
                      <a:endParaRPr lang="en-GB" sz="1200" b="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L w="12700" cap="flat" cmpd="sng" algn="ctr">
                      <a:solidFill>
                        <a:schemeClr val="tx1"/>
                      </a:solidFill>
                      <a:prstDash val="solid"/>
                      <a:round/>
                      <a:headEnd type="none" w="med" len="med"/>
                      <a:tailEnd type="none" w="med" len="med"/>
                    </a:lnL>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116 (38.9)</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86 (29.8)</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-9.0 (-16.6, -1.3)</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0.021</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22856484"/>
                  </a:ext>
                </a:extLst>
              </a:tr>
              <a:tr h="227868">
                <a:tc>
                  <a:txBody>
                    <a:bodyPr/>
                    <a:lstStyle/>
                    <a:p>
                      <a:pPr>
                        <a:lnSpc>
                          <a:spcPct val="107000"/>
                        </a:lnSpc>
                        <a:spcBef>
                          <a:spcPts val="335"/>
                        </a:spcBef>
                        <a:spcAft>
                          <a:spcPts val="335"/>
                        </a:spcAft>
                      </a:pPr>
                      <a:r>
                        <a:rPr lang="en-GB" sz="1400" b="0" dirty="0">
                          <a:effectLst/>
                          <a:latin typeface="Arial" panose="020B0604020202020204" pitchFamily="34" charset="0"/>
                          <a:cs typeface="Arial" panose="020B0604020202020204" pitchFamily="34" charset="0"/>
                        </a:rPr>
                        <a:t>   ≥8</a:t>
                      </a:r>
                      <a:endParaRPr lang="en-GB" sz="1200" b="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L w="12700" cap="flat" cmpd="sng" algn="ctr">
                      <a:solidFill>
                        <a:schemeClr val="tx1"/>
                      </a:solidFill>
                      <a:prstDash val="solid"/>
                      <a:round/>
                      <a:headEnd type="none" w="med" len="med"/>
                      <a:tailEnd type="none" w="med" len="med"/>
                    </a:lnL>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156 (15.8)</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149 (15.0)</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-0.9 (-4.1, 2.3)</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0.580</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781488269"/>
                  </a:ext>
                </a:extLst>
              </a:tr>
              <a:tr h="227868">
                <a:tc>
                  <a:txBody>
                    <a:bodyPr/>
                    <a:lstStyle/>
                    <a:p>
                      <a:pPr>
                        <a:lnSpc>
                          <a:spcPct val="107000"/>
                        </a:lnSpc>
                        <a:spcBef>
                          <a:spcPts val="335"/>
                        </a:spcBef>
                        <a:spcAft>
                          <a:spcPts val="335"/>
                        </a:spcAft>
                      </a:pPr>
                      <a:r>
                        <a:rPr lang="en-GB" sz="1400" b="1" dirty="0">
                          <a:effectLst/>
                          <a:latin typeface="Arial" panose="020B0604020202020204" pitchFamily="34" charset="0"/>
                          <a:cs typeface="Arial" panose="020B0604020202020204" pitchFamily="34" charset="0"/>
                        </a:rPr>
                        <a:t> </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L w="12700" cap="flat" cmpd="sng" algn="ctr">
                      <a:solidFill>
                        <a:schemeClr val="tx1"/>
                      </a:solidFill>
                      <a:prstDash val="solid"/>
                      <a:round/>
                      <a:headEnd type="none" w="med" len="med"/>
                      <a:tailEnd type="none" w="med" len="med"/>
                    </a:lnL>
                    <a:noFill/>
                  </a:tcPr>
                </a:tc>
                <a:tc>
                  <a:txBody>
                    <a:bodyPr/>
                    <a:lstStyle/>
                    <a:p>
                      <a:pPr algn="ctr">
                        <a:lnSpc>
                          <a:spcPct val="107000"/>
                        </a:lnSpc>
                        <a:spcBef>
                          <a:spcPts val="335"/>
                        </a:spcBef>
                        <a:spcAft>
                          <a:spcPts val="335"/>
                        </a:spcAft>
                      </a:pPr>
                      <a:r>
                        <a:rPr lang="en-GB" sz="14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noFil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869409910"/>
                  </a:ext>
                </a:extLst>
              </a:tr>
              <a:tr h="227868">
                <a:tc gridSpan="3">
                  <a:txBody>
                    <a:bodyPr/>
                    <a:lstStyle/>
                    <a:p>
                      <a:pPr>
                        <a:lnSpc>
                          <a:spcPct val="107000"/>
                        </a:lnSpc>
                        <a:spcBef>
                          <a:spcPts val="335"/>
                        </a:spcBef>
                        <a:spcAft>
                          <a:spcPts val="335"/>
                        </a:spcAft>
                      </a:pPr>
                      <a:r>
                        <a:rPr lang="en-GB" sz="1400" b="1" dirty="0">
                          <a:effectLst/>
                          <a:latin typeface="Arial" panose="020B0604020202020204" pitchFamily="34" charset="0"/>
                          <a:cs typeface="Arial" panose="020B0604020202020204" pitchFamily="34" charset="0"/>
                        </a:rPr>
                        <a:t>TB clinically suspected at admission</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L w="12700" cap="flat" cmpd="sng" algn="ctr">
                      <a:solidFill>
                        <a:schemeClr val="tx1"/>
                      </a:solidFill>
                      <a:prstDash val="solid"/>
                      <a:round/>
                      <a:headEnd type="none" w="med" len="med"/>
                      <a:tailEnd type="none" w="med" len="med"/>
                    </a:lnL>
                  </a:tcPr>
                </a:tc>
                <a:tc hMerge="1">
                  <a:txBody>
                    <a:bodyPr/>
                    <a:lstStyle/>
                    <a:p>
                      <a:pPr algn="ctr">
                        <a:lnSpc>
                          <a:spcPct val="107000"/>
                        </a:lnSpc>
                        <a:spcBef>
                          <a:spcPts val="335"/>
                        </a:spcBef>
                        <a:spcAft>
                          <a:spcPts val="335"/>
                        </a:spcAft>
                      </a:pP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57" marR="36857" marT="0" marB="0"/>
                </a:tc>
                <a:tc hMerge="1">
                  <a:txBody>
                    <a:bodyPr/>
                    <a:lstStyle/>
                    <a:p>
                      <a:pPr algn="ctr">
                        <a:lnSpc>
                          <a:spcPct val="107000"/>
                        </a:lnSpc>
                        <a:spcBef>
                          <a:spcPts val="335"/>
                        </a:spcBef>
                        <a:spcAft>
                          <a:spcPts val="335"/>
                        </a:spcAft>
                      </a:pP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57" marR="36857" marT="0" marB="0"/>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0.111</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61663335"/>
                  </a:ext>
                </a:extLst>
              </a:tr>
              <a:tr h="180863">
                <a:tc>
                  <a:txBody>
                    <a:bodyPr/>
                    <a:lstStyle/>
                    <a:p>
                      <a:pPr>
                        <a:lnSpc>
                          <a:spcPct val="107000"/>
                        </a:lnSpc>
                        <a:spcBef>
                          <a:spcPts val="335"/>
                        </a:spcBef>
                        <a:spcAft>
                          <a:spcPts val="335"/>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  Yes</a:t>
                      </a:r>
                      <a:endParaRPr lang="en-GB" sz="1200" b="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L w="12700" cap="flat" cmpd="sng" algn="ctr">
                      <a:solidFill>
                        <a:schemeClr val="tx1"/>
                      </a:solidFill>
                      <a:prstDash val="solid"/>
                      <a:round/>
                      <a:headEnd type="none" w="med" len="med"/>
                      <a:tailEnd type="none" w="med" len="med"/>
                    </a:lnL>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136 (27.5)</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tc>
                <a:tc>
                  <a:txBody>
                    <a:bodyPr/>
                    <a:lstStyle/>
                    <a:p>
                      <a:pPr algn="ctr">
                        <a:lnSpc>
                          <a:spcPct val="107000"/>
                        </a:lnSpc>
                        <a:spcBef>
                          <a:spcPts val="335"/>
                        </a:spcBef>
                        <a:spcAft>
                          <a:spcPts val="335"/>
                        </a:spcAft>
                      </a:pPr>
                      <a:r>
                        <a:rPr lang="en-GB" sz="1400">
                          <a:effectLst/>
                          <a:latin typeface="Arial" panose="020B0604020202020204" pitchFamily="34" charset="0"/>
                          <a:cs typeface="Arial" panose="020B0604020202020204" pitchFamily="34" charset="0"/>
                        </a:rPr>
                        <a:t>106 (21.2)</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-5.7 (-11.0, -0.5)</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0.033</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69071510"/>
                  </a:ext>
                </a:extLst>
              </a:tr>
              <a:tr h="227868">
                <a:tc>
                  <a:txBody>
                    <a:bodyPr/>
                    <a:lstStyle/>
                    <a:p>
                      <a:pPr>
                        <a:lnSpc>
                          <a:spcPct val="107000"/>
                        </a:lnSpc>
                        <a:spcBef>
                          <a:spcPts val="335"/>
                        </a:spcBef>
                        <a:spcAft>
                          <a:spcPts val="335"/>
                        </a:spcAft>
                      </a:pPr>
                      <a:r>
                        <a:rPr lang="en-GB" sz="1400" b="0" dirty="0">
                          <a:effectLst/>
                          <a:latin typeface="Arial" panose="020B0604020202020204" pitchFamily="34" charset="0"/>
                          <a:cs typeface="Arial" panose="020B0604020202020204" pitchFamily="34" charset="0"/>
                        </a:rPr>
                        <a:t>  No</a:t>
                      </a:r>
                      <a:endParaRPr lang="en-GB" sz="1200" b="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136 (17.2)</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B w="12700" cap="flat" cmpd="sng" algn="ctr">
                      <a:solidFill>
                        <a:schemeClr val="tx1"/>
                      </a:solidFill>
                      <a:prstDash val="solid"/>
                      <a:round/>
                      <a:headEnd type="none" w="med" len="med"/>
                      <a:tailEnd type="none" w="med" len="med"/>
                    </a:lnB>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128 (16.4)</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B w="12700" cap="flat" cmpd="sng" algn="ctr">
                      <a:solidFill>
                        <a:schemeClr val="tx1"/>
                      </a:solidFill>
                      <a:prstDash val="solid"/>
                      <a:round/>
                      <a:headEnd type="none" w="med" len="med"/>
                      <a:tailEnd type="none" w="med" len="med"/>
                    </a:lnB>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-0.8 (-4.4, 2.9)</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B w="12700" cap="flat" cmpd="sng" algn="ctr">
                      <a:solidFill>
                        <a:schemeClr val="tx1"/>
                      </a:solidFill>
                      <a:prstDash val="solid"/>
                      <a:round/>
                      <a:headEnd type="none" w="med" len="med"/>
                      <a:tailEnd type="none" w="med" len="med"/>
                    </a:lnB>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0.682</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B w="12700" cap="flat" cmpd="sng" algn="ctr">
                      <a:solidFill>
                        <a:schemeClr val="tx1"/>
                      </a:solidFill>
                      <a:prstDash val="solid"/>
                      <a:round/>
                      <a:headEnd type="none" w="med" len="med"/>
                      <a:tailEnd type="none" w="med" len="med"/>
                    </a:lnB>
                  </a:tcPr>
                </a:tc>
                <a:tc>
                  <a:txBody>
                    <a:bodyPr/>
                    <a:lstStyle/>
                    <a:p>
                      <a:pPr algn="ctr">
                        <a:lnSpc>
                          <a:spcPct val="107000"/>
                        </a:lnSpc>
                        <a:spcBef>
                          <a:spcPts val="335"/>
                        </a:spcBef>
                        <a:spcAft>
                          <a:spcPts val="335"/>
                        </a:spcAft>
                      </a:pPr>
                      <a:r>
                        <a:rPr lang="en-GB" sz="14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36857" marR="36857"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101017"/>
                  </a:ext>
                </a:extLst>
              </a:tr>
            </a:tbl>
          </a:graphicData>
        </a:graphic>
      </p:graphicFrame>
      <p:sp>
        <p:nvSpPr>
          <p:cNvPr id="42" name="Rectangle 41">
            <a:extLst>
              <a:ext uri="{FF2B5EF4-FFF2-40B4-BE49-F238E27FC236}">
                <a16:creationId xmlns:a16="http://schemas.microsoft.com/office/drawing/2014/main" id="{ADECD88A-3162-324C-9993-B4FE99452187}"/>
              </a:ext>
            </a:extLst>
          </p:cNvPr>
          <p:cNvSpPr/>
          <p:nvPr/>
        </p:nvSpPr>
        <p:spPr>
          <a:xfrm>
            <a:off x="155183" y="6173644"/>
            <a:ext cx="7307649" cy="454612"/>
          </a:xfrm>
          <a:prstGeom prst="rect">
            <a:avLst/>
          </a:prstGeom>
        </p:spPr>
        <p:txBody>
          <a:bodyPr wrap="square">
            <a:spAutoFit/>
          </a:bodyPr>
          <a:lstStyle/>
          <a:p>
            <a:pPr>
              <a:lnSpc>
                <a:spcPct val="107000"/>
              </a:lnSpc>
              <a:spcBef>
                <a:spcPts val="335"/>
              </a:spcBef>
              <a:spcAft>
                <a:spcPts val="335"/>
              </a:spcAft>
            </a:pPr>
            <a:r>
              <a:rPr lang="en-GB" sz="1100" dirty="0">
                <a:latin typeface="Arial" panose="020B0604020202020204" pitchFamily="34" charset="0"/>
                <a:ea typeface="Open Sans" panose="020B0606030504020204" pitchFamily="34" charset="0"/>
                <a:cs typeface="Arial" panose="020B0604020202020204" pitchFamily="34" charset="0"/>
              </a:rPr>
              <a:t>* adjusted by site (except for sub-group analysis by site). 29 patients missing CD4 cell counts, 5 patients missing haemoglobin, 9 patients missing clinical TB suspect at baseline data.</a:t>
            </a:r>
            <a:endParaRPr lang="en-GB" sz="1050" dirty="0">
              <a:latin typeface="Arial" panose="020B0604020202020204" pitchFamily="34" charset="0"/>
              <a:ea typeface="Open Sans" panose="020B0606030504020204" pitchFamily="34" charset="0"/>
              <a:cs typeface="Arial" panose="020B0604020202020204" pitchFamily="34" charset="0"/>
            </a:endParaRPr>
          </a:p>
        </p:txBody>
      </p:sp>
      <p:sp>
        <p:nvSpPr>
          <p:cNvPr id="45" name="Footer Placeholder 3">
            <a:extLst>
              <a:ext uri="{FF2B5EF4-FFF2-40B4-BE49-F238E27FC236}">
                <a16:creationId xmlns:a16="http://schemas.microsoft.com/office/drawing/2014/main" id="{06C38FE1-4C47-444F-9893-6A92510F0E74}"/>
              </a:ext>
            </a:extLst>
          </p:cNvPr>
          <p:cNvSpPr>
            <a:spLocks noGrp="1"/>
          </p:cNvSpPr>
          <p:nvPr>
            <p:ph type="ftr" sz="quarter" idx="11"/>
          </p:nvPr>
        </p:nvSpPr>
        <p:spPr>
          <a:xfrm>
            <a:off x="3163705" y="6532446"/>
            <a:ext cx="4114800" cy="365125"/>
          </a:xfrm>
          <a:prstGeom prst="rect">
            <a:avLst/>
          </a:prstGeom>
        </p:spPr>
        <p:txBody>
          <a:bodyPr anchor="b" anchorCtr="0"/>
          <a:lstStyle/>
          <a:p>
            <a:pPr algn="r" defTabSz="914400"/>
            <a:r>
              <a:rPr lang="en-US" altLang="ja-JP" kern="0" dirty="0">
                <a:solidFill>
                  <a:schemeClr val="tx1"/>
                </a:solidFill>
              </a:rPr>
              <a:t>Gupta-Wright, TUSA10 IAS Mexico City July 21-24 2019 </a:t>
            </a:r>
          </a:p>
        </p:txBody>
      </p:sp>
    </p:spTree>
    <p:extLst>
      <p:ext uri="{BB962C8B-B14F-4D97-AF65-F5344CB8AC3E}">
        <p14:creationId xmlns:p14="http://schemas.microsoft.com/office/powerpoint/2010/main" val="11206171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57C5-8AC1-5440-A1EF-4145B7C450C6}"/>
              </a:ext>
            </a:extLst>
          </p:cNvPr>
          <p:cNvSpPr>
            <a:spLocks noGrp="1"/>
          </p:cNvSpPr>
          <p:nvPr>
            <p:ph type="title"/>
          </p:nvPr>
        </p:nvSpPr>
        <p:spPr>
          <a:xfrm>
            <a:off x="0" y="-13894"/>
            <a:ext cx="10515600" cy="1325563"/>
          </a:xfrm>
        </p:spPr>
        <p:txBody>
          <a:bodyPr/>
          <a:lstStyle/>
          <a:p>
            <a:r>
              <a:rPr lang="en-US" dirty="0">
                <a:latin typeface="Franklin Gothic Medium" panose="020B0603020102020204" pitchFamily="34" charset="0"/>
              </a:rPr>
              <a:t>LAM Testing in the outpatient setting</a:t>
            </a:r>
          </a:p>
        </p:txBody>
      </p:sp>
      <p:sp>
        <p:nvSpPr>
          <p:cNvPr id="3" name="Content Placeholder 2">
            <a:extLst>
              <a:ext uri="{FF2B5EF4-FFF2-40B4-BE49-F238E27FC236}">
                <a16:creationId xmlns:a16="http://schemas.microsoft.com/office/drawing/2014/main" id="{1E50C6EA-4480-9948-9989-564EC9A2344E}"/>
              </a:ext>
            </a:extLst>
          </p:cNvPr>
          <p:cNvSpPr>
            <a:spLocks noGrp="1"/>
          </p:cNvSpPr>
          <p:nvPr>
            <p:ph idx="1"/>
          </p:nvPr>
        </p:nvSpPr>
        <p:spPr>
          <a:xfrm>
            <a:off x="619540" y="1123996"/>
            <a:ext cx="10790582" cy="4351338"/>
          </a:xfrm>
        </p:spPr>
        <p:txBody>
          <a:bodyPr>
            <a:normAutofit/>
          </a:bodyPr>
          <a:lstStyle/>
          <a:p>
            <a:r>
              <a:rPr lang="en-US" sz="2400" dirty="0"/>
              <a:t>In a large observational study in DRC across multiple levels of care (inpatient, urban health center, and HIV clinic), urine LAM testing performed well:</a:t>
            </a:r>
          </a:p>
          <a:p>
            <a:pPr lvl="1"/>
            <a:r>
              <a:rPr lang="en-US" sz="2000" dirty="0"/>
              <a:t>100% of patients with laboratory-confirmed TB had positive LAM tests (vs 81.4% for microscopy and 81.0% for </a:t>
            </a:r>
            <a:r>
              <a:rPr lang="en-US" sz="2000" dirty="0" err="1"/>
              <a:t>Xpert</a:t>
            </a:r>
            <a:r>
              <a:rPr lang="en-US" sz="2000" dirty="0"/>
              <a:t>) for an overall sensitivity of 65%.</a:t>
            </a:r>
          </a:p>
          <a:p>
            <a:pPr lvl="1"/>
            <a:r>
              <a:rPr lang="en-US" sz="2000" dirty="0"/>
              <a:t>Mortality was significantly higher among participants who had positive LAM results but received no treatment.</a:t>
            </a:r>
          </a:p>
          <a:p>
            <a:pPr lvl="1"/>
            <a:r>
              <a:rPr lang="en-US" sz="2000" dirty="0"/>
              <a:t>TAT for test result was &lt;2h (vs 2 days for </a:t>
            </a:r>
            <a:r>
              <a:rPr lang="en-US" sz="2000" dirty="0" err="1"/>
              <a:t>Xpert</a:t>
            </a:r>
            <a:r>
              <a:rPr lang="en-US" sz="2000" dirty="0"/>
              <a:t>) and time to first dose of TB therapy was &lt;3h in study setting.</a:t>
            </a:r>
          </a:p>
        </p:txBody>
      </p:sp>
      <p:graphicFrame>
        <p:nvGraphicFramePr>
          <p:cNvPr id="4" name="Espace réservé du contenu 3">
            <a:extLst>
              <a:ext uri="{FF2B5EF4-FFF2-40B4-BE49-F238E27FC236}">
                <a16:creationId xmlns:a16="http://schemas.microsoft.com/office/drawing/2014/main" id="{58A2C47F-95BB-DF40-8C5F-BA9FB83987EC}"/>
              </a:ext>
            </a:extLst>
          </p:cNvPr>
          <p:cNvGraphicFramePr>
            <a:graphicFrameLocks/>
          </p:cNvGraphicFramePr>
          <p:nvPr/>
        </p:nvGraphicFramePr>
        <p:xfrm>
          <a:off x="1748367" y="4415893"/>
          <a:ext cx="8932332" cy="1710267"/>
        </p:xfrm>
        <a:graphic>
          <a:graphicData uri="http://schemas.openxmlformats.org/drawingml/2006/table">
            <a:tbl>
              <a:tblPr bandRow="1"/>
              <a:tblGrid>
                <a:gridCol w="2743510">
                  <a:extLst>
                    <a:ext uri="{9D8B030D-6E8A-4147-A177-3AD203B41FA5}">
                      <a16:colId xmlns:a16="http://schemas.microsoft.com/office/drawing/2014/main" val="20000"/>
                    </a:ext>
                  </a:extLst>
                </a:gridCol>
                <a:gridCol w="1506110">
                  <a:extLst>
                    <a:ext uri="{9D8B030D-6E8A-4147-A177-3AD203B41FA5}">
                      <a16:colId xmlns:a16="http://schemas.microsoft.com/office/drawing/2014/main" val="20001"/>
                    </a:ext>
                  </a:extLst>
                </a:gridCol>
                <a:gridCol w="1375143">
                  <a:extLst>
                    <a:ext uri="{9D8B030D-6E8A-4147-A177-3AD203B41FA5}">
                      <a16:colId xmlns:a16="http://schemas.microsoft.com/office/drawing/2014/main" val="20002"/>
                    </a:ext>
                  </a:extLst>
                </a:gridCol>
                <a:gridCol w="1047729">
                  <a:extLst>
                    <a:ext uri="{9D8B030D-6E8A-4147-A177-3AD203B41FA5}">
                      <a16:colId xmlns:a16="http://schemas.microsoft.com/office/drawing/2014/main" val="20003"/>
                    </a:ext>
                  </a:extLst>
                </a:gridCol>
                <a:gridCol w="1473368">
                  <a:extLst>
                    <a:ext uri="{9D8B030D-6E8A-4147-A177-3AD203B41FA5}">
                      <a16:colId xmlns:a16="http://schemas.microsoft.com/office/drawing/2014/main" val="20004"/>
                    </a:ext>
                  </a:extLst>
                </a:gridCol>
                <a:gridCol w="786472">
                  <a:extLst>
                    <a:ext uri="{9D8B030D-6E8A-4147-A177-3AD203B41FA5}">
                      <a16:colId xmlns:a16="http://schemas.microsoft.com/office/drawing/2014/main" val="20005"/>
                    </a:ext>
                  </a:extLst>
                </a:gridCol>
              </a:tblGrid>
              <a:tr h="484192">
                <a:tc>
                  <a:txBody>
                    <a:bodyPr/>
                    <a:lstStyle/>
                    <a:p>
                      <a:pPr>
                        <a:lnSpc>
                          <a:spcPct val="107000"/>
                        </a:lnSpc>
                        <a:spcAft>
                          <a:spcPts val="0"/>
                        </a:spcAft>
                      </a:pPr>
                      <a:endParaRPr lang="en-US" sz="1600" noProof="0" dirty="0">
                        <a:effectLst/>
                        <a:latin typeface="+mn-lt"/>
                        <a:ea typeface="Times New Roman" panose="02020603050405020304" pitchFamily="18" charset="0"/>
                      </a:endParaRPr>
                    </a:p>
                  </a:txBody>
                  <a:tcPr marL="57188" marR="571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noProof="0" dirty="0">
                          <a:effectLst/>
                          <a:latin typeface="+mn-lt"/>
                          <a:ea typeface="Times New Roman" panose="02020603050405020304" pitchFamily="18" charset="0"/>
                        </a:rPr>
                        <a:t>Mortality (%)</a:t>
                      </a: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b="1" noProof="0" dirty="0">
                          <a:effectLst/>
                          <a:latin typeface="+mn-lt"/>
                          <a:ea typeface="Times New Roman" panose="02020603050405020304" pitchFamily="18" charset="0"/>
                        </a:rPr>
                        <a:t>RR (95% CI)</a:t>
                      </a:r>
                      <a:endParaRPr lang="en-US" sz="1600" noProof="0" dirty="0">
                        <a:effectLst/>
                        <a:latin typeface="+mn-lt"/>
                        <a:ea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b="1" i="0" noProof="0" dirty="0">
                          <a:effectLst/>
                          <a:latin typeface="+mn-lt"/>
                          <a:ea typeface="Times New Roman" panose="02020603050405020304" pitchFamily="18" charset="0"/>
                        </a:rPr>
                        <a:t>p-</a:t>
                      </a:r>
                      <a:r>
                        <a:rPr lang="en-US" sz="1600" b="1" noProof="0" dirty="0">
                          <a:effectLst/>
                          <a:latin typeface="+mn-lt"/>
                          <a:ea typeface="Times New Roman" panose="02020603050405020304" pitchFamily="18" charset="0"/>
                        </a:rPr>
                        <a:t>value</a:t>
                      </a:r>
                      <a:endParaRPr lang="en-US" sz="1600" noProof="0" dirty="0">
                        <a:effectLst/>
                        <a:latin typeface="+mn-lt"/>
                        <a:ea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b="1" noProof="0" dirty="0" err="1">
                          <a:effectLst/>
                          <a:latin typeface="+mn-lt"/>
                          <a:ea typeface="Times New Roman" panose="02020603050405020304" pitchFamily="18" charset="0"/>
                        </a:rPr>
                        <a:t>aRR</a:t>
                      </a:r>
                      <a:r>
                        <a:rPr lang="en-US" sz="1600" b="1" noProof="0" dirty="0">
                          <a:effectLst/>
                          <a:latin typeface="+mn-lt"/>
                          <a:ea typeface="Times New Roman" panose="02020603050405020304" pitchFamily="18" charset="0"/>
                        </a:rPr>
                        <a:t>* (95% CI)</a:t>
                      </a:r>
                      <a:endParaRPr lang="en-US" sz="1600" noProof="0" dirty="0">
                        <a:effectLst/>
                        <a:latin typeface="+mn-lt"/>
                        <a:ea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b="1" i="0" noProof="0" dirty="0">
                          <a:effectLst/>
                          <a:latin typeface="+mn-lt"/>
                          <a:ea typeface="Times New Roman" panose="02020603050405020304" pitchFamily="18" charset="0"/>
                        </a:rPr>
                        <a:t>p-v</a:t>
                      </a:r>
                      <a:r>
                        <a:rPr lang="en-US" sz="1600" b="1" noProof="0" dirty="0">
                          <a:effectLst/>
                          <a:latin typeface="+mn-lt"/>
                          <a:ea typeface="Times New Roman" panose="02020603050405020304" pitchFamily="18" charset="0"/>
                        </a:rPr>
                        <a:t>alue</a:t>
                      </a:r>
                      <a:endParaRPr lang="en-US" sz="1600" noProof="0" dirty="0">
                        <a:effectLst/>
                        <a:latin typeface="+mn-lt"/>
                        <a:ea typeface="Times New Roman" panose="02020603050405020304" pitchFamily="18" charset="0"/>
                      </a:endParaRPr>
                    </a:p>
                  </a:txBody>
                  <a:tcPr marL="57188" marR="5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5373">
                <a:tc>
                  <a:txBody>
                    <a:bodyPr/>
                    <a:lstStyle/>
                    <a:p>
                      <a:pPr>
                        <a:lnSpc>
                          <a:spcPct val="107000"/>
                        </a:lnSpc>
                        <a:spcAft>
                          <a:spcPts val="0"/>
                        </a:spcAft>
                      </a:pPr>
                      <a:r>
                        <a:rPr lang="en-US" sz="1600" b="1" noProof="0" dirty="0">
                          <a:effectLst/>
                          <a:latin typeface="+mn-lt"/>
                          <a:ea typeface="Times New Roman" panose="02020603050405020304" pitchFamily="18" charset="0"/>
                        </a:rPr>
                        <a:t>LAM</a:t>
                      </a:r>
                      <a:r>
                        <a:rPr lang="en-US" sz="1600" b="1" baseline="0" noProof="0" dirty="0">
                          <a:effectLst/>
                          <a:latin typeface="+mn-lt"/>
                          <a:ea typeface="Times New Roman" panose="02020603050405020304" pitchFamily="18" charset="0"/>
                        </a:rPr>
                        <a:t> p</a:t>
                      </a:r>
                      <a:r>
                        <a:rPr lang="en-US" sz="1600" b="1" noProof="0" dirty="0">
                          <a:effectLst/>
                          <a:latin typeface="+mn-lt"/>
                          <a:ea typeface="Times New Roman" panose="02020603050405020304" pitchFamily="18" charset="0"/>
                        </a:rPr>
                        <a:t>ositive and treated </a:t>
                      </a:r>
                    </a:p>
                  </a:txBody>
                  <a:tcPr marL="57188" marR="5718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tabLst>
                          <a:tab pos="163830" algn="dec"/>
                        </a:tabLst>
                      </a:pPr>
                      <a:r>
                        <a:rPr lang="en-US" sz="1600" b="0" noProof="0" dirty="0">
                          <a:effectLst/>
                          <a:latin typeface="+mn-lt"/>
                          <a:ea typeface="Times New Roman" panose="02020603050405020304" pitchFamily="18" charset="0"/>
                        </a:rPr>
                        <a:t>12.8</a:t>
                      </a:r>
                    </a:p>
                  </a:txBody>
                  <a:tcPr marL="57188" marR="5718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tabLst>
                          <a:tab pos="163830" algn="dec"/>
                        </a:tabLst>
                      </a:pPr>
                      <a:r>
                        <a:rPr lang="en-US" sz="1600" noProof="0" dirty="0">
                          <a:effectLst/>
                          <a:latin typeface="+mn-lt"/>
                          <a:ea typeface="Times New Roman" panose="02020603050405020304" pitchFamily="18" charset="0"/>
                        </a:rPr>
                        <a:t>1</a:t>
                      </a:r>
                    </a:p>
                  </a:txBody>
                  <a:tcPr marL="57188" marR="5718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tabLst>
                          <a:tab pos="163830" algn="dec"/>
                        </a:tabLst>
                      </a:pPr>
                      <a:r>
                        <a:rPr lang="en-US" sz="1600" noProof="0" dirty="0">
                          <a:effectLst/>
                          <a:latin typeface="+mn-lt"/>
                          <a:ea typeface="Times New Roman" panose="02020603050405020304" pitchFamily="18" charset="0"/>
                        </a:rPr>
                        <a:t> </a:t>
                      </a:r>
                    </a:p>
                  </a:txBody>
                  <a:tcPr marL="57188" marR="5718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tabLst>
                          <a:tab pos="163830" algn="dec"/>
                        </a:tabLst>
                      </a:pPr>
                      <a:r>
                        <a:rPr lang="en-US" sz="1600" noProof="0" dirty="0">
                          <a:effectLst/>
                          <a:latin typeface="+mn-lt"/>
                          <a:ea typeface="Times New Roman" panose="02020603050405020304" pitchFamily="18" charset="0"/>
                        </a:rPr>
                        <a:t>1</a:t>
                      </a:r>
                    </a:p>
                  </a:txBody>
                  <a:tcPr marL="57188" marR="5718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tabLst>
                          <a:tab pos="163830" algn="dec"/>
                        </a:tabLst>
                      </a:pPr>
                      <a:r>
                        <a:rPr lang="en-US" sz="1600" noProof="0" dirty="0">
                          <a:effectLst/>
                          <a:latin typeface="+mn-lt"/>
                          <a:ea typeface="Times New Roman" panose="02020603050405020304" pitchFamily="18" charset="0"/>
                        </a:rPr>
                        <a:t> </a:t>
                      </a:r>
                    </a:p>
                  </a:txBody>
                  <a:tcPr marL="57188" marR="57188"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37883">
                <a:tc>
                  <a:txBody>
                    <a:bodyPr/>
                    <a:lstStyle/>
                    <a:p>
                      <a:pPr>
                        <a:lnSpc>
                          <a:spcPct val="107000"/>
                        </a:lnSpc>
                        <a:spcAft>
                          <a:spcPts val="0"/>
                        </a:spcAft>
                      </a:pPr>
                      <a:r>
                        <a:rPr lang="en-US" sz="1600" b="1" noProof="0" dirty="0">
                          <a:effectLst/>
                          <a:latin typeface="+mn-lt"/>
                          <a:ea typeface="Times New Roman" panose="02020603050405020304" pitchFamily="18" charset="0"/>
                        </a:rPr>
                        <a:t>LAM</a:t>
                      </a:r>
                      <a:r>
                        <a:rPr lang="en-US" sz="1600" b="1" baseline="0" noProof="0" dirty="0">
                          <a:effectLst/>
                          <a:latin typeface="+mn-lt"/>
                          <a:ea typeface="Times New Roman" panose="02020603050405020304" pitchFamily="18" charset="0"/>
                        </a:rPr>
                        <a:t> p</a:t>
                      </a:r>
                      <a:r>
                        <a:rPr lang="en-US" sz="1600" b="1" noProof="0" dirty="0">
                          <a:effectLst/>
                          <a:latin typeface="+mn-lt"/>
                          <a:ea typeface="Times New Roman" panose="02020603050405020304" pitchFamily="18" charset="0"/>
                        </a:rPr>
                        <a:t>ositive and not treated </a:t>
                      </a:r>
                    </a:p>
                  </a:txBody>
                  <a:tcPr marL="57188" marR="57188" marT="0" marB="0" anchor="ctr">
                    <a:lnL>
                      <a:noFill/>
                    </a:lnL>
                    <a:lnR>
                      <a:noFill/>
                    </a:lnR>
                    <a:lnT>
                      <a:noFill/>
                    </a:lnT>
                    <a:lnB>
                      <a:noFill/>
                    </a:lnB>
                  </a:tcPr>
                </a:tc>
                <a:tc>
                  <a:txBody>
                    <a:bodyPr/>
                    <a:lstStyle/>
                    <a:p>
                      <a:pPr algn="ctr">
                        <a:lnSpc>
                          <a:spcPct val="107000"/>
                        </a:lnSpc>
                        <a:spcAft>
                          <a:spcPts val="0"/>
                        </a:spcAft>
                        <a:tabLst>
                          <a:tab pos="163830" algn="dec"/>
                        </a:tabLst>
                      </a:pPr>
                      <a:r>
                        <a:rPr lang="en-US" sz="1600" b="1" noProof="0" dirty="0">
                          <a:effectLst/>
                          <a:latin typeface="+mn-lt"/>
                          <a:ea typeface="Times New Roman" panose="02020603050405020304" pitchFamily="18" charset="0"/>
                        </a:rPr>
                        <a:t>36.8</a:t>
                      </a:r>
                    </a:p>
                  </a:txBody>
                  <a:tcPr marL="57188" marR="57188" marT="0" marB="0" anchor="ctr">
                    <a:lnL>
                      <a:noFill/>
                    </a:lnL>
                    <a:lnR>
                      <a:noFill/>
                    </a:lnR>
                    <a:lnT>
                      <a:noFill/>
                    </a:lnT>
                    <a:lnB>
                      <a:noFill/>
                    </a:lnB>
                  </a:tcPr>
                </a:tc>
                <a:tc>
                  <a:txBody>
                    <a:bodyPr/>
                    <a:lstStyle/>
                    <a:p>
                      <a:pPr>
                        <a:lnSpc>
                          <a:spcPct val="107000"/>
                        </a:lnSpc>
                        <a:spcAft>
                          <a:spcPts val="0"/>
                        </a:spcAft>
                        <a:tabLst>
                          <a:tab pos="163830" algn="dec"/>
                        </a:tabLst>
                      </a:pPr>
                      <a:r>
                        <a:rPr lang="en-US" sz="1600" b="0" noProof="0" dirty="0">
                          <a:effectLst/>
                          <a:latin typeface="+mn-lt"/>
                          <a:ea typeface="Times New Roman" panose="02020603050405020304" pitchFamily="18" charset="0"/>
                        </a:rPr>
                        <a:t>2.9 (1.4–5.9)</a:t>
                      </a:r>
                    </a:p>
                  </a:txBody>
                  <a:tcPr marL="57188" marR="57188" marT="0" marB="0" anchor="ctr">
                    <a:lnL>
                      <a:noFill/>
                    </a:lnL>
                    <a:lnR>
                      <a:noFill/>
                    </a:lnR>
                    <a:lnT>
                      <a:noFill/>
                    </a:lnT>
                    <a:lnB>
                      <a:noFill/>
                    </a:lnB>
                  </a:tcPr>
                </a:tc>
                <a:tc>
                  <a:txBody>
                    <a:bodyPr/>
                    <a:lstStyle/>
                    <a:p>
                      <a:pPr>
                        <a:lnSpc>
                          <a:spcPct val="107000"/>
                        </a:lnSpc>
                        <a:spcAft>
                          <a:spcPts val="0"/>
                        </a:spcAft>
                        <a:tabLst>
                          <a:tab pos="163830" algn="dec"/>
                        </a:tabLst>
                      </a:pPr>
                      <a:r>
                        <a:rPr lang="en-US" sz="1600" b="0" noProof="0" dirty="0">
                          <a:effectLst/>
                          <a:latin typeface="+mn-lt"/>
                          <a:ea typeface="Times New Roman" panose="02020603050405020304" pitchFamily="18" charset="0"/>
                        </a:rPr>
                        <a:t>&lt;0.01</a:t>
                      </a:r>
                    </a:p>
                  </a:txBody>
                  <a:tcPr marL="57188" marR="57188" marT="0" marB="0" anchor="ctr">
                    <a:lnL>
                      <a:noFill/>
                    </a:lnL>
                    <a:lnR>
                      <a:noFill/>
                    </a:lnR>
                    <a:lnT>
                      <a:noFill/>
                    </a:lnT>
                    <a:lnB>
                      <a:noFill/>
                    </a:lnB>
                  </a:tcPr>
                </a:tc>
                <a:tc>
                  <a:txBody>
                    <a:bodyPr/>
                    <a:lstStyle/>
                    <a:p>
                      <a:pPr>
                        <a:lnSpc>
                          <a:spcPct val="107000"/>
                        </a:lnSpc>
                        <a:spcAft>
                          <a:spcPts val="0"/>
                        </a:spcAft>
                        <a:tabLst>
                          <a:tab pos="163830" algn="dec"/>
                        </a:tabLst>
                      </a:pPr>
                      <a:r>
                        <a:rPr lang="en-US" sz="1600" b="0" noProof="0" dirty="0">
                          <a:effectLst/>
                          <a:latin typeface="+mn-lt"/>
                          <a:ea typeface="Times New Roman" panose="02020603050405020304" pitchFamily="18" charset="0"/>
                        </a:rPr>
                        <a:t>2.6 (1.3–5.2)</a:t>
                      </a:r>
                    </a:p>
                  </a:txBody>
                  <a:tcPr marL="57188" marR="57188" marT="0" marB="0" anchor="ctr">
                    <a:lnL>
                      <a:noFill/>
                    </a:lnL>
                    <a:lnR>
                      <a:noFill/>
                    </a:lnR>
                    <a:lnT>
                      <a:noFill/>
                    </a:lnT>
                    <a:lnB>
                      <a:noFill/>
                    </a:lnB>
                  </a:tcPr>
                </a:tc>
                <a:tc>
                  <a:txBody>
                    <a:bodyPr/>
                    <a:lstStyle/>
                    <a:p>
                      <a:pPr>
                        <a:lnSpc>
                          <a:spcPct val="107000"/>
                        </a:lnSpc>
                        <a:spcAft>
                          <a:spcPts val="0"/>
                        </a:spcAft>
                        <a:tabLst>
                          <a:tab pos="163830" algn="dec"/>
                        </a:tabLst>
                      </a:pPr>
                      <a:r>
                        <a:rPr lang="en-US" sz="1600" b="0" noProof="0" dirty="0">
                          <a:effectLst/>
                          <a:latin typeface="+mn-lt"/>
                          <a:ea typeface="Times New Roman" panose="02020603050405020304" pitchFamily="18" charset="0"/>
                        </a:rPr>
                        <a:t>&lt;0.01</a:t>
                      </a:r>
                    </a:p>
                  </a:txBody>
                  <a:tcPr marL="57188" marR="57188" marT="0" marB="0" anchor="ctr">
                    <a:lnL>
                      <a:noFill/>
                    </a:lnL>
                    <a:lnR>
                      <a:noFill/>
                    </a:lnR>
                    <a:lnT>
                      <a:noFill/>
                    </a:lnT>
                    <a:lnB>
                      <a:noFill/>
                    </a:lnB>
                  </a:tcPr>
                </a:tc>
                <a:extLst>
                  <a:ext uri="{0D108BD9-81ED-4DB2-BD59-A6C34878D82A}">
                    <a16:rowId xmlns:a16="http://schemas.microsoft.com/office/drawing/2014/main" val="10002"/>
                  </a:ext>
                </a:extLst>
              </a:tr>
              <a:tr h="362819">
                <a:tc>
                  <a:txBody>
                    <a:bodyPr/>
                    <a:lstStyle/>
                    <a:p>
                      <a:pPr>
                        <a:lnSpc>
                          <a:spcPct val="107000"/>
                        </a:lnSpc>
                        <a:spcAft>
                          <a:spcPts val="0"/>
                        </a:spcAft>
                      </a:pPr>
                      <a:r>
                        <a:rPr lang="en-US" sz="1600" b="1" noProof="0" dirty="0">
                          <a:effectLst/>
                          <a:latin typeface="+mn-lt"/>
                          <a:ea typeface="Times New Roman" panose="02020603050405020304" pitchFamily="18" charset="0"/>
                        </a:rPr>
                        <a:t>LAM negative and treated</a:t>
                      </a:r>
                    </a:p>
                  </a:txBody>
                  <a:tcPr marL="57188" marR="5718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163830" algn="dec"/>
                        </a:tabLst>
                      </a:pPr>
                      <a:r>
                        <a:rPr lang="en-US" sz="1600" b="0" noProof="0" dirty="0">
                          <a:effectLst/>
                          <a:latin typeface="+mn-lt"/>
                          <a:ea typeface="Times New Roman" panose="02020603050405020304" pitchFamily="18" charset="0"/>
                        </a:rPr>
                        <a:t>2.9</a:t>
                      </a:r>
                    </a:p>
                  </a:txBody>
                  <a:tcPr marL="57188" marR="5718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163830" algn="dec"/>
                        </a:tabLst>
                      </a:pPr>
                      <a:r>
                        <a:rPr lang="en-US" sz="1600" noProof="0" dirty="0">
                          <a:effectLst/>
                          <a:latin typeface="+mn-lt"/>
                          <a:ea typeface="Times New Roman" panose="02020603050405020304" pitchFamily="18" charset="0"/>
                        </a:rPr>
                        <a:t>0.2 (0.03–1.6)</a:t>
                      </a:r>
                    </a:p>
                  </a:txBody>
                  <a:tcPr marL="57188" marR="5718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163830" algn="dec"/>
                        </a:tabLst>
                      </a:pPr>
                      <a:r>
                        <a:rPr lang="en-US" sz="1600" noProof="0" dirty="0">
                          <a:effectLst/>
                          <a:latin typeface="+mn-lt"/>
                          <a:ea typeface="Times New Roman" panose="02020603050405020304" pitchFamily="18" charset="0"/>
                        </a:rPr>
                        <a:t>0.14</a:t>
                      </a:r>
                    </a:p>
                  </a:txBody>
                  <a:tcPr marL="57188" marR="5718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163830" algn="dec"/>
                        </a:tabLst>
                      </a:pPr>
                      <a:r>
                        <a:rPr lang="en-US" sz="1600" noProof="0" dirty="0">
                          <a:effectLst/>
                          <a:latin typeface="+mn-lt"/>
                          <a:ea typeface="Times New Roman" panose="02020603050405020304" pitchFamily="18" charset="0"/>
                        </a:rPr>
                        <a:t>0.3 (0.04–2.3)</a:t>
                      </a:r>
                    </a:p>
                  </a:txBody>
                  <a:tcPr marL="57188" marR="5718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163830" algn="dec"/>
                        </a:tabLst>
                      </a:pPr>
                      <a:r>
                        <a:rPr lang="en-US" sz="1600" noProof="0" dirty="0">
                          <a:effectLst/>
                          <a:latin typeface="+mn-lt"/>
                          <a:ea typeface="Times New Roman" panose="02020603050405020304" pitchFamily="18" charset="0"/>
                        </a:rPr>
                        <a:t>0.26</a:t>
                      </a:r>
                    </a:p>
                  </a:txBody>
                  <a:tcPr marL="57188" marR="57188"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ZoneTexte 5">
            <a:extLst>
              <a:ext uri="{FF2B5EF4-FFF2-40B4-BE49-F238E27FC236}">
                <a16:creationId xmlns:a16="http://schemas.microsoft.com/office/drawing/2014/main" id="{40E18560-25A9-3143-B4FD-945999687A43}"/>
              </a:ext>
            </a:extLst>
          </p:cNvPr>
          <p:cNvSpPr txBox="1"/>
          <p:nvPr/>
        </p:nvSpPr>
        <p:spPr>
          <a:xfrm>
            <a:off x="2362609" y="6126160"/>
            <a:ext cx="8318090" cy="338554"/>
          </a:xfrm>
          <a:prstGeom prst="rect">
            <a:avLst/>
          </a:prstGeom>
          <a:noFill/>
        </p:spPr>
        <p:txBody>
          <a:bodyPr wrap="square" rtlCol="0">
            <a:spAutoFit/>
          </a:bodyPr>
          <a:lstStyle/>
          <a:p>
            <a:r>
              <a:rPr lang="fr-FR" sz="1600" dirty="0">
                <a:solidFill>
                  <a:srgbClr val="000000"/>
                </a:solidFill>
              </a:rPr>
              <a:t>* Model </a:t>
            </a:r>
            <a:r>
              <a:rPr lang="fr-FR" sz="1600" dirty="0" err="1">
                <a:solidFill>
                  <a:srgbClr val="000000"/>
                </a:solidFill>
              </a:rPr>
              <a:t>adjusted</a:t>
            </a:r>
            <a:r>
              <a:rPr lang="fr-FR" sz="1600" dirty="0">
                <a:solidFill>
                  <a:srgbClr val="000000"/>
                </a:solidFill>
              </a:rPr>
              <a:t> for </a:t>
            </a:r>
            <a:r>
              <a:rPr lang="fr-FR" sz="1600" dirty="0" err="1">
                <a:solidFill>
                  <a:srgbClr val="000000"/>
                </a:solidFill>
              </a:rPr>
              <a:t>sex</a:t>
            </a:r>
            <a:r>
              <a:rPr lang="fr-FR" sz="1600" dirty="0">
                <a:solidFill>
                  <a:srgbClr val="000000"/>
                </a:solidFill>
              </a:rPr>
              <a:t>, </a:t>
            </a:r>
            <a:r>
              <a:rPr lang="fr-FR" sz="1600" dirty="0" err="1">
                <a:solidFill>
                  <a:srgbClr val="000000"/>
                </a:solidFill>
              </a:rPr>
              <a:t>age</a:t>
            </a:r>
            <a:r>
              <a:rPr lang="fr-FR" sz="1600" dirty="0">
                <a:solidFill>
                  <a:srgbClr val="000000"/>
                </a:solidFill>
              </a:rPr>
              <a:t>, BMI, </a:t>
            </a:r>
            <a:r>
              <a:rPr lang="fr-FR" sz="1600" dirty="0" err="1">
                <a:solidFill>
                  <a:srgbClr val="000000"/>
                </a:solidFill>
              </a:rPr>
              <a:t>heamoglobin</a:t>
            </a:r>
            <a:r>
              <a:rPr lang="fr-FR" sz="1600" dirty="0">
                <a:solidFill>
                  <a:srgbClr val="000000"/>
                </a:solidFill>
              </a:rPr>
              <a:t>, ART, </a:t>
            </a:r>
            <a:r>
              <a:rPr lang="fr-FR" sz="1600" dirty="0" err="1">
                <a:solidFill>
                  <a:srgbClr val="000000"/>
                </a:solidFill>
              </a:rPr>
              <a:t>seriously</a:t>
            </a:r>
            <a:r>
              <a:rPr lang="fr-FR" sz="1600" dirty="0">
                <a:solidFill>
                  <a:srgbClr val="000000"/>
                </a:solidFill>
              </a:rPr>
              <a:t> </a:t>
            </a:r>
            <a:r>
              <a:rPr lang="fr-FR" sz="1600" dirty="0" err="1">
                <a:solidFill>
                  <a:srgbClr val="000000"/>
                </a:solidFill>
              </a:rPr>
              <a:t>ill</a:t>
            </a:r>
            <a:r>
              <a:rPr lang="fr-FR" sz="1600" dirty="0">
                <a:solidFill>
                  <a:srgbClr val="000000"/>
                </a:solidFill>
              </a:rPr>
              <a:t>, CD4</a:t>
            </a:r>
            <a:endParaRPr lang="en-GB" sz="1600" dirty="0">
              <a:solidFill>
                <a:srgbClr val="000000"/>
              </a:solidFill>
            </a:endParaRPr>
          </a:p>
        </p:txBody>
      </p:sp>
      <p:sp>
        <p:nvSpPr>
          <p:cNvPr id="6" name="TextBox 5">
            <a:extLst>
              <a:ext uri="{FF2B5EF4-FFF2-40B4-BE49-F238E27FC236}">
                <a16:creationId xmlns:a16="http://schemas.microsoft.com/office/drawing/2014/main" id="{1E1F0DA8-2E5D-4740-9247-37F377ECAE00}"/>
              </a:ext>
            </a:extLst>
          </p:cNvPr>
          <p:cNvSpPr txBox="1"/>
          <p:nvPr/>
        </p:nvSpPr>
        <p:spPr>
          <a:xfrm>
            <a:off x="3046037" y="4046561"/>
            <a:ext cx="6458628" cy="369332"/>
          </a:xfrm>
          <a:prstGeom prst="rect">
            <a:avLst/>
          </a:prstGeom>
          <a:noFill/>
        </p:spPr>
        <p:txBody>
          <a:bodyPr wrap="none" rtlCol="0">
            <a:spAutoFit/>
          </a:bodyPr>
          <a:lstStyle/>
          <a:p>
            <a:r>
              <a:rPr lang="en-US" b="1" dirty="0"/>
              <a:t>Mortality at 6 months in symptomatic outpatients with CD4 &lt; 200</a:t>
            </a:r>
          </a:p>
        </p:txBody>
      </p:sp>
      <p:sp>
        <p:nvSpPr>
          <p:cNvPr id="7" name="Footer Placeholder 3">
            <a:extLst>
              <a:ext uri="{FF2B5EF4-FFF2-40B4-BE49-F238E27FC236}">
                <a16:creationId xmlns:a16="http://schemas.microsoft.com/office/drawing/2014/main" id="{356BAFDA-E232-AC4B-B217-D439BC7F3A7F}"/>
              </a:ext>
            </a:extLst>
          </p:cNvPr>
          <p:cNvSpPr>
            <a:spLocks noGrp="1"/>
          </p:cNvSpPr>
          <p:nvPr>
            <p:ph type="ftr" sz="quarter" idx="11"/>
          </p:nvPr>
        </p:nvSpPr>
        <p:spPr>
          <a:xfrm>
            <a:off x="8077200" y="6555337"/>
            <a:ext cx="4114800" cy="365125"/>
          </a:xfrm>
          <a:prstGeom prst="rect">
            <a:avLst/>
          </a:prstGeom>
        </p:spPr>
        <p:txBody>
          <a:bodyPr anchor="b" anchorCtr="0"/>
          <a:lstStyle/>
          <a:p>
            <a:pPr algn="r" defTabSz="914400"/>
            <a:r>
              <a:rPr lang="en-US" altLang="ja-JP" kern="0" dirty="0">
                <a:solidFill>
                  <a:schemeClr val="tx1"/>
                </a:solidFill>
              </a:rPr>
              <a:t>Ellman T, TUSA10 IAS Mexico City July 21-24 2019 </a:t>
            </a:r>
          </a:p>
        </p:txBody>
      </p:sp>
    </p:spTree>
    <p:extLst>
      <p:ext uri="{BB962C8B-B14F-4D97-AF65-F5344CB8AC3E}">
        <p14:creationId xmlns:p14="http://schemas.microsoft.com/office/powerpoint/2010/main" val="34705233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EC1AD-A346-3541-A0A8-F70BBFDF21DB}"/>
              </a:ext>
            </a:extLst>
          </p:cNvPr>
          <p:cNvSpPr>
            <a:spLocks noGrp="1"/>
          </p:cNvSpPr>
          <p:nvPr>
            <p:ph type="title"/>
          </p:nvPr>
        </p:nvSpPr>
        <p:spPr>
          <a:xfrm>
            <a:off x="-1" y="-21753"/>
            <a:ext cx="11966713" cy="1325563"/>
          </a:xfrm>
        </p:spPr>
        <p:txBody>
          <a:bodyPr/>
          <a:lstStyle/>
          <a:p>
            <a:r>
              <a:rPr lang="en-US" dirty="0">
                <a:latin typeface="Franklin Gothic Medium" panose="020B0603020102020204" pitchFamily="34" charset="0"/>
              </a:rPr>
              <a:t>LAM testing Caveat: Combination with </a:t>
            </a:r>
            <a:r>
              <a:rPr lang="en-US" dirty="0" err="1">
                <a:latin typeface="Franklin Gothic Medium" panose="020B0603020102020204" pitchFamily="34" charset="0"/>
              </a:rPr>
              <a:t>Xpert</a:t>
            </a:r>
            <a:endParaRPr lang="en-US" dirty="0">
              <a:latin typeface="Franklin Gothic Medium" panose="020B0603020102020204" pitchFamily="34" charset="0"/>
            </a:endParaRPr>
          </a:p>
        </p:txBody>
      </p:sp>
      <p:sp>
        <p:nvSpPr>
          <p:cNvPr id="3" name="Content Placeholder 2">
            <a:extLst>
              <a:ext uri="{FF2B5EF4-FFF2-40B4-BE49-F238E27FC236}">
                <a16:creationId xmlns:a16="http://schemas.microsoft.com/office/drawing/2014/main" id="{CDB304F0-761A-3748-8545-361584970C7D}"/>
              </a:ext>
            </a:extLst>
          </p:cNvPr>
          <p:cNvSpPr>
            <a:spLocks noGrp="1"/>
          </p:cNvSpPr>
          <p:nvPr>
            <p:ph idx="1"/>
          </p:nvPr>
        </p:nvSpPr>
        <p:spPr>
          <a:xfrm>
            <a:off x="811919" y="1133514"/>
            <a:ext cx="10515600" cy="4351338"/>
          </a:xfrm>
        </p:spPr>
        <p:txBody>
          <a:bodyPr>
            <a:normAutofit/>
          </a:bodyPr>
          <a:lstStyle/>
          <a:p>
            <a:pPr marL="0" indent="0" algn="just">
              <a:buNone/>
            </a:pPr>
            <a:r>
              <a:rPr lang="en-US" dirty="0"/>
              <a:t>LAM performance results  are from interventions which combine it with sputum </a:t>
            </a:r>
            <a:r>
              <a:rPr lang="en-US" dirty="0" err="1"/>
              <a:t>Xpert</a:t>
            </a:r>
            <a:r>
              <a:rPr lang="en-US" dirty="0"/>
              <a:t> (Sensitivity 85%). LAM testing alone shows poorer sensitivity in PLH (sensitivity 49% vs sputum </a:t>
            </a:r>
            <a:r>
              <a:rPr lang="en-US" dirty="0" err="1"/>
              <a:t>Xpert</a:t>
            </a:r>
            <a:r>
              <a:rPr lang="en-US" dirty="0"/>
              <a:t> alone 76%).</a:t>
            </a:r>
          </a:p>
        </p:txBody>
      </p:sp>
      <p:pic>
        <p:nvPicPr>
          <p:cNvPr id="4" name="Content Placeholder 3">
            <a:extLst>
              <a:ext uri="{FF2B5EF4-FFF2-40B4-BE49-F238E27FC236}">
                <a16:creationId xmlns:a16="http://schemas.microsoft.com/office/drawing/2014/main" id="{CC7974AC-9E87-9543-8D65-D0924F873CE1}"/>
              </a:ext>
            </a:extLst>
          </p:cNvPr>
          <p:cNvPicPr>
            <a:picLocks noChangeAspect="1"/>
          </p:cNvPicPr>
          <p:nvPr/>
        </p:nvPicPr>
        <p:blipFill>
          <a:blip r:embed="rId2"/>
          <a:stretch>
            <a:fillRect/>
          </a:stretch>
        </p:blipFill>
        <p:spPr>
          <a:xfrm>
            <a:off x="1369255" y="2609011"/>
            <a:ext cx="9400929" cy="4174854"/>
          </a:xfrm>
          <a:prstGeom prst="rect">
            <a:avLst/>
          </a:prstGeom>
        </p:spPr>
      </p:pic>
      <p:sp>
        <p:nvSpPr>
          <p:cNvPr id="5" name="TextBox 4">
            <a:extLst>
              <a:ext uri="{FF2B5EF4-FFF2-40B4-BE49-F238E27FC236}">
                <a16:creationId xmlns:a16="http://schemas.microsoft.com/office/drawing/2014/main" id="{FD63139A-17BD-2B48-92EB-3C630B5AE1DC}"/>
              </a:ext>
            </a:extLst>
          </p:cNvPr>
          <p:cNvSpPr txBox="1"/>
          <p:nvPr/>
        </p:nvSpPr>
        <p:spPr>
          <a:xfrm>
            <a:off x="9869432" y="2609011"/>
            <a:ext cx="900752" cy="1009935"/>
          </a:xfrm>
          <a:prstGeom prst="rect">
            <a:avLst/>
          </a:prstGeom>
          <a:solidFill>
            <a:schemeClr val="bg1"/>
          </a:solidFill>
        </p:spPr>
        <p:txBody>
          <a:bodyPr wrap="square" rtlCol="0">
            <a:spAutoFit/>
          </a:bodyPr>
          <a:lstStyle/>
          <a:p>
            <a:endParaRPr lang="en-US" dirty="0"/>
          </a:p>
        </p:txBody>
      </p:sp>
      <p:sp>
        <p:nvSpPr>
          <p:cNvPr id="6" name="Oval 5">
            <a:extLst>
              <a:ext uri="{FF2B5EF4-FFF2-40B4-BE49-F238E27FC236}">
                <a16:creationId xmlns:a16="http://schemas.microsoft.com/office/drawing/2014/main" id="{84F1BD30-098A-B94F-9BCF-09CA52015F75}"/>
              </a:ext>
            </a:extLst>
          </p:cNvPr>
          <p:cNvSpPr/>
          <p:nvPr/>
        </p:nvSpPr>
        <p:spPr>
          <a:xfrm>
            <a:off x="3194175" y="5389318"/>
            <a:ext cx="1201003" cy="1910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E62242E-2858-D141-AADD-3370A9780548}"/>
              </a:ext>
            </a:extLst>
          </p:cNvPr>
          <p:cNvSpPr/>
          <p:nvPr/>
        </p:nvSpPr>
        <p:spPr>
          <a:xfrm>
            <a:off x="1938581" y="3721396"/>
            <a:ext cx="2456597" cy="4503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EFBD11-C3EE-C342-8424-464612944108}"/>
              </a:ext>
            </a:extLst>
          </p:cNvPr>
          <p:cNvSpPr txBox="1"/>
          <p:nvPr/>
        </p:nvSpPr>
        <p:spPr>
          <a:xfrm>
            <a:off x="10396133" y="6429457"/>
            <a:ext cx="1754776" cy="276999"/>
          </a:xfrm>
          <a:prstGeom prst="rect">
            <a:avLst/>
          </a:prstGeom>
          <a:noFill/>
        </p:spPr>
        <p:txBody>
          <a:bodyPr wrap="none" rtlCol="0">
            <a:spAutoFit/>
          </a:bodyPr>
          <a:lstStyle/>
          <a:p>
            <a:r>
              <a:rPr lang="en-US" sz="1200" dirty="0"/>
              <a:t>Shah M. et al, </a:t>
            </a:r>
            <a:r>
              <a:rPr lang="en-US" sz="1200" i="1" dirty="0"/>
              <a:t>AIDS</a:t>
            </a:r>
            <a:r>
              <a:rPr lang="en-US" sz="1200" dirty="0"/>
              <a:t>, 2014</a:t>
            </a:r>
          </a:p>
        </p:txBody>
      </p:sp>
      <p:sp>
        <p:nvSpPr>
          <p:cNvPr id="9" name="Oval 8">
            <a:extLst>
              <a:ext uri="{FF2B5EF4-FFF2-40B4-BE49-F238E27FC236}">
                <a16:creationId xmlns:a16="http://schemas.microsoft.com/office/drawing/2014/main" id="{4EFE0940-3029-E74D-9C14-FE3BD38466D4}"/>
              </a:ext>
            </a:extLst>
          </p:cNvPr>
          <p:cNvSpPr/>
          <p:nvPr/>
        </p:nvSpPr>
        <p:spPr>
          <a:xfrm>
            <a:off x="2415900" y="5809712"/>
            <a:ext cx="1979278" cy="3206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3">
            <a:extLst>
              <a:ext uri="{FF2B5EF4-FFF2-40B4-BE49-F238E27FC236}">
                <a16:creationId xmlns:a16="http://schemas.microsoft.com/office/drawing/2014/main" id="{0FFEB9C6-E7EF-B84E-BFED-2B4DB1885A84}"/>
              </a:ext>
            </a:extLst>
          </p:cNvPr>
          <p:cNvSpPr>
            <a:spLocks noGrp="1"/>
          </p:cNvSpPr>
          <p:nvPr>
            <p:ph type="ftr" sz="quarter" idx="11"/>
          </p:nvPr>
        </p:nvSpPr>
        <p:spPr>
          <a:xfrm>
            <a:off x="8077200" y="6555337"/>
            <a:ext cx="4114800" cy="365125"/>
          </a:xfrm>
          <a:prstGeom prst="rect">
            <a:avLst/>
          </a:prstGeom>
        </p:spPr>
        <p:txBody>
          <a:bodyPr anchor="b" anchorCtr="0"/>
          <a:lstStyle/>
          <a:p>
            <a:pPr algn="r" defTabSz="914400"/>
            <a:r>
              <a:rPr lang="en-US" altLang="ja-JP" kern="0" dirty="0">
                <a:solidFill>
                  <a:schemeClr val="tx1"/>
                </a:solidFill>
              </a:rPr>
              <a:t>Weld, SUSA14 IAS Mexico City July 21-24 2019 </a:t>
            </a:r>
          </a:p>
        </p:txBody>
      </p:sp>
    </p:spTree>
    <p:extLst>
      <p:ext uri="{BB962C8B-B14F-4D97-AF65-F5344CB8AC3E}">
        <p14:creationId xmlns:p14="http://schemas.microsoft.com/office/powerpoint/2010/main" val="31130173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9C5D-34FF-F045-8629-8DC19E18ACB8}"/>
              </a:ext>
            </a:extLst>
          </p:cNvPr>
          <p:cNvSpPr>
            <a:spLocks noGrp="1"/>
          </p:cNvSpPr>
          <p:nvPr>
            <p:ph type="title"/>
          </p:nvPr>
        </p:nvSpPr>
        <p:spPr>
          <a:xfrm>
            <a:off x="0" y="7320"/>
            <a:ext cx="11353800" cy="1325563"/>
          </a:xfrm>
        </p:spPr>
        <p:txBody>
          <a:bodyPr/>
          <a:lstStyle/>
          <a:p>
            <a:r>
              <a:rPr lang="en-US" dirty="0">
                <a:latin typeface="Franklin Gothic Medium" panose="020B0603020102020204" pitchFamily="34" charset="0"/>
              </a:rPr>
              <a:t>Diagnostic Testing Updates in TB: </a:t>
            </a:r>
            <a:r>
              <a:rPr lang="en-US" dirty="0" err="1">
                <a:latin typeface="Franklin Gothic Medium" panose="020B0603020102020204" pitchFamily="34" charset="0"/>
              </a:rPr>
              <a:t>Xpert</a:t>
            </a:r>
            <a:r>
              <a:rPr lang="en-US" dirty="0">
                <a:latin typeface="Franklin Gothic Medium" panose="020B0603020102020204" pitchFamily="34" charset="0"/>
              </a:rPr>
              <a:t> Ultra</a:t>
            </a:r>
          </a:p>
        </p:txBody>
      </p:sp>
      <p:sp>
        <p:nvSpPr>
          <p:cNvPr id="3" name="Content Placeholder 2">
            <a:extLst>
              <a:ext uri="{FF2B5EF4-FFF2-40B4-BE49-F238E27FC236}">
                <a16:creationId xmlns:a16="http://schemas.microsoft.com/office/drawing/2014/main" id="{90964ED7-B8CD-E04D-B71F-91B07EF83373}"/>
              </a:ext>
            </a:extLst>
          </p:cNvPr>
          <p:cNvSpPr>
            <a:spLocks noGrp="1"/>
          </p:cNvSpPr>
          <p:nvPr>
            <p:ph idx="1"/>
          </p:nvPr>
        </p:nvSpPr>
        <p:spPr>
          <a:xfrm>
            <a:off x="838200" y="1180716"/>
            <a:ext cx="10515600" cy="4351338"/>
          </a:xfrm>
        </p:spPr>
        <p:txBody>
          <a:bodyPr>
            <a:normAutofit/>
          </a:bodyPr>
          <a:lstStyle/>
          <a:p>
            <a:pPr marL="0" indent="0">
              <a:buNone/>
            </a:pPr>
            <a:r>
              <a:rPr lang="en-US" dirty="0" err="1"/>
              <a:t>Xpert</a:t>
            </a:r>
            <a:r>
              <a:rPr lang="en-US" dirty="0"/>
              <a:t> Ultra is more sensitive than </a:t>
            </a:r>
            <a:r>
              <a:rPr lang="en-US" dirty="0" err="1"/>
              <a:t>Xpert</a:t>
            </a:r>
            <a:r>
              <a:rPr lang="en-US" dirty="0"/>
              <a:t> for detection of TB disease in smear-negative and in HIV+ patients, with a slightly lower specificity (detection of dead bacilli) and performs similarly for detection of Rifampin resistance. </a:t>
            </a:r>
          </a:p>
        </p:txBody>
      </p:sp>
      <p:sp>
        <p:nvSpPr>
          <p:cNvPr id="5" name="TextBox 4">
            <a:extLst>
              <a:ext uri="{FF2B5EF4-FFF2-40B4-BE49-F238E27FC236}">
                <a16:creationId xmlns:a16="http://schemas.microsoft.com/office/drawing/2014/main" id="{954131E2-C332-A34B-8895-09EBB9192BE7}"/>
              </a:ext>
            </a:extLst>
          </p:cNvPr>
          <p:cNvSpPr txBox="1"/>
          <p:nvPr/>
        </p:nvSpPr>
        <p:spPr>
          <a:xfrm>
            <a:off x="5620131" y="6396335"/>
            <a:ext cx="6571869" cy="461665"/>
          </a:xfrm>
          <a:prstGeom prst="rect">
            <a:avLst/>
          </a:prstGeom>
          <a:noFill/>
        </p:spPr>
        <p:txBody>
          <a:bodyPr wrap="square" rtlCol="0">
            <a:spAutoFit/>
          </a:bodyPr>
          <a:lstStyle/>
          <a:p>
            <a:pPr algn="r"/>
            <a:r>
              <a:rPr lang="en-US" sz="1200" baseline="30000" dirty="0"/>
              <a:t> </a:t>
            </a:r>
            <a:r>
              <a:rPr lang="en-US" sz="1200" dirty="0"/>
              <a:t>WHO; The use of LF-LAM for the diagnosis and screening of active TB in people living with HIV; 2015; </a:t>
            </a:r>
            <a:r>
              <a:rPr lang="en-US" sz="1200" dirty="0" err="1"/>
              <a:t>Broger</a:t>
            </a:r>
            <a:r>
              <a:rPr lang="en-US" sz="1200" dirty="0"/>
              <a:t>, Lancet Inf Dis 2019; S1473-3099 (19)30001-5 </a:t>
            </a:r>
          </a:p>
        </p:txBody>
      </p:sp>
      <p:sp>
        <p:nvSpPr>
          <p:cNvPr id="6" name="TextBox 5">
            <a:extLst>
              <a:ext uri="{FF2B5EF4-FFF2-40B4-BE49-F238E27FC236}">
                <a16:creationId xmlns:a16="http://schemas.microsoft.com/office/drawing/2014/main" id="{CEB5D3FB-7000-0B44-B757-DD57077B5DE8}"/>
              </a:ext>
            </a:extLst>
          </p:cNvPr>
          <p:cNvSpPr txBox="1"/>
          <p:nvPr/>
        </p:nvSpPr>
        <p:spPr>
          <a:xfrm>
            <a:off x="9028832" y="6176027"/>
            <a:ext cx="3159802" cy="276999"/>
          </a:xfrm>
          <a:prstGeom prst="rect">
            <a:avLst/>
          </a:prstGeom>
          <a:noFill/>
        </p:spPr>
        <p:txBody>
          <a:bodyPr wrap="square" rtlCol="0">
            <a:spAutoFit/>
          </a:bodyPr>
          <a:lstStyle/>
          <a:p>
            <a:r>
              <a:rPr lang="en-US" sz="1200" dirty="0"/>
              <a:t>Dorman S et al. Lancet Infect Dis 2018;18:76-84</a:t>
            </a:r>
          </a:p>
        </p:txBody>
      </p:sp>
      <p:sp>
        <p:nvSpPr>
          <p:cNvPr id="7" name="TextBox 6">
            <a:extLst>
              <a:ext uri="{FF2B5EF4-FFF2-40B4-BE49-F238E27FC236}">
                <a16:creationId xmlns:a16="http://schemas.microsoft.com/office/drawing/2014/main" id="{C4998D3C-10F8-1F4A-BDDB-EDC91769FB63}"/>
              </a:ext>
            </a:extLst>
          </p:cNvPr>
          <p:cNvSpPr txBox="1"/>
          <p:nvPr/>
        </p:nvSpPr>
        <p:spPr>
          <a:xfrm>
            <a:off x="7213600" y="5937028"/>
            <a:ext cx="184731" cy="369332"/>
          </a:xfrm>
          <a:prstGeom prst="rect">
            <a:avLst/>
          </a:prstGeom>
          <a:noFill/>
        </p:spPr>
        <p:txBody>
          <a:bodyPr wrap="none" rtlCol="0">
            <a:spAutoFit/>
          </a:bodyPr>
          <a:lstStyle/>
          <a:p>
            <a:endParaRPr lang="en-US" dirty="0"/>
          </a:p>
        </p:txBody>
      </p:sp>
      <p:graphicFrame>
        <p:nvGraphicFramePr>
          <p:cNvPr id="8" name="Content Placeholder 3">
            <a:extLst>
              <a:ext uri="{FF2B5EF4-FFF2-40B4-BE49-F238E27FC236}">
                <a16:creationId xmlns:a16="http://schemas.microsoft.com/office/drawing/2014/main" id="{586E31E8-7E85-AF46-9355-1009935EC6C2}"/>
              </a:ext>
            </a:extLst>
          </p:cNvPr>
          <p:cNvGraphicFramePr>
            <a:graphicFrameLocks/>
          </p:cNvGraphicFramePr>
          <p:nvPr>
            <p:extLst>
              <p:ext uri="{D42A27DB-BD31-4B8C-83A1-F6EECF244321}">
                <p14:modId xmlns:p14="http://schemas.microsoft.com/office/powerpoint/2010/main" val="352148535"/>
              </p:ext>
            </p:extLst>
          </p:nvPr>
        </p:nvGraphicFramePr>
        <p:xfrm>
          <a:off x="1161604" y="2929827"/>
          <a:ext cx="9868791" cy="3150666"/>
        </p:xfrm>
        <a:graphic>
          <a:graphicData uri="http://schemas.openxmlformats.org/drawingml/2006/table">
            <a:tbl>
              <a:tblPr firstRow="1" bandRow="1">
                <a:tableStyleId>{5C22544A-7EE6-4342-B048-85BDC9FD1C3A}</a:tableStyleId>
              </a:tblPr>
              <a:tblGrid>
                <a:gridCol w="1531718">
                  <a:extLst>
                    <a:ext uri="{9D8B030D-6E8A-4147-A177-3AD203B41FA5}">
                      <a16:colId xmlns:a16="http://schemas.microsoft.com/office/drawing/2014/main" val="4063855843"/>
                    </a:ext>
                  </a:extLst>
                </a:gridCol>
                <a:gridCol w="1789511">
                  <a:extLst>
                    <a:ext uri="{9D8B030D-6E8A-4147-A177-3AD203B41FA5}">
                      <a16:colId xmlns:a16="http://schemas.microsoft.com/office/drawing/2014/main" val="2593893467"/>
                    </a:ext>
                  </a:extLst>
                </a:gridCol>
                <a:gridCol w="1560450">
                  <a:extLst>
                    <a:ext uri="{9D8B030D-6E8A-4147-A177-3AD203B41FA5}">
                      <a16:colId xmlns:a16="http://schemas.microsoft.com/office/drawing/2014/main" val="1355460639"/>
                    </a:ext>
                  </a:extLst>
                </a:gridCol>
                <a:gridCol w="1686972">
                  <a:extLst>
                    <a:ext uri="{9D8B030D-6E8A-4147-A177-3AD203B41FA5}">
                      <a16:colId xmlns:a16="http://schemas.microsoft.com/office/drawing/2014/main" val="2893943451"/>
                    </a:ext>
                  </a:extLst>
                </a:gridCol>
                <a:gridCol w="1581536">
                  <a:extLst>
                    <a:ext uri="{9D8B030D-6E8A-4147-A177-3AD203B41FA5}">
                      <a16:colId xmlns:a16="http://schemas.microsoft.com/office/drawing/2014/main" val="3928382981"/>
                    </a:ext>
                  </a:extLst>
                </a:gridCol>
                <a:gridCol w="1718604">
                  <a:extLst>
                    <a:ext uri="{9D8B030D-6E8A-4147-A177-3AD203B41FA5}">
                      <a16:colId xmlns:a16="http://schemas.microsoft.com/office/drawing/2014/main" val="851407174"/>
                    </a:ext>
                  </a:extLst>
                </a:gridCol>
              </a:tblGrid>
              <a:tr h="582862">
                <a:tc>
                  <a:txBody>
                    <a:bodyPr/>
                    <a:lstStyle/>
                    <a:p>
                      <a:endParaRPr lang="en-US" sz="1600" dirty="0"/>
                    </a:p>
                  </a:txBody>
                  <a:tcPr/>
                </a:tc>
                <a:tc gridSpan="4">
                  <a:txBody>
                    <a:bodyPr/>
                    <a:lstStyle/>
                    <a:p>
                      <a:pPr algn="ctr"/>
                      <a:r>
                        <a:rPr lang="en-US" sz="1600" dirty="0"/>
                        <a:t>Sensitivity By Smear and HIV Status</a:t>
                      </a:r>
                    </a:p>
                    <a:p>
                      <a:pPr algn="ctr"/>
                      <a:r>
                        <a:rPr lang="en-US" sz="1600" dirty="0"/>
                        <a:t> (95% CI; n/N)</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a:txBody>
                    <a:bodyPr/>
                    <a:lstStyle/>
                    <a:p>
                      <a:pPr algn="ctr"/>
                      <a:r>
                        <a:rPr lang="en-US" sz="1600" dirty="0"/>
                        <a:t>Specificity </a:t>
                      </a:r>
                    </a:p>
                    <a:p>
                      <a:pPr algn="ctr"/>
                      <a:r>
                        <a:rPr lang="en-US" sz="1600" dirty="0"/>
                        <a:t>(95% CI; n/N)</a:t>
                      </a:r>
                    </a:p>
                  </a:txBody>
                  <a:tcPr/>
                </a:tc>
                <a:extLst>
                  <a:ext uri="{0D108BD9-81ED-4DB2-BD59-A6C34878D82A}">
                    <a16:rowId xmlns:a16="http://schemas.microsoft.com/office/drawing/2014/main" val="1322396056"/>
                  </a:ext>
                </a:extLst>
              </a:tr>
              <a:tr h="390356">
                <a:tc>
                  <a:txBody>
                    <a:bodyPr/>
                    <a:lstStyle/>
                    <a:p>
                      <a:endParaRPr lang="en-US" sz="1600" dirty="0"/>
                    </a:p>
                  </a:txBody>
                  <a:tcPr/>
                </a:tc>
                <a:tc>
                  <a:txBody>
                    <a:bodyPr/>
                    <a:lstStyle/>
                    <a:p>
                      <a:pPr algn="ctr"/>
                      <a:r>
                        <a:rPr lang="en-US" sz="1600" b="1" dirty="0"/>
                        <a:t>All culture-positive</a:t>
                      </a:r>
                    </a:p>
                  </a:txBody>
                  <a:tcPr/>
                </a:tc>
                <a:tc>
                  <a:txBody>
                    <a:bodyPr/>
                    <a:lstStyle/>
                    <a:p>
                      <a:pPr algn="ctr"/>
                      <a:r>
                        <a:rPr lang="en-US" sz="1600" b="1" dirty="0">
                          <a:solidFill>
                            <a:srgbClr val="FF0000"/>
                          </a:solidFill>
                        </a:rPr>
                        <a:t>Smear-negative</a:t>
                      </a:r>
                    </a:p>
                  </a:txBody>
                  <a:tcPr/>
                </a:tc>
                <a:tc>
                  <a:txBody>
                    <a:bodyPr/>
                    <a:lstStyle/>
                    <a:p>
                      <a:pPr algn="ctr"/>
                      <a:r>
                        <a:rPr lang="en-US" sz="1600" b="1" dirty="0"/>
                        <a:t>HIV-negative</a:t>
                      </a:r>
                    </a:p>
                  </a:txBody>
                  <a:tcPr/>
                </a:tc>
                <a:tc>
                  <a:txBody>
                    <a:bodyPr/>
                    <a:lstStyle/>
                    <a:p>
                      <a:pPr algn="ctr"/>
                      <a:r>
                        <a:rPr lang="en-US" sz="1600" b="1" dirty="0">
                          <a:solidFill>
                            <a:srgbClr val="FF0000"/>
                          </a:solidFill>
                        </a:rPr>
                        <a:t>HIV-positive</a:t>
                      </a:r>
                    </a:p>
                  </a:txBody>
                  <a:tcPr/>
                </a:tc>
                <a:tc>
                  <a:txBody>
                    <a:bodyPr/>
                    <a:lstStyle/>
                    <a:p>
                      <a:pPr algn="ctr"/>
                      <a:r>
                        <a:rPr lang="en-US" sz="1600" b="1" dirty="0"/>
                        <a:t>All culture-positive</a:t>
                      </a:r>
                    </a:p>
                  </a:txBody>
                  <a:tcPr/>
                </a:tc>
                <a:extLst>
                  <a:ext uri="{0D108BD9-81ED-4DB2-BD59-A6C34878D82A}">
                    <a16:rowId xmlns:a16="http://schemas.microsoft.com/office/drawing/2014/main" val="896057741"/>
                  </a:ext>
                </a:extLst>
              </a:tr>
              <a:tr h="582862">
                <a:tc>
                  <a:txBody>
                    <a:bodyPr/>
                    <a:lstStyle/>
                    <a:p>
                      <a:pPr algn="ctr"/>
                      <a:r>
                        <a:rPr lang="en-US" sz="1600" b="1" dirty="0" err="1"/>
                        <a:t>Xpert</a:t>
                      </a:r>
                      <a:endParaRPr lang="en-US" sz="1600" b="1" dirty="0"/>
                    </a:p>
                  </a:txBody>
                  <a:tcPr/>
                </a:tc>
                <a:tc>
                  <a:txBody>
                    <a:bodyPr/>
                    <a:lstStyle/>
                    <a:p>
                      <a:pPr algn="ctr"/>
                      <a:r>
                        <a:rPr lang="en-US" sz="1600" dirty="0"/>
                        <a:t>83%</a:t>
                      </a:r>
                    </a:p>
                    <a:p>
                      <a:pPr algn="ctr"/>
                      <a:r>
                        <a:rPr lang="en-US" sz="1600" dirty="0"/>
                        <a:t>(79-86; 383/462)</a:t>
                      </a:r>
                    </a:p>
                  </a:txBody>
                  <a:tcPr/>
                </a:tc>
                <a:tc>
                  <a:txBody>
                    <a:bodyPr/>
                    <a:lstStyle/>
                    <a:p>
                      <a:pPr algn="ctr"/>
                      <a:r>
                        <a:rPr lang="en-US" sz="1600" dirty="0"/>
                        <a:t>46% </a:t>
                      </a:r>
                    </a:p>
                    <a:p>
                      <a:pPr algn="ctr"/>
                      <a:r>
                        <a:rPr lang="en-US" sz="1600" dirty="0"/>
                        <a:t>(37-55; 63/137)</a:t>
                      </a:r>
                    </a:p>
                  </a:txBody>
                  <a:tcPr/>
                </a:tc>
                <a:tc>
                  <a:txBody>
                    <a:bodyPr/>
                    <a:lstStyle/>
                    <a:p>
                      <a:pPr algn="ctr"/>
                      <a:r>
                        <a:rPr lang="en-US" sz="1600" dirty="0"/>
                        <a:t>90%</a:t>
                      </a:r>
                    </a:p>
                    <a:p>
                      <a:pPr algn="ctr"/>
                      <a:r>
                        <a:rPr lang="en-US" sz="1600" dirty="0"/>
                        <a:t>(84-94; 143/159)</a:t>
                      </a:r>
                    </a:p>
                  </a:txBody>
                  <a:tcPr/>
                </a:tc>
                <a:tc>
                  <a:txBody>
                    <a:bodyPr/>
                    <a:lstStyle/>
                    <a:p>
                      <a:pPr algn="ctr"/>
                      <a:r>
                        <a:rPr lang="en-US" sz="1600" dirty="0"/>
                        <a:t>77%</a:t>
                      </a:r>
                    </a:p>
                    <a:p>
                      <a:pPr algn="ctr"/>
                      <a:r>
                        <a:rPr lang="en-US" sz="1600" dirty="0"/>
                        <a:t>(68-84; 88/155)</a:t>
                      </a:r>
                    </a:p>
                  </a:txBody>
                  <a:tcPr/>
                </a:tc>
                <a:tc>
                  <a:txBody>
                    <a:bodyPr/>
                    <a:lstStyle/>
                    <a:p>
                      <a:pPr algn="ctr"/>
                      <a:r>
                        <a:rPr lang="en-US" sz="1600" dirty="0"/>
                        <a:t>98%</a:t>
                      </a:r>
                    </a:p>
                    <a:p>
                      <a:pPr algn="ctr"/>
                      <a:r>
                        <a:rPr lang="en-US" sz="1600" dirty="0"/>
                        <a:t>(97-99; 960/977)</a:t>
                      </a:r>
                    </a:p>
                  </a:txBody>
                  <a:tcPr/>
                </a:tc>
                <a:extLst>
                  <a:ext uri="{0D108BD9-81ED-4DB2-BD59-A6C34878D82A}">
                    <a16:rowId xmlns:a16="http://schemas.microsoft.com/office/drawing/2014/main" val="2228659586"/>
                  </a:ext>
                </a:extLst>
              </a:tr>
              <a:tr h="582862">
                <a:tc>
                  <a:txBody>
                    <a:bodyPr/>
                    <a:lstStyle/>
                    <a:p>
                      <a:pPr algn="ctr"/>
                      <a:r>
                        <a:rPr lang="en-US" sz="1600" b="1" dirty="0" err="1"/>
                        <a:t>Xpert</a:t>
                      </a:r>
                      <a:r>
                        <a:rPr lang="en-US" sz="1600" b="1" dirty="0"/>
                        <a:t> Ultra</a:t>
                      </a:r>
                    </a:p>
                  </a:txBody>
                  <a:tcPr/>
                </a:tc>
                <a:tc>
                  <a:txBody>
                    <a:bodyPr/>
                    <a:lstStyle/>
                    <a:p>
                      <a:pPr algn="ctr"/>
                      <a:r>
                        <a:rPr lang="en-US" sz="1600" dirty="0"/>
                        <a:t>88%</a:t>
                      </a:r>
                    </a:p>
                    <a:p>
                      <a:pPr algn="ctr"/>
                      <a:r>
                        <a:rPr lang="en-US" sz="1600" dirty="0"/>
                        <a:t>(85-91; 408/462)</a:t>
                      </a:r>
                    </a:p>
                  </a:txBody>
                  <a:tcPr/>
                </a:tc>
                <a:tc>
                  <a:txBody>
                    <a:bodyPr/>
                    <a:lstStyle/>
                    <a:p>
                      <a:pPr algn="ctr"/>
                      <a:r>
                        <a:rPr lang="en-US" sz="1600" dirty="0"/>
                        <a:t>63% </a:t>
                      </a:r>
                    </a:p>
                    <a:p>
                      <a:pPr algn="ctr"/>
                      <a:r>
                        <a:rPr lang="en-US" sz="1600" dirty="0"/>
                        <a:t>(54-71; 86/137)</a:t>
                      </a:r>
                    </a:p>
                  </a:txBody>
                  <a:tcPr/>
                </a:tc>
                <a:tc>
                  <a:txBody>
                    <a:bodyPr/>
                    <a:lstStyle/>
                    <a:p>
                      <a:pPr algn="ctr"/>
                      <a:r>
                        <a:rPr lang="en-US" sz="1600" dirty="0"/>
                        <a:t>91% </a:t>
                      </a:r>
                    </a:p>
                    <a:p>
                      <a:pPr algn="ctr"/>
                      <a:r>
                        <a:rPr lang="en-US" sz="1600" dirty="0"/>
                        <a:t>(86-95; 145/159)</a:t>
                      </a:r>
                    </a:p>
                  </a:txBody>
                  <a:tcPr/>
                </a:tc>
                <a:tc>
                  <a:txBody>
                    <a:bodyPr/>
                    <a:lstStyle/>
                    <a:p>
                      <a:pPr algn="ctr"/>
                      <a:r>
                        <a:rPr lang="en-US" sz="1600" dirty="0"/>
                        <a:t>90%</a:t>
                      </a:r>
                    </a:p>
                    <a:p>
                      <a:pPr algn="ctr"/>
                      <a:r>
                        <a:rPr lang="en-US" sz="1600" dirty="0"/>
                        <a:t>(83-95; 103/115)</a:t>
                      </a:r>
                    </a:p>
                  </a:txBody>
                  <a:tcPr/>
                </a:tc>
                <a:tc>
                  <a:txBody>
                    <a:bodyPr/>
                    <a:lstStyle/>
                    <a:p>
                      <a:pPr algn="ctr"/>
                      <a:r>
                        <a:rPr lang="en-US" sz="1600" dirty="0"/>
                        <a:t>96%</a:t>
                      </a:r>
                    </a:p>
                    <a:p>
                      <a:pPr algn="ctr"/>
                      <a:r>
                        <a:rPr lang="en-US" sz="1600" dirty="0"/>
                        <a:t>(94-97; 934/977)</a:t>
                      </a:r>
                    </a:p>
                  </a:txBody>
                  <a:tcPr/>
                </a:tc>
                <a:extLst>
                  <a:ext uri="{0D108BD9-81ED-4DB2-BD59-A6C34878D82A}">
                    <a16:rowId xmlns:a16="http://schemas.microsoft.com/office/drawing/2014/main" val="4123931796"/>
                  </a:ext>
                </a:extLst>
              </a:tr>
              <a:tr h="582862">
                <a:tc>
                  <a:txBody>
                    <a:bodyPr/>
                    <a:lstStyle/>
                    <a:p>
                      <a:pPr algn="ctr"/>
                      <a:r>
                        <a:rPr lang="en-US" sz="1600" b="1" dirty="0"/>
                        <a:t>Difference (Ultra minus </a:t>
                      </a:r>
                      <a:r>
                        <a:rPr lang="en-US" sz="1600" b="1" dirty="0" err="1"/>
                        <a:t>Xpert</a:t>
                      </a:r>
                      <a:r>
                        <a:rPr lang="en-US" sz="1600" b="1" dirty="0"/>
                        <a:t>)</a:t>
                      </a:r>
                    </a:p>
                  </a:txBody>
                  <a:tcPr/>
                </a:tc>
                <a:tc>
                  <a:txBody>
                    <a:bodyPr/>
                    <a:lstStyle/>
                    <a:p>
                      <a:pPr algn="ctr"/>
                      <a:r>
                        <a:rPr lang="en-US" sz="1600" dirty="0"/>
                        <a:t>5.4%</a:t>
                      </a:r>
                    </a:p>
                    <a:p>
                      <a:pPr algn="ctr"/>
                      <a:r>
                        <a:rPr lang="en-US" sz="1600" dirty="0"/>
                        <a:t>(3.3-8.0; 25/162)</a:t>
                      </a:r>
                    </a:p>
                  </a:txBody>
                  <a:tcPr/>
                </a:tc>
                <a:tc>
                  <a:txBody>
                    <a:bodyPr/>
                    <a:lstStyle/>
                    <a:p>
                      <a:pPr algn="ctr"/>
                      <a:r>
                        <a:rPr lang="en-US" sz="1600" b="1" dirty="0">
                          <a:solidFill>
                            <a:srgbClr val="FF0000"/>
                          </a:solidFill>
                        </a:rPr>
                        <a:t>17%</a:t>
                      </a:r>
                    </a:p>
                    <a:p>
                      <a:pPr algn="ctr"/>
                      <a:r>
                        <a:rPr lang="en-US" sz="1600" dirty="0"/>
                        <a:t>(10-24; 23/137)</a:t>
                      </a:r>
                    </a:p>
                  </a:txBody>
                  <a:tcPr/>
                </a:tc>
                <a:tc>
                  <a:txBody>
                    <a:bodyPr/>
                    <a:lstStyle/>
                    <a:p>
                      <a:pPr algn="ctr"/>
                      <a:r>
                        <a:rPr lang="en-US" sz="1600" dirty="0"/>
                        <a:t>1.3%</a:t>
                      </a:r>
                    </a:p>
                    <a:p>
                      <a:pPr algn="ctr"/>
                      <a:r>
                        <a:rPr lang="en-US" sz="1600" dirty="0"/>
                        <a:t>(-1.8-4.9; 2/159)</a:t>
                      </a:r>
                    </a:p>
                  </a:txBody>
                  <a:tcPr/>
                </a:tc>
                <a:tc>
                  <a:txBody>
                    <a:bodyPr/>
                    <a:lstStyle/>
                    <a:p>
                      <a:pPr algn="ctr"/>
                      <a:r>
                        <a:rPr lang="en-US" sz="1600" b="1" dirty="0">
                          <a:solidFill>
                            <a:srgbClr val="FF0000"/>
                          </a:solidFill>
                        </a:rPr>
                        <a:t>13%</a:t>
                      </a:r>
                    </a:p>
                    <a:p>
                      <a:pPr algn="ctr"/>
                      <a:r>
                        <a:rPr lang="en-US" sz="1600" dirty="0"/>
                        <a:t>(6.4-21; 15/115)</a:t>
                      </a:r>
                    </a:p>
                  </a:txBody>
                  <a:tcPr/>
                </a:tc>
                <a:tc>
                  <a:txBody>
                    <a:bodyPr/>
                    <a:lstStyle/>
                    <a:p>
                      <a:pPr algn="ctr"/>
                      <a:r>
                        <a:rPr lang="en-US" sz="1600" dirty="0">
                          <a:solidFill>
                            <a:srgbClr val="FF0000"/>
                          </a:solidFill>
                        </a:rPr>
                        <a:t>-2.7%</a:t>
                      </a:r>
                    </a:p>
                    <a:p>
                      <a:pPr algn="ctr"/>
                      <a:r>
                        <a:rPr lang="en-US" sz="1600" dirty="0"/>
                        <a:t>(-3.9 -1.7; 36/977)</a:t>
                      </a:r>
                    </a:p>
                  </a:txBody>
                  <a:tcPr/>
                </a:tc>
                <a:extLst>
                  <a:ext uri="{0D108BD9-81ED-4DB2-BD59-A6C34878D82A}">
                    <a16:rowId xmlns:a16="http://schemas.microsoft.com/office/drawing/2014/main" val="1283944478"/>
                  </a:ext>
                </a:extLst>
              </a:tr>
            </a:tbl>
          </a:graphicData>
        </a:graphic>
      </p:graphicFrame>
    </p:spTree>
    <p:extLst>
      <p:ext uri="{BB962C8B-B14F-4D97-AF65-F5344CB8AC3E}">
        <p14:creationId xmlns:p14="http://schemas.microsoft.com/office/powerpoint/2010/main" val="2608511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779C7-00EC-4D4A-87DB-B2370988BC38}"/>
              </a:ext>
            </a:extLst>
          </p:cNvPr>
          <p:cNvSpPr>
            <a:spLocks noGrp="1"/>
          </p:cNvSpPr>
          <p:nvPr>
            <p:ph type="title"/>
          </p:nvPr>
        </p:nvSpPr>
        <p:spPr>
          <a:xfrm>
            <a:off x="-29728" y="-11152"/>
            <a:ext cx="10515600" cy="1325563"/>
          </a:xfrm>
        </p:spPr>
        <p:txBody>
          <a:bodyPr/>
          <a:lstStyle/>
          <a:p>
            <a:r>
              <a:rPr lang="en-US" dirty="0">
                <a:latin typeface="Franklin Gothic Medium" panose="020B0603020102020204" pitchFamily="34" charset="0"/>
              </a:rPr>
              <a:t>Co-treatment of TB &amp; HIV: DDIs</a:t>
            </a:r>
          </a:p>
        </p:txBody>
      </p:sp>
      <p:grpSp>
        <p:nvGrpSpPr>
          <p:cNvPr id="21" name="Group 20" hidden="1">
            <a:extLst>
              <a:ext uri="{FF2B5EF4-FFF2-40B4-BE49-F238E27FC236}">
                <a16:creationId xmlns:a16="http://schemas.microsoft.com/office/drawing/2014/main" id="{10A2E063-C615-DC4F-9E4E-10BA99A1E187}"/>
              </a:ext>
            </a:extLst>
          </p:cNvPr>
          <p:cNvGrpSpPr/>
          <p:nvPr/>
        </p:nvGrpSpPr>
        <p:grpSpPr>
          <a:xfrm>
            <a:off x="1041913" y="2145546"/>
            <a:ext cx="5824698" cy="3945763"/>
            <a:chOff x="1041913" y="2145546"/>
            <a:chExt cx="5824698" cy="3945763"/>
          </a:xfrm>
        </p:grpSpPr>
        <p:pic>
          <p:nvPicPr>
            <p:cNvPr id="9" name="Picture 8">
              <a:extLst>
                <a:ext uri="{FF2B5EF4-FFF2-40B4-BE49-F238E27FC236}">
                  <a16:creationId xmlns:a16="http://schemas.microsoft.com/office/drawing/2014/main" id="{E2F9199E-850A-C24F-8ABE-D800CA53D1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1913" y="2145546"/>
              <a:ext cx="5824698" cy="3945763"/>
            </a:xfrm>
            <a:prstGeom prst="rect">
              <a:avLst/>
            </a:prstGeom>
          </p:spPr>
        </p:pic>
        <p:sp>
          <p:nvSpPr>
            <p:cNvPr id="10" name="TextBox 9">
              <a:extLst>
                <a:ext uri="{FF2B5EF4-FFF2-40B4-BE49-F238E27FC236}">
                  <a16:creationId xmlns:a16="http://schemas.microsoft.com/office/drawing/2014/main" id="{ADBEE6DD-D3D5-C248-8705-9AACF73ACBC3}"/>
                </a:ext>
              </a:extLst>
            </p:cNvPr>
            <p:cNvSpPr txBox="1"/>
            <p:nvPr/>
          </p:nvSpPr>
          <p:spPr>
            <a:xfrm>
              <a:off x="6442586" y="2200397"/>
              <a:ext cx="348326" cy="459201"/>
            </a:xfrm>
            <a:prstGeom prst="rect">
              <a:avLst/>
            </a:prstGeom>
            <a:solidFill>
              <a:schemeClr val="bg1"/>
            </a:solidFill>
          </p:spPr>
          <p:txBody>
            <a:bodyPr wrap="square" rtlCol="0">
              <a:spAutoFit/>
            </a:bodyPr>
            <a:lstStyle/>
            <a:p>
              <a:endParaRPr lang="en-US" dirty="0"/>
            </a:p>
          </p:txBody>
        </p:sp>
        <p:cxnSp>
          <p:nvCxnSpPr>
            <p:cNvPr id="11" name="Straight Connector 10">
              <a:extLst>
                <a:ext uri="{FF2B5EF4-FFF2-40B4-BE49-F238E27FC236}">
                  <a16:creationId xmlns:a16="http://schemas.microsoft.com/office/drawing/2014/main" id="{63B3FA02-EDFC-0B49-B81C-0A4438379E9B}"/>
                </a:ext>
              </a:extLst>
            </p:cNvPr>
            <p:cNvCxnSpPr>
              <a:cxnSpLocks/>
            </p:cNvCxnSpPr>
            <p:nvPr/>
          </p:nvCxnSpPr>
          <p:spPr>
            <a:xfrm flipV="1">
              <a:off x="1303953" y="4600951"/>
              <a:ext cx="5388495" cy="6076"/>
            </a:xfrm>
            <a:prstGeom prst="line">
              <a:avLst/>
            </a:prstGeom>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87C09737-1534-974F-BC95-A5FE9CC6FF39}"/>
                </a:ext>
              </a:extLst>
            </p:cNvPr>
            <p:cNvSpPr txBox="1"/>
            <p:nvPr/>
          </p:nvSpPr>
          <p:spPr>
            <a:xfrm>
              <a:off x="3431834" y="2235415"/>
              <a:ext cx="1146224" cy="338554"/>
            </a:xfrm>
            <a:prstGeom prst="rect">
              <a:avLst/>
            </a:prstGeom>
            <a:noFill/>
          </p:spPr>
          <p:txBody>
            <a:bodyPr wrap="square" rtlCol="0">
              <a:spAutoFit/>
            </a:bodyPr>
            <a:lstStyle/>
            <a:p>
              <a:r>
                <a:rPr lang="en-US" sz="1600" b="1" dirty="0">
                  <a:latin typeface="Century Gothic" panose="020B0502020202020204" pitchFamily="34" charset="0"/>
                </a:rPr>
                <a:t>EFV </a:t>
              </a:r>
              <a:r>
                <a:rPr lang="en-US" sz="1600" b="1" dirty="0" err="1">
                  <a:latin typeface="Century Gothic" panose="020B0502020202020204" pitchFamily="34" charset="0"/>
                </a:rPr>
                <a:t>C</a:t>
              </a:r>
              <a:r>
                <a:rPr lang="en-US" sz="1600" b="1" baseline="-25000" dirty="0" err="1">
                  <a:latin typeface="Century Gothic" panose="020B0502020202020204" pitchFamily="34" charset="0"/>
                </a:rPr>
                <a:t>min</a:t>
              </a:r>
              <a:endParaRPr lang="en-US" sz="1600" b="1" baseline="-25000" dirty="0">
                <a:latin typeface="Century Gothic" panose="020B0502020202020204" pitchFamily="34" charset="0"/>
              </a:endParaRPr>
            </a:p>
          </p:txBody>
        </p:sp>
        <p:sp>
          <p:nvSpPr>
            <p:cNvPr id="13" name="TextBox 12">
              <a:extLst>
                <a:ext uri="{FF2B5EF4-FFF2-40B4-BE49-F238E27FC236}">
                  <a16:creationId xmlns:a16="http://schemas.microsoft.com/office/drawing/2014/main" id="{C840F17C-2BA3-8E45-BE4B-95384CD30343}"/>
                </a:ext>
              </a:extLst>
            </p:cNvPr>
            <p:cNvSpPr txBox="1"/>
            <p:nvPr/>
          </p:nvSpPr>
          <p:spPr>
            <a:xfrm>
              <a:off x="5228072" y="4578347"/>
              <a:ext cx="1030488" cy="369332"/>
            </a:xfrm>
            <a:prstGeom prst="rect">
              <a:avLst/>
            </a:prstGeom>
            <a:noFill/>
          </p:spPr>
          <p:txBody>
            <a:bodyPr wrap="square" rtlCol="0">
              <a:spAutoFit/>
            </a:bodyPr>
            <a:lstStyle/>
            <a:p>
              <a:r>
                <a:rPr lang="en-US" dirty="0">
                  <a:solidFill>
                    <a:srgbClr val="FF9933"/>
                  </a:solidFill>
                </a:rPr>
                <a:t>1 µg/mL</a:t>
              </a:r>
            </a:p>
          </p:txBody>
        </p:sp>
        <p:grpSp>
          <p:nvGrpSpPr>
            <p:cNvPr id="17" name="Group 16">
              <a:extLst>
                <a:ext uri="{FF2B5EF4-FFF2-40B4-BE49-F238E27FC236}">
                  <a16:creationId xmlns:a16="http://schemas.microsoft.com/office/drawing/2014/main" id="{33137146-CFC5-6F49-85A8-F190B074AFFB}"/>
                </a:ext>
              </a:extLst>
            </p:cNvPr>
            <p:cNvGrpSpPr/>
            <p:nvPr/>
          </p:nvGrpSpPr>
          <p:grpSpPr>
            <a:xfrm>
              <a:off x="1409546" y="2600211"/>
              <a:ext cx="1350729" cy="483776"/>
              <a:chOff x="-881925" y="2401785"/>
              <a:chExt cx="1718991" cy="626793"/>
            </a:xfrm>
          </p:grpSpPr>
          <p:sp>
            <p:nvSpPr>
              <p:cNvPr id="5" name="Isosceles Triangle 3">
                <a:extLst>
                  <a:ext uri="{FF2B5EF4-FFF2-40B4-BE49-F238E27FC236}">
                    <a16:creationId xmlns:a16="http://schemas.microsoft.com/office/drawing/2014/main" id="{4F208257-2205-FF41-B4BF-1C9B1819B715}"/>
                  </a:ext>
                </a:extLst>
              </p:cNvPr>
              <p:cNvSpPr/>
              <p:nvPr/>
            </p:nvSpPr>
            <p:spPr bwMode="auto">
              <a:xfrm>
                <a:off x="-856128" y="2478728"/>
                <a:ext cx="108513" cy="15388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noFill/>
                  <a:latin typeface="Times" charset="0"/>
                </a:endParaRPr>
              </a:p>
            </p:txBody>
          </p:sp>
          <p:sp>
            <p:nvSpPr>
              <p:cNvPr id="6" name="Oval 5">
                <a:extLst>
                  <a:ext uri="{FF2B5EF4-FFF2-40B4-BE49-F238E27FC236}">
                    <a16:creationId xmlns:a16="http://schemas.microsoft.com/office/drawing/2014/main" id="{A10663F6-7B9A-1B4E-8F4A-C31D5ED9D593}"/>
                  </a:ext>
                </a:extLst>
              </p:cNvPr>
              <p:cNvSpPr/>
              <p:nvPr/>
            </p:nvSpPr>
            <p:spPr bwMode="auto">
              <a:xfrm>
                <a:off x="-881925" y="2803009"/>
                <a:ext cx="160106" cy="162339"/>
              </a:xfrm>
              <a:prstGeom prst="ellipse">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Times" charset="0"/>
                </a:endParaRPr>
              </a:p>
            </p:txBody>
          </p:sp>
          <p:sp>
            <p:nvSpPr>
              <p:cNvPr id="7" name="TextBox 6">
                <a:extLst>
                  <a:ext uri="{FF2B5EF4-FFF2-40B4-BE49-F238E27FC236}">
                    <a16:creationId xmlns:a16="http://schemas.microsoft.com/office/drawing/2014/main" id="{F65FD8AD-4DF5-3D4C-A5B1-82592EB49CEA}"/>
                  </a:ext>
                </a:extLst>
              </p:cNvPr>
              <p:cNvSpPr txBox="1"/>
              <p:nvPr/>
            </p:nvSpPr>
            <p:spPr>
              <a:xfrm>
                <a:off x="-727873" y="2689629"/>
                <a:ext cx="1564939" cy="338949"/>
              </a:xfrm>
              <a:prstGeom prst="rect">
                <a:avLst/>
              </a:prstGeom>
              <a:noFill/>
            </p:spPr>
            <p:txBody>
              <a:bodyPr wrap="square" rtlCol="0">
                <a:spAutoFit/>
              </a:bodyPr>
              <a:lstStyle/>
              <a:p>
                <a:r>
                  <a:rPr lang="en-US" sz="1100" dirty="0"/>
                  <a:t>EFV alone</a:t>
                </a:r>
              </a:p>
            </p:txBody>
          </p:sp>
          <p:sp>
            <p:nvSpPr>
              <p:cNvPr id="8" name="TextBox 7">
                <a:extLst>
                  <a:ext uri="{FF2B5EF4-FFF2-40B4-BE49-F238E27FC236}">
                    <a16:creationId xmlns:a16="http://schemas.microsoft.com/office/drawing/2014/main" id="{E05E1485-DC85-7A44-A053-BE07EE65309B}"/>
                  </a:ext>
                </a:extLst>
              </p:cNvPr>
              <p:cNvSpPr txBox="1"/>
              <p:nvPr/>
            </p:nvSpPr>
            <p:spPr>
              <a:xfrm>
                <a:off x="-747614" y="2401785"/>
                <a:ext cx="1385782" cy="338949"/>
              </a:xfrm>
              <a:prstGeom prst="rect">
                <a:avLst/>
              </a:prstGeom>
              <a:noFill/>
            </p:spPr>
            <p:txBody>
              <a:bodyPr wrap="square" rtlCol="0">
                <a:spAutoFit/>
              </a:bodyPr>
              <a:lstStyle/>
              <a:p>
                <a:r>
                  <a:rPr lang="en-US" sz="1100" dirty="0"/>
                  <a:t>EFV with RIF</a:t>
                </a:r>
              </a:p>
            </p:txBody>
          </p:sp>
        </p:grpSp>
      </p:grpSp>
      <p:sp>
        <p:nvSpPr>
          <p:cNvPr id="20" name="Footer Placeholder 3">
            <a:extLst>
              <a:ext uri="{FF2B5EF4-FFF2-40B4-BE49-F238E27FC236}">
                <a16:creationId xmlns:a16="http://schemas.microsoft.com/office/drawing/2014/main" id="{28515A2C-6474-3043-AFC8-C5922C2BCF1B}"/>
              </a:ext>
            </a:extLst>
          </p:cNvPr>
          <p:cNvSpPr>
            <a:spLocks noGrp="1"/>
          </p:cNvSpPr>
          <p:nvPr>
            <p:ph type="ftr" sz="quarter" idx="11"/>
          </p:nvPr>
        </p:nvSpPr>
        <p:spPr>
          <a:xfrm>
            <a:off x="8077200" y="11906"/>
            <a:ext cx="4114800" cy="365125"/>
          </a:xfrm>
          <a:prstGeom prst="rect">
            <a:avLst/>
          </a:prstGeom>
        </p:spPr>
        <p:txBody>
          <a:bodyPr anchor="b" anchorCtr="0"/>
          <a:lstStyle/>
          <a:p>
            <a:pPr algn="r" defTabSz="914400"/>
            <a:r>
              <a:rPr lang="en-US" altLang="ja-JP" kern="0" dirty="0">
                <a:solidFill>
                  <a:schemeClr val="tx1"/>
                </a:solidFill>
              </a:rPr>
              <a:t>Slide: Weld, SUSA14 IAS Mexico City July 21-24 2019 </a:t>
            </a:r>
          </a:p>
        </p:txBody>
      </p:sp>
      <p:graphicFrame>
        <p:nvGraphicFramePr>
          <p:cNvPr id="23" name="Table 22">
            <a:extLst>
              <a:ext uri="{FF2B5EF4-FFF2-40B4-BE49-F238E27FC236}">
                <a16:creationId xmlns:a16="http://schemas.microsoft.com/office/drawing/2014/main" id="{68BD1D22-A827-F74C-8CFF-305B3AB01D8E}"/>
              </a:ext>
            </a:extLst>
          </p:cNvPr>
          <p:cNvGraphicFramePr>
            <a:graphicFrameLocks noGrp="1"/>
          </p:cNvGraphicFramePr>
          <p:nvPr/>
        </p:nvGraphicFramePr>
        <p:xfrm>
          <a:off x="192590" y="1774452"/>
          <a:ext cx="11797462" cy="4109466"/>
        </p:xfrm>
        <a:graphic>
          <a:graphicData uri="http://schemas.openxmlformats.org/drawingml/2006/table">
            <a:tbl>
              <a:tblPr firstRow="1" firstCol="1" bandRow="1"/>
              <a:tblGrid>
                <a:gridCol w="3276820">
                  <a:extLst>
                    <a:ext uri="{9D8B030D-6E8A-4147-A177-3AD203B41FA5}">
                      <a16:colId xmlns:a16="http://schemas.microsoft.com/office/drawing/2014/main" val="2571590133"/>
                    </a:ext>
                  </a:extLst>
                </a:gridCol>
                <a:gridCol w="1412717">
                  <a:extLst>
                    <a:ext uri="{9D8B030D-6E8A-4147-A177-3AD203B41FA5}">
                      <a16:colId xmlns:a16="http://schemas.microsoft.com/office/drawing/2014/main" val="3167812905"/>
                    </a:ext>
                  </a:extLst>
                </a:gridCol>
                <a:gridCol w="2533934">
                  <a:extLst>
                    <a:ext uri="{9D8B030D-6E8A-4147-A177-3AD203B41FA5}">
                      <a16:colId xmlns:a16="http://schemas.microsoft.com/office/drawing/2014/main" val="844766033"/>
                    </a:ext>
                  </a:extLst>
                </a:gridCol>
                <a:gridCol w="4573991">
                  <a:extLst>
                    <a:ext uri="{9D8B030D-6E8A-4147-A177-3AD203B41FA5}">
                      <a16:colId xmlns:a16="http://schemas.microsoft.com/office/drawing/2014/main" val="612118647"/>
                    </a:ext>
                  </a:extLst>
                </a:gridCol>
              </a:tblGrid>
              <a:tr h="0">
                <a:tc>
                  <a:txBody>
                    <a:bodyPr/>
                    <a:lstStyle/>
                    <a:p>
                      <a:pPr marL="0" marR="0">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Antiretroviral medication</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7000"/>
                        </a:lnSpc>
                        <a:spcBef>
                          <a:spcPts val="0"/>
                        </a:spcBef>
                        <a:spcAft>
                          <a:spcPts val="0"/>
                        </a:spcAft>
                      </a:pPr>
                      <a:r>
                        <a:rPr lang="en-US" sz="2000" b="1" dirty="0" err="1">
                          <a:effectLst/>
                          <a:latin typeface="+mn-lt"/>
                          <a:ea typeface="Calibri" panose="020F0502020204030204" pitchFamily="34" charset="0"/>
                          <a:cs typeface="Times New Roman" panose="02020603050405020304" pitchFamily="18" charset="0"/>
                        </a:rPr>
                        <a:t>Rifamycin</a:t>
                      </a:r>
                      <a:r>
                        <a:rPr lang="en-US" sz="2000" b="1" dirty="0">
                          <a:effectLst/>
                          <a:latin typeface="+mn-lt"/>
                          <a:ea typeface="Calibri" panose="020F0502020204030204" pitchFamily="34"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Trial name/sponsor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Dose adjustments in adults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404717682"/>
                  </a:ext>
                </a:extLst>
              </a:tr>
              <a:tr h="0">
                <a:tc>
                  <a:txBody>
                    <a:bodyPr/>
                    <a:lstStyle/>
                    <a:p>
                      <a:pPr marL="0" marR="0">
                        <a:lnSpc>
                          <a:spcPct val="107000"/>
                        </a:lnSpc>
                        <a:spcBef>
                          <a:spcPts val="0"/>
                        </a:spcBef>
                        <a:spcAft>
                          <a:spcPts val="0"/>
                        </a:spcAft>
                      </a:pPr>
                      <a:r>
                        <a:rPr lang="en-US" sz="2000" dirty="0" err="1">
                          <a:effectLst/>
                          <a:latin typeface="+mn-lt"/>
                          <a:ea typeface="Calibri" panose="020F0502020204030204" pitchFamily="34" charset="0"/>
                          <a:cs typeface="Times New Roman" panose="02020603050405020304" pitchFamily="18" charset="0"/>
                        </a:rPr>
                        <a:t>Efavirenz</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High-dose rifampicin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RIFAVIRENZ/</a:t>
                      </a:r>
                    </a:p>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ANRS 12 292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Probably none (600mg EFV</a:t>
                      </a:r>
                      <a:r>
                        <a:rPr lang="en-US" sz="2000" baseline="0" dirty="0">
                          <a:effectLst/>
                          <a:latin typeface="+mn-lt"/>
                          <a:ea typeface="Calibri" panose="020F0502020204030204" pitchFamily="34" charset="0"/>
                          <a:cs typeface="Times New Roman" panose="02020603050405020304" pitchFamily="18" charset="0"/>
                        </a:rPr>
                        <a:t> +RIF still suppressed VL; C24,AUC down 17%, 13%)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2069734"/>
                  </a:ext>
                </a:extLst>
              </a:tr>
              <a:tr h="252777">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Lower-dose </a:t>
                      </a:r>
                      <a:r>
                        <a:rPr lang="en-US" sz="2000" dirty="0" err="1">
                          <a:effectLst/>
                          <a:latin typeface="+mn-lt"/>
                          <a:ea typeface="Calibri" panose="020F0502020204030204" pitchFamily="34" charset="0"/>
                          <a:cs typeface="Times New Roman" panose="02020603050405020304" pitchFamily="18" charset="0"/>
                        </a:rPr>
                        <a:t>efavirenz</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Rifampicin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ENCORE-1 </a:t>
                      </a:r>
                      <a:r>
                        <a:rPr lang="en-US" sz="2000" dirty="0" err="1">
                          <a:effectLst/>
                          <a:latin typeface="+mn-lt"/>
                          <a:ea typeface="Calibri" panose="020F0502020204030204" pitchFamily="34" charset="0"/>
                          <a:cs typeface="Times New Roman" panose="02020603050405020304" pitchFamily="18" charset="0"/>
                        </a:rPr>
                        <a:t>substudy</a:t>
                      </a:r>
                      <a:endParaRPr lang="en-US" sz="20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OPTIMIZE</a:t>
                      </a:r>
                      <a:r>
                        <a:rPr lang="en-US" sz="2000" baseline="0" dirty="0">
                          <a:effectLst/>
                          <a:latin typeface="+mn-lt"/>
                          <a:ea typeface="Calibri" panose="020F0502020204030204" pitchFamily="34" charset="0"/>
                          <a:cs typeface="Times New Roman" panose="02020603050405020304" pitchFamily="18" charset="0"/>
                        </a:rPr>
                        <a:t> project</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Likely</a:t>
                      </a:r>
                      <a:r>
                        <a:rPr lang="en-US" sz="2000" baseline="0" dirty="0">
                          <a:effectLst/>
                          <a:latin typeface="+mn-lt"/>
                          <a:ea typeface="Calibri" panose="020F0502020204030204" pitchFamily="34" charset="0"/>
                          <a:cs typeface="Times New Roman" panose="02020603050405020304" pitchFamily="18" charset="0"/>
                        </a:rPr>
                        <a:t> not necessary</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6161972"/>
                  </a:ext>
                </a:extLst>
              </a:tr>
              <a:tr h="252777">
                <a:tc>
                  <a:txBody>
                    <a:bodyPr/>
                    <a:lstStyle/>
                    <a:p>
                      <a:pPr marL="0" marR="0">
                        <a:lnSpc>
                          <a:spcPct val="107000"/>
                        </a:lnSpc>
                        <a:spcBef>
                          <a:spcPts val="0"/>
                        </a:spcBef>
                        <a:spcAft>
                          <a:spcPts val="0"/>
                        </a:spcAft>
                      </a:pPr>
                      <a:r>
                        <a:rPr lang="en-US" sz="2000" dirty="0" err="1">
                          <a:effectLst/>
                          <a:latin typeface="+mn-lt"/>
                          <a:ea typeface="Calibri" panose="020F0502020204030204" pitchFamily="34" charset="0"/>
                          <a:cs typeface="Times New Roman" panose="02020603050405020304" pitchFamily="18" charset="0"/>
                        </a:rPr>
                        <a:t>Raltegravir</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Rifampicin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REFLATE/ANRS 12 180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Increase </a:t>
                      </a:r>
                      <a:r>
                        <a:rPr lang="en-US" sz="2000" dirty="0" err="1">
                          <a:effectLst/>
                          <a:latin typeface="+mn-lt"/>
                          <a:ea typeface="Calibri" panose="020F0502020204030204" pitchFamily="34" charset="0"/>
                          <a:cs typeface="Times New Roman" panose="02020603050405020304" pitchFamily="18" charset="0"/>
                        </a:rPr>
                        <a:t>raltegravir</a:t>
                      </a:r>
                      <a:r>
                        <a:rPr lang="en-US" sz="2000" dirty="0">
                          <a:effectLst/>
                          <a:latin typeface="+mn-lt"/>
                          <a:ea typeface="Calibri" panose="020F0502020204030204" pitchFamily="34" charset="0"/>
                          <a:cs typeface="Times New Roman" panose="02020603050405020304" pitchFamily="18" charset="0"/>
                        </a:rPr>
                        <a:t> to 800 mg twice daily</a:t>
                      </a:r>
                    </a:p>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(standard dose still suppressed</a:t>
                      </a:r>
                      <a:r>
                        <a:rPr lang="en-US" sz="2000" baseline="0" dirty="0">
                          <a:effectLst/>
                          <a:latin typeface="+mn-lt"/>
                          <a:ea typeface="Calibri" panose="020F0502020204030204" pitchFamily="34" charset="0"/>
                          <a:cs typeface="Times New Roman" panose="02020603050405020304" pitchFamily="18" charset="0"/>
                        </a:rPr>
                        <a:t> VL)</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039712"/>
                  </a:ext>
                </a:extLst>
              </a:tr>
              <a:tr h="0">
                <a:tc>
                  <a:txBody>
                    <a:bodyPr/>
                    <a:lstStyle/>
                    <a:p>
                      <a:pPr marL="0" marR="0">
                        <a:lnSpc>
                          <a:spcPct val="107000"/>
                        </a:lnSpc>
                        <a:spcBef>
                          <a:spcPts val="0"/>
                        </a:spcBef>
                        <a:spcAft>
                          <a:spcPts val="0"/>
                        </a:spcAft>
                      </a:pPr>
                      <a:r>
                        <a:rPr lang="en-US" sz="2000" dirty="0" err="1">
                          <a:effectLst/>
                          <a:latin typeface="+mn-lt"/>
                          <a:ea typeface="Calibri" panose="020F0502020204030204" pitchFamily="34" charset="0"/>
                          <a:cs typeface="Times New Roman" panose="02020603050405020304" pitchFamily="18" charset="0"/>
                        </a:rPr>
                        <a:t>Dolutegravir</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Rifampicin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INSPIRING/</a:t>
                      </a:r>
                      <a:r>
                        <a:rPr lang="en-US" sz="2000" dirty="0" err="1">
                          <a:effectLst/>
                          <a:latin typeface="+mn-lt"/>
                          <a:ea typeface="Calibri" panose="020F0502020204030204" pitchFamily="34" charset="0"/>
                          <a:cs typeface="Times New Roman" panose="02020603050405020304" pitchFamily="18" charset="0"/>
                        </a:rPr>
                        <a:t>ViiV</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Increase </a:t>
                      </a:r>
                      <a:r>
                        <a:rPr lang="en-US" sz="2000" dirty="0" err="1">
                          <a:effectLst/>
                          <a:latin typeface="+mn-lt"/>
                          <a:ea typeface="Calibri" panose="020F0502020204030204" pitchFamily="34" charset="0"/>
                          <a:cs typeface="Times New Roman" panose="02020603050405020304" pitchFamily="18" charset="0"/>
                        </a:rPr>
                        <a:t>dolutegravir</a:t>
                      </a:r>
                      <a:r>
                        <a:rPr lang="en-US" sz="2000" dirty="0">
                          <a:effectLst/>
                          <a:latin typeface="+mn-lt"/>
                          <a:ea typeface="Calibri" panose="020F0502020204030204" pitchFamily="34" charset="0"/>
                          <a:cs typeface="Times New Roman" panose="02020603050405020304" pitchFamily="18" charset="0"/>
                        </a:rPr>
                        <a:t> 50 mg twice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3617388"/>
                  </a:ext>
                </a:extLst>
              </a:tr>
              <a:tr h="85657">
                <a:tc rowSpan="2">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Ritonavir-boosted </a:t>
                      </a:r>
                      <a:r>
                        <a:rPr lang="en-US" sz="2000" dirty="0" err="1">
                          <a:effectLst/>
                          <a:latin typeface="+mn-lt"/>
                          <a:ea typeface="Calibri" panose="020F0502020204030204" pitchFamily="34" charset="0"/>
                          <a:cs typeface="Times New Roman" panose="02020603050405020304" pitchFamily="18" charset="0"/>
                        </a:rPr>
                        <a:t>lopinavir</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err="1">
                          <a:effectLst/>
                          <a:latin typeface="+mn-lt"/>
                          <a:ea typeface="Calibri" panose="020F0502020204030204" pitchFamily="34" charset="0"/>
                          <a:cs typeface="Times New Roman" panose="02020603050405020304" pitchFamily="18" charset="0"/>
                        </a:rPr>
                        <a:t>Rifabutin</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ACTG</a:t>
                      </a:r>
                      <a:r>
                        <a:rPr lang="en-US" sz="2000" baseline="0" dirty="0">
                          <a:effectLst/>
                          <a:latin typeface="+mn-lt"/>
                          <a:ea typeface="Calibri" panose="020F0502020204030204" pitchFamily="34" charset="0"/>
                          <a:cs typeface="Times New Roman" panose="02020603050405020304" pitchFamily="18" charset="0"/>
                        </a:rPr>
                        <a:t> A5290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Decrease </a:t>
                      </a:r>
                      <a:r>
                        <a:rPr lang="en-US" sz="2000" dirty="0" err="1">
                          <a:effectLst/>
                          <a:latin typeface="+mn-lt"/>
                          <a:ea typeface="Calibri" panose="020F0502020204030204" pitchFamily="34" charset="0"/>
                          <a:cs typeface="Times New Roman" panose="02020603050405020304" pitchFamily="18" charset="0"/>
                        </a:rPr>
                        <a:t>rifabutin</a:t>
                      </a:r>
                      <a:r>
                        <a:rPr lang="en-US" sz="2000" dirty="0">
                          <a:effectLst/>
                          <a:latin typeface="+mn-lt"/>
                          <a:ea typeface="Calibri" panose="020F0502020204030204" pitchFamily="34" charset="0"/>
                          <a:cs typeface="Times New Roman" panose="02020603050405020304" pitchFamily="18" charset="0"/>
                        </a:rPr>
                        <a:t> to 150 mg once daily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970845"/>
                  </a:ext>
                </a:extLst>
              </a:tr>
              <a:tr h="85657">
                <a:tc vMerge="1">
                  <a:txBody>
                    <a:bodyPr/>
                    <a:lstStyle/>
                    <a:p>
                      <a:pPr marL="0" marR="0">
                        <a:lnSpc>
                          <a:spcPct val="107000"/>
                        </a:lnSpc>
                        <a:spcBef>
                          <a:spcPts val="0"/>
                        </a:spcBef>
                        <a:spcAft>
                          <a:spcPts val="0"/>
                        </a:spcAft>
                      </a:pP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err="1">
                          <a:effectLst/>
                          <a:latin typeface="+mn-lt"/>
                          <a:ea typeface="Calibri" panose="020F0502020204030204" pitchFamily="34" charset="0"/>
                          <a:cs typeface="Times New Roman" panose="02020603050405020304" pitchFamily="18" charset="0"/>
                        </a:rPr>
                        <a:t>Riafmpin</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07000"/>
                        </a:lnSpc>
                        <a:spcBef>
                          <a:spcPts val="0"/>
                        </a:spcBef>
                        <a:spcAft>
                          <a:spcPts val="0"/>
                        </a:spcAft>
                      </a:pP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Double-dose r/LPV (better tolerated)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9356724"/>
                  </a:ext>
                </a:extLst>
              </a:tr>
              <a:tr h="85657">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Ritonavir-boosted </a:t>
                      </a:r>
                      <a:r>
                        <a:rPr lang="en-US" sz="2000" dirty="0" err="1">
                          <a:effectLst/>
                          <a:latin typeface="+mn-lt"/>
                          <a:ea typeface="Calibri" panose="020F0502020204030204" pitchFamily="34" charset="0"/>
                          <a:cs typeface="Times New Roman" panose="02020603050405020304" pitchFamily="18" charset="0"/>
                        </a:rPr>
                        <a:t>darunavir</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Rifampin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err="1">
                          <a:effectLst/>
                          <a:latin typeface="+mn-lt"/>
                          <a:ea typeface="Calibri" panose="020F0502020204030204" pitchFamily="34" charset="0"/>
                          <a:cs typeface="Times New Roman" panose="02020603050405020304" pitchFamily="18" charset="0"/>
                        </a:rPr>
                        <a:t>Ebrahim</a:t>
                      </a:r>
                      <a:r>
                        <a:rPr lang="en-US" sz="2000" dirty="0">
                          <a:effectLst/>
                          <a:latin typeface="+mn-lt"/>
                          <a:ea typeface="Calibri" panose="020F0502020204030204" pitchFamily="34" charset="0"/>
                          <a:cs typeface="Times New Roman" panose="02020603050405020304" pitchFamily="18" charset="0"/>
                        </a:rPr>
                        <a:t> et al, CROI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1600/200</a:t>
                      </a:r>
                      <a:r>
                        <a:rPr lang="en-US" sz="2000" baseline="0" dirty="0">
                          <a:effectLst/>
                          <a:latin typeface="+mn-lt"/>
                          <a:ea typeface="Calibri" panose="020F0502020204030204" pitchFamily="34" charset="0"/>
                          <a:cs typeface="Times New Roman" panose="02020603050405020304" pitchFamily="18" charset="0"/>
                        </a:rPr>
                        <a:t> </a:t>
                      </a:r>
                      <a:r>
                        <a:rPr lang="en-US" sz="2000" baseline="0" dirty="0" err="1">
                          <a:effectLst/>
                          <a:latin typeface="+mn-lt"/>
                          <a:ea typeface="Calibri" panose="020F0502020204030204" pitchFamily="34" charset="0"/>
                          <a:cs typeface="Times New Roman" panose="02020603050405020304" pitchFamily="18" charset="0"/>
                        </a:rPr>
                        <a:t>qday</a:t>
                      </a:r>
                      <a:r>
                        <a:rPr lang="en-US" sz="2000" baseline="0" dirty="0">
                          <a:effectLst/>
                          <a:latin typeface="+mn-lt"/>
                          <a:ea typeface="Calibri" panose="020F0502020204030204" pitchFamily="34" charset="0"/>
                          <a:cs typeface="Times New Roman" panose="02020603050405020304" pitchFamily="18" charset="0"/>
                        </a:rPr>
                        <a:t> &amp; 800/100 BID (not tolerated)</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1496328"/>
                  </a:ext>
                </a:extLst>
              </a:tr>
              <a:tr h="85657">
                <a:tc>
                  <a:txBody>
                    <a:bodyPr/>
                    <a:lstStyle/>
                    <a:p>
                      <a:pPr marL="0" marR="0">
                        <a:lnSpc>
                          <a:spcPct val="107000"/>
                        </a:lnSpc>
                        <a:spcBef>
                          <a:spcPts val="0"/>
                        </a:spcBef>
                        <a:spcAft>
                          <a:spcPts val="0"/>
                        </a:spcAft>
                      </a:pPr>
                      <a:r>
                        <a:rPr lang="en-US" sz="2000" dirty="0" err="1">
                          <a:effectLst/>
                          <a:latin typeface="+mn-lt"/>
                          <a:ea typeface="Calibri" panose="020F0502020204030204" pitchFamily="34" charset="0"/>
                          <a:cs typeface="Times New Roman" panose="02020603050405020304" pitchFamily="18" charset="0"/>
                        </a:rPr>
                        <a:t>Tenofovir</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alafenamide</a:t>
                      </a:r>
                      <a:r>
                        <a:rPr lang="en-US" sz="2000" dirty="0">
                          <a:effectLst/>
                          <a:latin typeface="+mn-lt"/>
                          <a:ea typeface="Calibri" panose="020F0502020204030204" pitchFamily="34" charset="0"/>
                          <a:cs typeface="Times New Roman" panose="02020603050405020304" pitchFamily="18" charset="0"/>
                        </a:rPr>
                        <a:t> (TAF)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Rifampicin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Gilead Sciences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Increased TAF Likely not necessary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736133"/>
                  </a:ext>
                </a:extLst>
              </a:tr>
            </a:tbl>
          </a:graphicData>
        </a:graphic>
      </p:graphicFrame>
      <p:sp>
        <p:nvSpPr>
          <p:cNvPr id="24" name="TextBox 23">
            <a:extLst>
              <a:ext uri="{FF2B5EF4-FFF2-40B4-BE49-F238E27FC236}">
                <a16:creationId xmlns:a16="http://schemas.microsoft.com/office/drawing/2014/main" id="{1917093B-2B91-7A41-9B83-4FE5CA83F389}"/>
              </a:ext>
            </a:extLst>
          </p:cNvPr>
          <p:cNvSpPr txBox="1"/>
          <p:nvPr/>
        </p:nvSpPr>
        <p:spPr>
          <a:xfrm>
            <a:off x="794962" y="6110998"/>
            <a:ext cx="10592717" cy="738664"/>
          </a:xfrm>
          <a:prstGeom prst="rect">
            <a:avLst/>
          </a:prstGeom>
          <a:noFill/>
        </p:spPr>
        <p:txBody>
          <a:bodyPr wrap="square" rtlCol="0">
            <a:spAutoFit/>
          </a:bodyPr>
          <a:lstStyle/>
          <a:p>
            <a:r>
              <a:rPr lang="en-US" sz="1400" dirty="0" err="1">
                <a:latin typeface="Century Gothic" panose="020B0502020202020204" pitchFamily="34" charset="0"/>
              </a:rPr>
              <a:t>Atwine</a:t>
            </a:r>
            <a:r>
              <a:rPr lang="en-US" sz="1400" dirty="0">
                <a:latin typeface="Century Gothic" panose="020B0502020202020204" pitchFamily="34" charset="0"/>
              </a:rPr>
              <a:t> et al IAS 2017 MOPEB0340 Poster; NCT01986543; </a:t>
            </a:r>
            <a:r>
              <a:rPr lang="en-US" sz="1400" dirty="0" err="1">
                <a:latin typeface="Century Gothic" panose="020B0502020202020204" pitchFamily="34" charset="0"/>
              </a:rPr>
              <a:t>Cerrone</a:t>
            </a:r>
            <a:r>
              <a:rPr lang="en-US" sz="1400" dirty="0">
                <a:latin typeface="Century Gothic" panose="020B0502020202020204" pitchFamily="34" charset="0"/>
              </a:rPr>
              <a:t> 2019 CID and </a:t>
            </a:r>
            <a:r>
              <a:rPr lang="en-US" sz="1400" dirty="0" err="1">
                <a:latin typeface="Century Gothic" panose="020B0502020202020204" pitchFamily="34" charset="0"/>
              </a:rPr>
              <a:t>Kaboggoza</a:t>
            </a:r>
            <a:r>
              <a:rPr lang="en-US" sz="1400" dirty="0">
                <a:latin typeface="Century Gothic" panose="020B0502020202020204" pitchFamily="34" charset="0"/>
              </a:rPr>
              <a:t> 2019 Open Forum </a:t>
            </a:r>
            <a:r>
              <a:rPr lang="en-US" sz="1400" dirty="0" err="1">
                <a:latin typeface="Century Gothic" panose="020B0502020202020204" pitchFamily="34" charset="0"/>
              </a:rPr>
              <a:t>Inf</a:t>
            </a:r>
            <a:r>
              <a:rPr lang="en-US" sz="1400" dirty="0">
                <a:latin typeface="Century Gothic" panose="020B0502020202020204" pitchFamily="34" charset="0"/>
              </a:rPr>
              <a:t> </a:t>
            </a:r>
            <a:r>
              <a:rPr lang="en-US" sz="1400" dirty="0" err="1">
                <a:latin typeface="Century Gothic" panose="020B0502020202020204" pitchFamily="34" charset="0"/>
              </a:rPr>
              <a:t>Dz</a:t>
            </a:r>
            <a:r>
              <a:rPr lang="en-US" sz="1400" dirty="0">
                <a:latin typeface="Century Gothic" panose="020B0502020202020204" pitchFamily="34" charset="0"/>
              </a:rPr>
              <a:t> ; Grinsztejn et al Lancet ID 2014 14:459; Clinical Infectious Diseases 2019 (in press); in preparation (see also </a:t>
            </a:r>
            <a:r>
              <a:rPr lang="en-US" sz="1400" dirty="0" err="1">
                <a:latin typeface="Century Gothic" panose="020B0502020202020204" pitchFamily="34" charset="0"/>
              </a:rPr>
              <a:t>Naiker</a:t>
            </a:r>
            <a:r>
              <a:rPr lang="en-US" sz="1400" dirty="0">
                <a:latin typeface="Century Gothic" panose="020B0502020202020204" pitchFamily="34" charset="0"/>
              </a:rPr>
              <a:t> 2014; Lan 2014); </a:t>
            </a:r>
            <a:r>
              <a:rPr lang="en-US" sz="1400" dirty="0" err="1">
                <a:latin typeface="Century Gothic" panose="020B0502020202020204" pitchFamily="34" charset="0"/>
              </a:rPr>
              <a:t>Cerrone</a:t>
            </a:r>
            <a:r>
              <a:rPr lang="en-US" sz="1400" dirty="0">
                <a:latin typeface="Century Gothic" panose="020B0502020202020204" pitchFamily="34" charset="0"/>
              </a:rPr>
              <a:t> M et al, </a:t>
            </a:r>
            <a:r>
              <a:rPr lang="en-US" sz="1400" i="1" dirty="0">
                <a:latin typeface="Century Gothic" panose="020B0502020202020204" pitchFamily="34" charset="0"/>
              </a:rPr>
              <a:t>Journal of Antimicrobial Chemotherapy</a:t>
            </a:r>
            <a:r>
              <a:rPr lang="en-US" sz="1400" dirty="0">
                <a:latin typeface="Century Gothic" panose="020B0502020202020204" pitchFamily="34" charset="0"/>
              </a:rPr>
              <a:t>, Volume 74, Issue 6, June 2019, Pages 1670–1678 </a:t>
            </a:r>
          </a:p>
        </p:txBody>
      </p:sp>
    </p:spTree>
    <p:extLst>
      <p:ext uri="{BB962C8B-B14F-4D97-AF65-F5344CB8AC3E}">
        <p14:creationId xmlns:p14="http://schemas.microsoft.com/office/powerpoint/2010/main" val="30480022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779C7-00EC-4D4A-87DB-B2370988BC38}"/>
              </a:ext>
            </a:extLst>
          </p:cNvPr>
          <p:cNvSpPr>
            <a:spLocks noGrp="1"/>
          </p:cNvSpPr>
          <p:nvPr>
            <p:ph type="title"/>
          </p:nvPr>
        </p:nvSpPr>
        <p:spPr>
          <a:xfrm>
            <a:off x="-986" y="0"/>
            <a:ext cx="10515600" cy="1325563"/>
          </a:xfrm>
        </p:spPr>
        <p:txBody>
          <a:bodyPr/>
          <a:lstStyle/>
          <a:p>
            <a:r>
              <a:rPr lang="en-US" dirty="0">
                <a:latin typeface="Franklin Gothic Medium" panose="020B0603020102020204" pitchFamily="34" charset="0"/>
              </a:rPr>
              <a:t>TB &amp; HIV: managing DDIs</a:t>
            </a:r>
          </a:p>
        </p:txBody>
      </p:sp>
      <p:sp>
        <p:nvSpPr>
          <p:cNvPr id="3" name="Content Placeholder 2">
            <a:extLst>
              <a:ext uri="{FF2B5EF4-FFF2-40B4-BE49-F238E27FC236}">
                <a16:creationId xmlns:a16="http://schemas.microsoft.com/office/drawing/2014/main" id="{56906265-FDD2-EE4A-AD69-C6E492A762EF}"/>
              </a:ext>
            </a:extLst>
          </p:cNvPr>
          <p:cNvSpPr>
            <a:spLocks noGrp="1"/>
          </p:cNvSpPr>
          <p:nvPr>
            <p:ph idx="1"/>
          </p:nvPr>
        </p:nvSpPr>
        <p:spPr>
          <a:xfrm>
            <a:off x="542952" y="1092608"/>
            <a:ext cx="11124879" cy="4351338"/>
          </a:xfrm>
        </p:spPr>
        <p:txBody>
          <a:bodyPr/>
          <a:lstStyle/>
          <a:p>
            <a:pPr marL="0" indent="0">
              <a:buNone/>
            </a:pPr>
            <a:r>
              <a:rPr lang="en-US" dirty="0"/>
              <a:t>Results of the INSPIRING study of HIV/TB naïve adults initiating therapy for both with either DTG 50mg BID or EFV showed similar outcomes for VL suppression between regimens, and participants maintained therapeutic DTG levels.</a:t>
            </a:r>
          </a:p>
        </p:txBody>
      </p:sp>
      <p:sp>
        <p:nvSpPr>
          <p:cNvPr id="23" name="Footer Placeholder 3">
            <a:extLst>
              <a:ext uri="{FF2B5EF4-FFF2-40B4-BE49-F238E27FC236}">
                <a16:creationId xmlns:a16="http://schemas.microsoft.com/office/drawing/2014/main" id="{E96AA81E-6390-4E47-8B35-E2B181B4A689}"/>
              </a:ext>
            </a:extLst>
          </p:cNvPr>
          <p:cNvSpPr>
            <a:spLocks noGrp="1"/>
          </p:cNvSpPr>
          <p:nvPr>
            <p:ph type="ftr" sz="quarter" idx="11"/>
          </p:nvPr>
        </p:nvSpPr>
        <p:spPr>
          <a:xfrm>
            <a:off x="8052337" y="6532333"/>
            <a:ext cx="4114800" cy="365125"/>
          </a:xfrm>
          <a:prstGeom prst="rect">
            <a:avLst/>
          </a:prstGeom>
        </p:spPr>
        <p:txBody>
          <a:bodyPr anchor="b" anchorCtr="0"/>
          <a:lstStyle/>
          <a:p>
            <a:pPr algn="r" defTabSz="914400"/>
            <a:r>
              <a:rPr lang="en-US" altLang="ja-JP" kern="0" dirty="0">
                <a:solidFill>
                  <a:schemeClr val="tx1"/>
                </a:solidFill>
              </a:rPr>
              <a:t>Weld, SUSA14 IAS Mexico City July 21-24 2019 </a:t>
            </a:r>
          </a:p>
        </p:txBody>
      </p:sp>
      <p:graphicFrame>
        <p:nvGraphicFramePr>
          <p:cNvPr id="26" name="Chart 6">
            <a:extLst>
              <a:ext uri="{FF2B5EF4-FFF2-40B4-BE49-F238E27FC236}">
                <a16:creationId xmlns:a16="http://schemas.microsoft.com/office/drawing/2014/main" id="{67B6E337-FA45-5F48-B534-3AE5C7E8D19D}"/>
              </a:ext>
            </a:extLst>
          </p:cNvPr>
          <p:cNvGraphicFramePr>
            <a:graphicFrameLocks/>
          </p:cNvGraphicFramePr>
          <p:nvPr>
            <p:extLst>
              <p:ext uri="{D42A27DB-BD31-4B8C-83A1-F6EECF244321}">
                <p14:modId xmlns:p14="http://schemas.microsoft.com/office/powerpoint/2010/main" val="3663256776"/>
              </p:ext>
            </p:extLst>
          </p:nvPr>
        </p:nvGraphicFramePr>
        <p:xfrm>
          <a:off x="-213347" y="3058500"/>
          <a:ext cx="6819659" cy="40367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Table 29">
            <a:extLst>
              <a:ext uri="{FF2B5EF4-FFF2-40B4-BE49-F238E27FC236}">
                <a16:creationId xmlns:a16="http://schemas.microsoft.com/office/drawing/2014/main" id="{D48D7883-9CBB-A548-961F-30FD57E79A04}"/>
              </a:ext>
            </a:extLst>
          </p:cNvPr>
          <p:cNvGraphicFramePr>
            <a:graphicFrameLocks noGrp="1"/>
          </p:cNvGraphicFramePr>
          <p:nvPr>
            <p:extLst>
              <p:ext uri="{D42A27DB-BD31-4B8C-83A1-F6EECF244321}">
                <p14:modId xmlns:p14="http://schemas.microsoft.com/office/powerpoint/2010/main" val="1298065785"/>
              </p:ext>
            </p:extLst>
          </p:nvPr>
        </p:nvGraphicFramePr>
        <p:xfrm>
          <a:off x="7450088" y="3141934"/>
          <a:ext cx="4217743" cy="1623066"/>
        </p:xfrm>
        <a:graphic>
          <a:graphicData uri="http://schemas.openxmlformats.org/drawingml/2006/table">
            <a:tbl>
              <a:tblPr firstRow="1" bandRow="1">
                <a:tableStyleId>{5C22544A-7EE6-4342-B048-85BDC9FD1C3A}</a:tableStyleId>
              </a:tblPr>
              <a:tblGrid>
                <a:gridCol w="1075131">
                  <a:extLst>
                    <a:ext uri="{9D8B030D-6E8A-4147-A177-3AD203B41FA5}">
                      <a16:colId xmlns:a16="http://schemas.microsoft.com/office/drawing/2014/main" val="1394031886"/>
                    </a:ext>
                  </a:extLst>
                </a:gridCol>
                <a:gridCol w="506186">
                  <a:extLst>
                    <a:ext uri="{9D8B030D-6E8A-4147-A177-3AD203B41FA5}">
                      <a16:colId xmlns:a16="http://schemas.microsoft.com/office/drawing/2014/main" val="2689832373"/>
                    </a:ext>
                  </a:extLst>
                </a:gridCol>
                <a:gridCol w="2636426">
                  <a:extLst>
                    <a:ext uri="{9D8B030D-6E8A-4147-A177-3AD203B41FA5}">
                      <a16:colId xmlns:a16="http://schemas.microsoft.com/office/drawing/2014/main" val="808802750"/>
                    </a:ext>
                  </a:extLst>
                </a:gridCol>
              </a:tblGrid>
              <a:tr h="391496">
                <a:tc gridSpan="3">
                  <a:txBody>
                    <a:bodyPr/>
                    <a:lstStyle/>
                    <a:p>
                      <a:r>
                        <a:rPr lang="en-US" sz="1400" dirty="0"/>
                        <a:t>Pre-dose concentration</a:t>
                      </a:r>
                      <a:r>
                        <a:rPr lang="en-US" sz="1400" baseline="0" dirty="0"/>
                        <a:t>: </a:t>
                      </a:r>
                    </a:p>
                    <a:p>
                      <a:r>
                        <a:rPr lang="en-US" sz="1400" baseline="0" dirty="0"/>
                        <a:t>DTG </a:t>
                      </a:r>
                      <a:r>
                        <a:rPr lang="en-US" sz="1400" dirty="0"/>
                        <a:t>50 mg BID with RIF-based</a:t>
                      </a:r>
                      <a:r>
                        <a:rPr lang="en-US" sz="1400" baseline="0" dirty="0"/>
                        <a:t>  </a:t>
                      </a:r>
                      <a:r>
                        <a:rPr lang="en-US" sz="1400" dirty="0"/>
                        <a:t>TB treatment</a:t>
                      </a:r>
                    </a:p>
                  </a:txBody>
                  <a:tcPr marL="68580" marR="68580" marT="34290" marB="34290">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61266970"/>
                  </a:ext>
                </a:extLst>
              </a:tr>
              <a:tr h="415466">
                <a:tc>
                  <a:txBody>
                    <a:bodyPr/>
                    <a:lstStyle/>
                    <a:p>
                      <a:r>
                        <a:rPr lang="en-US" sz="1400" b="1" dirty="0">
                          <a:solidFill>
                            <a:schemeClr val="bg1"/>
                          </a:solidFill>
                        </a:rPr>
                        <a:t>Time</a:t>
                      </a:r>
                    </a:p>
                  </a:txBody>
                  <a:tcPr marT="45721" marB="45721" anchor="b">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400" b="1" dirty="0">
                          <a:solidFill>
                            <a:schemeClr val="bg1"/>
                          </a:solidFill>
                        </a:rPr>
                        <a:t>n</a:t>
                      </a:r>
                    </a:p>
                  </a:txBody>
                  <a:tcPr marT="45721" marB="4572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400" b="1" dirty="0">
                          <a:solidFill>
                            <a:schemeClr val="bg1"/>
                          </a:solidFill>
                        </a:rPr>
                        <a:t>DTG </a:t>
                      </a:r>
                      <a:r>
                        <a:rPr lang="en-US" sz="1400" b="1" baseline="0" dirty="0">
                          <a:solidFill>
                            <a:schemeClr val="bg1"/>
                          </a:solidFill>
                        </a:rPr>
                        <a:t> C</a:t>
                      </a:r>
                      <a:r>
                        <a:rPr lang="en-US" sz="1400" b="1" baseline="-25000" dirty="0">
                          <a:solidFill>
                            <a:schemeClr val="bg1"/>
                          </a:solidFill>
                        </a:rPr>
                        <a:t>T</a:t>
                      </a:r>
                      <a:r>
                        <a:rPr lang="en-US" sz="1400" b="1" baseline="0" dirty="0">
                          <a:solidFill>
                            <a:schemeClr val="bg1"/>
                          </a:solidFill>
                        </a:rPr>
                        <a:t> </a:t>
                      </a:r>
                      <a:r>
                        <a:rPr lang="en-US" sz="1400" b="1" dirty="0">
                          <a:solidFill>
                            <a:schemeClr val="bg1"/>
                          </a:solidFill>
                        </a:rPr>
                        <a:t>(ng/mL)</a:t>
                      </a:r>
                    </a:p>
                    <a:p>
                      <a:pPr algn="ctr"/>
                      <a:r>
                        <a:rPr lang="en-US" sz="1400" b="1" dirty="0">
                          <a:solidFill>
                            <a:schemeClr val="bg1"/>
                          </a:solidFill>
                        </a:rPr>
                        <a:t>geometric mean (%CVb)</a:t>
                      </a:r>
                    </a:p>
                  </a:txBody>
                  <a:tcPr marT="45721" marB="45721" anchor="b">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3363944063"/>
                  </a:ext>
                </a:extLst>
              </a:tr>
              <a:tr h="255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Week 8</a:t>
                      </a:r>
                    </a:p>
                  </a:txBody>
                  <a:tcPr marT="45721" marB="45721">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US" sz="1400" dirty="0">
                          <a:solidFill>
                            <a:schemeClr val="tx1"/>
                          </a:solidFill>
                        </a:rPr>
                        <a:t>42</a:t>
                      </a:r>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en-US" sz="1400" dirty="0">
                          <a:solidFill>
                            <a:schemeClr val="tx1"/>
                          </a:solidFill>
                        </a:rPr>
                        <a:t>870 (118)</a:t>
                      </a:r>
                    </a:p>
                  </a:txBody>
                  <a:tcPr marT="45721" marB="45721">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extLst>
                  <a:ext uri="{0D108BD9-81ED-4DB2-BD59-A6C34878D82A}">
                    <a16:rowId xmlns:a16="http://schemas.microsoft.com/office/drawing/2014/main" val="1468742030"/>
                  </a:ext>
                </a:extLst>
              </a:tr>
              <a:tr h="255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Week 24</a:t>
                      </a:r>
                    </a:p>
                  </a:txBody>
                  <a:tcPr marT="45721" marB="45721">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2F2F2"/>
                    </a:solidFill>
                  </a:tcPr>
                </a:tc>
                <a:tc>
                  <a:txBody>
                    <a:bodyPr/>
                    <a:lstStyle/>
                    <a:p>
                      <a:pPr algn="ctr"/>
                      <a:r>
                        <a:rPr lang="en-US" sz="1400" dirty="0">
                          <a:solidFill>
                            <a:schemeClr val="tx1"/>
                          </a:solidFill>
                        </a:rPr>
                        <a:t>23</a:t>
                      </a:r>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2F2F2"/>
                    </a:solidFill>
                  </a:tcPr>
                </a:tc>
                <a:tc>
                  <a:txBody>
                    <a:bodyPr/>
                    <a:lstStyle/>
                    <a:p>
                      <a:pPr algn="ctr"/>
                      <a:r>
                        <a:rPr lang="en-US" sz="1400" dirty="0">
                          <a:solidFill>
                            <a:schemeClr val="tx1"/>
                          </a:solidFill>
                        </a:rPr>
                        <a:t>964 (263)</a:t>
                      </a:r>
                    </a:p>
                  </a:txBody>
                  <a:tcPr marT="45721" marB="45721">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F2F2F2"/>
                    </a:solidFill>
                  </a:tcPr>
                </a:tc>
                <a:extLst>
                  <a:ext uri="{0D108BD9-81ED-4DB2-BD59-A6C34878D82A}">
                    <a16:rowId xmlns:a16="http://schemas.microsoft.com/office/drawing/2014/main" val="1663968554"/>
                  </a:ext>
                </a:extLst>
              </a:tr>
            </a:tbl>
          </a:graphicData>
        </a:graphic>
      </p:graphicFrame>
      <p:graphicFrame>
        <p:nvGraphicFramePr>
          <p:cNvPr id="31" name="Table 30">
            <a:extLst>
              <a:ext uri="{FF2B5EF4-FFF2-40B4-BE49-F238E27FC236}">
                <a16:creationId xmlns:a16="http://schemas.microsoft.com/office/drawing/2014/main" id="{ED7A17E5-B728-C640-8542-3D2537B07E86}"/>
              </a:ext>
            </a:extLst>
          </p:cNvPr>
          <p:cNvGraphicFramePr>
            <a:graphicFrameLocks noGrp="1"/>
          </p:cNvGraphicFramePr>
          <p:nvPr>
            <p:extLst>
              <p:ext uri="{D42A27DB-BD31-4B8C-83A1-F6EECF244321}">
                <p14:modId xmlns:p14="http://schemas.microsoft.com/office/powerpoint/2010/main" val="1225922967"/>
              </p:ext>
            </p:extLst>
          </p:nvPr>
        </p:nvGraphicFramePr>
        <p:xfrm>
          <a:off x="7450088" y="4779094"/>
          <a:ext cx="4217743" cy="1600204"/>
        </p:xfrm>
        <a:graphic>
          <a:graphicData uri="http://schemas.openxmlformats.org/drawingml/2006/table">
            <a:tbl>
              <a:tblPr firstRow="1" bandRow="1">
                <a:tableStyleId>{5C22544A-7EE6-4342-B048-85BDC9FD1C3A}</a:tableStyleId>
              </a:tblPr>
              <a:tblGrid>
                <a:gridCol w="1104583">
                  <a:extLst>
                    <a:ext uri="{9D8B030D-6E8A-4147-A177-3AD203B41FA5}">
                      <a16:colId xmlns:a16="http://schemas.microsoft.com/office/drawing/2014/main" val="1394031886"/>
                    </a:ext>
                  </a:extLst>
                </a:gridCol>
                <a:gridCol w="505349">
                  <a:extLst>
                    <a:ext uri="{9D8B030D-6E8A-4147-A177-3AD203B41FA5}">
                      <a16:colId xmlns:a16="http://schemas.microsoft.com/office/drawing/2014/main" val="2689832373"/>
                    </a:ext>
                  </a:extLst>
                </a:gridCol>
                <a:gridCol w="2607811">
                  <a:extLst>
                    <a:ext uri="{9D8B030D-6E8A-4147-A177-3AD203B41FA5}">
                      <a16:colId xmlns:a16="http://schemas.microsoft.com/office/drawing/2014/main" val="808802750"/>
                    </a:ext>
                  </a:extLst>
                </a:gridCol>
              </a:tblGrid>
              <a:tr h="428629">
                <a:tc gridSpan="3">
                  <a:txBody>
                    <a:bodyPr/>
                    <a:lstStyle/>
                    <a:p>
                      <a:r>
                        <a:rPr lang="en-US" sz="1400" dirty="0"/>
                        <a:t>Pre-dose concentration: </a:t>
                      </a:r>
                    </a:p>
                    <a:p>
                      <a:r>
                        <a:rPr lang="en-US" sz="1400" dirty="0"/>
                        <a:t>DTG 50 mg QD (post-TB</a:t>
                      </a:r>
                      <a:r>
                        <a:rPr lang="en-US" sz="1400" baseline="0" dirty="0"/>
                        <a:t> treatment phase)</a:t>
                      </a:r>
                      <a:endParaRPr lang="en-US" sz="1400" dirty="0"/>
                    </a:p>
                  </a:txBody>
                  <a:tcPr marL="68580" marR="68580" marT="34290" marB="34290">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61266970"/>
                  </a:ext>
                </a:extLst>
              </a:tr>
              <a:tr h="428629">
                <a:tc>
                  <a:txBody>
                    <a:bodyPr/>
                    <a:lstStyle/>
                    <a:p>
                      <a:r>
                        <a:rPr lang="en-US" sz="1400" b="1" dirty="0">
                          <a:solidFill>
                            <a:schemeClr val="bg1"/>
                          </a:solidFill>
                        </a:rPr>
                        <a:t>Time</a:t>
                      </a:r>
                    </a:p>
                  </a:txBody>
                  <a:tcPr marL="68580" marR="68580" marT="34290" marB="34290" anchor="b">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400" b="1" dirty="0">
                          <a:solidFill>
                            <a:schemeClr val="bg1"/>
                          </a:solidFill>
                        </a:rPr>
                        <a:t>n</a:t>
                      </a:r>
                    </a:p>
                  </a:txBody>
                  <a:tcPr marL="68580" marR="68580" marT="34290" marB="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400" b="1" dirty="0">
                          <a:solidFill>
                            <a:schemeClr val="bg1"/>
                          </a:solidFill>
                        </a:rPr>
                        <a:t>DTG </a:t>
                      </a:r>
                      <a:r>
                        <a:rPr lang="en-US" sz="1400" b="1" baseline="0" dirty="0">
                          <a:solidFill>
                            <a:schemeClr val="bg1"/>
                          </a:solidFill>
                        </a:rPr>
                        <a:t> C</a:t>
                      </a:r>
                      <a:r>
                        <a:rPr lang="en-US" sz="1400" b="1" baseline="-25000" dirty="0">
                          <a:solidFill>
                            <a:schemeClr val="bg1"/>
                          </a:solidFill>
                        </a:rPr>
                        <a:t>T</a:t>
                      </a:r>
                      <a:r>
                        <a:rPr lang="en-US" sz="1400" b="1" baseline="0" dirty="0">
                          <a:solidFill>
                            <a:schemeClr val="bg1"/>
                          </a:solidFill>
                        </a:rPr>
                        <a:t> </a:t>
                      </a:r>
                      <a:r>
                        <a:rPr lang="en-US" sz="1400" b="1" dirty="0">
                          <a:solidFill>
                            <a:schemeClr val="bg1"/>
                          </a:solidFill>
                        </a:rPr>
                        <a:t>(ng/mL)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geometric mean (%CVb)</a:t>
                      </a:r>
                    </a:p>
                  </a:txBody>
                  <a:tcPr marL="68580" marR="68580" marT="34290" marB="34290" anchor="b">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3363944063"/>
                  </a:ext>
                </a:extLst>
              </a:tr>
              <a:tr h="279924">
                <a:tc>
                  <a:txBody>
                    <a:bodyPr/>
                    <a:lstStyle/>
                    <a:p>
                      <a:r>
                        <a:rPr lang="en-US" sz="1400" dirty="0">
                          <a:solidFill>
                            <a:schemeClr val="tx1"/>
                          </a:solidFill>
                        </a:rPr>
                        <a:t>Week 36</a:t>
                      </a:r>
                    </a:p>
                  </a:txBody>
                  <a:tcPr marT="45721" marB="45721">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algn="ctr"/>
                      <a:r>
                        <a:rPr lang="en-US" sz="1400" dirty="0">
                          <a:solidFill>
                            <a:schemeClr val="tx1"/>
                          </a:solidFill>
                        </a:rPr>
                        <a:t>27</a:t>
                      </a:r>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algn="ctr"/>
                      <a:r>
                        <a:rPr lang="en-US" sz="1400" dirty="0">
                          <a:solidFill>
                            <a:schemeClr val="tx1"/>
                          </a:solidFill>
                        </a:rPr>
                        <a:t>854 (208)</a:t>
                      </a:r>
                    </a:p>
                  </a:txBody>
                  <a:tcPr marT="45721" marB="45721">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extLst>
                  <a:ext uri="{0D108BD9-81ED-4DB2-BD59-A6C34878D82A}">
                    <a16:rowId xmlns:a16="http://schemas.microsoft.com/office/drawing/2014/main" val="367208730"/>
                  </a:ext>
                </a:extLst>
              </a:tr>
              <a:tr h="279924">
                <a:tc>
                  <a:txBody>
                    <a:bodyPr/>
                    <a:lstStyle/>
                    <a:p>
                      <a:r>
                        <a:rPr lang="en-US" sz="1400" dirty="0">
                          <a:solidFill>
                            <a:schemeClr val="tx1"/>
                          </a:solidFill>
                        </a:rPr>
                        <a:t>Week</a:t>
                      </a:r>
                      <a:r>
                        <a:rPr lang="en-US" sz="1400" baseline="0" dirty="0">
                          <a:solidFill>
                            <a:schemeClr val="tx1"/>
                          </a:solidFill>
                        </a:rPr>
                        <a:t> 48</a:t>
                      </a:r>
                      <a:endParaRPr lang="en-US" sz="1400" dirty="0">
                        <a:solidFill>
                          <a:schemeClr val="tx1"/>
                        </a:solidFill>
                      </a:endParaRPr>
                    </a:p>
                  </a:txBody>
                  <a:tcPr marT="45721" marB="45721">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E6E6E6"/>
                    </a:solidFill>
                  </a:tcPr>
                </a:tc>
                <a:tc>
                  <a:txBody>
                    <a:bodyPr/>
                    <a:lstStyle/>
                    <a:p>
                      <a:pPr algn="ctr"/>
                      <a:r>
                        <a:rPr lang="en-US" sz="1400" dirty="0">
                          <a:solidFill>
                            <a:schemeClr val="tx1"/>
                          </a:solidFill>
                        </a:rPr>
                        <a:t>26</a:t>
                      </a:r>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E6E6E6"/>
                    </a:solidFill>
                  </a:tcPr>
                </a:tc>
                <a:tc>
                  <a:txBody>
                    <a:bodyPr/>
                    <a:lstStyle/>
                    <a:p>
                      <a:pPr algn="ctr"/>
                      <a:r>
                        <a:rPr lang="en-US" sz="1400" dirty="0">
                          <a:solidFill>
                            <a:schemeClr val="tx1"/>
                          </a:solidFill>
                        </a:rPr>
                        <a:t>881 (281)</a:t>
                      </a:r>
                    </a:p>
                  </a:txBody>
                  <a:tcPr marT="45721" marB="45721">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E6E6E6"/>
                    </a:solidFill>
                  </a:tcPr>
                </a:tc>
                <a:extLst>
                  <a:ext uri="{0D108BD9-81ED-4DB2-BD59-A6C34878D82A}">
                    <a16:rowId xmlns:a16="http://schemas.microsoft.com/office/drawing/2014/main" val="990588865"/>
                  </a:ext>
                </a:extLst>
              </a:tr>
            </a:tbl>
          </a:graphicData>
        </a:graphic>
      </p:graphicFrame>
      <p:sp>
        <p:nvSpPr>
          <p:cNvPr id="32" name="TextBox 31">
            <a:extLst>
              <a:ext uri="{FF2B5EF4-FFF2-40B4-BE49-F238E27FC236}">
                <a16:creationId xmlns:a16="http://schemas.microsoft.com/office/drawing/2014/main" id="{867D680D-05A5-9844-B42D-9D4576CA187B}"/>
              </a:ext>
            </a:extLst>
          </p:cNvPr>
          <p:cNvSpPr txBox="1"/>
          <p:nvPr/>
        </p:nvSpPr>
        <p:spPr>
          <a:xfrm>
            <a:off x="8052337" y="2861719"/>
            <a:ext cx="2784481" cy="246221"/>
          </a:xfrm>
          <a:prstGeom prst="rect">
            <a:avLst/>
          </a:prstGeom>
          <a:noFill/>
        </p:spPr>
        <p:txBody>
          <a:bodyPr wrap="none" lIns="0" tIns="0" rIns="0" bIns="0" rtlCol="0">
            <a:spAutoFit/>
          </a:bodyPr>
          <a:lstStyle/>
          <a:p>
            <a:pPr algn="ctr"/>
            <a:r>
              <a:rPr lang="en-GB" sz="1600" b="1" u="sng" dirty="0"/>
              <a:t>INSPIRING pharmacokinetic data</a:t>
            </a:r>
          </a:p>
        </p:txBody>
      </p:sp>
      <p:sp>
        <p:nvSpPr>
          <p:cNvPr id="33" name="TextBox 32">
            <a:extLst>
              <a:ext uri="{FF2B5EF4-FFF2-40B4-BE49-F238E27FC236}">
                <a16:creationId xmlns:a16="http://schemas.microsoft.com/office/drawing/2014/main" id="{520DEBF3-766D-2541-A43A-C12A9E1E52F4}"/>
              </a:ext>
            </a:extLst>
          </p:cNvPr>
          <p:cNvSpPr txBox="1"/>
          <p:nvPr/>
        </p:nvSpPr>
        <p:spPr>
          <a:xfrm>
            <a:off x="1413048" y="2870673"/>
            <a:ext cx="4353757" cy="276999"/>
          </a:xfrm>
          <a:prstGeom prst="rect">
            <a:avLst/>
          </a:prstGeom>
          <a:noFill/>
        </p:spPr>
        <p:txBody>
          <a:bodyPr wrap="none" lIns="0" tIns="0" rIns="0" bIns="0" rtlCol="0">
            <a:spAutoFit/>
          </a:bodyPr>
          <a:lstStyle/>
          <a:p>
            <a:pPr algn="ctr"/>
            <a:r>
              <a:rPr lang="en-GB" sz="1600" b="1" u="sng" dirty="0"/>
              <a:t>INSPIRING Modified </a:t>
            </a:r>
            <a:r>
              <a:rPr lang="en-GB" b="1" u="sng" dirty="0"/>
              <a:t>FDA</a:t>
            </a:r>
            <a:r>
              <a:rPr lang="en-GB" sz="1600" b="1" u="sng" dirty="0"/>
              <a:t> Snapshot Analysis (ITT-E) </a:t>
            </a:r>
          </a:p>
        </p:txBody>
      </p:sp>
      <p:sp>
        <p:nvSpPr>
          <p:cNvPr id="34" name="Text Placeholder 29">
            <a:extLst>
              <a:ext uri="{FF2B5EF4-FFF2-40B4-BE49-F238E27FC236}">
                <a16:creationId xmlns:a16="http://schemas.microsoft.com/office/drawing/2014/main" id="{91D73990-EBCF-C04C-AC9C-220C99C6CCC8}"/>
              </a:ext>
            </a:extLst>
          </p:cNvPr>
          <p:cNvSpPr txBox="1">
            <a:spLocks/>
          </p:cNvSpPr>
          <p:nvPr/>
        </p:nvSpPr>
        <p:spPr>
          <a:xfrm>
            <a:off x="7622619" y="6302348"/>
            <a:ext cx="5783990" cy="438006"/>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Dooley KD et al, Clinical Infectious </a:t>
            </a:r>
            <a:r>
              <a:rPr lang="en-US" dirty="0" err="1">
                <a:solidFill>
                  <a:schemeClr val="tx1"/>
                </a:solidFill>
              </a:rPr>
              <a:t>Diseases.April</a:t>
            </a:r>
            <a:r>
              <a:rPr lang="en-US" dirty="0">
                <a:solidFill>
                  <a:schemeClr val="tx1"/>
                </a:solidFill>
              </a:rPr>
              <a:t> 2019</a:t>
            </a:r>
            <a:endParaRPr lang="en-US" altLang="en-US" dirty="0">
              <a:solidFill>
                <a:schemeClr val="tx1"/>
              </a:solidFill>
            </a:endParaRPr>
          </a:p>
        </p:txBody>
      </p:sp>
    </p:spTree>
    <p:extLst>
      <p:ext uri="{BB962C8B-B14F-4D97-AF65-F5344CB8AC3E}">
        <p14:creationId xmlns:p14="http://schemas.microsoft.com/office/powerpoint/2010/main" val="13419107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D7C44-AF6F-5B4A-905E-DA55D5A68E4B}"/>
              </a:ext>
            </a:extLst>
          </p:cNvPr>
          <p:cNvSpPr>
            <a:spLocks noGrp="1"/>
          </p:cNvSpPr>
          <p:nvPr>
            <p:ph type="title"/>
          </p:nvPr>
        </p:nvSpPr>
        <p:spPr>
          <a:xfrm>
            <a:off x="0" y="-18411"/>
            <a:ext cx="10515600" cy="1325563"/>
          </a:xfrm>
        </p:spPr>
        <p:txBody>
          <a:bodyPr/>
          <a:lstStyle/>
          <a:p>
            <a:r>
              <a:rPr lang="en-US" dirty="0">
                <a:latin typeface="Franklin Gothic Medium" panose="020B0603020102020204" pitchFamily="34" charset="0"/>
              </a:rPr>
              <a:t>LTBI &amp; HIV: DDI </a:t>
            </a:r>
            <a:r>
              <a:rPr lang="en-US" dirty="0" err="1">
                <a:latin typeface="Franklin Gothic Medium" panose="020B0603020102020204" pitchFamily="34" charset="0"/>
              </a:rPr>
              <a:t>Updtaes</a:t>
            </a:r>
            <a:endParaRPr lang="en-US" dirty="0">
              <a:latin typeface="Franklin Gothic Medium" panose="020B0603020102020204" pitchFamily="34" charset="0"/>
            </a:endParaRPr>
          </a:p>
        </p:txBody>
      </p:sp>
      <p:sp>
        <p:nvSpPr>
          <p:cNvPr id="3" name="Content Placeholder 2">
            <a:extLst>
              <a:ext uri="{FF2B5EF4-FFF2-40B4-BE49-F238E27FC236}">
                <a16:creationId xmlns:a16="http://schemas.microsoft.com/office/drawing/2014/main" id="{F8F09229-A57E-7240-849F-30FA17689897}"/>
              </a:ext>
            </a:extLst>
          </p:cNvPr>
          <p:cNvSpPr>
            <a:spLocks noGrp="1"/>
          </p:cNvSpPr>
          <p:nvPr>
            <p:ph idx="1"/>
          </p:nvPr>
        </p:nvSpPr>
        <p:spPr>
          <a:xfrm>
            <a:off x="639417" y="1195245"/>
            <a:ext cx="10939732" cy="4351338"/>
          </a:xfrm>
        </p:spPr>
        <p:txBody>
          <a:bodyPr/>
          <a:lstStyle/>
          <a:p>
            <a:r>
              <a:rPr lang="en-US" dirty="0"/>
              <a:t>DOLPHIN Study of DTG/FTC/TDF + 3HP demonstrated efficacy for VL suppression without need for dose-adjustment of DTG</a:t>
            </a:r>
          </a:p>
          <a:p>
            <a:pPr lvl="1"/>
            <a:r>
              <a:rPr lang="en-US" dirty="0"/>
              <a:t>Only 1 detectable VL during study period – re-suppression after adherence counselling</a:t>
            </a:r>
          </a:p>
        </p:txBody>
      </p:sp>
      <p:sp>
        <p:nvSpPr>
          <p:cNvPr id="5" name="TextBox 4">
            <a:extLst>
              <a:ext uri="{FF2B5EF4-FFF2-40B4-BE49-F238E27FC236}">
                <a16:creationId xmlns:a16="http://schemas.microsoft.com/office/drawing/2014/main" id="{E5734766-F884-D040-BF9E-A15A446FE696}"/>
              </a:ext>
            </a:extLst>
          </p:cNvPr>
          <p:cNvSpPr txBox="1"/>
          <p:nvPr/>
        </p:nvSpPr>
        <p:spPr>
          <a:xfrm>
            <a:off x="8128958" y="6418222"/>
            <a:ext cx="3648974" cy="276999"/>
          </a:xfrm>
          <a:prstGeom prst="rect">
            <a:avLst/>
          </a:prstGeom>
          <a:noFill/>
        </p:spPr>
        <p:txBody>
          <a:bodyPr wrap="square" rtlCol="0">
            <a:spAutoFit/>
          </a:bodyPr>
          <a:lstStyle/>
          <a:p>
            <a:pPr algn="r"/>
            <a:r>
              <a:rPr lang="en-US" sz="1200" dirty="0"/>
              <a:t>Dooley, et al., CROI 2019, LB37</a:t>
            </a:r>
          </a:p>
        </p:txBody>
      </p:sp>
      <p:sp>
        <p:nvSpPr>
          <p:cNvPr id="7" name="Footer Placeholder 3">
            <a:extLst>
              <a:ext uri="{FF2B5EF4-FFF2-40B4-BE49-F238E27FC236}">
                <a16:creationId xmlns:a16="http://schemas.microsoft.com/office/drawing/2014/main" id="{7DA8B047-3C2B-604B-A7BB-8AB376449A4D}"/>
              </a:ext>
            </a:extLst>
          </p:cNvPr>
          <p:cNvSpPr>
            <a:spLocks noGrp="1"/>
          </p:cNvSpPr>
          <p:nvPr>
            <p:ph type="ftr" sz="quarter" idx="11"/>
          </p:nvPr>
        </p:nvSpPr>
        <p:spPr>
          <a:xfrm>
            <a:off x="8128958" y="6129337"/>
            <a:ext cx="4114800" cy="365125"/>
          </a:xfrm>
          <a:prstGeom prst="rect">
            <a:avLst/>
          </a:prstGeom>
        </p:spPr>
        <p:txBody>
          <a:bodyPr anchor="b" anchorCtr="0"/>
          <a:lstStyle/>
          <a:p>
            <a:pPr algn="r" defTabSz="914400"/>
            <a:r>
              <a:rPr lang="en-US" altLang="ja-JP" kern="0" dirty="0">
                <a:solidFill>
                  <a:schemeClr val="tx1"/>
                </a:solidFill>
              </a:rPr>
              <a:t>Weld, SUSA14 IAS Mexico City July 21-24 2019 </a:t>
            </a:r>
          </a:p>
        </p:txBody>
      </p:sp>
      <p:graphicFrame>
        <p:nvGraphicFramePr>
          <p:cNvPr id="8" name="Table 7">
            <a:extLst>
              <a:ext uri="{FF2B5EF4-FFF2-40B4-BE49-F238E27FC236}">
                <a16:creationId xmlns:a16="http://schemas.microsoft.com/office/drawing/2014/main" id="{1143F870-F206-684A-B6BD-3F163773DEC2}"/>
              </a:ext>
            </a:extLst>
          </p:cNvPr>
          <p:cNvGraphicFramePr>
            <a:graphicFrameLocks noGrp="1"/>
          </p:cNvGraphicFramePr>
          <p:nvPr/>
        </p:nvGraphicFramePr>
        <p:xfrm>
          <a:off x="1857117" y="3050431"/>
          <a:ext cx="7276670" cy="3444031"/>
        </p:xfrm>
        <a:graphic>
          <a:graphicData uri="http://schemas.openxmlformats.org/drawingml/2006/table">
            <a:tbl>
              <a:tblPr firstRow="1" firstCol="1" bandRow="1">
                <a:tableStyleId>{7E9639D4-E3E2-4D34-9284-5A2195B3D0D7}</a:tableStyleId>
              </a:tblPr>
              <a:tblGrid>
                <a:gridCol w="902484">
                  <a:extLst>
                    <a:ext uri="{9D8B030D-6E8A-4147-A177-3AD203B41FA5}">
                      <a16:colId xmlns:a16="http://schemas.microsoft.com/office/drawing/2014/main" val="1634458402"/>
                    </a:ext>
                  </a:extLst>
                </a:gridCol>
                <a:gridCol w="902484">
                  <a:extLst>
                    <a:ext uri="{9D8B030D-6E8A-4147-A177-3AD203B41FA5}">
                      <a16:colId xmlns:a16="http://schemas.microsoft.com/office/drawing/2014/main" val="2622715076"/>
                    </a:ext>
                  </a:extLst>
                </a:gridCol>
                <a:gridCol w="588673">
                  <a:extLst>
                    <a:ext uri="{9D8B030D-6E8A-4147-A177-3AD203B41FA5}">
                      <a16:colId xmlns:a16="http://schemas.microsoft.com/office/drawing/2014/main" val="276166810"/>
                    </a:ext>
                  </a:extLst>
                </a:gridCol>
                <a:gridCol w="989906">
                  <a:extLst>
                    <a:ext uri="{9D8B030D-6E8A-4147-A177-3AD203B41FA5}">
                      <a16:colId xmlns:a16="http://schemas.microsoft.com/office/drawing/2014/main" val="726355055"/>
                    </a:ext>
                  </a:extLst>
                </a:gridCol>
                <a:gridCol w="1073472">
                  <a:extLst>
                    <a:ext uri="{9D8B030D-6E8A-4147-A177-3AD203B41FA5}">
                      <a16:colId xmlns:a16="http://schemas.microsoft.com/office/drawing/2014/main" val="960145138"/>
                    </a:ext>
                  </a:extLst>
                </a:gridCol>
                <a:gridCol w="1398733">
                  <a:extLst>
                    <a:ext uri="{9D8B030D-6E8A-4147-A177-3AD203B41FA5}">
                      <a16:colId xmlns:a16="http://schemas.microsoft.com/office/drawing/2014/main" val="3980476120"/>
                    </a:ext>
                  </a:extLst>
                </a:gridCol>
                <a:gridCol w="1420918">
                  <a:extLst>
                    <a:ext uri="{9D8B030D-6E8A-4147-A177-3AD203B41FA5}">
                      <a16:colId xmlns:a16="http://schemas.microsoft.com/office/drawing/2014/main" val="792766315"/>
                    </a:ext>
                  </a:extLst>
                </a:gridCol>
              </a:tblGrid>
              <a:tr h="1110239">
                <a:tc>
                  <a:txBody>
                    <a:bodyPr/>
                    <a:lstStyle/>
                    <a:p>
                      <a:pPr marL="0" marR="0">
                        <a:lnSpc>
                          <a:spcPct val="107000"/>
                        </a:lnSpc>
                        <a:spcBef>
                          <a:spcPts val="0"/>
                        </a:spcBef>
                        <a:spcAft>
                          <a:spcPts val="0"/>
                        </a:spcAft>
                      </a:pPr>
                      <a:r>
                        <a:rPr lang="en-US" sz="1600" dirty="0">
                          <a:effectLst/>
                        </a:rPr>
                        <a:t>Study Day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Week on 3HP</a:t>
                      </a:r>
                    </a:p>
                  </a:txBody>
                  <a:tcPr marL="68580" marR="68580" marT="0" marB="0"/>
                </a:tc>
                <a:tc>
                  <a:txBody>
                    <a:bodyPr/>
                    <a:lstStyle/>
                    <a:p>
                      <a:pPr marL="0" marR="0" algn="ctr">
                        <a:lnSpc>
                          <a:spcPct val="107000"/>
                        </a:lnSpc>
                        <a:spcBef>
                          <a:spcPts val="0"/>
                        </a:spcBef>
                        <a:spcAft>
                          <a:spcPts val="0"/>
                        </a:spcAft>
                      </a:pPr>
                      <a:r>
                        <a:rPr lang="en-US" sz="1600" dirty="0">
                          <a:effectLst/>
                        </a:rPr>
                        <a:t>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Day Post HP Dose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Geometric mean</a:t>
                      </a:r>
                    </a:p>
                  </a:txBody>
                  <a:tcPr marL="68580" marR="68580" marT="0" marB="0"/>
                </a:tc>
                <a:tc>
                  <a:txBody>
                    <a:bodyPr/>
                    <a:lstStyle/>
                    <a:p>
                      <a:pPr marL="0" marR="0" algn="ctr">
                        <a:lnSpc>
                          <a:spcPct val="107000"/>
                        </a:lnSpc>
                        <a:spcBef>
                          <a:spcPts val="0"/>
                        </a:spcBef>
                        <a:spcAft>
                          <a:spcPts val="0"/>
                        </a:spcAft>
                      </a:pPr>
                      <a:r>
                        <a:rPr lang="en-US" sz="1600" dirty="0">
                          <a:effectLst/>
                        </a:rPr>
                        <a:t>Troughs, </a:t>
                      </a:r>
                    </a:p>
                    <a:p>
                      <a:pPr marL="0" marR="0" algn="ctr">
                        <a:lnSpc>
                          <a:spcPct val="107000"/>
                        </a:lnSpc>
                        <a:spcBef>
                          <a:spcPts val="0"/>
                        </a:spcBef>
                        <a:spcAft>
                          <a:spcPts val="0"/>
                        </a:spcAft>
                      </a:pPr>
                      <a:r>
                        <a:rPr lang="en-US" sz="1600" dirty="0">
                          <a:effectLst/>
                        </a:rPr>
                        <a:t>5</a:t>
                      </a:r>
                      <a:r>
                        <a:rPr lang="en-US" sz="1600" baseline="30000" dirty="0">
                          <a:effectLst/>
                        </a:rPr>
                        <a:t>th</a:t>
                      </a:r>
                      <a:r>
                        <a:rPr lang="en-US" sz="1600" dirty="0">
                          <a:effectLst/>
                        </a:rPr>
                        <a:t> and 95</a:t>
                      </a:r>
                      <a:r>
                        <a:rPr lang="en-US" sz="1600" baseline="30000" dirty="0">
                          <a:effectLst/>
                        </a:rPr>
                        <a:t>th</a:t>
                      </a:r>
                      <a:r>
                        <a:rPr lang="en-US" sz="1600" dirty="0">
                          <a:effectLst/>
                        </a:rPr>
                        <a:t> %</a:t>
                      </a:r>
                    </a:p>
                  </a:txBody>
                  <a:tcPr marL="68580" marR="68580" marT="0" marB="0"/>
                </a:tc>
                <a:tc>
                  <a:txBody>
                    <a:bodyPr/>
                    <a:lstStyle/>
                    <a:p>
                      <a:pPr marL="0" marR="0" algn="ctr">
                        <a:lnSpc>
                          <a:spcPct val="107000"/>
                        </a:lnSpc>
                        <a:spcBef>
                          <a:spcPts val="0"/>
                        </a:spcBef>
                        <a:spcAft>
                          <a:spcPts val="0"/>
                        </a:spcAft>
                      </a:pPr>
                      <a:r>
                        <a:rPr lang="en-US" sz="1600" dirty="0">
                          <a:effectLst/>
                        </a:rPr>
                        <a:t>Regimen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9342902"/>
                  </a:ext>
                </a:extLst>
              </a:tr>
              <a:tr h="223602">
                <a:tc>
                  <a:txBody>
                    <a:bodyPr/>
                    <a:lstStyle/>
                    <a:p>
                      <a:pPr marL="0" marR="0">
                        <a:lnSpc>
                          <a:spcPct val="107000"/>
                        </a:lnSpc>
                        <a:spcBef>
                          <a:spcPts val="0"/>
                        </a:spcBef>
                        <a:spcAft>
                          <a:spcPts val="0"/>
                        </a:spcAft>
                      </a:pPr>
                      <a:r>
                        <a:rPr lang="en-US" sz="1600" dirty="0">
                          <a:effectLst/>
                        </a:rPr>
                        <a:t>57/58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60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1003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500 -2080</a:t>
                      </a:r>
                    </a:p>
                  </a:txBody>
                  <a:tcPr marL="68580" marR="68580" marT="0" marB="0"/>
                </a:tc>
                <a:tc>
                  <a:txBody>
                    <a:bodyPr/>
                    <a:lstStyle/>
                    <a:p>
                      <a:pPr marL="0" marR="0" algn="ctr">
                        <a:lnSpc>
                          <a:spcPct val="107000"/>
                        </a:lnSpc>
                        <a:spcBef>
                          <a:spcPts val="0"/>
                        </a:spcBef>
                        <a:spcAft>
                          <a:spcPts val="0"/>
                        </a:spcAft>
                      </a:pPr>
                      <a:r>
                        <a:rPr lang="en-US" sz="1600">
                          <a:effectLst/>
                        </a:rPr>
                        <a:t>DTG alone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5447803"/>
                  </a:ext>
                </a:extLst>
              </a:tr>
              <a:tr h="316011">
                <a:tc>
                  <a:txBody>
                    <a:bodyPr/>
                    <a:lstStyle/>
                    <a:p>
                      <a:pPr marL="0" marR="0">
                        <a:lnSpc>
                          <a:spcPct val="107000"/>
                        </a:lnSpc>
                        <a:spcBef>
                          <a:spcPts val="0"/>
                        </a:spcBef>
                        <a:spcAft>
                          <a:spcPts val="0"/>
                        </a:spcAft>
                      </a:pPr>
                      <a:r>
                        <a:rPr lang="en-US" sz="1600" dirty="0">
                          <a:effectLst/>
                        </a:rPr>
                        <a:t>59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Week 1</a:t>
                      </a:r>
                    </a:p>
                  </a:txBody>
                  <a:tcPr marL="68580" marR="68580" marT="0" marB="0"/>
                </a:tc>
                <a:tc>
                  <a:txBody>
                    <a:bodyPr/>
                    <a:lstStyle/>
                    <a:p>
                      <a:pPr marL="0" marR="0" algn="ctr">
                        <a:lnSpc>
                          <a:spcPct val="107000"/>
                        </a:lnSpc>
                        <a:spcBef>
                          <a:spcPts val="0"/>
                        </a:spcBef>
                        <a:spcAft>
                          <a:spcPts val="0"/>
                        </a:spcAft>
                      </a:pPr>
                      <a:r>
                        <a:rPr lang="en-US" sz="1600">
                          <a:effectLst/>
                        </a:rPr>
                        <a:t>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1053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412 - 1834</a:t>
                      </a:r>
                    </a:p>
                  </a:txBody>
                  <a:tcPr marL="68580" marR="68580" marT="0" marB="0"/>
                </a:tc>
                <a:tc>
                  <a:txBody>
                    <a:bodyPr/>
                    <a:lstStyle/>
                    <a:p>
                      <a:pPr marL="0" marR="0" algn="ctr">
                        <a:lnSpc>
                          <a:spcPct val="107000"/>
                        </a:lnSpc>
                        <a:spcBef>
                          <a:spcPts val="0"/>
                        </a:spcBef>
                        <a:spcAft>
                          <a:spcPts val="0"/>
                        </a:spcAft>
                      </a:pPr>
                      <a:r>
                        <a:rPr lang="en-US" sz="1600">
                          <a:effectLst/>
                        </a:rPr>
                        <a:t>DTG+HP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7260826"/>
                  </a:ext>
                </a:extLst>
              </a:tr>
              <a:tr h="293299">
                <a:tc>
                  <a:txBody>
                    <a:bodyPr/>
                    <a:lstStyle/>
                    <a:p>
                      <a:pPr marL="0" marR="0">
                        <a:lnSpc>
                          <a:spcPct val="107000"/>
                        </a:lnSpc>
                        <a:spcBef>
                          <a:spcPts val="0"/>
                        </a:spcBef>
                        <a:spcAft>
                          <a:spcPts val="0"/>
                        </a:spcAft>
                      </a:pPr>
                      <a:r>
                        <a:rPr lang="en-US" sz="1600" dirty="0">
                          <a:effectLst/>
                        </a:rPr>
                        <a:t>72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Week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492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200-1063</a:t>
                      </a:r>
                    </a:p>
                  </a:txBody>
                  <a:tcPr marL="68580" marR="68580" marT="0" marB="0"/>
                </a:tc>
                <a:tc>
                  <a:txBody>
                    <a:bodyPr/>
                    <a:lstStyle/>
                    <a:p>
                      <a:pPr marL="0" marR="0" algn="ctr">
                        <a:lnSpc>
                          <a:spcPct val="107000"/>
                        </a:lnSpc>
                        <a:spcBef>
                          <a:spcPts val="0"/>
                        </a:spcBef>
                        <a:spcAft>
                          <a:spcPts val="0"/>
                        </a:spcAft>
                      </a:pPr>
                      <a:r>
                        <a:rPr lang="en-US" sz="1600">
                          <a:effectLst/>
                        </a:rPr>
                        <a:t>DTG+HP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6505014"/>
                  </a:ext>
                </a:extLst>
              </a:tr>
              <a:tr h="301924">
                <a:tc>
                  <a:txBody>
                    <a:bodyPr/>
                    <a:lstStyle/>
                    <a:p>
                      <a:pPr marL="0" marR="0">
                        <a:lnSpc>
                          <a:spcPct val="107000"/>
                        </a:lnSpc>
                        <a:spcBef>
                          <a:spcPts val="0"/>
                        </a:spcBef>
                        <a:spcAft>
                          <a:spcPts val="0"/>
                        </a:spcAft>
                      </a:pPr>
                      <a:r>
                        <a:rPr lang="en-US" sz="1600" dirty="0">
                          <a:effectLst/>
                        </a:rPr>
                        <a:t>73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Week 3</a:t>
                      </a:r>
                    </a:p>
                  </a:txBody>
                  <a:tcPr marL="68580" marR="68580" marT="0" marB="0"/>
                </a:tc>
                <a:tc>
                  <a:txBody>
                    <a:bodyPr/>
                    <a:lstStyle/>
                    <a:p>
                      <a:pPr marL="0" marR="0" algn="ctr">
                        <a:lnSpc>
                          <a:spcPct val="107000"/>
                        </a:lnSpc>
                        <a:spcBef>
                          <a:spcPts val="0"/>
                        </a:spcBef>
                        <a:spcAft>
                          <a:spcPts val="0"/>
                        </a:spcAft>
                      </a:pPr>
                      <a:r>
                        <a:rPr lang="en-US" sz="1600" dirty="0">
                          <a:effectLst/>
                        </a:rPr>
                        <a:t>60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657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295-1502</a:t>
                      </a:r>
                    </a:p>
                  </a:txBody>
                  <a:tcPr marL="68580" marR="68580" marT="0" marB="0"/>
                </a:tc>
                <a:tc>
                  <a:txBody>
                    <a:bodyPr/>
                    <a:lstStyle/>
                    <a:p>
                      <a:pPr marL="0" marR="0" algn="ctr">
                        <a:lnSpc>
                          <a:spcPct val="107000"/>
                        </a:lnSpc>
                        <a:spcBef>
                          <a:spcPts val="0"/>
                        </a:spcBef>
                        <a:spcAft>
                          <a:spcPts val="0"/>
                        </a:spcAft>
                      </a:pPr>
                      <a:r>
                        <a:rPr lang="en-US" sz="1600">
                          <a:effectLst/>
                        </a:rPr>
                        <a:t>DTG+HP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2342266"/>
                  </a:ext>
                </a:extLst>
              </a:tr>
              <a:tr h="301925">
                <a:tc>
                  <a:txBody>
                    <a:bodyPr/>
                    <a:lstStyle/>
                    <a:p>
                      <a:pPr marL="0" marR="0">
                        <a:lnSpc>
                          <a:spcPct val="107000"/>
                        </a:lnSpc>
                        <a:spcBef>
                          <a:spcPts val="0"/>
                        </a:spcBef>
                        <a:spcAft>
                          <a:spcPts val="0"/>
                        </a:spcAft>
                      </a:pPr>
                      <a:r>
                        <a:rPr lang="en-US" sz="1600" dirty="0">
                          <a:effectLst/>
                        </a:rPr>
                        <a:t>74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Week 3</a:t>
                      </a:r>
                    </a:p>
                  </a:txBody>
                  <a:tcPr marL="68580" marR="68580" marT="0" marB="0"/>
                </a:tc>
                <a:tc>
                  <a:txBody>
                    <a:bodyPr/>
                    <a:lstStyle/>
                    <a:p>
                      <a:pPr marL="0" marR="0" algn="ctr">
                        <a:lnSpc>
                          <a:spcPct val="107000"/>
                        </a:lnSpc>
                        <a:spcBef>
                          <a:spcPts val="0"/>
                        </a:spcBef>
                        <a:spcAft>
                          <a:spcPts val="0"/>
                        </a:spcAft>
                      </a:pPr>
                      <a:r>
                        <a:rPr lang="en-US" sz="1600" dirty="0">
                          <a:effectLst/>
                        </a:rPr>
                        <a:t>60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355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134-933</a:t>
                      </a:r>
                    </a:p>
                  </a:txBody>
                  <a:tcPr marL="68580" marR="68580" marT="0" marB="0"/>
                </a:tc>
                <a:tc>
                  <a:txBody>
                    <a:bodyPr/>
                    <a:lstStyle/>
                    <a:p>
                      <a:pPr marL="0" marR="0" algn="ctr">
                        <a:lnSpc>
                          <a:spcPct val="107000"/>
                        </a:lnSpc>
                        <a:spcBef>
                          <a:spcPts val="0"/>
                        </a:spcBef>
                        <a:spcAft>
                          <a:spcPts val="0"/>
                        </a:spcAft>
                      </a:pPr>
                      <a:r>
                        <a:rPr lang="en-US" sz="1600">
                          <a:effectLst/>
                        </a:rPr>
                        <a:t>DTG+HP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7919733"/>
                  </a:ext>
                </a:extLst>
              </a:tr>
              <a:tr h="293298">
                <a:tc>
                  <a:txBody>
                    <a:bodyPr/>
                    <a:lstStyle/>
                    <a:p>
                      <a:pPr marL="0" marR="0">
                        <a:lnSpc>
                          <a:spcPct val="107000"/>
                        </a:lnSpc>
                        <a:spcBef>
                          <a:spcPts val="0"/>
                        </a:spcBef>
                        <a:spcAft>
                          <a:spcPts val="0"/>
                        </a:spcAft>
                      </a:pPr>
                      <a:r>
                        <a:rPr lang="en-US" sz="1600" dirty="0">
                          <a:effectLst/>
                        </a:rPr>
                        <a:t>78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Week 3</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tc>
                <a:tc>
                  <a:txBody>
                    <a:bodyPr/>
                    <a:lstStyle/>
                    <a:p>
                      <a:pPr marL="0" marR="0" algn="ctr">
                        <a:lnSpc>
                          <a:spcPct val="107000"/>
                        </a:lnSpc>
                        <a:spcBef>
                          <a:spcPts val="0"/>
                        </a:spcBef>
                        <a:spcAft>
                          <a:spcPts val="0"/>
                        </a:spcAft>
                      </a:pPr>
                      <a:r>
                        <a:rPr lang="en-US" sz="1600">
                          <a:effectLst/>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388</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140 - 794</a:t>
                      </a:r>
                    </a:p>
                  </a:txBody>
                  <a:tcPr marL="68580" marR="68580" marT="0" marB="0"/>
                </a:tc>
                <a:tc>
                  <a:txBody>
                    <a:bodyPr/>
                    <a:lstStyle/>
                    <a:p>
                      <a:pPr marL="0" marR="0" algn="ctr">
                        <a:lnSpc>
                          <a:spcPct val="107000"/>
                        </a:lnSpc>
                        <a:spcBef>
                          <a:spcPts val="0"/>
                        </a:spcBef>
                        <a:spcAft>
                          <a:spcPts val="0"/>
                        </a:spcAft>
                      </a:pPr>
                      <a:r>
                        <a:rPr lang="en-US" sz="1600">
                          <a:effectLst/>
                        </a:rPr>
                        <a:t>DTG+HP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4563108"/>
                  </a:ext>
                </a:extLst>
              </a:tr>
              <a:tr h="293298">
                <a:tc>
                  <a:txBody>
                    <a:bodyPr/>
                    <a:lstStyle/>
                    <a:p>
                      <a:pPr marL="0" marR="0">
                        <a:lnSpc>
                          <a:spcPct val="107000"/>
                        </a:lnSpc>
                        <a:spcBef>
                          <a:spcPts val="0"/>
                        </a:spcBef>
                        <a:spcAft>
                          <a:spcPts val="0"/>
                        </a:spcAft>
                      </a:pPr>
                      <a:r>
                        <a:rPr lang="en-US" sz="1600" dirty="0">
                          <a:effectLst/>
                        </a:rPr>
                        <a:t>108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Week 8</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60</a:t>
                      </a:r>
                    </a:p>
                  </a:txBody>
                  <a:tcPr marL="68580" marR="68580" marT="0" marB="0"/>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703</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289 - 1603</a:t>
                      </a:r>
                    </a:p>
                  </a:txBody>
                  <a:tcPr marL="68580" marR="68580" marT="0" marB="0"/>
                </a:tc>
                <a:tc>
                  <a:txBody>
                    <a:bodyPr/>
                    <a:lstStyle/>
                    <a:p>
                      <a:pPr marL="0" marR="0" algn="ctr">
                        <a:lnSpc>
                          <a:spcPct val="107000"/>
                        </a:lnSpc>
                        <a:spcBef>
                          <a:spcPts val="0"/>
                        </a:spcBef>
                        <a:spcAft>
                          <a:spcPts val="0"/>
                        </a:spcAft>
                      </a:pPr>
                      <a:r>
                        <a:rPr lang="en-US" sz="1600">
                          <a:effectLst/>
                        </a:rPr>
                        <a:t>DTG+HP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2198200"/>
                  </a:ext>
                </a:extLst>
              </a:tr>
              <a:tr h="284672">
                <a:tc>
                  <a:txBody>
                    <a:bodyPr/>
                    <a:lstStyle/>
                    <a:p>
                      <a:pPr marL="0" marR="0">
                        <a:lnSpc>
                          <a:spcPct val="107000"/>
                        </a:lnSpc>
                        <a:spcBef>
                          <a:spcPts val="0"/>
                        </a:spcBef>
                        <a:spcAft>
                          <a:spcPts val="0"/>
                        </a:spcAft>
                      </a:pPr>
                      <a:r>
                        <a:rPr lang="en-US" sz="1600" dirty="0">
                          <a:effectLst/>
                        </a:rPr>
                        <a:t>109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Week 8</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60</a:t>
                      </a:r>
                    </a:p>
                  </a:txBody>
                  <a:tcPr marL="68580" marR="68580" marT="0" marB="0"/>
                </a:tc>
                <a:tc>
                  <a:txBody>
                    <a:bodyPr/>
                    <a:lstStyle/>
                    <a:p>
                      <a:pPr marL="0" marR="0" algn="ctr">
                        <a:lnSpc>
                          <a:spcPct val="107000"/>
                        </a:lnSpc>
                        <a:spcBef>
                          <a:spcPts val="0"/>
                        </a:spcBef>
                        <a:spcAft>
                          <a:spcPts val="0"/>
                        </a:spcAft>
                      </a:pPr>
                      <a:r>
                        <a:rPr lang="en-US" sz="1600" dirty="0">
                          <a:effectLst/>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394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121 - 1079</a:t>
                      </a:r>
                    </a:p>
                  </a:txBody>
                  <a:tcPr marL="68580" marR="68580" marT="0" marB="0"/>
                </a:tc>
                <a:tc>
                  <a:txBody>
                    <a:bodyPr/>
                    <a:lstStyle/>
                    <a:p>
                      <a:pPr marL="0" marR="0" algn="ctr">
                        <a:lnSpc>
                          <a:spcPct val="107000"/>
                        </a:lnSpc>
                        <a:spcBef>
                          <a:spcPts val="0"/>
                        </a:spcBef>
                        <a:spcAft>
                          <a:spcPts val="0"/>
                        </a:spcAft>
                      </a:pPr>
                      <a:r>
                        <a:rPr lang="en-US" sz="1600" dirty="0">
                          <a:effectLst/>
                        </a:rPr>
                        <a:t>DTG+HP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5290982"/>
                  </a:ext>
                </a:extLst>
              </a:tr>
            </a:tbl>
          </a:graphicData>
        </a:graphic>
      </p:graphicFrame>
      <p:sp>
        <p:nvSpPr>
          <p:cNvPr id="9" name="Rectangle 8">
            <a:extLst>
              <a:ext uri="{FF2B5EF4-FFF2-40B4-BE49-F238E27FC236}">
                <a16:creationId xmlns:a16="http://schemas.microsoft.com/office/drawing/2014/main" id="{0EF9763E-5511-394B-8504-ED9A8DD95D29}"/>
              </a:ext>
            </a:extLst>
          </p:cNvPr>
          <p:cNvSpPr/>
          <p:nvPr/>
        </p:nvSpPr>
        <p:spPr>
          <a:xfrm>
            <a:off x="5279562" y="3050431"/>
            <a:ext cx="1216324" cy="34764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FE7A75D-2BED-184A-9A44-F2A0AE614743}"/>
              </a:ext>
            </a:extLst>
          </p:cNvPr>
          <p:cNvSpPr/>
          <p:nvPr/>
        </p:nvSpPr>
        <p:spPr>
          <a:xfrm>
            <a:off x="7616600" y="3097877"/>
            <a:ext cx="1517187" cy="34764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3699464"/>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ViiV Color Theme">
    <a:dk1>
      <a:srgbClr val="000000"/>
    </a:dk1>
    <a:lt1>
      <a:srgbClr val="FFFFFF"/>
    </a:lt1>
    <a:dk2>
      <a:srgbClr val="A30234"/>
    </a:dk2>
    <a:lt2>
      <a:srgbClr val="808080"/>
    </a:lt2>
    <a:accent1>
      <a:srgbClr val="002F5F"/>
    </a:accent1>
    <a:accent2>
      <a:srgbClr val="FF6600"/>
    </a:accent2>
    <a:accent3>
      <a:srgbClr val="00B050"/>
    </a:accent3>
    <a:accent4>
      <a:srgbClr val="FFCC00"/>
    </a:accent4>
    <a:accent5>
      <a:srgbClr val="0098DB"/>
    </a:accent5>
    <a:accent6>
      <a:srgbClr val="A50021"/>
    </a:accent6>
    <a:hlink>
      <a:srgbClr val="0000FF"/>
    </a:hlink>
    <a:folHlink>
      <a:srgbClr val="7030A0"/>
    </a:folHlink>
  </a:clrScheme>
  <a:fontScheme name="ViiV Corporate Font 201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{364058C5-5031-964B-9E88-8984245F278A}tf10001058</Template>
  <TotalTime>13749</TotalTime>
  <Words>15678</Words>
  <Application>Microsoft Macintosh PowerPoint</Application>
  <PresentationFormat>Widescreen</PresentationFormat>
  <Paragraphs>2234</Paragraphs>
  <Slides>155</Slides>
  <Notes>46</Notes>
  <HiddenSlides>0</HiddenSlides>
  <MMClips>0</MMClips>
  <ScaleCrop>false</ScaleCrop>
  <HeadingPairs>
    <vt:vector size="8" baseType="variant">
      <vt:variant>
        <vt:lpstr>Fonts Used</vt:lpstr>
      </vt:variant>
      <vt:variant>
        <vt:i4>21</vt:i4>
      </vt:variant>
      <vt:variant>
        <vt:lpstr>Theme</vt:lpstr>
      </vt:variant>
      <vt:variant>
        <vt:i4>1</vt:i4>
      </vt:variant>
      <vt:variant>
        <vt:lpstr>Embedded OLE Servers</vt:lpstr>
      </vt:variant>
      <vt:variant>
        <vt:i4>1</vt:i4>
      </vt:variant>
      <vt:variant>
        <vt:lpstr>Slide Titles</vt:lpstr>
      </vt:variant>
      <vt:variant>
        <vt:i4>155</vt:i4>
      </vt:variant>
    </vt:vector>
  </HeadingPairs>
  <TitlesOfParts>
    <vt:vector size="178" baseType="lpstr">
      <vt:lpstr>Arial</vt:lpstr>
      <vt:lpstr>Arial Black</vt:lpstr>
      <vt:lpstr>Arial Narrow</vt:lpstr>
      <vt:lpstr>Arial Regular</vt:lpstr>
      <vt:lpstr>Calibri</vt:lpstr>
      <vt:lpstr>Calibri Light</vt:lpstr>
      <vt:lpstr>Century Gothic</vt:lpstr>
      <vt:lpstr>Franklin Gothic Book</vt:lpstr>
      <vt:lpstr>Franklin Gothic Medium</vt:lpstr>
      <vt:lpstr>Gill Sans MT</vt:lpstr>
      <vt:lpstr>Lato Black</vt:lpstr>
      <vt:lpstr>Monotype Sorts</vt:lpstr>
      <vt:lpstr>Museo Slab 100</vt:lpstr>
      <vt:lpstr>Symbol</vt:lpstr>
      <vt:lpstr>Times</vt:lpstr>
      <vt:lpstr>Times New Roman</vt:lpstr>
      <vt:lpstr>Trebuchet MS</vt:lpstr>
      <vt:lpstr>URWPalladioL-Bold</vt:lpstr>
      <vt:lpstr>URWPalladioL-Ital</vt:lpstr>
      <vt:lpstr>URWPalladioL-Roma</vt:lpstr>
      <vt:lpstr>Verdana</vt:lpstr>
      <vt:lpstr>Office Theme</vt:lpstr>
      <vt:lpstr>Prism 8</vt:lpstr>
      <vt:lpstr>PowerPoint Presentation</vt:lpstr>
      <vt:lpstr>PowerPoint Presentation</vt:lpstr>
      <vt:lpstr>Incidence &amp; Epidemiology</vt:lpstr>
      <vt:lpstr>HIV Incidence in High-risk Populations</vt:lpstr>
      <vt:lpstr>State of the evidence on acquisition risk</vt:lpstr>
      <vt:lpstr>Stigma</vt:lpstr>
      <vt:lpstr>Mucosal Inflammation &amp; The Microbiome</vt:lpstr>
      <vt:lpstr>The role of the microbiome</vt:lpstr>
      <vt:lpstr>Microbiome in HIV-exposed infants</vt:lpstr>
      <vt:lpstr>Inflammation</vt:lpstr>
      <vt:lpstr>Gut Mucosal Inflammation</vt:lpstr>
      <vt:lpstr>Mucosal Inflammation</vt:lpstr>
      <vt:lpstr>Basic Science Updates</vt:lpstr>
      <vt:lpstr>HIV Pathogenesis Insights</vt:lpstr>
      <vt:lpstr>HIV Pathogenesis Insights</vt:lpstr>
      <vt:lpstr>The HIV Reservoir(s)</vt:lpstr>
      <vt:lpstr>Reservoirs - Macrophages</vt:lpstr>
      <vt:lpstr>Reservoirs – T cells</vt:lpstr>
      <vt:lpstr>Adipose Tissue as a Reservoir</vt:lpstr>
      <vt:lpstr>Latency Reversal</vt:lpstr>
      <vt:lpstr>Latency – Novel Mechanisms </vt:lpstr>
      <vt:lpstr>Interesting Insights Into The Reservoir</vt:lpstr>
      <vt:lpstr>On The Path To Cure</vt:lpstr>
      <vt:lpstr>Progress with CRISPR/Cas9</vt:lpstr>
      <vt:lpstr>Other Gene-Editing Platforms for Cure</vt:lpstr>
      <vt:lpstr>Anti-α4β7 for HIV </vt:lpstr>
      <vt:lpstr>HIV Vaccine Updates</vt:lpstr>
      <vt:lpstr>New Insights from Vaccine Studies</vt:lpstr>
      <vt:lpstr>New Insights from Vaccine Studies</vt:lpstr>
      <vt:lpstr>Vaccines in the Pipeline</vt:lpstr>
      <vt:lpstr>Vaccine candidates in the pipeline</vt:lpstr>
      <vt:lpstr>MOSAICO Vaccine Trial</vt:lpstr>
      <vt:lpstr>Broadly Neutralizing Antibodies (bNAbs)</vt:lpstr>
      <vt:lpstr>Broadly Neutralizing Antibodies for Prevention</vt:lpstr>
      <vt:lpstr>Current bNAb Studies </vt:lpstr>
      <vt:lpstr>PrEP, Challenges and Successes</vt:lpstr>
      <vt:lpstr>New PrEP Strategies</vt:lpstr>
      <vt:lpstr>Topical PrEP – Dapivirine Ring</vt:lpstr>
      <vt:lpstr>Topical PrEP Pipeline</vt:lpstr>
      <vt:lpstr>PrEP and STIs</vt:lpstr>
      <vt:lpstr>PrEP and STI Risk</vt:lpstr>
      <vt:lpstr>PrEP and STI Risk</vt:lpstr>
      <vt:lpstr>PrEP and STI risk </vt:lpstr>
      <vt:lpstr>PrEP and STI Risk</vt:lpstr>
      <vt:lpstr>PrEP &amp; Transgendered people</vt:lpstr>
      <vt:lpstr>On-Demand vs Daily PrEP</vt:lpstr>
      <vt:lpstr>PrEP Implementation Successes</vt:lpstr>
      <vt:lpstr>PrEP Implementation Challenges</vt:lpstr>
      <vt:lpstr>PrEP Implementation Challenges</vt:lpstr>
      <vt:lpstr>PrEP - Adherence &amp; Retention</vt:lpstr>
      <vt:lpstr>PrEP - Adherence &amp; Retention</vt:lpstr>
      <vt:lpstr>PrEP – Adherence &amp; Retention</vt:lpstr>
      <vt:lpstr>PrEP – Adherence &amp; Retention</vt:lpstr>
      <vt:lpstr>Thinking Outside The Clinic – Point-of-Care HIV Testing </vt:lpstr>
      <vt:lpstr>Peer-Delivered HIV Self-Testing</vt:lpstr>
      <vt:lpstr>POC Testing – Updates on Available Tests</vt:lpstr>
      <vt:lpstr>POC Testing</vt:lpstr>
      <vt:lpstr>POC Testing – Early Infant Diagnosis </vt:lpstr>
      <vt:lpstr>Rapid Treatment Start </vt:lpstr>
      <vt:lpstr>Rapid Treatment Start</vt:lpstr>
      <vt:lpstr>Rapid Treatment Start</vt:lpstr>
      <vt:lpstr>Rapid Treatment Start</vt:lpstr>
      <vt:lpstr>Rapid Start – longer-term outcomes</vt:lpstr>
      <vt:lpstr>Rapid Treatment Start – Areas of Concern</vt:lpstr>
      <vt:lpstr>Rapid Treatment Start - Recommendations</vt:lpstr>
      <vt:lpstr>Treatment During Acute Infection</vt:lpstr>
      <vt:lpstr>Treatment During Acute Infection</vt:lpstr>
      <vt:lpstr>ART Updates</vt:lpstr>
      <vt:lpstr>Nucleoside reverse transcriptase translocation inhibitors (NRTTI)</vt:lpstr>
      <vt:lpstr>Fostemsavir for heavily treatment experienced PLH</vt:lpstr>
      <vt:lpstr>New ART Regimens</vt:lpstr>
      <vt:lpstr>TANGO results: DTG/3TC for maintenance</vt:lpstr>
      <vt:lpstr>GEMINI Results: DTG/3TC as Initial Therapy</vt:lpstr>
      <vt:lpstr>Choosing Initial Therapy: Treatment-naïve, High VL</vt:lpstr>
      <vt:lpstr>Choosing Initial Therapy</vt:lpstr>
      <vt:lpstr>Regimen Switching</vt:lpstr>
      <vt:lpstr>Regimen Switching</vt:lpstr>
      <vt:lpstr>4/7 day ART for Maintenance</vt:lpstr>
      <vt:lpstr>Side Effects with 1st line agents</vt:lpstr>
      <vt:lpstr>2DR Therapy</vt:lpstr>
      <vt:lpstr>Novel Therapies – Capsid Inhibitors</vt:lpstr>
      <vt:lpstr>Injectable ART (Cabotegravir + Rilpivirine IM q4w)</vt:lpstr>
      <vt:lpstr>Injectable ART (Cabotegravir + Rilpivirine IM q4w)</vt:lpstr>
      <vt:lpstr>HIV Drug Resistance</vt:lpstr>
      <vt:lpstr>Drug Resistance</vt:lpstr>
      <vt:lpstr>Drug Resistance – Global Perspective</vt:lpstr>
      <vt:lpstr>Drug Resistance – Global Perspectives</vt:lpstr>
      <vt:lpstr>Salvage Therapies – New Insights</vt:lpstr>
      <vt:lpstr>TB &amp; HIV</vt:lpstr>
      <vt:lpstr>Management of TB/HIV</vt:lpstr>
      <vt:lpstr>TB Prevention: Scale-up Progress</vt:lpstr>
      <vt:lpstr>Diagnostic Testing Updates in TB: LAM</vt:lpstr>
      <vt:lpstr>STAMP Trial – Mortality at 56 days</vt:lpstr>
      <vt:lpstr>LAM Testing in the outpatient setting</vt:lpstr>
      <vt:lpstr>LAM testing Caveat: Combination with Xpert</vt:lpstr>
      <vt:lpstr>Diagnostic Testing Updates in TB: Xpert Ultra</vt:lpstr>
      <vt:lpstr>Co-treatment of TB &amp; HIV: DDIs</vt:lpstr>
      <vt:lpstr>TB &amp; HIV: managing DDIs</vt:lpstr>
      <vt:lpstr>LTBI &amp; HIV: DDI Updtaes</vt:lpstr>
      <vt:lpstr>LTBI Treatment: 1HP Outcomes</vt:lpstr>
      <vt:lpstr>HCV &amp; HIV</vt:lpstr>
      <vt:lpstr>HCV – Rapid Diagnostic Tests</vt:lpstr>
      <vt:lpstr>HCV Treatment Outcomes</vt:lpstr>
      <vt:lpstr>HCV Treatment Rollout - Observations</vt:lpstr>
      <vt:lpstr>New Data on HCV Re-Infection </vt:lpstr>
      <vt:lpstr>HCV Treatment Impacts on HIV</vt:lpstr>
      <vt:lpstr>Co-Infections</vt:lpstr>
      <vt:lpstr>HPV Screening: Benefits of HPV Testing for Screening</vt:lpstr>
      <vt:lpstr>Cryptococcus – Treatment Updates</vt:lpstr>
      <vt:lpstr>Histoplasmosis</vt:lpstr>
      <vt:lpstr>Schistosomiasis</vt:lpstr>
      <vt:lpstr>HIV &amp; Comorbid Non-Communicable Diseases </vt:lpstr>
      <vt:lpstr>Comorbid disease burden in PLH</vt:lpstr>
      <vt:lpstr>Non-communicable diseases</vt:lpstr>
      <vt:lpstr>NCDs and mortality in HIV</vt:lpstr>
      <vt:lpstr>NCDs in PLH: Cardiovascular Disease</vt:lpstr>
      <vt:lpstr>Statin Therapy for CVD in PLH </vt:lpstr>
      <vt:lpstr>NCDs in PLH: Diabetes</vt:lpstr>
      <vt:lpstr>NCDs in PLH: Diabetes Prevention </vt:lpstr>
      <vt:lpstr>NCDs in PLH: Weight</vt:lpstr>
      <vt:lpstr>NCDs in PLH: Weight</vt:lpstr>
      <vt:lpstr>NCDs in PLH: Weight</vt:lpstr>
      <vt:lpstr>NCDs in PLH: Risk Assessment</vt:lpstr>
      <vt:lpstr>Renal Disease</vt:lpstr>
      <vt:lpstr>Renal Impairment</vt:lpstr>
      <vt:lpstr>Liver Disease</vt:lpstr>
      <vt:lpstr>DDIs: Anticoagulants &amp; Boosted agents</vt:lpstr>
      <vt:lpstr>Boosted Regimens &amp; Antiplatelet agents</vt:lpstr>
      <vt:lpstr>All regimens not created equal: Interaction potential between ART &amp; treatments for common comorbidities</vt:lpstr>
      <vt:lpstr>HIV Therapy, Considerations in the Elderly</vt:lpstr>
      <vt:lpstr>DDIs in the Elderly: Risk of harm</vt:lpstr>
      <vt:lpstr>Polypharmacy and the Elderly</vt:lpstr>
      <vt:lpstr>Issues In Women’s Health</vt:lpstr>
      <vt:lpstr>Contraception Challenges</vt:lpstr>
      <vt:lpstr>PowerPoint Presentation</vt:lpstr>
      <vt:lpstr>Choice of Contraception: STI and Pregnancy Risks</vt:lpstr>
      <vt:lpstr>Sexual and Reproductive Health Challenges</vt:lpstr>
      <vt:lpstr>STIs and HIV Prevention</vt:lpstr>
      <vt:lpstr>ART for women of reproductive age</vt:lpstr>
      <vt:lpstr>ART for women of reproductive age</vt:lpstr>
      <vt:lpstr>ART for women of reproductive age</vt:lpstr>
      <vt:lpstr>Vulnerable Populations</vt:lpstr>
      <vt:lpstr>Combined Services for Better Outcomes </vt:lpstr>
      <vt:lpstr>Substance Use – Populations at Risk</vt:lpstr>
      <vt:lpstr>Female Sex Workers </vt:lpstr>
      <vt:lpstr>Transgendered Women – Improving Diagnosis</vt:lpstr>
      <vt:lpstr>TGW – Hormones and ART, unanswered questions</vt:lpstr>
      <vt:lpstr>PowerPoint Presentation</vt:lpstr>
      <vt:lpstr>PowerPoint Presentation</vt:lpstr>
      <vt:lpstr>PowerPoint Presentation</vt:lpstr>
      <vt:lpstr>TGW – Vulnerable Populations</vt:lpstr>
      <vt:lpstr>TGW – Vulnerable Populations</vt:lpstr>
      <vt:lpstr>TGW – Vulnerable Populations</vt:lpstr>
      <vt:lpstr>Gaps in the Care Cascades</vt:lpstr>
      <vt:lpstr>Hard to Reach Populations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Michaeline McGuinty</dc:creator>
  <cp:lastModifiedBy>Andrew Matejcic</cp:lastModifiedBy>
  <cp:revision>109</cp:revision>
  <dcterms:created xsi:type="dcterms:W3CDTF">2019-08-22T15:34:47Z</dcterms:created>
  <dcterms:modified xsi:type="dcterms:W3CDTF">2019-09-04T12:23:33Z</dcterms:modified>
</cp:coreProperties>
</file>