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notesSlides/notesSlide2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77"/>
  </p:notesMasterIdLst>
  <p:sldIdLst>
    <p:sldId id="375" r:id="rId2"/>
    <p:sldId id="485" r:id="rId3"/>
    <p:sldId id="257" r:id="rId4"/>
    <p:sldId id="362" r:id="rId5"/>
    <p:sldId id="354" r:id="rId6"/>
    <p:sldId id="346" r:id="rId7"/>
    <p:sldId id="329" r:id="rId8"/>
    <p:sldId id="356" r:id="rId9"/>
    <p:sldId id="293" r:id="rId10"/>
    <p:sldId id="335" r:id="rId11"/>
    <p:sldId id="372" r:id="rId12"/>
    <p:sldId id="373" r:id="rId13"/>
    <p:sldId id="261" r:id="rId14"/>
    <p:sldId id="303" r:id="rId15"/>
    <p:sldId id="278" r:id="rId16"/>
    <p:sldId id="368" r:id="rId17"/>
    <p:sldId id="374" r:id="rId18"/>
    <p:sldId id="292" r:id="rId19"/>
    <p:sldId id="326" r:id="rId20"/>
    <p:sldId id="302" r:id="rId21"/>
    <p:sldId id="267" r:id="rId22"/>
    <p:sldId id="262" r:id="rId23"/>
    <p:sldId id="294" r:id="rId24"/>
    <p:sldId id="305" r:id="rId25"/>
    <p:sldId id="327" r:id="rId26"/>
    <p:sldId id="263" r:id="rId27"/>
    <p:sldId id="363" r:id="rId28"/>
    <p:sldId id="270" r:id="rId29"/>
    <p:sldId id="367" r:id="rId30"/>
    <p:sldId id="307" r:id="rId31"/>
    <p:sldId id="348" r:id="rId32"/>
    <p:sldId id="304" r:id="rId33"/>
    <p:sldId id="324" r:id="rId34"/>
    <p:sldId id="296" r:id="rId35"/>
    <p:sldId id="350" r:id="rId36"/>
    <p:sldId id="333" r:id="rId37"/>
    <p:sldId id="351" r:id="rId38"/>
    <p:sldId id="287" r:id="rId39"/>
    <p:sldId id="320" r:id="rId40"/>
    <p:sldId id="352" r:id="rId41"/>
    <p:sldId id="353" r:id="rId42"/>
    <p:sldId id="321" r:id="rId43"/>
    <p:sldId id="260" r:id="rId44"/>
    <p:sldId id="309" r:id="rId45"/>
    <p:sldId id="308" r:id="rId46"/>
    <p:sldId id="258" r:id="rId47"/>
    <p:sldId id="361" r:id="rId48"/>
    <p:sldId id="259" r:id="rId49"/>
    <p:sldId id="332" r:id="rId50"/>
    <p:sldId id="336" r:id="rId51"/>
    <p:sldId id="322" r:id="rId52"/>
    <p:sldId id="319" r:id="rId53"/>
    <p:sldId id="310" r:id="rId54"/>
    <p:sldId id="355" r:id="rId55"/>
    <p:sldId id="318" r:id="rId56"/>
    <p:sldId id="323" r:id="rId57"/>
    <p:sldId id="339" r:id="rId58"/>
    <p:sldId id="369" r:id="rId59"/>
    <p:sldId id="370" r:id="rId60"/>
    <p:sldId id="357" r:id="rId61"/>
    <p:sldId id="286" r:id="rId62"/>
    <p:sldId id="365" r:id="rId63"/>
    <p:sldId id="288" r:id="rId64"/>
    <p:sldId id="290" r:id="rId65"/>
    <p:sldId id="341" r:id="rId66"/>
    <p:sldId id="265" r:id="rId67"/>
    <p:sldId id="358" r:id="rId68"/>
    <p:sldId id="343" r:id="rId69"/>
    <p:sldId id="371" r:id="rId70"/>
    <p:sldId id="349" r:id="rId71"/>
    <p:sldId id="268" r:id="rId72"/>
    <p:sldId id="317" r:id="rId73"/>
    <p:sldId id="342" r:id="rId74"/>
    <p:sldId id="345" r:id="rId75"/>
    <p:sldId id="28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0"/>
    <p:restoredTop sz="92906"/>
  </p:normalViewPr>
  <p:slideViewPr>
    <p:cSldViewPr snapToGrid="0" snapToObjects="1">
      <p:cViewPr varScale="1">
        <p:scale>
          <a:sx n="67" d="100"/>
          <a:sy n="67" d="100"/>
        </p:scale>
        <p:origin x="84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janjua\Dropbox\HCV\BCHTC\Projects\Treatment%20effect\HCV%20treatment%20effectiveness\Sof_Vel\Results\2Nov2018\Figure%20svr_by_cirrhosis_genotype_201811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onniegilead\Documents\Gilead%202018\Confereneces\CAHR%202019\Alex%20Wong\Oral%20Presentation\Oral%20Data%20fi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onniegilead\Documents\Gilead%202018\Confereneces\CAHR%202019\Alex%20Wong\Oral%20Presentation\Oral%20Data%20fi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10001.csc-scc.gc.ca\grpreg$\Health\HS-SURVEILLANCE\C%20Reports&amp;Publications\C1%20SurveillanceReports\ID%20report%202017-2018\Copy%20of%20Report%20Figures%202015-2016%20v.2018.02.26%20OV.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fs-s1\ishare\Public%20Health%20Observatory\Epidemiology\Ad%20Hoc%20Requests\2019\CAHR\CareCascade.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ngelakaida\sfuvault\Durban\CHIWOS\CHIWOS%20Papers\Abortion\Results_E61_01_20190103.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researchteam\homefolders\users\tlee\CTN\Perinatal\201901Update\1904Aprdir_CAHR\plots-2019-03-29.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researchteam\homefolders\users\tlee\CTN\Perinatal\201901Update\1904Aprdir_CAHR\plots-2019-03-29.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researchteam\homefolders\users\tlee\CTN\Perinatal\201901Update\1904Aprdir_CAHR\plots-2019-03-29.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09045429446478"/>
          <c:y val="4.7690230989376636E-2"/>
          <c:w val="0.74595339323823062"/>
          <c:h val="0.82490035483299506"/>
        </c:manualLayout>
      </c:layout>
      <c:barChart>
        <c:barDir val="col"/>
        <c:grouping val="clustered"/>
        <c:varyColors val="0"/>
        <c:ser>
          <c:idx val="0"/>
          <c:order val="0"/>
          <c:spPr>
            <a:solidFill>
              <a:srgbClr val="2A728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svr_by_cirrhosis_all_gt!$B$24:$D$24</c:f>
              <c:strCache>
                <c:ptCount val="3"/>
                <c:pt idx="0">
                  <c:v>Genotype 1</c:v>
                </c:pt>
                <c:pt idx="1">
                  <c:v>Genotype 2</c:v>
                </c:pt>
                <c:pt idx="2">
                  <c:v>Genotype 3</c:v>
                </c:pt>
              </c:strCache>
            </c:strRef>
          </c:cat>
          <c:val>
            <c:numRef>
              <c:f>svr_by_cirrhosis_all_gt!$B$28:$D$28</c:f>
              <c:numCache>
                <c:formatCode>0.0%</c:formatCode>
                <c:ptCount val="3"/>
                <c:pt idx="0">
                  <c:v>0.93248175182481752</c:v>
                </c:pt>
                <c:pt idx="1">
                  <c:v>0.95962732919254656</c:v>
                </c:pt>
                <c:pt idx="2">
                  <c:v>0.93648208469055372</c:v>
                </c:pt>
              </c:numCache>
            </c:numRef>
          </c:val>
          <c:extLst>
            <c:ext xmlns:c16="http://schemas.microsoft.com/office/drawing/2014/chart" uri="{C3380CC4-5D6E-409C-BE32-E72D297353CC}">
              <c16:uniqueId val="{00000000-3657-C246-8262-FB167FD0D6BD}"/>
            </c:ext>
          </c:extLst>
        </c:ser>
        <c:dLbls>
          <c:showLegendKey val="0"/>
          <c:showVal val="0"/>
          <c:showCatName val="0"/>
          <c:showSerName val="0"/>
          <c:showPercent val="0"/>
          <c:showBubbleSize val="0"/>
        </c:dLbls>
        <c:gapWidth val="136"/>
        <c:overlap val="-17"/>
        <c:axId val="230352384"/>
        <c:axId val="230353920"/>
      </c:barChart>
      <c:catAx>
        <c:axId val="23035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30353920"/>
        <c:crosses val="autoZero"/>
        <c:auto val="1"/>
        <c:lblAlgn val="ctr"/>
        <c:lblOffset val="100"/>
        <c:noMultiLvlLbl val="0"/>
      </c:catAx>
      <c:valAx>
        <c:axId val="230353920"/>
        <c:scaling>
          <c:orientation val="minMax"/>
          <c:max val="1"/>
          <c:min val="0"/>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Percentage SVR</a:t>
                </a:r>
              </a:p>
            </c:rich>
          </c:tx>
          <c:layout>
            <c:manualLayout>
              <c:xMode val="edge"/>
              <c:yMode val="edge"/>
              <c:x val="1.0529509988110773E-2"/>
              <c:y val="0.2993679875155563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035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2271219640459221"/>
          <c:y val="3.8512435597807003E-2"/>
          <c:w val="0.42486954850873981"/>
          <c:h val="0.74582763597690671"/>
        </c:manualLayout>
      </c:layout>
      <c:barChart>
        <c:barDir val="bar"/>
        <c:grouping val="clustered"/>
        <c:varyColors val="0"/>
        <c:ser>
          <c:idx val="0"/>
          <c:order val="0"/>
          <c:tx>
            <c:strRef>
              <c:f>Feuil1!$B$1</c:f>
              <c:strCache>
                <c:ptCount val="1"/>
                <c:pt idx="0">
                  <c:v>Wave 2 (n=31)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Received Support for Infant Feeding Used</c:v>
                </c:pt>
                <c:pt idx="1">
                  <c:v>Received counselling but unsatisfied</c:v>
                </c:pt>
                <c:pt idx="2">
                  <c:v>Received counselling and satisfied</c:v>
                </c:pt>
                <c:pt idx="3">
                  <c:v>Counselling on Infant Feeding:</c:v>
                </c:pt>
                <c:pt idx="4">
                  <c:v>Health Care Provider Discussed Importance of Bonding with Child if not Breastfeeding</c:v>
                </c:pt>
                <c:pt idx="5">
                  <c:v>Offered a Medication for Lactation Inhibition</c:v>
                </c:pt>
                <c:pt idx="6">
                  <c:v>Access to Any Free Formula Programs</c:v>
                </c:pt>
              </c:strCache>
            </c:strRef>
          </c:cat>
          <c:val>
            <c:numRef>
              <c:f>Feuil1!$B$2:$B$8</c:f>
              <c:numCache>
                <c:formatCode>General</c:formatCode>
                <c:ptCount val="7"/>
                <c:pt idx="6" formatCode="0%">
                  <c:v>0.74193548387096797</c:v>
                </c:pt>
              </c:numCache>
            </c:numRef>
          </c:val>
          <c:extLst>
            <c:ext xmlns:c16="http://schemas.microsoft.com/office/drawing/2014/chart" uri="{C3380CC4-5D6E-409C-BE32-E72D297353CC}">
              <c16:uniqueId val="{00000000-D8E1-5E45-8CFB-E58911D250A8}"/>
            </c:ext>
          </c:extLst>
        </c:ser>
        <c:ser>
          <c:idx val="1"/>
          <c:order val="1"/>
          <c:tx>
            <c:strRef>
              <c:f>Feuil1!$C$1</c:f>
              <c:strCache>
                <c:ptCount val="1"/>
                <c:pt idx="0">
                  <c:v>Wave 3 (n=30)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Received Support for Infant Feeding Used</c:v>
                </c:pt>
                <c:pt idx="1">
                  <c:v>Received counselling but unsatisfied</c:v>
                </c:pt>
                <c:pt idx="2">
                  <c:v>Received counselling and satisfied</c:v>
                </c:pt>
                <c:pt idx="3">
                  <c:v>Counselling on Infant Feeding:</c:v>
                </c:pt>
                <c:pt idx="4">
                  <c:v>Health Care Provider Discussed Importance of Bonding with Child if not Breastfeeding</c:v>
                </c:pt>
                <c:pt idx="5">
                  <c:v>Offered a Medication for Lactation Inhibition</c:v>
                </c:pt>
                <c:pt idx="6">
                  <c:v>Access to Any Free Formula Programs</c:v>
                </c:pt>
              </c:strCache>
            </c:strRef>
          </c:cat>
          <c:val>
            <c:numRef>
              <c:f>Feuil1!$C$2:$C$8</c:f>
              <c:numCache>
                <c:formatCode>General</c:formatCode>
                <c:ptCount val="7"/>
                <c:pt idx="4" formatCode="0%">
                  <c:v>0.73333333333333295</c:v>
                </c:pt>
                <c:pt idx="5" formatCode="0%">
                  <c:v>0.63333333333333297</c:v>
                </c:pt>
              </c:numCache>
            </c:numRef>
          </c:val>
          <c:extLst>
            <c:ext xmlns:c16="http://schemas.microsoft.com/office/drawing/2014/chart" uri="{C3380CC4-5D6E-409C-BE32-E72D297353CC}">
              <c16:uniqueId val="{00000001-D8E1-5E45-8CFB-E58911D250A8}"/>
            </c:ext>
          </c:extLst>
        </c:ser>
        <c:ser>
          <c:idx val="2"/>
          <c:order val="2"/>
          <c:tx>
            <c:strRef>
              <c:f>Feuil1!$D$1</c:f>
              <c:strCache>
                <c:ptCount val="1"/>
                <c:pt idx="0">
                  <c:v>Wave 2+3 (n=60)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Received Support for Infant Feeding Used</c:v>
                </c:pt>
                <c:pt idx="1">
                  <c:v>Received counselling but unsatisfied</c:v>
                </c:pt>
                <c:pt idx="2">
                  <c:v>Received counselling and satisfied</c:v>
                </c:pt>
                <c:pt idx="3">
                  <c:v>Counselling on Infant Feeding:</c:v>
                </c:pt>
                <c:pt idx="4">
                  <c:v>Health Care Provider Discussed Importance of Bonding with Child if not Breastfeeding</c:v>
                </c:pt>
                <c:pt idx="5">
                  <c:v>Offered a Medication for Lactation Inhibition</c:v>
                </c:pt>
                <c:pt idx="6">
                  <c:v>Access to Any Free Formula Programs</c:v>
                </c:pt>
              </c:strCache>
            </c:strRef>
          </c:cat>
          <c:val>
            <c:numRef>
              <c:f>Feuil1!$D$2:$D$8</c:f>
              <c:numCache>
                <c:formatCode>0%</c:formatCode>
                <c:ptCount val="7"/>
                <c:pt idx="0">
                  <c:v>0.78333333333333299</c:v>
                </c:pt>
                <c:pt idx="1">
                  <c:v>6.6666666666666693E-2</c:v>
                </c:pt>
                <c:pt idx="2">
                  <c:v>0.68333333333333302</c:v>
                </c:pt>
              </c:numCache>
            </c:numRef>
          </c:val>
          <c:extLst>
            <c:ext xmlns:c16="http://schemas.microsoft.com/office/drawing/2014/chart" uri="{C3380CC4-5D6E-409C-BE32-E72D297353CC}">
              <c16:uniqueId val="{00000002-D8E1-5E45-8CFB-E58911D250A8}"/>
            </c:ext>
          </c:extLst>
        </c:ser>
        <c:dLbls>
          <c:showLegendKey val="0"/>
          <c:showVal val="1"/>
          <c:showCatName val="0"/>
          <c:showSerName val="0"/>
          <c:showPercent val="0"/>
          <c:showBubbleSize val="0"/>
        </c:dLbls>
        <c:gapWidth val="150"/>
        <c:axId val="205981568"/>
        <c:axId val="205983104"/>
      </c:barChart>
      <c:catAx>
        <c:axId val="205981568"/>
        <c:scaling>
          <c:orientation val="minMax"/>
        </c:scaling>
        <c:delete val="0"/>
        <c:axPos val="l"/>
        <c:numFmt formatCode="General" sourceLinked="0"/>
        <c:majorTickMark val="none"/>
        <c:minorTickMark val="none"/>
        <c:tickLblPos val="nextTo"/>
        <c:txPr>
          <a:bodyPr rot="0" vert="horz" anchor="ctr" anchorCtr="1"/>
          <a:lstStyle/>
          <a:p>
            <a:pPr algn="r">
              <a:defRPr sz="1200"/>
            </a:pPr>
            <a:endParaRPr lang="en-US"/>
          </a:p>
        </c:txPr>
        <c:crossAx val="205983104"/>
        <c:crosses val="autoZero"/>
        <c:auto val="1"/>
        <c:lblAlgn val="ctr"/>
        <c:lblOffset val="100"/>
        <c:noMultiLvlLbl val="0"/>
      </c:catAx>
      <c:valAx>
        <c:axId val="205983104"/>
        <c:scaling>
          <c:orientation val="minMax"/>
        </c:scaling>
        <c:delete val="0"/>
        <c:axPos val="b"/>
        <c:majorGridlines/>
        <c:numFmt formatCode="0%" sourceLinked="0"/>
        <c:majorTickMark val="none"/>
        <c:minorTickMark val="none"/>
        <c:tickLblPos val="nextTo"/>
        <c:crossAx val="205981568"/>
        <c:crosses val="autoZero"/>
        <c:crossBetween val="between"/>
        <c:majorUnit val="0.2"/>
      </c:valAx>
    </c:plotArea>
    <c:legend>
      <c:legendPos val="b"/>
      <c:layout>
        <c:manualLayout>
          <c:xMode val="edge"/>
          <c:yMode val="edge"/>
          <c:x val="4.2980807489279292E-4"/>
          <c:y val="0.91760008356122758"/>
          <c:w val="0.74378413774337482"/>
          <c:h val="7.7725597471627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25468893028378"/>
          <c:y val="2.8978353600401189E-2"/>
          <c:w val="0.46302086333928649"/>
          <c:h val="0.75788717652528304"/>
        </c:manualLayout>
      </c:layout>
      <c:barChart>
        <c:barDir val="bar"/>
        <c:grouping val="clustered"/>
        <c:varyColors val="0"/>
        <c:ser>
          <c:idx val="0"/>
          <c:order val="0"/>
          <c:tx>
            <c:strRef>
              <c:f>Feuil1!$B$1</c:f>
              <c:strCache>
                <c:ptCount val="1"/>
                <c:pt idx="0">
                  <c:v>Wave 2 (n=31)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Concerned About Being Identified as a Woman Living with HIV if She Didn’t Breastfeed</c:v>
                </c:pt>
                <c:pt idx="1">
                  <c:v>Experienced Social and Cultural Pressures to Breastfeed</c:v>
                </c:pt>
                <c:pt idx="2">
                  <c:v>Concerned with Impact of not Breastfeeding on her Role and Identity as a Mother</c:v>
                </c:pt>
              </c:strCache>
            </c:strRef>
          </c:cat>
          <c:val>
            <c:numRef>
              <c:f>Feuil1!$B$2:$B$4</c:f>
              <c:numCache>
                <c:formatCode>0%</c:formatCode>
                <c:ptCount val="3"/>
                <c:pt idx="0">
                  <c:v>0.51612903225806395</c:v>
                </c:pt>
                <c:pt idx="1">
                  <c:v>0.61290322580645196</c:v>
                </c:pt>
                <c:pt idx="2">
                  <c:v>0.77419354838709697</c:v>
                </c:pt>
              </c:numCache>
            </c:numRef>
          </c:val>
          <c:extLst>
            <c:ext xmlns:c16="http://schemas.microsoft.com/office/drawing/2014/chart" uri="{C3380CC4-5D6E-409C-BE32-E72D297353CC}">
              <c16:uniqueId val="{00000000-0C93-A345-ABD8-1708369B74B5}"/>
            </c:ext>
          </c:extLst>
        </c:ser>
        <c:dLbls>
          <c:showLegendKey val="0"/>
          <c:showVal val="1"/>
          <c:showCatName val="0"/>
          <c:showSerName val="0"/>
          <c:showPercent val="0"/>
          <c:showBubbleSize val="0"/>
        </c:dLbls>
        <c:gapWidth val="150"/>
        <c:axId val="205933184"/>
        <c:axId val="205936128"/>
      </c:barChart>
      <c:catAx>
        <c:axId val="205933184"/>
        <c:scaling>
          <c:orientation val="minMax"/>
        </c:scaling>
        <c:delete val="0"/>
        <c:axPos val="l"/>
        <c:numFmt formatCode="General" sourceLinked="0"/>
        <c:majorTickMark val="none"/>
        <c:minorTickMark val="none"/>
        <c:tickLblPos val="nextTo"/>
        <c:txPr>
          <a:bodyPr/>
          <a:lstStyle/>
          <a:p>
            <a:pPr algn="r">
              <a:defRPr/>
            </a:pPr>
            <a:endParaRPr lang="en-US"/>
          </a:p>
        </c:txPr>
        <c:crossAx val="205936128"/>
        <c:crosses val="autoZero"/>
        <c:auto val="1"/>
        <c:lblAlgn val="ctr"/>
        <c:lblOffset val="100"/>
        <c:noMultiLvlLbl val="0"/>
      </c:catAx>
      <c:valAx>
        <c:axId val="205936128"/>
        <c:scaling>
          <c:orientation val="minMax"/>
        </c:scaling>
        <c:delete val="0"/>
        <c:axPos val="b"/>
        <c:majorGridlines/>
        <c:numFmt formatCode="0%" sourceLinked="0"/>
        <c:majorTickMark val="none"/>
        <c:minorTickMark val="none"/>
        <c:tickLblPos val="nextTo"/>
        <c:crossAx val="205933184"/>
        <c:crosses val="autoZero"/>
        <c:crossBetween val="between"/>
        <c:majorUnit val="0.2"/>
      </c:valAx>
    </c:plotArea>
    <c:legend>
      <c:legendPos val="b"/>
      <c:layout>
        <c:manualLayout>
          <c:xMode val="edge"/>
          <c:yMode val="edge"/>
          <c:x val="7.1256737336687609E-2"/>
          <c:y val="0.84517126285428579"/>
          <c:w val="0.32398067776646888"/>
          <c:h val="0.10239060813215159"/>
        </c:manualLayout>
      </c:layout>
      <c:overlay val="0"/>
    </c:legend>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77048911722712E-2"/>
          <c:y val="6.8197560831211881E-2"/>
          <c:w val="0.69381866433892936"/>
          <c:h val="0.79583021008836774"/>
        </c:manualLayout>
      </c:layout>
      <c:barChart>
        <c:barDir val="col"/>
        <c:grouping val="percentStacked"/>
        <c:varyColors val="0"/>
        <c:ser>
          <c:idx val="0"/>
          <c:order val="0"/>
          <c:tx>
            <c:strRef>
              <c:f>Comorbidities!$A$3</c:f>
              <c:strCache>
                <c:ptCount val="1"/>
                <c:pt idx="0">
                  <c:v>HIV only</c:v>
                </c:pt>
              </c:strCache>
            </c:strRef>
          </c:tx>
          <c:spPr>
            <a:solidFill>
              <a:srgbClr val="FFFF00"/>
            </a:solidFill>
            <a:ln>
              <a:noFill/>
            </a:ln>
            <a:effectLst/>
          </c:spPr>
          <c:invertIfNegative val="0"/>
          <c:dLbls>
            <c:dLbl>
              <c:idx val="5"/>
              <c:layout>
                <c:manualLayout>
                  <c:x val="8.2048290415484074E-2"/>
                  <c:y val="3.75939849624060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FD-4E4C-B010-B7268302DB92}"/>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Comorbidities!$C$2:$H$2</c:f>
              <c:strCache>
                <c:ptCount val="6"/>
                <c:pt idx="0">
                  <c:v>&lt; 30 yr</c:v>
                </c:pt>
                <c:pt idx="1">
                  <c:v>30 - 39 yr</c:v>
                </c:pt>
                <c:pt idx="2">
                  <c:v>40 - 49 yr</c:v>
                </c:pt>
                <c:pt idx="3">
                  <c:v>50 - 59 yr</c:v>
                </c:pt>
                <c:pt idx="4">
                  <c:v>60 - 69 yr</c:v>
                </c:pt>
                <c:pt idx="5">
                  <c:v>≥70 yr</c:v>
                </c:pt>
              </c:strCache>
            </c:strRef>
          </c:cat>
          <c:val>
            <c:numRef>
              <c:f>Comorbidities!$C$3:$H$3</c:f>
              <c:numCache>
                <c:formatCode>0%</c:formatCode>
                <c:ptCount val="6"/>
                <c:pt idx="0">
                  <c:v>0.29032258064516131</c:v>
                </c:pt>
                <c:pt idx="1">
                  <c:v>0.1718213058419244</c:v>
                </c:pt>
                <c:pt idx="2">
                  <c:v>0.11333333333333333</c:v>
                </c:pt>
                <c:pt idx="3">
                  <c:v>3.0701754385964911E-2</c:v>
                </c:pt>
                <c:pt idx="4">
                  <c:v>2.3952095808383235E-2</c:v>
                </c:pt>
                <c:pt idx="5">
                  <c:v>0</c:v>
                </c:pt>
              </c:numCache>
            </c:numRef>
          </c:val>
          <c:extLst>
            <c:ext xmlns:c16="http://schemas.microsoft.com/office/drawing/2014/chart" uri="{C3380CC4-5D6E-409C-BE32-E72D297353CC}">
              <c16:uniqueId val="{00000001-16FD-4E4C-B010-B7268302DB92}"/>
            </c:ext>
          </c:extLst>
        </c:ser>
        <c:ser>
          <c:idx val="1"/>
          <c:order val="1"/>
          <c:tx>
            <c:strRef>
              <c:f>Comorbidities!$A$4</c:f>
              <c:strCache>
                <c:ptCount val="1"/>
                <c:pt idx="0">
                  <c:v>HIV + 1 comorbidity</c:v>
                </c:pt>
              </c:strCache>
            </c:strRef>
          </c:tx>
          <c:spPr>
            <a:solidFill>
              <a:srgbClr val="92D050"/>
            </a:solidFill>
            <a:ln>
              <a:noFill/>
            </a:ln>
            <a:effectLst/>
          </c:spPr>
          <c:invertIfNegative val="0"/>
          <c:dLbls>
            <c:dLbl>
              <c:idx val="5"/>
              <c:layout>
                <c:manualLayout>
                  <c:x val="0.10372869402115552"/>
                  <c:y val="-1.9494019228457699E-2"/>
                </c:manualLayout>
              </c:layout>
              <c:showLegendKey val="0"/>
              <c:showVal val="1"/>
              <c:showCatName val="0"/>
              <c:showSerName val="0"/>
              <c:showPercent val="0"/>
              <c:showBubbleSize val="0"/>
              <c:extLst>
                <c:ext xmlns:c15="http://schemas.microsoft.com/office/drawing/2012/chart" uri="{CE6537A1-D6FC-4f65-9D91-7224C49458BB}">
                  <c15:layout>
                    <c:manualLayout>
                      <c:w val="6.7757012068975553E-2"/>
                      <c:h val="0.13326730462519934"/>
                    </c:manualLayout>
                  </c15:layout>
                </c:ext>
                <c:ext xmlns:c16="http://schemas.microsoft.com/office/drawing/2014/chart" uri="{C3380CC4-5D6E-409C-BE32-E72D297353CC}">
                  <c16:uniqueId val="{00000002-16FD-4E4C-B010-B7268302DB92}"/>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Comorbidities!$C$2:$H$2</c:f>
              <c:strCache>
                <c:ptCount val="6"/>
                <c:pt idx="0">
                  <c:v>&lt; 30 yr</c:v>
                </c:pt>
                <c:pt idx="1">
                  <c:v>30 - 39 yr</c:v>
                </c:pt>
                <c:pt idx="2">
                  <c:v>40 - 49 yr</c:v>
                </c:pt>
                <c:pt idx="3">
                  <c:v>50 - 59 yr</c:v>
                </c:pt>
                <c:pt idx="4">
                  <c:v>60 - 69 yr</c:v>
                </c:pt>
                <c:pt idx="5">
                  <c:v>≥70 yr</c:v>
                </c:pt>
              </c:strCache>
            </c:strRef>
          </c:cat>
          <c:val>
            <c:numRef>
              <c:f>Comorbidities!$C$4:$H$4</c:f>
              <c:numCache>
                <c:formatCode>0%</c:formatCode>
                <c:ptCount val="6"/>
                <c:pt idx="0">
                  <c:v>0.45967741935483869</c:v>
                </c:pt>
                <c:pt idx="1">
                  <c:v>0.32646048109965636</c:v>
                </c:pt>
                <c:pt idx="2">
                  <c:v>0.24444444444444444</c:v>
                </c:pt>
                <c:pt idx="3">
                  <c:v>0.15497076023391812</c:v>
                </c:pt>
                <c:pt idx="4">
                  <c:v>6.8862275449101798E-2</c:v>
                </c:pt>
                <c:pt idx="5">
                  <c:v>4.2735042735042736E-2</c:v>
                </c:pt>
              </c:numCache>
            </c:numRef>
          </c:val>
          <c:extLst>
            <c:ext xmlns:c16="http://schemas.microsoft.com/office/drawing/2014/chart" uri="{C3380CC4-5D6E-409C-BE32-E72D297353CC}">
              <c16:uniqueId val="{00000003-16FD-4E4C-B010-B7268302DB92}"/>
            </c:ext>
          </c:extLst>
        </c:ser>
        <c:ser>
          <c:idx val="2"/>
          <c:order val="2"/>
          <c:tx>
            <c:strRef>
              <c:f>Comorbidities!$A$5</c:f>
              <c:strCache>
                <c:ptCount val="1"/>
                <c:pt idx="0">
                  <c:v>HIV + 2 comorbidities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Comorbidities!$C$2:$H$2</c:f>
              <c:strCache>
                <c:ptCount val="6"/>
                <c:pt idx="0">
                  <c:v>&lt; 30 yr</c:v>
                </c:pt>
                <c:pt idx="1">
                  <c:v>30 - 39 yr</c:v>
                </c:pt>
                <c:pt idx="2">
                  <c:v>40 - 49 yr</c:v>
                </c:pt>
                <c:pt idx="3">
                  <c:v>50 - 59 yr</c:v>
                </c:pt>
                <c:pt idx="4">
                  <c:v>60 - 69 yr</c:v>
                </c:pt>
                <c:pt idx="5">
                  <c:v>≥70 yr</c:v>
                </c:pt>
              </c:strCache>
            </c:strRef>
          </c:cat>
          <c:val>
            <c:numRef>
              <c:f>Comorbidities!$C$5:$H$5</c:f>
              <c:numCache>
                <c:formatCode>0%</c:formatCode>
                <c:ptCount val="6"/>
                <c:pt idx="0">
                  <c:v>0.18548387096774194</c:v>
                </c:pt>
                <c:pt idx="1">
                  <c:v>0.32302405498281789</c:v>
                </c:pt>
                <c:pt idx="2">
                  <c:v>0.30222222222222223</c:v>
                </c:pt>
                <c:pt idx="3">
                  <c:v>0.22222222222222221</c:v>
                </c:pt>
                <c:pt idx="4">
                  <c:v>0.15568862275449102</c:v>
                </c:pt>
                <c:pt idx="5">
                  <c:v>0.10256410256410256</c:v>
                </c:pt>
              </c:numCache>
            </c:numRef>
          </c:val>
          <c:extLst>
            <c:ext xmlns:c16="http://schemas.microsoft.com/office/drawing/2014/chart" uri="{C3380CC4-5D6E-409C-BE32-E72D297353CC}">
              <c16:uniqueId val="{00000004-16FD-4E4C-B010-B7268302DB92}"/>
            </c:ext>
          </c:extLst>
        </c:ser>
        <c:ser>
          <c:idx val="3"/>
          <c:order val="3"/>
          <c:tx>
            <c:strRef>
              <c:f>Comorbidities!$A$6</c:f>
              <c:strCache>
                <c:ptCount val="1"/>
                <c:pt idx="0">
                  <c:v>HIV + 3 comorbidities</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Comorbidities!$C$2:$H$2</c:f>
              <c:strCache>
                <c:ptCount val="6"/>
                <c:pt idx="0">
                  <c:v>&lt; 30 yr</c:v>
                </c:pt>
                <c:pt idx="1">
                  <c:v>30 - 39 yr</c:v>
                </c:pt>
                <c:pt idx="2">
                  <c:v>40 - 49 yr</c:v>
                </c:pt>
                <c:pt idx="3">
                  <c:v>50 - 59 yr</c:v>
                </c:pt>
                <c:pt idx="4">
                  <c:v>60 - 69 yr</c:v>
                </c:pt>
                <c:pt idx="5">
                  <c:v>≥70 yr</c:v>
                </c:pt>
              </c:strCache>
            </c:strRef>
          </c:cat>
          <c:val>
            <c:numRef>
              <c:f>Comorbidities!$C$6:$H$6</c:f>
              <c:numCache>
                <c:formatCode>0%</c:formatCode>
                <c:ptCount val="6"/>
                <c:pt idx="0">
                  <c:v>4.0322580645161289E-2</c:v>
                </c:pt>
                <c:pt idx="1">
                  <c:v>0.12714776632302405</c:v>
                </c:pt>
                <c:pt idx="2">
                  <c:v>0.19333333333333333</c:v>
                </c:pt>
                <c:pt idx="3">
                  <c:v>0.20321637426900585</c:v>
                </c:pt>
                <c:pt idx="4">
                  <c:v>0.18263473053892215</c:v>
                </c:pt>
                <c:pt idx="5">
                  <c:v>0.14529914529914531</c:v>
                </c:pt>
              </c:numCache>
            </c:numRef>
          </c:val>
          <c:extLst>
            <c:ext xmlns:c16="http://schemas.microsoft.com/office/drawing/2014/chart" uri="{C3380CC4-5D6E-409C-BE32-E72D297353CC}">
              <c16:uniqueId val="{00000005-16FD-4E4C-B010-B7268302DB92}"/>
            </c:ext>
          </c:extLst>
        </c:ser>
        <c:ser>
          <c:idx val="4"/>
          <c:order val="4"/>
          <c:tx>
            <c:strRef>
              <c:f>Comorbidities!$A$7</c:f>
              <c:strCache>
                <c:ptCount val="1"/>
                <c:pt idx="0">
                  <c:v>HIV + &gt;4 comorbidities</c:v>
                </c:pt>
              </c:strCache>
            </c:strRef>
          </c:tx>
          <c:spPr>
            <a:solidFill>
              <a:schemeClr val="tx1"/>
            </a:solidFill>
            <a:ln>
              <a:noFill/>
            </a:ln>
            <a:effectLst/>
          </c:spPr>
          <c:invertIfNegative val="0"/>
          <c:dLbls>
            <c:dLbl>
              <c:idx val="0"/>
              <c:layout>
                <c:manualLayout>
                  <c:x val="-1.259937634079213E-3"/>
                  <c:y val="-2.6827314477854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FD-4E4C-B010-B7268302DB92}"/>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Comorbidities!$C$2:$H$2</c:f>
              <c:strCache>
                <c:ptCount val="6"/>
                <c:pt idx="0">
                  <c:v>&lt; 30 yr</c:v>
                </c:pt>
                <c:pt idx="1">
                  <c:v>30 - 39 yr</c:v>
                </c:pt>
                <c:pt idx="2">
                  <c:v>40 - 49 yr</c:v>
                </c:pt>
                <c:pt idx="3">
                  <c:v>50 - 59 yr</c:v>
                </c:pt>
                <c:pt idx="4">
                  <c:v>60 - 69 yr</c:v>
                </c:pt>
                <c:pt idx="5">
                  <c:v>≥70 yr</c:v>
                </c:pt>
              </c:strCache>
            </c:strRef>
          </c:cat>
          <c:val>
            <c:numRef>
              <c:f>Comorbidities!$C$7:$H$7</c:f>
              <c:numCache>
                <c:formatCode>0%</c:formatCode>
                <c:ptCount val="6"/>
                <c:pt idx="0">
                  <c:v>2.4193548387096774E-2</c:v>
                </c:pt>
                <c:pt idx="1">
                  <c:v>5.1546391752577317E-2</c:v>
                </c:pt>
                <c:pt idx="2">
                  <c:v>0.14666666666666667</c:v>
                </c:pt>
                <c:pt idx="3">
                  <c:v>0.3888888888888889</c:v>
                </c:pt>
                <c:pt idx="4">
                  <c:v>0.56886227544910184</c:v>
                </c:pt>
                <c:pt idx="5">
                  <c:v>0.70940170940170943</c:v>
                </c:pt>
              </c:numCache>
            </c:numRef>
          </c:val>
          <c:extLst>
            <c:ext xmlns:c16="http://schemas.microsoft.com/office/drawing/2014/chart" uri="{C3380CC4-5D6E-409C-BE32-E72D297353CC}">
              <c16:uniqueId val="{00000007-16FD-4E4C-B010-B7268302DB92}"/>
            </c:ext>
          </c:extLst>
        </c:ser>
        <c:dLbls>
          <c:showLegendKey val="0"/>
          <c:showVal val="0"/>
          <c:showCatName val="0"/>
          <c:showSerName val="0"/>
          <c:showPercent val="0"/>
          <c:showBubbleSize val="0"/>
        </c:dLbls>
        <c:gapWidth val="25"/>
        <c:overlap val="100"/>
        <c:axId val="62493056"/>
        <c:axId val="62494592"/>
      </c:barChart>
      <c:catAx>
        <c:axId val="6249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2494592"/>
        <c:crosses val="autoZero"/>
        <c:auto val="1"/>
        <c:lblAlgn val="ctr"/>
        <c:lblOffset val="100"/>
        <c:noMultiLvlLbl val="0"/>
      </c:catAx>
      <c:valAx>
        <c:axId val="624945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2493056"/>
        <c:crosses val="autoZero"/>
        <c:crossBetween val="between"/>
        <c:majorUnit val="0.2"/>
      </c:valAx>
      <c:spPr>
        <a:noFill/>
        <a:ln>
          <a:noFill/>
        </a:ln>
        <a:effectLst/>
      </c:spPr>
    </c:plotArea>
    <c:legend>
      <c:legendPos val="r"/>
      <c:layout>
        <c:manualLayout>
          <c:xMode val="edge"/>
          <c:yMode val="edge"/>
          <c:x val="0.78315228307393059"/>
          <c:y val="0.25935572179860999"/>
          <c:w val="0.21495854211436252"/>
          <c:h val="0.4196760409043857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Comorbidities!$A$11</c:f>
              <c:strCache>
                <c:ptCount val="1"/>
                <c:pt idx="0">
                  <c:v>Neuropsychiatric</c:v>
                </c:pt>
              </c:strCache>
            </c:strRef>
          </c:tx>
          <c:spPr>
            <a:ln w="38100" cap="rnd">
              <a:solidFill>
                <a:schemeClr val="tx1"/>
              </a:solidFill>
              <a:round/>
            </a:ln>
            <a:effectLst/>
          </c:spPr>
          <c:marker>
            <c:symbol val="none"/>
          </c:marker>
          <c:cat>
            <c:strRef>
              <c:f>Comorbidities!$C$2:$H$2</c:f>
              <c:strCache>
                <c:ptCount val="6"/>
                <c:pt idx="0">
                  <c:v>&lt; 30 yr</c:v>
                </c:pt>
                <c:pt idx="1">
                  <c:v>30 - 39 yr</c:v>
                </c:pt>
                <c:pt idx="2">
                  <c:v>40 - 49 yr</c:v>
                </c:pt>
                <c:pt idx="3">
                  <c:v>50 - 59 yr</c:v>
                </c:pt>
                <c:pt idx="4">
                  <c:v>60 - 69 yr</c:v>
                </c:pt>
                <c:pt idx="5">
                  <c:v>≥70 yr</c:v>
                </c:pt>
              </c:strCache>
            </c:strRef>
          </c:cat>
          <c:val>
            <c:numRef>
              <c:f>Comorbidities!$C$11:$H$11</c:f>
              <c:numCache>
                <c:formatCode>0%</c:formatCode>
                <c:ptCount val="6"/>
                <c:pt idx="0">
                  <c:v>0.49193548387096775</c:v>
                </c:pt>
                <c:pt idx="1">
                  <c:v>0.53608247422680411</c:v>
                </c:pt>
                <c:pt idx="2">
                  <c:v>0.58444444444444443</c:v>
                </c:pt>
                <c:pt idx="3">
                  <c:v>0.66081871345029242</c:v>
                </c:pt>
                <c:pt idx="4">
                  <c:v>0.62574850299401197</c:v>
                </c:pt>
                <c:pt idx="5">
                  <c:v>0.69230769230769229</c:v>
                </c:pt>
              </c:numCache>
            </c:numRef>
          </c:val>
          <c:smooth val="0"/>
          <c:extLst>
            <c:ext xmlns:c16="http://schemas.microsoft.com/office/drawing/2014/chart" uri="{C3380CC4-5D6E-409C-BE32-E72D297353CC}">
              <c16:uniqueId val="{00000000-6D5A-E244-AA3B-62D1AED6DBDD}"/>
            </c:ext>
          </c:extLst>
        </c:ser>
        <c:ser>
          <c:idx val="2"/>
          <c:order val="1"/>
          <c:tx>
            <c:strRef>
              <c:f>Comorbidities!$A$13</c:f>
              <c:strCache>
                <c:ptCount val="1"/>
                <c:pt idx="0">
                  <c:v>Dislipidemia</c:v>
                </c:pt>
              </c:strCache>
            </c:strRef>
          </c:tx>
          <c:spPr>
            <a:ln w="38100" cap="rnd">
              <a:solidFill>
                <a:schemeClr val="bg1">
                  <a:lumMod val="50000"/>
                </a:schemeClr>
              </a:solidFill>
              <a:round/>
            </a:ln>
            <a:effectLst/>
          </c:spPr>
          <c:marker>
            <c:symbol val="none"/>
          </c:marker>
          <c:cat>
            <c:strRef>
              <c:f>Comorbidities!$C$2:$H$2</c:f>
              <c:strCache>
                <c:ptCount val="6"/>
                <c:pt idx="0">
                  <c:v>&lt; 30 yr</c:v>
                </c:pt>
                <c:pt idx="1">
                  <c:v>30 - 39 yr</c:v>
                </c:pt>
                <c:pt idx="2">
                  <c:v>40 - 49 yr</c:v>
                </c:pt>
                <c:pt idx="3">
                  <c:v>50 - 59 yr</c:v>
                </c:pt>
                <c:pt idx="4">
                  <c:v>60 - 69 yr</c:v>
                </c:pt>
                <c:pt idx="5">
                  <c:v>≥70 yr</c:v>
                </c:pt>
              </c:strCache>
            </c:strRef>
          </c:cat>
          <c:val>
            <c:numRef>
              <c:f>Comorbidities!$C$13:$H$13</c:f>
              <c:numCache>
                <c:formatCode>0%</c:formatCode>
                <c:ptCount val="6"/>
                <c:pt idx="0">
                  <c:v>9.6774193548387094E-2</c:v>
                </c:pt>
                <c:pt idx="1">
                  <c:v>0.19931271477663232</c:v>
                </c:pt>
                <c:pt idx="2">
                  <c:v>0.26</c:v>
                </c:pt>
                <c:pt idx="3">
                  <c:v>0.42836257309941522</c:v>
                </c:pt>
                <c:pt idx="4">
                  <c:v>0.55389221556886226</c:v>
                </c:pt>
                <c:pt idx="5">
                  <c:v>0.69230769230769229</c:v>
                </c:pt>
              </c:numCache>
            </c:numRef>
          </c:val>
          <c:smooth val="0"/>
          <c:extLst>
            <c:ext xmlns:c16="http://schemas.microsoft.com/office/drawing/2014/chart" uri="{C3380CC4-5D6E-409C-BE32-E72D297353CC}">
              <c16:uniqueId val="{00000001-6D5A-E244-AA3B-62D1AED6DBDD}"/>
            </c:ext>
          </c:extLst>
        </c:ser>
        <c:ser>
          <c:idx val="4"/>
          <c:order val="2"/>
          <c:tx>
            <c:strRef>
              <c:f>Comorbidities!$A$15</c:f>
              <c:strCache>
                <c:ptCount val="1"/>
                <c:pt idx="0">
                  <c:v>Hypertension</c:v>
                </c:pt>
              </c:strCache>
            </c:strRef>
          </c:tx>
          <c:spPr>
            <a:ln w="38100" cap="rnd">
              <a:solidFill>
                <a:srgbClr val="FF0000"/>
              </a:solidFill>
              <a:round/>
            </a:ln>
            <a:effectLst/>
          </c:spPr>
          <c:marker>
            <c:symbol val="none"/>
          </c:marker>
          <c:cat>
            <c:strRef>
              <c:f>Comorbidities!$C$2:$H$2</c:f>
              <c:strCache>
                <c:ptCount val="6"/>
                <c:pt idx="0">
                  <c:v>&lt; 30 yr</c:v>
                </c:pt>
                <c:pt idx="1">
                  <c:v>30 - 39 yr</c:v>
                </c:pt>
                <c:pt idx="2">
                  <c:v>40 - 49 yr</c:v>
                </c:pt>
                <c:pt idx="3">
                  <c:v>50 - 59 yr</c:v>
                </c:pt>
                <c:pt idx="4">
                  <c:v>60 - 69 yr</c:v>
                </c:pt>
                <c:pt idx="5">
                  <c:v>≥70 yr</c:v>
                </c:pt>
              </c:strCache>
            </c:strRef>
          </c:cat>
          <c:val>
            <c:numRef>
              <c:f>Comorbidities!$C$15:$H$15</c:f>
              <c:numCache>
                <c:formatCode>0%</c:formatCode>
                <c:ptCount val="6"/>
                <c:pt idx="0">
                  <c:v>1.6129032258064516E-2</c:v>
                </c:pt>
                <c:pt idx="1">
                  <c:v>5.4982817869415807E-2</c:v>
                </c:pt>
                <c:pt idx="2">
                  <c:v>0.14444444444444443</c:v>
                </c:pt>
                <c:pt idx="3">
                  <c:v>0.33771929824561403</c:v>
                </c:pt>
                <c:pt idx="4">
                  <c:v>0.47005988023952094</c:v>
                </c:pt>
                <c:pt idx="5">
                  <c:v>0.64102564102564108</c:v>
                </c:pt>
              </c:numCache>
            </c:numRef>
          </c:val>
          <c:smooth val="0"/>
          <c:extLst>
            <c:ext xmlns:c16="http://schemas.microsoft.com/office/drawing/2014/chart" uri="{C3380CC4-5D6E-409C-BE32-E72D297353CC}">
              <c16:uniqueId val="{00000002-6D5A-E244-AA3B-62D1AED6DBDD}"/>
            </c:ext>
          </c:extLst>
        </c:ser>
        <c:ser>
          <c:idx val="1"/>
          <c:order val="3"/>
          <c:tx>
            <c:strRef>
              <c:f>Comorbidities!$A$12</c:f>
              <c:strCache>
                <c:ptCount val="1"/>
                <c:pt idx="0">
                  <c:v>Overwieght/Obese</c:v>
                </c:pt>
              </c:strCache>
            </c:strRef>
          </c:tx>
          <c:spPr>
            <a:ln w="38100" cap="rnd">
              <a:solidFill>
                <a:srgbClr val="008F00"/>
              </a:solidFill>
              <a:round/>
            </a:ln>
            <a:effectLst/>
          </c:spPr>
          <c:marker>
            <c:symbol val="none"/>
          </c:marker>
          <c:cat>
            <c:strRef>
              <c:f>Comorbidities!$C$2:$H$2</c:f>
              <c:strCache>
                <c:ptCount val="6"/>
                <c:pt idx="0">
                  <c:v>&lt; 30 yr</c:v>
                </c:pt>
                <c:pt idx="1">
                  <c:v>30 - 39 yr</c:v>
                </c:pt>
                <c:pt idx="2">
                  <c:v>40 - 49 yr</c:v>
                </c:pt>
                <c:pt idx="3">
                  <c:v>50 - 59 yr</c:v>
                </c:pt>
                <c:pt idx="4">
                  <c:v>60 - 69 yr</c:v>
                </c:pt>
                <c:pt idx="5">
                  <c:v>≥70 yr</c:v>
                </c:pt>
              </c:strCache>
            </c:strRef>
          </c:cat>
          <c:val>
            <c:numRef>
              <c:f>Comorbidities!$C$12:$H$12</c:f>
              <c:numCache>
                <c:formatCode>0%</c:formatCode>
                <c:ptCount val="6"/>
                <c:pt idx="0">
                  <c:v>0.15322580645161291</c:v>
                </c:pt>
                <c:pt idx="1">
                  <c:v>0.33333333333333331</c:v>
                </c:pt>
                <c:pt idx="2">
                  <c:v>0.43555555555555553</c:v>
                </c:pt>
                <c:pt idx="3">
                  <c:v>0.46637426900584794</c:v>
                </c:pt>
                <c:pt idx="4">
                  <c:v>0.52095808383233533</c:v>
                </c:pt>
                <c:pt idx="5">
                  <c:v>0.49572649572649574</c:v>
                </c:pt>
              </c:numCache>
            </c:numRef>
          </c:val>
          <c:smooth val="0"/>
          <c:extLst>
            <c:ext xmlns:c16="http://schemas.microsoft.com/office/drawing/2014/chart" uri="{C3380CC4-5D6E-409C-BE32-E72D297353CC}">
              <c16:uniqueId val="{00000003-6D5A-E244-AA3B-62D1AED6DBDD}"/>
            </c:ext>
          </c:extLst>
        </c:ser>
        <c:ser>
          <c:idx val="6"/>
          <c:order val="4"/>
          <c:tx>
            <c:strRef>
              <c:f>Comorbidities!$A$17</c:f>
              <c:strCache>
                <c:ptCount val="1"/>
                <c:pt idx="0">
                  <c:v>CVD</c:v>
                </c:pt>
              </c:strCache>
            </c:strRef>
          </c:tx>
          <c:spPr>
            <a:ln w="38100" cap="rnd">
              <a:solidFill>
                <a:srgbClr val="7030A0"/>
              </a:solidFill>
              <a:round/>
            </a:ln>
            <a:effectLst/>
          </c:spPr>
          <c:marker>
            <c:symbol val="none"/>
          </c:marker>
          <c:cat>
            <c:strRef>
              <c:f>Comorbidities!$C$2:$H$2</c:f>
              <c:strCache>
                <c:ptCount val="6"/>
                <c:pt idx="0">
                  <c:v>&lt; 30 yr</c:v>
                </c:pt>
                <c:pt idx="1">
                  <c:v>30 - 39 yr</c:v>
                </c:pt>
                <c:pt idx="2">
                  <c:v>40 - 49 yr</c:v>
                </c:pt>
                <c:pt idx="3">
                  <c:v>50 - 59 yr</c:v>
                </c:pt>
                <c:pt idx="4">
                  <c:v>60 - 69 yr</c:v>
                </c:pt>
                <c:pt idx="5">
                  <c:v>≥70 yr</c:v>
                </c:pt>
              </c:strCache>
            </c:strRef>
          </c:cat>
          <c:val>
            <c:numRef>
              <c:f>Comorbidities!$C$17:$H$17</c:f>
              <c:numCache>
                <c:formatCode>0%</c:formatCode>
                <c:ptCount val="6"/>
                <c:pt idx="0">
                  <c:v>8.0645161290322578E-3</c:v>
                </c:pt>
                <c:pt idx="1">
                  <c:v>4.4673539518900345E-2</c:v>
                </c:pt>
                <c:pt idx="2">
                  <c:v>5.5555555555555552E-2</c:v>
                </c:pt>
                <c:pt idx="3">
                  <c:v>0.20760233918128654</c:v>
                </c:pt>
                <c:pt idx="4">
                  <c:v>0.3532934131736527</c:v>
                </c:pt>
                <c:pt idx="5">
                  <c:v>0.49572649572649574</c:v>
                </c:pt>
              </c:numCache>
            </c:numRef>
          </c:val>
          <c:smooth val="0"/>
          <c:extLst>
            <c:ext xmlns:c16="http://schemas.microsoft.com/office/drawing/2014/chart" uri="{C3380CC4-5D6E-409C-BE32-E72D297353CC}">
              <c16:uniqueId val="{00000004-6D5A-E244-AA3B-62D1AED6DBDD}"/>
            </c:ext>
          </c:extLst>
        </c:ser>
        <c:ser>
          <c:idx val="5"/>
          <c:order val="5"/>
          <c:tx>
            <c:strRef>
              <c:f>Comorbidities!$A$16</c:f>
              <c:strCache>
                <c:ptCount val="1"/>
                <c:pt idx="0">
                  <c:v>Bone</c:v>
                </c:pt>
              </c:strCache>
            </c:strRef>
          </c:tx>
          <c:spPr>
            <a:ln w="38100" cap="rnd">
              <a:solidFill>
                <a:srgbClr val="FF7E79"/>
              </a:solidFill>
              <a:round/>
            </a:ln>
            <a:effectLst/>
          </c:spPr>
          <c:marker>
            <c:symbol val="none"/>
          </c:marker>
          <c:cat>
            <c:strRef>
              <c:f>Comorbidities!$C$2:$H$2</c:f>
              <c:strCache>
                <c:ptCount val="6"/>
                <c:pt idx="0">
                  <c:v>&lt; 30 yr</c:v>
                </c:pt>
                <c:pt idx="1">
                  <c:v>30 - 39 yr</c:v>
                </c:pt>
                <c:pt idx="2">
                  <c:v>40 - 49 yr</c:v>
                </c:pt>
                <c:pt idx="3">
                  <c:v>50 - 59 yr</c:v>
                </c:pt>
                <c:pt idx="4">
                  <c:v>60 - 69 yr</c:v>
                </c:pt>
                <c:pt idx="5">
                  <c:v>≥70 yr</c:v>
                </c:pt>
              </c:strCache>
            </c:strRef>
          </c:cat>
          <c:val>
            <c:numRef>
              <c:f>Comorbidities!$C$16:$H$16</c:f>
              <c:numCache>
                <c:formatCode>0%</c:formatCode>
                <c:ptCount val="6"/>
                <c:pt idx="0">
                  <c:v>3.2258064516129031E-2</c:v>
                </c:pt>
                <c:pt idx="1">
                  <c:v>6.1855670103092786E-2</c:v>
                </c:pt>
                <c:pt idx="2">
                  <c:v>0.12222222222222222</c:v>
                </c:pt>
                <c:pt idx="3">
                  <c:v>0.28947368421052633</c:v>
                </c:pt>
                <c:pt idx="4">
                  <c:v>0.39520958083832336</c:v>
                </c:pt>
                <c:pt idx="5">
                  <c:v>0.45299145299145299</c:v>
                </c:pt>
              </c:numCache>
            </c:numRef>
          </c:val>
          <c:smooth val="0"/>
          <c:extLst>
            <c:ext xmlns:c16="http://schemas.microsoft.com/office/drawing/2014/chart" uri="{C3380CC4-5D6E-409C-BE32-E72D297353CC}">
              <c16:uniqueId val="{00000005-6D5A-E244-AA3B-62D1AED6DBDD}"/>
            </c:ext>
          </c:extLst>
        </c:ser>
        <c:ser>
          <c:idx val="7"/>
          <c:order val="6"/>
          <c:tx>
            <c:strRef>
              <c:f>Comorbidities!$A$18</c:f>
              <c:strCache>
                <c:ptCount val="1"/>
                <c:pt idx="0">
                  <c:v>Renal</c:v>
                </c:pt>
              </c:strCache>
            </c:strRef>
          </c:tx>
          <c:spPr>
            <a:ln w="38100" cap="rnd">
              <a:solidFill>
                <a:srgbClr val="00B050"/>
              </a:solidFill>
              <a:round/>
            </a:ln>
            <a:effectLst/>
          </c:spPr>
          <c:marker>
            <c:symbol val="none"/>
          </c:marker>
          <c:cat>
            <c:strRef>
              <c:f>Comorbidities!$C$2:$H$2</c:f>
              <c:strCache>
                <c:ptCount val="6"/>
                <c:pt idx="0">
                  <c:v>&lt; 30 yr</c:v>
                </c:pt>
                <c:pt idx="1">
                  <c:v>30 - 39 yr</c:v>
                </c:pt>
                <c:pt idx="2">
                  <c:v>40 - 49 yr</c:v>
                </c:pt>
                <c:pt idx="3">
                  <c:v>50 - 59 yr</c:v>
                </c:pt>
                <c:pt idx="4">
                  <c:v>60 - 69 yr</c:v>
                </c:pt>
                <c:pt idx="5">
                  <c:v>≥70 yr</c:v>
                </c:pt>
              </c:strCache>
            </c:strRef>
          </c:cat>
          <c:val>
            <c:numRef>
              <c:f>Comorbidities!$C$18:$H$18</c:f>
              <c:numCache>
                <c:formatCode>0%</c:formatCode>
                <c:ptCount val="6"/>
                <c:pt idx="0">
                  <c:v>1.6129032258064516E-2</c:v>
                </c:pt>
                <c:pt idx="1">
                  <c:v>3.4364261168384883E-2</c:v>
                </c:pt>
                <c:pt idx="2">
                  <c:v>6.8888888888888888E-2</c:v>
                </c:pt>
                <c:pt idx="3">
                  <c:v>0.20614035087719298</c:v>
                </c:pt>
                <c:pt idx="4">
                  <c:v>0.31437125748502992</c:v>
                </c:pt>
                <c:pt idx="5">
                  <c:v>0.37606837606837606</c:v>
                </c:pt>
              </c:numCache>
            </c:numRef>
          </c:val>
          <c:smooth val="0"/>
          <c:extLst>
            <c:ext xmlns:c16="http://schemas.microsoft.com/office/drawing/2014/chart" uri="{C3380CC4-5D6E-409C-BE32-E72D297353CC}">
              <c16:uniqueId val="{00000006-6D5A-E244-AA3B-62D1AED6DBDD}"/>
            </c:ext>
          </c:extLst>
        </c:ser>
        <c:ser>
          <c:idx val="3"/>
          <c:order val="7"/>
          <c:tx>
            <c:strRef>
              <c:f>Comorbidities!$A$14</c:f>
              <c:strCache>
                <c:ptCount val="1"/>
                <c:pt idx="0">
                  <c:v>Liver</c:v>
                </c:pt>
              </c:strCache>
            </c:strRef>
          </c:tx>
          <c:spPr>
            <a:ln w="38100" cap="rnd">
              <a:solidFill>
                <a:srgbClr val="0070C0"/>
              </a:solidFill>
              <a:round/>
            </a:ln>
            <a:effectLst/>
          </c:spPr>
          <c:marker>
            <c:symbol val="none"/>
          </c:marker>
          <c:cat>
            <c:strRef>
              <c:f>Comorbidities!$C$2:$H$2</c:f>
              <c:strCache>
                <c:ptCount val="6"/>
                <c:pt idx="0">
                  <c:v>&lt; 30 yr</c:v>
                </c:pt>
                <c:pt idx="1">
                  <c:v>30 - 39 yr</c:v>
                </c:pt>
                <c:pt idx="2">
                  <c:v>40 - 49 yr</c:v>
                </c:pt>
                <c:pt idx="3">
                  <c:v>50 - 59 yr</c:v>
                </c:pt>
                <c:pt idx="4">
                  <c:v>60 - 69 yr</c:v>
                </c:pt>
                <c:pt idx="5">
                  <c:v>≥70 yr</c:v>
                </c:pt>
              </c:strCache>
            </c:strRef>
          </c:cat>
          <c:val>
            <c:numRef>
              <c:f>Comorbidities!$C$14:$H$14</c:f>
              <c:numCache>
                <c:formatCode>0%</c:formatCode>
                <c:ptCount val="6"/>
                <c:pt idx="0">
                  <c:v>0.17741935483870969</c:v>
                </c:pt>
                <c:pt idx="1">
                  <c:v>0.31958762886597936</c:v>
                </c:pt>
                <c:pt idx="2">
                  <c:v>0.3511111111111111</c:v>
                </c:pt>
                <c:pt idx="3">
                  <c:v>0.40935672514619881</c:v>
                </c:pt>
                <c:pt idx="4">
                  <c:v>0.43413173652694609</c:v>
                </c:pt>
                <c:pt idx="5">
                  <c:v>0.33333333333333331</c:v>
                </c:pt>
              </c:numCache>
            </c:numRef>
          </c:val>
          <c:smooth val="0"/>
          <c:extLst>
            <c:ext xmlns:c16="http://schemas.microsoft.com/office/drawing/2014/chart" uri="{C3380CC4-5D6E-409C-BE32-E72D297353CC}">
              <c16:uniqueId val="{00000007-6D5A-E244-AA3B-62D1AED6DBDD}"/>
            </c:ext>
          </c:extLst>
        </c:ser>
        <c:ser>
          <c:idx val="8"/>
          <c:order val="8"/>
          <c:tx>
            <c:strRef>
              <c:f>Comorbidities!$A$19</c:f>
              <c:strCache>
                <c:ptCount val="1"/>
                <c:pt idx="0">
                  <c:v>Diabetes</c:v>
                </c:pt>
              </c:strCache>
            </c:strRef>
          </c:tx>
          <c:spPr>
            <a:ln w="38100" cap="rnd">
              <a:solidFill>
                <a:srgbClr val="FF2F92"/>
              </a:solidFill>
              <a:round/>
            </a:ln>
            <a:effectLst/>
          </c:spPr>
          <c:marker>
            <c:symbol val="none"/>
          </c:marker>
          <c:cat>
            <c:strRef>
              <c:f>Comorbidities!$C$2:$H$2</c:f>
              <c:strCache>
                <c:ptCount val="6"/>
                <c:pt idx="0">
                  <c:v>&lt; 30 yr</c:v>
                </c:pt>
                <c:pt idx="1">
                  <c:v>30 - 39 yr</c:v>
                </c:pt>
                <c:pt idx="2">
                  <c:v>40 - 49 yr</c:v>
                </c:pt>
                <c:pt idx="3">
                  <c:v>50 - 59 yr</c:v>
                </c:pt>
                <c:pt idx="4">
                  <c:v>60 - 69 yr</c:v>
                </c:pt>
                <c:pt idx="5">
                  <c:v>≥70 yr</c:v>
                </c:pt>
              </c:strCache>
            </c:strRef>
          </c:cat>
          <c:val>
            <c:numRef>
              <c:f>Comorbidities!$C$19:$H$19</c:f>
              <c:numCache>
                <c:formatCode>0%</c:formatCode>
                <c:ptCount val="6"/>
                <c:pt idx="0">
                  <c:v>4.8387096774193547E-2</c:v>
                </c:pt>
                <c:pt idx="1">
                  <c:v>1.0309278350515464E-2</c:v>
                </c:pt>
                <c:pt idx="2">
                  <c:v>4.6666666666666669E-2</c:v>
                </c:pt>
                <c:pt idx="3">
                  <c:v>0.12280701754385964</c:v>
                </c:pt>
                <c:pt idx="4">
                  <c:v>0.20958083832335328</c:v>
                </c:pt>
                <c:pt idx="5">
                  <c:v>0.33333333333333331</c:v>
                </c:pt>
              </c:numCache>
            </c:numRef>
          </c:val>
          <c:smooth val="0"/>
          <c:extLst>
            <c:ext xmlns:c16="http://schemas.microsoft.com/office/drawing/2014/chart" uri="{C3380CC4-5D6E-409C-BE32-E72D297353CC}">
              <c16:uniqueId val="{00000008-6D5A-E244-AA3B-62D1AED6DBDD}"/>
            </c:ext>
          </c:extLst>
        </c:ser>
        <c:ser>
          <c:idx val="9"/>
          <c:order val="9"/>
          <c:tx>
            <c:strRef>
              <c:f>Comorbidities!$A$20</c:f>
              <c:strCache>
                <c:ptCount val="1"/>
                <c:pt idx="0">
                  <c:v>Cancer</c:v>
                </c:pt>
              </c:strCache>
            </c:strRef>
          </c:tx>
          <c:spPr>
            <a:ln w="38100" cap="rnd">
              <a:solidFill>
                <a:srgbClr val="945200"/>
              </a:solidFill>
              <a:round/>
            </a:ln>
            <a:effectLst/>
          </c:spPr>
          <c:marker>
            <c:symbol val="none"/>
          </c:marker>
          <c:cat>
            <c:strRef>
              <c:f>Comorbidities!$C$2:$H$2</c:f>
              <c:strCache>
                <c:ptCount val="6"/>
                <c:pt idx="0">
                  <c:v>&lt; 30 yr</c:v>
                </c:pt>
                <c:pt idx="1">
                  <c:v>30 - 39 yr</c:v>
                </c:pt>
                <c:pt idx="2">
                  <c:v>40 - 49 yr</c:v>
                </c:pt>
                <c:pt idx="3">
                  <c:v>50 - 59 yr</c:v>
                </c:pt>
                <c:pt idx="4">
                  <c:v>60 - 69 yr</c:v>
                </c:pt>
                <c:pt idx="5">
                  <c:v>≥70 yr</c:v>
                </c:pt>
              </c:strCache>
            </c:strRef>
          </c:cat>
          <c:val>
            <c:numRef>
              <c:f>Comorbidities!$C$20:$H$20</c:f>
              <c:numCache>
                <c:formatCode>0%</c:formatCode>
                <c:ptCount val="6"/>
                <c:pt idx="0">
                  <c:v>1.2987012987012988E-2</c:v>
                </c:pt>
                <c:pt idx="1">
                  <c:v>1.8181818181818181E-2</c:v>
                </c:pt>
                <c:pt idx="2">
                  <c:v>4.7393364928909949E-2</c:v>
                </c:pt>
                <c:pt idx="3">
                  <c:v>9.2537313432835819E-2</c:v>
                </c:pt>
                <c:pt idx="4">
                  <c:v>0.15384615384615385</c:v>
                </c:pt>
                <c:pt idx="5">
                  <c:v>0.30357142857142855</c:v>
                </c:pt>
              </c:numCache>
            </c:numRef>
          </c:val>
          <c:smooth val="0"/>
          <c:extLst>
            <c:ext xmlns:c16="http://schemas.microsoft.com/office/drawing/2014/chart" uri="{C3380CC4-5D6E-409C-BE32-E72D297353CC}">
              <c16:uniqueId val="{00000009-6D5A-E244-AA3B-62D1AED6DBDD}"/>
            </c:ext>
          </c:extLst>
        </c:ser>
        <c:dLbls>
          <c:showLegendKey val="0"/>
          <c:showVal val="0"/>
          <c:showCatName val="0"/>
          <c:showSerName val="0"/>
          <c:showPercent val="0"/>
          <c:showBubbleSize val="0"/>
        </c:dLbls>
        <c:smooth val="0"/>
        <c:axId val="62637184"/>
        <c:axId val="62638720"/>
      </c:lineChart>
      <c:catAx>
        <c:axId val="6263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62638720"/>
        <c:crosses val="autoZero"/>
        <c:auto val="1"/>
        <c:lblAlgn val="ctr"/>
        <c:lblOffset val="100"/>
        <c:noMultiLvlLbl val="0"/>
      </c:catAx>
      <c:valAx>
        <c:axId val="6263872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62637184"/>
        <c:crosses val="autoZero"/>
        <c:crossBetween val="between"/>
      </c:valAx>
      <c:spPr>
        <a:noFill/>
        <a:ln w="571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cap="flat" cmpd="sng" algn="ctr">
      <a:noFill/>
      <a:round/>
    </a:ln>
    <a:effectLst/>
  </c:spPr>
  <c:txPr>
    <a:bodyPr/>
    <a:lstStyle/>
    <a:p>
      <a:pPr>
        <a:defRPr sz="11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'HIV-prevalence'!$H$20</c:f>
              <c:strCache>
                <c:ptCount val="1"/>
                <c:pt idx="0">
                  <c:v>Frequency</c:v>
                </c:pt>
              </c:strCache>
            </c:strRef>
          </c:tx>
          <c:spPr>
            <a:solidFill>
              <a:srgbClr val="67A36F"/>
            </a:solidFill>
            <a:ln>
              <a:noFill/>
            </a:ln>
            <a:effectLst/>
          </c:spPr>
          <c:invertIfNegative val="0"/>
          <c:cat>
            <c:strRef>
              <c:f>'HIV-prevalence'!$F$33:$F$51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'HIV-prevalence'!$H$33:$H$51</c:f>
              <c:numCache>
                <c:formatCode>General</c:formatCode>
                <c:ptCount val="19"/>
                <c:pt idx="0">
                  <c:v>214</c:v>
                </c:pt>
                <c:pt idx="1">
                  <c:v>223</c:v>
                </c:pt>
                <c:pt idx="2" formatCode="#,##0">
                  <c:v>251</c:v>
                </c:pt>
                <c:pt idx="3" formatCode="#,##0">
                  <c:v>234</c:v>
                </c:pt>
                <c:pt idx="4" formatCode="#,##0">
                  <c:v>188</c:v>
                </c:pt>
                <c:pt idx="5" formatCode="#,##0">
                  <c:v>204</c:v>
                </c:pt>
                <c:pt idx="6" formatCode="#,##0">
                  <c:v>218</c:v>
                </c:pt>
                <c:pt idx="7" formatCode="#,##0">
                  <c:v>250</c:v>
                </c:pt>
                <c:pt idx="8" formatCode="#,##0">
                  <c:v>214</c:v>
                </c:pt>
                <c:pt idx="9" formatCode="#,##0">
                  <c:v>192</c:v>
                </c:pt>
                <c:pt idx="10" formatCode="#,##0">
                  <c:v>213</c:v>
                </c:pt>
                <c:pt idx="11" formatCode="#,##0">
                  <c:v>187</c:v>
                </c:pt>
                <c:pt idx="12" formatCode="#,##0">
                  <c:v>178</c:v>
                </c:pt>
                <c:pt idx="13" formatCode="#,##0">
                  <c:v>173</c:v>
                </c:pt>
                <c:pt idx="14" formatCode="#,##0">
                  <c:v>170</c:v>
                </c:pt>
                <c:pt idx="15" formatCode="#,##0">
                  <c:v>166</c:v>
                </c:pt>
                <c:pt idx="16" formatCode="#,##0">
                  <c:v>180</c:v>
                </c:pt>
                <c:pt idx="17" formatCode="#,##0">
                  <c:v>139</c:v>
                </c:pt>
                <c:pt idx="18" formatCode="#,##0">
                  <c:v>141</c:v>
                </c:pt>
              </c:numCache>
            </c:numRef>
          </c:val>
          <c:extLst>
            <c:ext xmlns:c16="http://schemas.microsoft.com/office/drawing/2014/chart" uri="{C3380CC4-5D6E-409C-BE32-E72D297353CC}">
              <c16:uniqueId val="{00000000-9127-ED4C-A21F-979935E1A9D6}"/>
            </c:ext>
          </c:extLst>
        </c:ser>
        <c:dLbls>
          <c:showLegendKey val="0"/>
          <c:showVal val="0"/>
          <c:showCatName val="0"/>
          <c:showSerName val="0"/>
          <c:showPercent val="0"/>
          <c:showBubbleSize val="0"/>
        </c:dLbls>
        <c:gapWidth val="55"/>
        <c:overlap val="33"/>
        <c:axId val="62292352"/>
        <c:axId val="62294272"/>
        <c:extLst>
          <c:ext xmlns:c15="http://schemas.microsoft.com/office/drawing/2012/chart" uri="{02D57815-91ED-43cb-92C2-25804820EDAC}">
            <c15:filteredBarSeries>
              <c15:ser>
                <c:idx val="4"/>
                <c:order val="1"/>
                <c:tx>
                  <c:strRef>
                    <c:extLst>
                      <c:ext uri="{02D57815-91ED-43cb-92C2-25804820EDAC}">
                        <c15:formulaRef>
                          <c15:sqref>'HIV-prevalence'!$I$32</c15:sqref>
                        </c15:formulaRef>
                      </c:ext>
                    </c:extLst>
                    <c:strCache>
                      <c:ptCount val="1"/>
                      <c:pt idx="0">
                        <c:v>Female</c:v>
                      </c:pt>
                    </c:strCache>
                  </c:strRef>
                </c:tx>
                <c:spPr>
                  <a:solidFill>
                    <a:schemeClr val="accent5"/>
                  </a:solidFill>
                  <a:ln>
                    <a:noFill/>
                  </a:ln>
                  <a:effectLst/>
                </c:spPr>
                <c:invertIfNegative val="0"/>
                <c:cat>
                  <c:strRef>
                    <c:extLst>
                      <c:ext uri="{02D57815-91ED-43cb-92C2-25804820EDAC}">
                        <c15:formulaRef>
                          <c15:sqref>'HIV-prevalence'!$F$33:$F$51</c15:sqref>
                        </c15:formulaRef>
                      </c:ext>
                    </c:extLst>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extLst>
                      <c:ext uri="{02D57815-91ED-43cb-92C2-25804820EDAC}">
                        <c15:formulaRef>
                          <c15:sqref>'HIV-prevalence'!$I$33:$I$51</c15:sqref>
                        </c15:formulaRef>
                      </c:ext>
                    </c:extLst>
                    <c:numCache>
                      <c:formatCode>0.00%</c:formatCode>
                      <c:ptCount val="19"/>
                      <c:pt idx="0">
                        <c:v>0.05</c:v>
                      </c:pt>
                      <c:pt idx="1">
                        <c:v>4.7E-2</c:v>
                      </c:pt>
                      <c:pt idx="2">
                        <c:v>4.2483660130718956E-2</c:v>
                      </c:pt>
                      <c:pt idx="3">
                        <c:v>4.7337278106508875E-2</c:v>
                      </c:pt>
                      <c:pt idx="4">
                        <c:v>3.4398034398034398E-2</c:v>
                      </c:pt>
                      <c:pt idx="5">
                        <c:v>2.8423772609819122E-2</c:v>
                      </c:pt>
                      <c:pt idx="6">
                        <c:v>4.4900000000000002E-2</c:v>
                      </c:pt>
                      <c:pt idx="7">
                        <c:v>6.0185185185185182E-2</c:v>
                      </c:pt>
                      <c:pt idx="8">
                        <c:v>4.4967880085653104E-2</c:v>
                      </c:pt>
                      <c:pt idx="9">
                        <c:v>3.1779661016949151E-2</c:v>
                      </c:pt>
                      <c:pt idx="10">
                        <c:v>2.197802197802198E-2</c:v>
                      </c:pt>
                      <c:pt idx="11">
                        <c:v>2.8397565922920892E-2</c:v>
                      </c:pt>
                      <c:pt idx="12">
                        <c:v>2.3032629558541268E-2</c:v>
                      </c:pt>
                      <c:pt idx="13">
                        <c:v>2.9100000000000001E-2</c:v>
                      </c:pt>
                      <c:pt idx="14">
                        <c:v>2.4899999999999999E-2</c:v>
                      </c:pt>
                      <c:pt idx="15">
                        <c:v>2.2255192878338281E-2</c:v>
                      </c:pt>
                      <c:pt idx="16">
                        <c:v>2.3391812865497075E-2</c:v>
                      </c:pt>
                      <c:pt idx="17">
                        <c:v>1.3299999999999999E-2</c:v>
                      </c:pt>
                      <c:pt idx="18" formatCode="0.0%">
                        <c:v>1.9E-2</c:v>
                      </c:pt>
                    </c:numCache>
                  </c:numRef>
                </c:val>
                <c:extLst>
                  <c:ext xmlns:c16="http://schemas.microsoft.com/office/drawing/2014/chart" uri="{C3380CC4-5D6E-409C-BE32-E72D297353CC}">
                    <c16:uniqueId val="{00000002-9127-ED4C-A21F-979935E1A9D6}"/>
                  </c:ext>
                </c:extLst>
              </c15:ser>
            </c15:filteredBarSeries>
            <c15:filteredBarSeries>
              <c15:ser>
                <c:idx val="5"/>
                <c:order val="3"/>
                <c:tx>
                  <c:strRef>
                    <c:extLst xmlns:c15="http://schemas.microsoft.com/office/drawing/2012/chart">
                      <c:ext xmlns:c15="http://schemas.microsoft.com/office/drawing/2012/chart" uri="{02D57815-91ED-43cb-92C2-25804820EDAC}">
                        <c15:formulaRef>
                          <c15:sqref>'HIV-prevalence'!$K$32</c15:sqref>
                        </c15:formulaRef>
                      </c:ext>
                    </c:extLst>
                    <c:strCache>
                      <c:ptCount val="1"/>
                      <c:pt idx="0">
                        <c:v>Male</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'HIV-prevalence'!$F$33:$F$51</c15:sqref>
                        </c15:formulaRef>
                      </c:ext>
                    </c:extLst>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extLst xmlns:c15="http://schemas.microsoft.com/office/drawing/2012/chart">
                      <c:ext xmlns:c15="http://schemas.microsoft.com/office/drawing/2012/chart" uri="{02D57815-91ED-43cb-92C2-25804820EDAC}">
                        <c15:formulaRef>
                          <c15:sqref>'HIV-prevalence'!$K$33:$K$51</c15:sqref>
                        </c15:formulaRef>
                      </c:ext>
                    </c:extLst>
                    <c:numCache>
                      <c:formatCode>0.00%</c:formatCode>
                      <c:ptCount val="19"/>
                      <c:pt idx="0">
                        <c:v>1.6E-2</c:v>
                      </c:pt>
                      <c:pt idx="1">
                        <c:v>1.7000000000000001E-2</c:v>
                      </c:pt>
                      <c:pt idx="2">
                        <c:v>1.9851530569688882E-2</c:v>
                      </c:pt>
                      <c:pt idx="3">
                        <c:v>1.8410607212228695E-2</c:v>
                      </c:pt>
                      <c:pt idx="4">
                        <c:v>1.3700787401574804E-2</c:v>
                      </c:pt>
                      <c:pt idx="5">
                        <c:v>1.6307562315166876E-2</c:v>
                      </c:pt>
                      <c:pt idx="6">
                        <c:v>1.54E-2</c:v>
                      </c:pt>
                      <c:pt idx="7">
                        <c:v>1.8477274601996205E-2</c:v>
                      </c:pt>
                      <c:pt idx="8">
                        <c:v>1.5487080725405233E-2</c:v>
                      </c:pt>
                      <c:pt idx="9">
                        <c:v>1.4307654999595829E-2</c:v>
                      </c:pt>
                      <c:pt idx="10">
                        <c:v>1.6323576712769378E-2</c:v>
                      </c:pt>
                      <c:pt idx="11">
                        <c:v>1.3299507995079951E-2</c:v>
                      </c:pt>
                      <c:pt idx="12">
                        <c:v>1.2553883385010966E-2</c:v>
                      </c:pt>
                      <c:pt idx="13">
                        <c:v>1.1599999999999999E-2</c:v>
                      </c:pt>
                      <c:pt idx="14">
                        <c:v>1.14E-2</c:v>
                      </c:pt>
                      <c:pt idx="15">
                        <c:v>1.0847701149425288E-2</c:v>
                      </c:pt>
                      <c:pt idx="16">
                        <c:v>1.2240632930288103E-2</c:v>
                      </c:pt>
                      <c:pt idx="17">
                        <c:v>9.7000000000000003E-3</c:v>
                      </c:pt>
                      <c:pt idx="18">
                        <c:v>9.2999999999999992E-3</c:v>
                      </c:pt>
                    </c:numCache>
                  </c:numRef>
                </c:val>
                <c:extLst xmlns:c15="http://schemas.microsoft.com/office/drawing/2012/chart">
                  <c:ext xmlns:c16="http://schemas.microsoft.com/office/drawing/2014/chart" uri="{C3380CC4-5D6E-409C-BE32-E72D297353CC}">
                    <c16:uniqueId val="{00000003-9127-ED4C-A21F-979935E1A9D6}"/>
                  </c:ext>
                </c:extLst>
              </c15:ser>
            </c15:filteredBarSeries>
          </c:ext>
        </c:extLst>
      </c:barChart>
      <c:lineChart>
        <c:grouping val="standard"/>
        <c:varyColors val="0"/>
        <c:ser>
          <c:idx val="6"/>
          <c:order val="2"/>
          <c:tx>
            <c:strRef>
              <c:f>'HIV-prevalence'!$L$20</c:f>
              <c:strCache>
                <c:ptCount val="1"/>
                <c:pt idx="0">
                  <c:v>Prevalence</c:v>
                </c:pt>
              </c:strCache>
            </c:strRef>
          </c:tx>
          <c:spPr>
            <a:ln w="34925" cap="rnd">
              <a:solidFill>
                <a:srgbClr val="FF0000"/>
              </a:solidFill>
              <a:round/>
            </a:ln>
            <a:effectLst/>
          </c:spPr>
          <c:marker>
            <c:symbol val="square"/>
            <c:size val="6"/>
            <c:spPr>
              <a:solidFill>
                <a:srgbClr val="CC8A00"/>
              </a:solidFill>
              <a:ln w="9525">
                <a:solidFill>
                  <a:srgbClr val="CC8A00"/>
                </a:solidFill>
              </a:ln>
              <a:effectLst/>
            </c:spPr>
          </c:marker>
          <c:cat>
            <c:strRef>
              <c:f>'HIV-prevalence'!$F$33:$F$51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'HIV-prevalence'!$L$33:$L$51</c:f>
              <c:numCache>
                <c:formatCode>0.00%</c:formatCode>
                <c:ptCount val="19"/>
                <c:pt idx="0">
                  <c:v>1.7000000000000001E-2</c:v>
                </c:pt>
                <c:pt idx="1">
                  <c:v>1.7999999999999999E-2</c:v>
                </c:pt>
                <c:pt idx="2">
                  <c:v>2.0414802765351767E-2</c:v>
                </c:pt>
                <c:pt idx="3">
                  <c:v>1.9213400114951967E-2</c:v>
                </c:pt>
                <c:pt idx="4">
                  <c:v>1.4343480582894636E-2</c:v>
                </c:pt>
                <c:pt idx="5">
                  <c:v>1.67E-2</c:v>
                </c:pt>
                <c:pt idx="6">
                  <c:v>1.6400000000000001E-2</c:v>
                </c:pt>
                <c:pt idx="7">
                  <c:v>1.9912385503783353E-2</c:v>
                </c:pt>
                <c:pt idx="8">
                  <c:v>1.6551937504834094E-2</c:v>
                </c:pt>
                <c:pt idx="9">
                  <c:v>1.4949778089231487E-2</c:v>
                </c:pt>
                <c:pt idx="10">
                  <c:v>1.6523155690016292E-2</c:v>
                </c:pt>
                <c:pt idx="11">
                  <c:v>1.3850825864750759E-2</c:v>
                </c:pt>
                <c:pt idx="12">
                  <c:v>1.2951105937136205E-2</c:v>
                </c:pt>
                <c:pt idx="13">
                  <c:v>1.2200000000000001E-2</c:v>
                </c:pt>
                <c:pt idx="14">
                  <c:v>1.1900000000000001E-2</c:v>
                </c:pt>
                <c:pt idx="15">
                  <c:v>1.1374537481156639E-2</c:v>
                </c:pt>
                <c:pt idx="16">
                  <c:v>1.278227524499361E-2</c:v>
                </c:pt>
                <c:pt idx="17">
                  <c:v>9.9000000000000008E-3</c:v>
                </c:pt>
                <c:pt idx="18">
                  <c:v>0.01</c:v>
                </c:pt>
              </c:numCache>
            </c:numRef>
          </c:val>
          <c:smooth val="0"/>
          <c:extLst>
            <c:ext xmlns:c16="http://schemas.microsoft.com/office/drawing/2014/chart" uri="{C3380CC4-5D6E-409C-BE32-E72D297353CC}">
              <c16:uniqueId val="{00000001-9127-ED4C-A21F-979935E1A9D6}"/>
            </c:ext>
          </c:extLst>
        </c:ser>
        <c:dLbls>
          <c:showLegendKey val="0"/>
          <c:showVal val="0"/>
          <c:showCatName val="0"/>
          <c:showSerName val="0"/>
          <c:showPercent val="0"/>
          <c:showBubbleSize val="0"/>
        </c:dLbls>
        <c:marker val="1"/>
        <c:smooth val="0"/>
        <c:axId val="62298368"/>
        <c:axId val="62296448"/>
      </c:lineChart>
      <c:catAx>
        <c:axId val="6229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294272"/>
        <c:crosses val="autoZero"/>
        <c:auto val="1"/>
        <c:lblAlgn val="ctr"/>
        <c:lblOffset val="100"/>
        <c:tickLblSkip val="2"/>
        <c:noMultiLvlLbl val="0"/>
      </c:catAx>
      <c:valAx>
        <c:axId val="62294272"/>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CA" sz="1600"/>
                  <a:t>Frequency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292352"/>
        <c:crosses val="autoZero"/>
        <c:crossBetween val="between"/>
      </c:valAx>
      <c:valAx>
        <c:axId val="6229644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CA" sz="1600"/>
                  <a:t>Prevalence(percent)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298368"/>
        <c:crosses val="max"/>
        <c:crossBetween val="between"/>
      </c:valAx>
      <c:catAx>
        <c:axId val="62298368"/>
        <c:scaling>
          <c:orientation val="minMax"/>
        </c:scaling>
        <c:delete val="1"/>
        <c:axPos val="b"/>
        <c:numFmt formatCode="General" sourceLinked="1"/>
        <c:majorTickMark val="none"/>
        <c:minorTickMark val="none"/>
        <c:tickLblPos val="nextTo"/>
        <c:crossAx val="622964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Sheet1!$B$2</c:f>
              <c:strCache>
                <c:ptCount val="1"/>
                <c:pt idx="0">
                  <c:v>Percent In Care</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Sheet1!$C$1:$E$1</c:f>
              <c:numCache>
                <c:formatCode>General</c:formatCode>
                <c:ptCount val="3"/>
                <c:pt idx="0">
                  <c:v>2017</c:v>
                </c:pt>
                <c:pt idx="1">
                  <c:v>2018</c:v>
                </c:pt>
                <c:pt idx="2">
                  <c:v>2019</c:v>
                </c:pt>
              </c:numCache>
            </c:numRef>
          </c:cat>
          <c:val>
            <c:numRef>
              <c:f>Sheet1!$C$2:$E$2</c:f>
              <c:numCache>
                <c:formatCode>General</c:formatCode>
                <c:ptCount val="3"/>
                <c:pt idx="0" formatCode="0.0">
                  <c:v>75.295663600525629</c:v>
                </c:pt>
                <c:pt idx="1">
                  <c:v>85.6</c:v>
                </c:pt>
                <c:pt idx="2" formatCode="0.0">
                  <c:v>89</c:v>
                </c:pt>
              </c:numCache>
            </c:numRef>
          </c:val>
          <c:smooth val="0"/>
          <c:extLst>
            <c:ext xmlns:c16="http://schemas.microsoft.com/office/drawing/2014/chart" uri="{C3380CC4-5D6E-409C-BE32-E72D297353CC}">
              <c16:uniqueId val="{00000003-EED2-374A-A612-0DA1162BD1B4}"/>
            </c:ext>
          </c:extLst>
        </c:ser>
        <c:ser>
          <c:idx val="1"/>
          <c:order val="1"/>
          <c:tx>
            <c:strRef>
              <c:f>Sheet1!$B$3</c:f>
              <c:strCache>
                <c:ptCount val="1"/>
                <c:pt idx="0">
                  <c:v>Percent On Treatment</c:v>
                </c:pt>
              </c:strCache>
            </c:strRef>
          </c:tx>
          <c:marker>
            <c:symbol val="none"/>
          </c:marker>
          <c:dPt>
            <c:idx val="2"/>
            <c:bubble3D val="0"/>
            <c:extLst>
              <c:ext xmlns:c16="http://schemas.microsoft.com/office/drawing/2014/chart" uri="{C3380CC4-5D6E-409C-BE32-E72D297353CC}">
                <c16:uniqueId val="{00000004-EED2-374A-A612-0DA1162BD1B4}"/>
              </c:ext>
            </c:extLst>
          </c:dPt>
          <c:dLbls>
            <c:dLbl>
              <c:idx val="1"/>
              <c:layout>
                <c:manualLayout>
                  <c:x val="-4.1666885389326384E-2"/>
                  <c:y val="3.2407407407407406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D2-374A-A612-0DA1162BD1B4}"/>
                </c:ext>
              </c:extLst>
            </c:dLbl>
            <c:dLbl>
              <c:idx val="2"/>
              <c:layout>
                <c:manualLayout>
                  <c:x val="-2.5000000000000001E-2"/>
                  <c:y val="1.8518518518518517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D2-374A-A612-0DA1162BD1B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Sheet1!$C$1:$E$1</c:f>
              <c:numCache>
                <c:formatCode>General</c:formatCode>
                <c:ptCount val="3"/>
                <c:pt idx="0">
                  <c:v>2017</c:v>
                </c:pt>
                <c:pt idx="1">
                  <c:v>2018</c:v>
                </c:pt>
                <c:pt idx="2">
                  <c:v>2019</c:v>
                </c:pt>
              </c:numCache>
            </c:numRef>
          </c:cat>
          <c:val>
            <c:numRef>
              <c:f>Sheet1!$C$3:$E$3</c:f>
              <c:numCache>
                <c:formatCode>0.0</c:formatCode>
                <c:ptCount val="3"/>
                <c:pt idx="1">
                  <c:v>80.916030534351151</c:v>
                </c:pt>
                <c:pt idx="2">
                  <c:v>82.228490832157974</c:v>
                </c:pt>
              </c:numCache>
            </c:numRef>
          </c:val>
          <c:smooth val="0"/>
          <c:extLst>
            <c:ext xmlns:c16="http://schemas.microsoft.com/office/drawing/2014/chart" uri="{C3380CC4-5D6E-409C-BE32-E72D297353CC}">
              <c16:uniqueId val="{00000006-EED2-374A-A612-0DA1162BD1B4}"/>
            </c:ext>
          </c:extLst>
        </c:ser>
        <c:ser>
          <c:idx val="2"/>
          <c:order val="2"/>
          <c:tx>
            <c:strRef>
              <c:f>Sheet1!$B$4</c:f>
              <c:strCache>
                <c:ptCount val="1"/>
                <c:pt idx="0">
                  <c:v>Percent vL &lt;200 </c:v>
                </c:pt>
              </c:strCache>
            </c:strRef>
          </c:tx>
          <c:marker>
            <c:symbol val="none"/>
          </c:marker>
          <c:dLbls>
            <c:dLbl>
              <c:idx val="1"/>
              <c:layout>
                <c:manualLayout>
                  <c:x val="-5.8333333333333383E-2"/>
                  <c:y val="1.3888888888888846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D2-374A-A612-0DA1162BD1B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Sheet1!$C$1:$E$1</c:f>
              <c:numCache>
                <c:formatCode>General</c:formatCode>
                <c:ptCount val="3"/>
                <c:pt idx="0">
                  <c:v>2017</c:v>
                </c:pt>
                <c:pt idx="1">
                  <c:v>2018</c:v>
                </c:pt>
                <c:pt idx="2">
                  <c:v>2019</c:v>
                </c:pt>
              </c:numCache>
            </c:numRef>
          </c:cat>
          <c:val>
            <c:numRef>
              <c:f>Sheet1!$C$4:$E$4</c:f>
              <c:numCache>
                <c:formatCode>General</c:formatCode>
                <c:ptCount val="3"/>
                <c:pt idx="1">
                  <c:v>67.3</c:v>
                </c:pt>
                <c:pt idx="2" formatCode="0.0">
                  <c:v>71.099999999999994</c:v>
                </c:pt>
              </c:numCache>
            </c:numRef>
          </c:val>
          <c:smooth val="0"/>
          <c:extLst>
            <c:ext xmlns:c16="http://schemas.microsoft.com/office/drawing/2014/chart" uri="{C3380CC4-5D6E-409C-BE32-E72D297353CC}">
              <c16:uniqueId val="{00000009-EED2-374A-A612-0DA1162BD1B4}"/>
            </c:ext>
          </c:extLst>
        </c:ser>
        <c:ser>
          <c:idx val="3"/>
          <c:order val="3"/>
          <c:tx>
            <c:strRef>
              <c:f>Sheet1!$B$5</c:f>
              <c:strCache>
                <c:ptCount val="1"/>
                <c:pt idx="0">
                  <c:v>Percent vL &lt;=39</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Sheet1!$C$1:$E$1</c:f>
              <c:numCache>
                <c:formatCode>General</c:formatCode>
                <c:ptCount val="3"/>
                <c:pt idx="0">
                  <c:v>2017</c:v>
                </c:pt>
                <c:pt idx="1">
                  <c:v>2018</c:v>
                </c:pt>
                <c:pt idx="2">
                  <c:v>2019</c:v>
                </c:pt>
              </c:numCache>
            </c:numRef>
          </c:cat>
          <c:val>
            <c:numRef>
              <c:f>Sheet1!$C$5:$E$5</c:f>
              <c:numCache>
                <c:formatCode>General</c:formatCode>
                <c:ptCount val="3"/>
                <c:pt idx="0">
                  <c:v>45</c:v>
                </c:pt>
                <c:pt idx="1">
                  <c:v>43.9</c:v>
                </c:pt>
                <c:pt idx="2" formatCode="0.0">
                  <c:v>63.3</c:v>
                </c:pt>
              </c:numCache>
            </c:numRef>
          </c:val>
          <c:smooth val="0"/>
          <c:extLst>
            <c:ext xmlns:c16="http://schemas.microsoft.com/office/drawing/2014/chart" uri="{C3380CC4-5D6E-409C-BE32-E72D297353CC}">
              <c16:uniqueId val="{0000000D-EED2-374A-A612-0DA1162BD1B4}"/>
            </c:ext>
          </c:extLst>
        </c:ser>
        <c:dLbls>
          <c:showLegendKey val="0"/>
          <c:showVal val="0"/>
          <c:showCatName val="0"/>
          <c:showSerName val="0"/>
          <c:showPercent val="0"/>
          <c:showBubbleSize val="0"/>
        </c:dLbls>
        <c:smooth val="0"/>
        <c:axId val="63632512"/>
        <c:axId val="63634048"/>
      </c:lineChart>
      <c:catAx>
        <c:axId val="63632512"/>
        <c:scaling>
          <c:orientation val="minMax"/>
        </c:scaling>
        <c:delete val="0"/>
        <c:axPos val="b"/>
        <c:numFmt formatCode="General" sourceLinked="1"/>
        <c:majorTickMark val="out"/>
        <c:minorTickMark val="none"/>
        <c:tickLblPos val="nextTo"/>
        <c:crossAx val="63634048"/>
        <c:crosses val="autoZero"/>
        <c:auto val="1"/>
        <c:lblAlgn val="ctr"/>
        <c:lblOffset val="100"/>
        <c:noMultiLvlLbl val="0"/>
      </c:catAx>
      <c:valAx>
        <c:axId val="63634048"/>
        <c:scaling>
          <c:orientation val="minMax"/>
        </c:scaling>
        <c:delete val="0"/>
        <c:axPos val="l"/>
        <c:title>
          <c:tx>
            <c:rich>
              <a:bodyPr rot="-5400000" vert="horz"/>
              <a:lstStyle/>
              <a:p>
                <a:pPr>
                  <a:defRPr/>
                </a:pPr>
                <a:r>
                  <a:rPr lang="en-US"/>
                  <a:t>Percent HIV Clients</a:t>
                </a:r>
              </a:p>
            </c:rich>
          </c:tx>
          <c:overlay val="0"/>
        </c:title>
        <c:numFmt formatCode="0.0" sourceLinked="1"/>
        <c:majorTickMark val="out"/>
        <c:minorTickMark val="none"/>
        <c:tickLblPos val="nextTo"/>
        <c:crossAx val="63632512"/>
        <c:crosses val="autoZero"/>
        <c:crossBetween val="between"/>
      </c:valAx>
    </c:plotArea>
    <c:legend>
      <c:legendPos val="b"/>
      <c:layout>
        <c:manualLayout>
          <c:xMode val="edge"/>
          <c:yMode val="edge"/>
          <c:x val="0"/>
          <c:y val="0.80027816474183255"/>
          <c:w val="1"/>
          <c:h val="0.11696894800701028"/>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Figure 2: Age-standardized rate of pregnancy, livebirth, and pregnancy termination (per 1,000 woman-years) after HIV diagnosis by </a:t>
            </a:r>
            <a:r>
              <a:rPr lang="en-US" dirty="0" err="1"/>
              <a:t>cART</a:t>
            </a:r>
            <a:r>
              <a:rPr lang="en-US" dirty="0"/>
              <a:t> era (n=622 pregnancy events)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85575603394682"/>
          <c:y val="0.14027464954660521"/>
          <c:w val="0.68049655710277657"/>
          <c:h val="0.75464727304917545"/>
        </c:manualLayout>
      </c:layout>
      <c:lineChart>
        <c:grouping val="standard"/>
        <c:varyColors val="0"/>
        <c:ser>
          <c:idx val="0"/>
          <c:order val="0"/>
          <c:tx>
            <c:strRef>
              <c:f>'Obj 3 Age-standardized rate1'!$A$5</c:f>
              <c:strCache>
                <c:ptCount val="1"/>
                <c:pt idx="0">
                  <c:v>Pregnancy </c:v>
                </c:pt>
              </c:strCache>
            </c:strRef>
          </c:tx>
          <c:spPr>
            <a:ln w="28575" cap="rnd">
              <a:solidFill>
                <a:schemeClr val="accent6"/>
              </a:solidFill>
              <a:round/>
            </a:ln>
            <a:effectLst/>
          </c:spPr>
          <c:marker>
            <c:symbol val="circle"/>
            <c:size val="8"/>
            <c:spPr>
              <a:solidFill>
                <a:schemeClr val="accent6"/>
              </a:solidFill>
              <a:ln w="9525">
                <a:solidFill>
                  <a:schemeClr val="accent6"/>
                </a:solidFill>
              </a:ln>
              <a:effectLst/>
            </c:spPr>
          </c:marker>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6"/>
                </a:solidFill>
                <a:prstDash val="sysDot"/>
              </a:ln>
              <a:effectLst/>
            </c:spPr>
            <c:trendlineType val="linear"/>
            <c:dispRSqr val="0"/>
            <c:dispEq val="0"/>
          </c:trendline>
          <c:errBars>
            <c:errDir val="y"/>
            <c:errBarType val="both"/>
            <c:errValType val="cust"/>
            <c:noEndCap val="0"/>
            <c:plus>
              <c:numRef>
                <c:f>'Obj 3 Age-standardized rate1'!$H$8:$H$11</c:f>
                <c:numCache>
                  <c:formatCode>General</c:formatCode>
                  <c:ptCount val="4"/>
                  <c:pt idx="0">
                    <c:v>14.836451724111598</c:v>
                  </c:pt>
                  <c:pt idx="1">
                    <c:v>16.987607154481253</c:v>
                  </c:pt>
                  <c:pt idx="2">
                    <c:v>11.608843727094921</c:v>
                  </c:pt>
                  <c:pt idx="3">
                    <c:v>15.777938043404788</c:v>
                  </c:pt>
                </c:numCache>
              </c:numRef>
            </c:plus>
            <c:minus>
              <c:numRef>
                <c:f>'Obj 3 Age-standardized rate1'!$G$8:$G$11</c:f>
                <c:numCache>
                  <c:formatCode>General</c:formatCode>
                  <c:ptCount val="4"/>
                  <c:pt idx="0">
                    <c:v>14.836451724111605</c:v>
                  </c:pt>
                  <c:pt idx="1">
                    <c:v>16.987607154481253</c:v>
                  </c:pt>
                  <c:pt idx="2">
                    <c:v>11.608843727094929</c:v>
                  </c:pt>
                  <c:pt idx="3">
                    <c:v>15.777938043404788</c:v>
                  </c:pt>
                </c:numCache>
              </c:numRef>
            </c:minus>
            <c:spPr>
              <a:noFill/>
              <a:ln w="9525" cap="flat" cmpd="sng" algn="ctr">
                <a:solidFill>
                  <a:schemeClr val="accent2"/>
                </a:solidFill>
                <a:round/>
              </a:ln>
              <a:effectLst/>
            </c:spPr>
          </c:errBars>
          <c:cat>
            <c:strRef>
              <c:f>'Obj 3 Age-standardized rate1'!$A$8:$A$11</c:f>
              <c:strCache>
                <c:ptCount val="4"/>
                <c:pt idx="0">
                  <c:v>&lt;= 1999</c:v>
                </c:pt>
                <c:pt idx="1">
                  <c:v>2000 - 2005</c:v>
                </c:pt>
                <c:pt idx="2">
                  <c:v>2006 - 2010</c:v>
                </c:pt>
                <c:pt idx="3">
                  <c:v>&gt;= 2011</c:v>
                </c:pt>
              </c:strCache>
            </c:strRef>
          </c:cat>
          <c:val>
            <c:numRef>
              <c:f>'Obj 3 Age-standardized rate1'!$D$8:$D$11</c:f>
              <c:numCache>
                <c:formatCode>0.00</c:formatCode>
                <c:ptCount val="4"/>
                <c:pt idx="0">
                  <c:v>62.695925944056526</c:v>
                </c:pt>
                <c:pt idx="1">
                  <c:v>71.763365401832573</c:v>
                </c:pt>
                <c:pt idx="2">
                  <c:v>61.398321518584709</c:v>
                </c:pt>
                <c:pt idx="3">
                  <c:v>75.60092590015725</c:v>
                </c:pt>
              </c:numCache>
            </c:numRef>
          </c:val>
          <c:smooth val="0"/>
          <c:extLst>
            <c:ext xmlns:c16="http://schemas.microsoft.com/office/drawing/2014/chart" uri="{C3380CC4-5D6E-409C-BE32-E72D297353CC}">
              <c16:uniqueId val="{00000001-FCC7-6344-8D77-030439CB3ADD}"/>
            </c:ext>
          </c:extLst>
        </c:ser>
        <c:ser>
          <c:idx val="1"/>
          <c:order val="1"/>
          <c:tx>
            <c:strRef>
              <c:f>'Obj 3 Age-standardized rate1'!$A$25</c:f>
              <c:strCache>
                <c:ptCount val="1"/>
                <c:pt idx="0">
                  <c:v>Livebirth</c:v>
                </c:pt>
              </c:strCache>
            </c:strRef>
          </c:tx>
          <c:spPr>
            <a:ln w="28575" cap="rnd">
              <a:solidFill>
                <a:srgbClr val="002060"/>
              </a:solidFill>
              <a:round/>
            </a:ln>
            <a:effectLst/>
          </c:spPr>
          <c:marker>
            <c:symbol val="circle"/>
            <c:size val="8"/>
            <c:spPr>
              <a:solidFill>
                <a:srgbClr val="002060"/>
              </a:solidFill>
              <a:ln w="9525">
                <a:solidFill>
                  <a:srgbClr val="002060"/>
                </a:solidFill>
              </a:ln>
              <a:effectLst/>
            </c:spPr>
          </c:marker>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002060"/>
                </a:solidFill>
                <a:prstDash val="sysDot"/>
              </a:ln>
              <a:effectLst/>
            </c:spPr>
            <c:trendlineType val="linear"/>
            <c:dispRSqr val="0"/>
            <c:dispEq val="0"/>
          </c:trendline>
          <c:errBars>
            <c:errDir val="y"/>
            <c:errBarType val="both"/>
            <c:errValType val="cust"/>
            <c:noEndCap val="0"/>
            <c:plus>
              <c:numRef>
                <c:f>'Obj 3 Age-standardized rate1'!$H$28:$H$31</c:f>
                <c:numCache>
                  <c:formatCode>General</c:formatCode>
                  <c:ptCount val="4"/>
                  <c:pt idx="0">
                    <c:v>11.20511847408396</c:v>
                  </c:pt>
                  <c:pt idx="1">
                    <c:v>15.211513433531763</c:v>
                  </c:pt>
                  <c:pt idx="2">
                    <c:v>10.04834463844697</c:v>
                  </c:pt>
                  <c:pt idx="3">
                    <c:v>13.023566526757591</c:v>
                  </c:pt>
                </c:numCache>
              </c:numRef>
            </c:plus>
            <c:minus>
              <c:numRef>
                <c:f>'Obj 3 Age-standardized rate1'!$G$28:$G$31</c:f>
                <c:numCache>
                  <c:formatCode>General</c:formatCode>
                  <c:ptCount val="4"/>
                  <c:pt idx="0">
                    <c:v>11.20511847408396</c:v>
                  </c:pt>
                  <c:pt idx="1">
                    <c:v>15.211513433531763</c:v>
                  </c:pt>
                  <c:pt idx="2">
                    <c:v>10.04834463844697</c:v>
                  </c:pt>
                  <c:pt idx="3">
                    <c:v>13.023566526757591</c:v>
                  </c:pt>
                </c:numCache>
              </c:numRef>
            </c:minus>
            <c:spPr>
              <a:noFill/>
              <a:ln w="9525" cap="flat" cmpd="sng" algn="ctr">
                <a:solidFill>
                  <a:srgbClr val="002060"/>
                </a:solidFill>
                <a:round/>
              </a:ln>
              <a:effectLst/>
            </c:spPr>
          </c:errBars>
          <c:cat>
            <c:strRef>
              <c:f>'Obj 3 Age-standardized rate1'!$A$8:$A$11</c:f>
              <c:strCache>
                <c:ptCount val="4"/>
                <c:pt idx="0">
                  <c:v>&lt;= 1999</c:v>
                </c:pt>
                <c:pt idx="1">
                  <c:v>2000 - 2005</c:v>
                </c:pt>
                <c:pt idx="2">
                  <c:v>2006 - 2010</c:v>
                </c:pt>
                <c:pt idx="3">
                  <c:v>&gt;= 2011</c:v>
                </c:pt>
              </c:strCache>
            </c:strRef>
          </c:cat>
          <c:val>
            <c:numRef>
              <c:f>'Obj 3 Age-standardized rate1'!$D$28:$D$31</c:f>
              <c:numCache>
                <c:formatCode>0.00</c:formatCode>
                <c:ptCount val="4"/>
                <c:pt idx="0">
                  <c:v>39.322838672161126</c:v>
                </c:pt>
                <c:pt idx="1">
                  <c:v>49.543673201758395</c:v>
                </c:pt>
                <c:pt idx="2">
                  <c:v>43.359477766907993</c:v>
                </c:pt>
                <c:pt idx="3">
                  <c:v>43.806140228143661</c:v>
                </c:pt>
              </c:numCache>
            </c:numRef>
          </c:val>
          <c:smooth val="0"/>
          <c:extLst>
            <c:ext xmlns:c16="http://schemas.microsoft.com/office/drawing/2014/chart" uri="{C3380CC4-5D6E-409C-BE32-E72D297353CC}">
              <c16:uniqueId val="{00000003-FCC7-6344-8D77-030439CB3ADD}"/>
            </c:ext>
          </c:extLst>
        </c:ser>
        <c:ser>
          <c:idx val="2"/>
          <c:order val="2"/>
          <c:tx>
            <c:strRef>
              <c:f>'Obj 3 Age-standardized rate1'!$A$15</c:f>
              <c:strCache>
                <c:ptCount val="1"/>
                <c:pt idx="0">
                  <c:v>Pregnancy termination</c:v>
                </c:pt>
              </c:strCache>
            </c:strRef>
          </c:tx>
          <c:spPr>
            <a:ln w="28575" cap="rnd">
              <a:solidFill>
                <a:srgbClr val="8B0033"/>
              </a:solidFill>
              <a:round/>
            </a:ln>
            <a:effectLst/>
          </c:spPr>
          <c:marker>
            <c:symbol val="circle"/>
            <c:size val="8"/>
            <c:spPr>
              <a:solidFill>
                <a:srgbClr val="8B0033"/>
              </a:solidFill>
              <a:ln w="9525">
                <a:solidFill>
                  <a:srgbClr val="8B0033"/>
                </a:solidFill>
              </a:ln>
              <a:effectLst/>
            </c:spPr>
          </c:marker>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8B0033"/>
                </a:solidFill>
                <a:prstDash val="sysDot"/>
              </a:ln>
              <a:effectLst/>
            </c:spPr>
            <c:trendlineType val="linear"/>
            <c:dispRSqr val="0"/>
            <c:dispEq val="0"/>
          </c:trendline>
          <c:errBars>
            <c:errDir val="y"/>
            <c:errBarType val="both"/>
            <c:errValType val="cust"/>
            <c:noEndCap val="0"/>
            <c:plus>
              <c:numRef>
                <c:f>'Obj 3 Age-standardized rate1'!$H$18:$H$21</c:f>
                <c:numCache>
                  <c:formatCode>General</c:formatCode>
                  <c:ptCount val="4"/>
                  <c:pt idx="0">
                    <c:v>7.9615850399305721</c:v>
                  </c:pt>
                  <c:pt idx="1">
                    <c:v>3.5484263982806326</c:v>
                  </c:pt>
                  <c:pt idx="2">
                    <c:v>4.4007688596551464</c:v>
                  </c:pt>
                  <c:pt idx="3">
                    <c:v>4.3980565256474335</c:v>
                  </c:pt>
                </c:numCache>
              </c:numRef>
            </c:plus>
            <c:minus>
              <c:numRef>
                <c:f>'Obj 3 Age-standardized rate1'!$G$18:$G$21</c:f>
                <c:numCache>
                  <c:formatCode>General</c:formatCode>
                  <c:ptCount val="4"/>
                  <c:pt idx="0">
                    <c:v>7.961585039930573</c:v>
                  </c:pt>
                  <c:pt idx="1">
                    <c:v>3.5484263982806326</c:v>
                  </c:pt>
                  <c:pt idx="2">
                    <c:v>4.4007688596551473</c:v>
                  </c:pt>
                  <c:pt idx="3">
                    <c:v>4.3980565256474335</c:v>
                  </c:pt>
                </c:numCache>
              </c:numRef>
            </c:minus>
            <c:spPr>
              <a:noFill/>
              <a:ln w="9525" cap="flat" cmpd="sng" algn="ctr">
                <a:solidFill>
                  <a:srgbClr val="8B0033"/>
                </a:solidFill>
                <a:round/>
              </a:ln>
              <a:effectLst/>
            </c:spPr>
          </c:errBars>
          <c:cat>
            <c:strRef>
              <c:f>'Obj 3 Age-standardized rate1'!$A$8:$A$11</c:f>
              <c:strCache>
                <c:ptCount val="4"/>
                <c:pt idx="0">
                  <c:v>&lt;= 1999</c:v>
                </c:pt>
                <c:pt idx="1">
                  <c:v>2000 - 2005</c:v>
                </c:pt>
                <c:pt idx="2">
                  <c:v>2006 - 2010</c:v>
                </c:pt>
                <c:pt idx="3">
                  <c:v>&gt;= 2011</c:v>
                </c:pt>
              </c:strCache>
            </c:strRef>
          </c:cat>
          <c:val>
            <c:numRef>
              <c:f>'Obj 3 Age-standardized rate1'!$D$18:$D$21</c:f>
              <c:numCache>
                <c:formatCode>0.00</c:formatCode>
                <c:ptCount val="4"/>
                <c:pt idx="0">
                  <c:v>15.590139371704694</c:v>
                </c:pt>
                <c:pt idx="1">
                  <c:v>8.6842110995239405</c:v>
                </c:pt>
                <c:pt idx="2">
                  <c:v>10.260933636898928</c:v>
                </c:pt>
                <c:pt idx="3">
                  <c:v>8.8244947301346173</c:v>
                </c:pt>
              </c:numCache>
            </c:numRef>
          </c:val>
          <c:smooth val="0"/>
          <c:extLst>
            <c:ext xmlns:c16="http://schemas.microsoft.com/office/drawing/2014/chart" uri="{C3380CC4-5D6E-409C-BE32-E72D297353CC}">
              <c16:uniqueId val="{00000005-FCC7-6344-8D77-030439CB3ADD}"/>
            </c:ext>
          </c:extLst>
        </c:ser>
        <c:dLbls>
          <c:showLegendKey val="0"/>
          <c:showVal val="0"/>
          <c:showCatName val="0"/>
          <c:showSerName val="0"/>
          <c:showPercent val="0"/>
          <c:showBubbleSize val="0"/>
        </c:dLbls>
        <c:marker val="1"/>
        <c:smooth val="0"/>
        <c:axId val="62052224"/>
        <c:axId val="62053760"/>
      </c:lineChart>
      <c:catAx>
        <c:axId val="6205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053760"/>
        <c:crosses val="autoZero"/>
        <c:auto val="1"/>
        <c:lblAlgn val="ctr"/>
        <c:lblOffset val="100"/>
        <c:noMultiLvlLbl val="0"/>
      </c:catAx>
      <c:valAx>
        <c:axId val="6205376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 1,000 woman-years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052224"/>
        <c:crosses val="autoZero"/>
        <c:crossBetween val="between"/>
      </c:valAx>
      <c:spPr>
        <a:noFill/>
        <a:ln>
          <a:noFill/>
        </a:ln>
        <a:effectLst/>
      </c:spPr>
    </c:plotArea>
    <c:legend>
      <c:legendPos val="r"/>
      <c:layout>
        <c:manualLayout>
          <c:xMode val="edge"/>
          <c:yMode val="edge"/>
          <c:x val="0.73598823969676819"/>
          <c:y val="0.37583098071629362"/>
          <c:w val="0.26401176874877841"/>
          <c:h val="0.321887548635490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Total!$C$1</c:f>
              <c:strCache>
                <c:ptCount val="1"/>
                <c:pt idx="0">
                  <c:v>Infected</c:v>
                </c:pt>
              </c:strCache>
            </c:strRef>
          </c:tx>
          <c:marker>
            <c:symbol val="none"/>
          </c:marker>
          <c:cat>
            <c:strRef>
              <c:f>Total!$A$2:$A$30</c:f>
              <c:strCache>
                <c:ptCount val="29"/>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strCache>
            </c:strRef>
          </c:cat>
          <c:val>
            <c:numRef>
              <c:f>Total!$C$2:$C$30</c:f>
              <c:numCache>
                <c:formatCode>@</c:formatCode>
                <c:ptCount val="29"/>
                <c:pt idx="0">
                  <c:v>16</c:v>
                </c:pt>
                <c:pt idx="1">
                  <c:v>20</c:v>
                </c:pt>
                <c:pt idx="2">
                  <c:v>31</c:v>
                </c:pt>
                <c:pt idx="3">
                  <c:v>29</c:v>
                </c:pt>
                <c:pt idx="4">
                  <c:v>30</c:v>
                </c:pt>
                <c:pt idx="5">
                  <c:v>23</c:v>
                </c:pt>
                <c:pt idx="6">
                  <c:v>30</c:v>
                </c:pt>
                <c:pt idx="7">
                  <c:v>13</c:v>
                </c:pt>
                <c:pt idx="8">
                  <c:v>13</c:v>
                </c:pt>
                <c:pt idx="9">
                  <c:v>14</c:v>
                </c:pt>
                <c:pt idx="10">
                  <c:v>7</c:v>
                </c:pt>
                <c:pt idx="11">
                  <c:v>11</c:v>
                </c:pt>
                <c:pt idx="12">
                  <c:v>5</c:v>
                </c:pt>
                <c:pt idx="13">
                  <c:v>8</c:v>
                </c:pt>
                <c:pt idx="14">
                  <c:v>3</c:v>
                </c:pt>
                <c:pt idx="15">
                  <c:v>10</c:v>
                </c:pt>
                <c:pt idx="16">
                  <c:v>5</c:v>
                </c:pt>
                <c:pt idx="17">
                  <c:v>6</c:v>
                </c:pt>
                <c:pt idx="18">
                  <c:v>4</c:v>
                </c:pt>
                <c:pt idx="19">
                  <c:v>5</c:v>
                </c:pt>
                <c:pt idx="20">
                  <c:v>7</c:v>
                </c:pt>
                <c:pt idx="21">
                  <c:v>4</c:v>
                </c:pt>
                <c:pt idx="22">
                  <c:v>0</c:v>
                </c:pt>
                <c:pt idx="23">
                  <c:v>2</c:v>
                </c:pt>
                <c:pt idx="24">
                  <c:v>1</c:v>
                </c:pt>
                <c:pt idx="25">
                  <c:v>5</c:v>
                </c:pt>
                <c:pt idx="26">
                  <c:v>2</c:v>
                </c:pt>
                <c:pt idx="27">
                  <c:v>2</c:v>
                </c:pt>
                <c:pt idx="28">
                  <c:v>5</c:v>
                </c:pt>
              </c:numCache>
            </c:numRef>
          </c:val>
          <c:smooth val="0"/>
          <c:extLst>
            <c:ext xmlns:c16="http://schemas.microsoft.com/office/drawing/2014/chart" uri="{C3380CC4-5D6E-409C-BE32-E72D297353CC}">
              <c16:uniqueId val="{00000000-3030-2746-BFC5-6A567D8952AE}"/>
            </c:ext>
          </c:extLst>
        </c:ser>
        <c:dLbls>
          <c:showLegendKey val="0"/>
          <c:showVal val="0"/>
          <c:showCatName val="0"/>
          <c:showSerName val="0"/>
          <c:showPercent val="0"/>
          <c:showBubbleSize val="0"/>
        </c:dLbls>
        <c:smooth val="0"/>
        <c:axId val="62098432"/>
        <c:axId val="62108800"/>
      </c:lineChart>
      <c:catAx>
        <c:axId val="62098432"/>
        <c:scaling>
          <c:orientation val="minMax"/>
        </c:scaling>
        <c:delete val="0"/>
        <c:axPos val="b"/>
        <c:title>
          <c:tx>
            <c:rich>
              <a:bodyPr/>
              <a:lstStyle/>
              <a:p>
                <a:pPr>
                  <a:defRPr sz="1200" b="1" i="0" u="none" strike="noStrike" baseline="0">
                    <a:solidFill>
                      <a:srgbClr val="000000"/>
                    </a:solidFill>
                    <a:latin typeface="Calibri"/>
                    <a:ea typeface="Calibri"/>
                    <a:cs typeface="Calibri"/>
                  </a:defRPr>
                </a:pPr>
                <a:r>
                  <a:rPr lang="en-US"/>
                  <a:t>Year</a:t>
                </a:r>
              </a:p>
            </c:rich>
          </c:tx>
          <c:overlay val="0"/>
        </c:title>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2108800"/>
        <c:crosses val="autoZero"/>
        <c:auto val="1"/>
        <c:lblAlgn val="ctr"/>
        <c:lblOffset val="100"/>
        <c:noMultiLvlLbl val="0"/>
      </c:catAx>
      <c:valAx>
        <c:axId val="62108800"/>
        <c:scaling>
          <c:orientation val="minMax"/>
        </c:scaling>
        <c:delete val="0"/>
        <c:axPos val="l"/>
        <c:title>
          <c:tx>
            <c:rich>
              <a:bodyPr/>
              <a:lstStyle/>
              <a:p>
                <a:pPr>
                  <a:defRPr sz="1200" b="1" i="0" u="none" strike="noStrike" baseline="0">
                    <a:solidFill>
                      <a:srgbClr val="000000"/>
                    </a:solidFill>
                    <a:latin typeface="Calibri"/>
                    <a:ea typeface="Calibri"/>
                    <a:cs typeface="Calibri"/>
                  </a:defRPr>
                </a:pPr>
                <a:r>
                  <a:rPr lang="en-US"/>
                  <a:t>Annual  absolute number</a:t>
                </a:r>
              </a:p>
            </c:rich>
          </c:tx>
          <c:overlay val="0"/>
        </c:title>
        <c:numFmt formatCode="@"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2098432"/>
        <c:crosses val="autoZero"/>
        <c:crossBetween val="between"/>
      </c:valAx>
    </c:plotArea>
    <c:plotVisOnly val="1"/>
    <c:dispBlanksAs val="gap"/>
    <c:showDLblsOverMax val="0"/>
  </c:chart>
  <c:spPr>
    <a:ln>
      <a:noFill/>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HAART!$T$34</c:f>
              <c:strCache>
                <c:ptCount val="1"/>
                <c:pt idx="0">
                  <c:v>Percentage</c:v>
                </c:pt>
              </c:strCache>
            </c:strRef>
          </c:tx>
          <c:spPr>
            <a:ln>
              <a:solidFill>
                <a:srgbClr val="FF0000"/>
              </a:solidFill>
            </a:ln>
          </c:spPr>
          <c:marker>
            <c:symbol val="none"/>
          </c:marker>
          <c:cat>
            <c:strRef>
              <c:f>HAART!$A$42:$A$63</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HAART!$T$42:$T$63</c:f>
              <c:numCache>
                <c:formatCode>General</c:formatCode>
                <c:ptCount val="22"/>
                <c:pt idx="0">
                  <c:v>91.76</c:v>
                </c:pt>
                <c:pt idx="1">
                  <c:v>77.59</c:v>
                </c:pt>
                <c:pt idx="2">
                  <c:v>61.36</c:v>
                </c:pt>
                <c:pt idx="3">
                  <c:v>39.229999999999997</c:v>
                </c:pt>
                <c:pt idx="4">
                  <c:v>40.26</c:v>
                </c:pt>
                <c:pt idx="5">
                  <c:v>23.03</c:v>
                </c:pt>
                <c:pt idx="6">
                  <c:v>30.94</c:v>
                </c:pt>
                <c:pt idx="7">
                  <c:v>28.57</c:v>
                </c:pt>
                <c:pt idx="8">
                  <c:v>29.73</c:v>
                </c:pt>
                <c:pt idx="9">
                  <c:v>20.53</c:v>
                </c:pt>
                <c:pt idx="10">
                  <c:v>22.06</c:v>
                </c:pt>
                <c:pt idx="11">
                  <c:v>14.23</c:v>
                </c:pt>
                <c:pt idx="12">
                  <c:v>16.43</c:v>
                </c:pt>
                <c:pt idx="13">
                  <c:v>10.8</c:v>
                </c:pt>
                <c:pt idx="14">
                  <c:v>9.2799999999999994</c:v>
                </c:pt>
                <c:pt idx="15">
                  <c:v>7.66</c:v>
                </c:pt>
                <c:pt idx="16">
                  <c:v>7.04</c:v>
                </c:pt>
                <c:pt idx="17">
                  <c:v>3.67</c:v>
                </c:pt>
                <c:pt idx="18">
                  <c:v>6.58</c:v>
                </c:pt>
                <c:pt idx="19">
                  <c:v>7.63</c:v>
                </c:pt>
                <c:pt idx="20">
                  <c:v>7.72</c:v>
                </c:pt>
                <c:pt idx="21">
                  <c:v>4.67</c:v>
                </c:pt>
              </c:numCache>
            </c:numRef>
          </c:val>
          <c:smooth val="0"/>
          <c:extLst>
            <c:ext xmlns:c16="http://schemas.microsoft.com/office/drawing/2014/chart" uri="{C3380CC4-5D6E-409C-BE32-E72D297353CC}">
              <c16:uniqueId val="{00000000-2E82-9547-BF57-80AE2B41A367}"/>
            </c:ext>
          </c:extLst>
        </c:ser>
        <c:ser>
          <c:idx val="2"/>
          <c:order val="1"/>
          <c:tx>
            <c:strRef>
              <c:f>HAART!$U$34</c:f>
              <c:strCache>
                <c:ptCount val="1"/>
                <c:pt idx="0">
                  <c:v>Absolute number</c:v>
                </c:pt>
              </c:strCache>
            </c:strRef>
          </c:tx>
          <c:marker>
            <c:symbol val="none"/>
          </c:marker>
          <c:cat>
            <c:strRef>
              <c:f>HAART!$A$42:$A$63</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HAART!$U$42:$U$63</c:f>
              <c:numCache>
                <c:formatCode>General</c:formatCode>
                <c:ptCount val="22"/>
                <c:pt idx="0">
                  <c:v>78</c:v>
                </c:pt>
                <c:pt idx="1">
                  <c:v>90</c:v>
                </c:pt>
                <c:pt idx="2">
                  <c:v>81</c:v>
                </c:pt>
                <c:pt idx="3">
                  <c:v>51</c:v>
                </c:pt>
                <c:pt idx="4">
                  <c:v>62</c:v>
                </c:pt>
                <c:pt idx="5">
                  <c:v>38</c:v>
                </c:pt>
                <c:pt idx="6">
                  <c:v>56</c:v>
                </c:pt>
                <c:pt idx="7">
                  <c:v>48</c:v>
                </c:pt>
                <c:pt idx="8">
                  <c:v>55</c:v>
                </c:pt>
                <c:pt idx="9">
                  <c:v>39</c:v>
                </c:pt>
                <c:pt idx="10">
                  <c:v>45</c:v>
                </c:pt>
                <c:pt idx="11">
                  <c:v>34</c:v>
                </c:pt>
                <c:pt idx="12">
                  <c:v>34</c:v>
                </c:pt>
                <c:pt idx="13">
                  <c:v>27</c:v>
                </c:pt>
                <c:pt idx="14">
                  <c:v>22</c:v>
                </c:pt>
                <c:pt idx="15">
                  <c:v>18</c:v>
                </c:pt>
                <c:pt idx="16">
                  <c:v>15</c:v>
                </c:pt>
                <c:pt idx="17">
                  <c:v>9</c:v>
                </c:pt>
                <c:pt idx="18">
                  <c:v>16</c:v>
                </c:pt>
                <c:pt idx="19">
                  <c:v>20</c:v>
                </c:pt>
                <c:pt idx="20">
                  <c:v>19</c:v>
                </c:pt>
                <c:pt idx="21">
                  <c:v>12</c:v>
                </c:pt>
              </c:numCache>
            </c:numRef>
          </c:val>
          <c:smooth val="0"/>
          <c:extLst>
            <c:ext xmlns:c16="http://schemas.microsoft.com/office/drawing/2014/chart" uri="{C3380CC4-5D6E-409C-BE32-E72D297353CC}">
              <c16:uniqueId val="{00000001-2E82-9547-BF57-80AE2B41A367}"/>
            </c:ext>
          </c:extLst>
        </c:ser>
        <c:dLbls>
          <c:showLegendKey val="0"/>
          <c:showVal val="0"/>
          <c:showCatName val="0"/>
          <c:showSerName val="0"/>
          <c:showPercent val="0"/>
          <c:showBubbleSize val="0"/>
        </c:dLbls>
        <c:smooth val="0"/>
        <c:axId val="63388288"/>
        <c:axId val="63390464"/>
      </c:lineChart>
      <c:catAx>
        <c:axId val="63388288"/>
        <c:scaling>
          <c:orientation val="minMax"/>
        </c:scaling>
        <c:delete val="0"/>
        <c:axPos val="b"/>
        <c:title>
          <c:tx>
            <c:rich>
              <a:bodyPr/>
              <a:lstStyle/>
              <a:p>
                <a:pPr>
                  <a:defRPr sz="1200" b="1" i="0" u="none" strike="noStrike" baseline="0">
                    <a:solidFill>
                      <a:srgbClr val="000000"/>
                    </a:solidFill>
                    <a:latin typeface="Calibri"/>
                    <a:ea typeface="Calibri"/>
                    <a:cs typeface="Calibri"/>
                  </a:defRPr>
                </a:pPr>
                <a:r>
                  <a:rPr lang="en-US"/>
                  <a:t>Year</a:t>
                </a:r>
              </a:p>
            </c:rich>
          </c:tx>
          <c:overlay val="0"/>
        </c:title>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3390464"/>
        <c:crosses val="autoZero"/>
        <c:auto val="1"/>
        <c:lblAlgn val="ctr"/>
        <c:lblOffset val="100"/>
        <c:noMultiLvlLbl val="0"/>
      </c:catAx>
      <c:valAx>
        <c:axId val="63390464"/>
        <c:scaling>
          <c:orientation val="minMax"/>
        </c:scaling>
        <c:delete val="0"/>
        <c:axPos val="l"/>
        <c:title>
          <c:tx>
            <c:rich>
              <a:bodyPr/>
              <a:lstStyle/>
              <a:p>
                <a:pPr>
                  <a:defRPr sz="1200" b="1" i="0" u="none" strike="noStrike" baseline="0">
                    <a:solidFill>
                      <a:srgbClr val="000000"/>
                    </a:solidFill>
                    <a:latin typeface="Calibri"/>
                    <a:ea typeface="Calibri"/>
                    <a:cs typeface="Calibri"/>
                  </a:defRPr>
                </a:pPr>
                <a:r>
                  <a:rPr lang="en-US"/>
                  <a:t>Perccentage/absolute number </a:t>
                </a:r>
              </a:p>
            </c:rich>
          </c:tx>
          <c:layout>
            <c:manualLayout>
              <c:xMode val="edge"/>
              <c:yMode val="edge"/>
              <c:x val="3.4085207651379214E-2"/>
              <c:y val="0.14938063695916232"/>
            </c:manualLayout>
          </c:layout>
          <c:overlay val="0"/>
        </c:title>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3388288"/>
        <c:crosses val="autoZero"/>
        <c:crossBetween val="between"/>
      </c:valAx>
    </c:plotArea>
    <c:legend>
      <c:legendPos val="r"/>
      <c:layout>
        <c:manualLayout>
          <c:xMode val="edge"/>
          <c:yMode val="edge"/>
          <c:x val="0.70657044273960135"/>
          <c:y val="0.1385922504367805"/>
          <c:w val="0.2446689669409301"/>
          <c:h val="0.1661166822232327"/>
        </c:manualLayout>
      </c:layout>
      <c:overlay val="1"/>
      <c:txPr>
        <a:bodyPr/>
        <a:lstStyle/>
        <a:p>
          <a:pPr>
            <a:defRPr sz="1100"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4519102714507E-2"/>
          <c:y val="5.8081559728297538E-2"/>
          <c:w val="0.90477842364054328"/>
          <c:h val="0.8063515015116437"/>
        </c:manualLayout>
      </c:layout>
      <c:lineChart>
        <c:grouping val="standard"/>
        <c:varyColors val="0"/>
        <c:ser>
          <c:idx val="0"/>
          <c:order val="0"/>
          <c:tx>
            <c:strRef>
              <c:f>Total!$E$1</c:f>
              <c:strCache>
                <c:ptCount val="1"/>
                <c:pt idx="0">
                  <c:v>Total</c:v>
                </c:pt>
              </c:strCache>
            </c:strRef>
          </c:tx>
          <c:spPr>
            <a:ln>
              <a:solidFill>
                <a:schemeClr val="accent2"/>
              </a:solidFill>
            </a:ln>
          </c:spPr>
          <c:marker>
            <c:symbol val="none"/>
          </c:marker>
          <c:cat>
            <c:strRef>
              <c:f>Total!$A$2:$A$30</c:f>
              <c:strCache>
                <c:ptCount val="29"/>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strCache>
            </c:strRef>
          </c:cat>
          <c:val>
            <c:numRef>
              <c:f>Total!$E$2:$E$30</c:f>
              <c:numCache>
                <c:formatCode>General</c:formatCode>
                <c:ptCount val="29"/>
                <c:pt idx="0">
                  <c:v>38</c:v>
                </c:pt>
                <c:pt idx="1">
                  <c:v>47</c:v>
                </c:pt>
                <c:pt idx="2">
                  <c:v>71</c:v>
                </c:pt>
                <c:pt idx="3">
                  <c:v>80</c:v>
                </c:pt>
                <c:pt idx="4">
                  <c:v>90</c:v>
                </c:pt>
                <c:pt idx="5">
                  <c:v>99</c:v>
                </c:pt>
                <c:pt idx="6">
                  <c:v>101</c:v>
                </c:pt>
                <c:pt idx="7">
                  <c:v>86</c:v>
                </c:pt>
                <c:pt idx="8">
                  <c:v>116</c:v>
                </c:pt>
                <c:pt idx="9">
                  <c:v>132</c:v>
                </c:pt>
                <c:pt idx="10">
                  <c:v>131</c:v>
                </c:pt>
                <c:pt idx="11">
                  <c:v>154</c:v>
                </c:pt>
                <c:pt idx="12">
                  <c:v>166</c:v>
                </c:pt>
                <c:pt idx="13">
                  <c:v>182</c:v>
                </c:pt>
                <c:pt idx="14">
                  <c:v>169</c:v>
                </c:pt>
                <c:pt idx="15">
                  <c:v>186</c:v>
                </c:pt>
                <c:pt idx="16">
                  <c:v>192</c:v>
                </c:pt>
                <c:pt idx="17">
                  <c:v>206</c:v>
                </c:pt>
                <c:pt idx="18">
                  <c:v>239</c:v>
                </c:pt>
                <c:pt idx="19">
                  <c:v>208</c:v>
                </c:pt>
                <c:pt idx="20">
                  <c:v>251</c:v>
                </c:pt>
                <c:pt idx="21">
                  <c:v>240</c:v>
                </c:pt>
                <c:pt idx="22">
                  <c:v>237</c:v>
                </c:pt>
                <c:pt idx="23">
                  <c:v>215</c:v>
                </c:pt>
                <c:pt idx="24">
                  <c:v>247</c:v>
                </c:pt>
                <c:pt idx="25">
                  <c:v>245</c:v>
                </c:pt>
                <c:pt idx="26">
                  <c:v>265</c:v>
                </c:pt>
                <c:pt idx="27">
                  <c:v>247</c:v>
                </c:pt>
                <c:pt idx="28">
                  <c:v>259</c:v>
                </c:pt>
              </c:numCache>
            </c:numRef>
          </c:val>
          <c:smooth val="0"/>
          <c:extLst>
            <c:ext xmlns:c16="http://schemas.microsoft.com/office/drawing/2014/chart" uri="{C3380CC4-5D6E-409C-BE32-E72D297353CC}">
              <c16:uniqueId val="{00000000-E415-B245-877F-84C4616FEDCA}"/>
            </c:ext>
          </c:extLst>
        </c:ser>
        <c:dLbls>
          <c:showLegendKey val="0"/>
          <c:showVal val="0"/>
          <c:showCatName val="0"/>
          <c:showSerName val="0"/>
          <c:showPercent val="0"/>
          <c:showBubbleSize val="0"/>
        </c:dLbls>
        <c:smooth val="0"/>
        <c:axId val="63423232"/>
        <c:axId val="63424768"/>
      </c:lineChart>
      <c:catAx>
        <c:axId val="63423232"/>
        <c:scaling>
          <c:orientation val="minMax"/>
        </c:scaling>
        <c:delete val="0"/>
        <c:axPos val="b"/>
        <c:numFmt formatCode="General" sourceLinked="1"/>
        <c:majorTickMark val="out"/>
        <c:minorTickMark val="none"/>
        <c:tickLblPos val="nextTo"/>
        <c:spPr>
          <a:noFill/>
          <a:ln>
            <a:noFill/>
          </a:ln>
        </c:spPr>
        <c:txPr>
          <a:bodyPr rot="0" vert="horz"/>
          <a:lstStyle/>
          <a:p>
            <a:pPr>
              <a:defRPr sz="1200" b="0" i="0" u="none" strike="noStrike" baseline="0">
                <a:noFill/>
                <a:latin typeface="Calibri"/>
                <a:ea typeface="Calibri"/>
                <a:cs typeface="Calibri"/>
              </a:defRPr>
            </a:pPr>
            <a:endParaRPr lang="en-US"/>
          </a:p>
        </c:txPr>
        <c:crossAx val="63424768"/>
        <c:crosses val="autoZero"/>
        <c:auto val="1"/>
        <c:lblAlgn val="ctr"/>
        <c:lblOffset val="100"/>
        <c:noMultiLvlLbl val="0"/>
      </c:catAx>
      <c:valAx>
        <c:axId val="63424768"/>
        <c:scaling>
          <c:orientation val="minMax"/>
        </c:scaling>
        <c:delete val="0"/>
        <c:axPos val="l"/>
        <c:numFmt formatCode="General" sourceLinked="1"/>
        <c:majorTickMark val="out"/>
        <c:minorTickMark val="none"/>
        <c:tickLblPos val="nextTo"/>
        <c:spPr>
          <a:noFill/>
          <a:ln>
            <a:solidFill>
              <a:schemeClr val="accent3"/>
            </a:solidFill>
          </a:ln>
        </c:spPr>
        <c:txPr>
          <a:bodyPr rot="0" vert="horz"/>
          <a:lstStyle/>
          <a:p>
            <a:pPr>
              <a:defRPr sz="1200" b="0" i="0" u="none" strike="noStrike" baseline="0">
                <a:solidFill>
                  <a:schemeClr val="tx1"/>
                </a:solidFill>
                <a:latin typeface="Calibri"/>
                <a:ea typeface="Calibri"/>
                <a:cs typeface="Calibri"/>
              </a:defRPr>
            </a:pPr>
            <a:endParaRPr lang="en-US"/>
          </a:p>
        </c:txPr>
        <c:crossAx val="63423232"/>
        <c:crossesAt val="30"/>
        <c:crossBetween val="between"/>
      </c:valAx>
    </c:plotArea>
    <c:plotVisOnly val="1"/>
    <c:dispBlanksAs val="gap"/>
    <c:showDLblsOverMax val="0"/>
  </c:chart>
  <c:spPr>
    <a:ln>
      <a:noFill/>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A4E30-99EC-A341-B15D-64AB1AF8A8F0}" type="doc">
      <dgm:prSet loTypeId="urn:microsoft.com/office/officeart/2005/8/layout/hierarchy1" loCatId="" qsTypeId="urn:microsoft.com/office/officeart/2005/8/quickstyle/simple1" qsCatId="simple" csTypeId="urn:microsoft.com/office/officeart/2005/8/colors/accent3_5" csCatId="accent3" phldr="1"/>
      <dgm:spPr/>
      <dgm:t>
        <a:bodyPr/>
        <a:lstStyle/>
        <a:p>
          <a:endParaRPr lang="en-US"/>
        </a:p>
      </dgm:t>
    </dgm:pt>
    <dgm:pt modelId="{0E4AC668-FFE2-E44D-B36F-3132C758FC74}">
      <dgm:prSet phldrT="[Text]" custT="1"/>
      <dgm:spPr/>
      <dgm:t>
        <a:bodyPr/>
        <a:lstStyle/>
        <a:p>
          <a:r>
            <a:rPr lang="en-US" sz="1400" dirty="0">
              <a:solidFill>
                <a:schemeClr val="tx1">
                  <a:lumMod val="85000"/>
                  <a:lumOff val="15000"/>
                </a:schemeClr>
              </a:solidFill>
            </a:rPr>
            <a:t>Virologically suppressed at baseline: </a:t>
          </a:r>
          <a:r>
            <a:rPr lang="en-US" sz="1400" b="1" dirty="0">
              <a:solidFill>
                <a:schemeClr val="tx1">
                  <a:lumMod val="85000"/>
                  <a:lumOff val="15000"/>
                </a:schemeClr>
              </a:solidFill>
            </a:rPr>
            <a:t>N=536</a:t>
          </a:r>
        </a:p>
      </dgm:t>
    </dgm:pt>
    <dgm:pt modelId="{08D6AE76-99AC-A64E-932C-C5AD303E07C1}" type="parTrans" cxnId="{D1A6DDD5-41D3-AB42-8FF2-6E4ECEC04D6B}">
      <dgm:prSet/>
      <dgm:spPr/>
      <dgm:t>
        <a:bodyPr/>
        <a:lstStyle/>
        <a:p>
          <a:endParaRPr lang="en-US" sz="1800"/>
        </a:p>
      </dgm:t>
    </dgm:pt>
    <dgm:pt modelId="{34C4CD57-AF65-724D-9D10-956DDA372849}" type="sibTrans" cxnId="{D1A6DDD5-41D3-AB42-8FF2-6E4ECEC04D6B}">
      <dgm:prSet/>
      <dgm:spPr/>
      <dgm:t>
        <a:bodyPr/>
        <a:lstStyle/>
        <a:p>
          <a:endParaRPr lang="en-US" sz="1800"/>
        </a:p>
      </dgm:t>
    </dgm:pt>
    <dgm:pt modelId="{967A81C1-C99B-C24B-BC33-BF37690E6B0E}">
      <dgm:prSet phldrT="[Text]" custT="1"/>
      <dgm:spPr/>
      <dgm:t>
        <a:bodyPr/>
        <a:lstStyle/>
        <a:p>
          <a:r>
            <a:rPr lang="en-CA" sz="1400" dirty="0">
              <a:solidFill>
                <a:schemeClr val="tx1">
                  <a:lumMod val="85000"/>
                  <a:lumOff val="15000"/>
                </a:schemeClr>
              </a:solidFill>
            </a:rPr>
            <a:t>≥1 year of follow-up: </a:t>
          </a:r>
          <a:r>
            <a:rPr lang="en-CA" sz="1400" b="1" dirty="0">
              <a:solidFill>
                <a:schemeClr val="tx1">
                  <a:lumMod val="85000"/>
                  <a:lumOff val="15000"/>
                </a:schemeClr>
              </a:solidFill>
            </a:rPr>
            <a:t>N=410</a:t>
          </a:r>
          <a:endParaRPr lang="en-US" sz="1400" b="1" dirty="0">
            <a:solidFill>
              <a:schemeClr val="tx1">
                <a:lumMod val="85000"/>
                <a:lumOff val="15000"/>
              </a:schemeClr>
            </a:solidFill>
          </a:endParaRPr>
        </a:p>
      </dgm:t>
    </dgm:pt>
    <dgm:pt modelId="{7318FE95-0329-784C-A4BA-BE75DFE71D56}" type="parTrans" cxnId="{2C37BC28-ADCD-F94B-92F7-21204F1B1018}">
      <dgm:prSet/>
      <dgm:spPr/>
      <dgm:t>
        <a:bodyPr/>
        <a:lstStyle/>
        <a:p>
          <a:endParaRPr lang="en-US" sz="1800"/>
        </a:p>
      </dgm:t>
    </dgm:pt>
    <dgm:pt modelId="{D7CAE6D8-EC2F-8F4F-A3A2-59787D18B96E}" type="sibTrans" cxnId="{2C37BC28-ADCD-F94B-92F7-21204F1B1018}">
      <dgm:prSet/>
      <dgm:spPr/>
      <dgm:t>
        <a:bodyPr/>
        <a:lstStyle/>
        <a:p>
          <a:endParaRPr lang="en-US" sz="1800"/>
        </a:p>
      </dgm:t>
    </dgm:pt>
    <dgm:pt modelId="{3935FEFA-6A13-A046-8F6E-EC1D9E9FC19C}">
      <dgm:prSet phldrT="[Text]" custT="1"/>
      <dgm:spPr/>
      <dgm:t>
        <a:bodyPr/>
        <a:lstStyle/>
        <a:p>
          <a:r>
            <a:rPr lang="en-CA" sz="1400" dirty="0">
              <a:solidFill>
                <a:schemeClr val="tx1">
                  <a:lumMod val="85000"/>
                  <a:lumOff val="15000"/>
                </a:schemeClr>
              </a:solidFill>
            </a:rPr>
            <a:t>Adherent at baseline and ≥1 year of follow-up: </a:t>
          </a:r>
          <a:r>
            <a:rPr lang="en-CA" sz="1400" b="1" dirty="0">
              <a:solidFill>
                <a:schemeClr val="tx1">
                  <a:lumMod val="85000"/>
                  <a:lumOff val="15000"/>
                </a:schemeClr>
              </a:solidFill>
            </a:rPr>
            <a:t>N=371</a:t>
          </a:r>
          <a:endParaRPr lang="en-US" sz="1400" b="1" dirty="0">
            <a:solidFill>
              <a:schemeClr val="tx1">
                <a:lumMod val="85000"/>
                <a:lumOff val="15000"/>
              </a:schemeClr>
            </a:solidFill>
          </a:endParaRPr>
        </a:p>
      </dgm:t>
    </dgm:pt>
    <dgm:pt modelId="{631DF878-DB0C-D84B-95CB-E537D492A1A3}" type="parTrans" cxnId="{1F7050DD-C53F-554C-9668-A93572B8B884}">
      <dgm:prSet/>
      <dgm:spPr/>
      <dgm:t>
        <a:bodyPr/>
        <a:lstStyle/>
        <a:p>
          <a:endParaRPr lang="en-US" sz="1800"/>
        </a:p>
      </dgm:t>
    </dgm:pt>
    <dgm:pt modelId="{A689283C-33B9-5241-BD54-CE007BD14D1B}" type="sibTrans" cxnId="{1F7050DD-C53F-554C-9668-A93572B8B884}">
      <dgm:prSet/>
      <dgm:spPr/>
      <dgm:t>
        <a:bodyPr/>
        <a:lstStyle/>
        <a:p>
          <a:endParaRPr lang="en-US" sz="1800"/>
        </a:p>
      </dgm:t>
    </dgm:pt>
    <dgm:pt modelId="{0FB80F20-EDCF-8445-88C3-E49B160C3CB0}">
      <dgm:prSet phldrT="[Text]" custT="1"/>
      <dgm:spPr/>
      <dgm:t>
        <a:bodyPr/>
        <a:lstStyle/>
        <a:p>
          <a:pPr>
            <a:spcAft>
              <a:spcPct val="35000"/>
            </a:spcAft>
          </a:pPr>
          <a:r>
            <a:rPr lang="en-US" sz="1400" dirty="0">
              <a:solidFill>
                <a:schemeClr val="tx1">
                  <a:lumMod val="85000"/>
                  <a:lumOff val="15000"/>
                </a:schemeClr>
              </a:solidFill>
            </a:rPr>
            <a:t>ART interruption - Yes: </a:t>
          </a:r>
          <a:r>
            <a:rPr lang="en-US" sz="1400" b="1" dirty="0">
              <a:solidFill>
                <a:schemeClr val="tx1">
                  <a:lumMod val="85000"/>
                  <a:lumOff val="15000"/>
                </a:schemeClr>
              </a:solidFill>
            </a:rPr>
            <a:t>N=24 (6%)</a:t>
          </a:r>
        </a:p>
      </dgm:t>
    </dgm:pt>
    <dgm:pt modelId="{E0A9FC50-166A-9D47-A109-E3DA0A90749D}" type="parTrans" cxnId="{387ABB6E-4FC2-A94B-BD4C-06E39B68607C}">
      <dgm:prSet/>
      <dgm:spPr/>
      <dgm:t>
        <a:bodyPr/>
        <a:lstStyle/>
        <a:p>
          <a:endParaRPr lang="en-US" sz="1800"/>
        </a:p>
      </dgm:t>
    </dgm:pt>
    <dgm:pt modelId="{B1DAB157-D677-C444-96ED-C68C45798488}" type="sibTrans" cxnId="{387ABB6E-4FC2-A94B-BD4C-06E39B68607C}">
      <dgm:prSet/>
      <dgm:spPr/>
      <dgm:t>
        <a:bodyPr/>
        <a:lstStyle/>
        <a:p>
          <a:endParaRPr lang="en-US" sz="1800"/>
        </a:p>
      </dgm:t>
    </dgm:pt>
    <dgm:pt modelId="{C3EECD96-8C23-3249-9B0B-47EFFA5E9673}">
      <dgm:prSet phldrT="[Text]" custT="1"/>
      <dgm:spPr/>
      <dgm:t>
        <a:bodyPr/>
        <a:lstStyle/>
        <a:p>
          <a:r>
            <a:rPr lang="en-US" sz="1400" dirty="0">
              <a:solidFill>
                <a:schemeClr val="tx1">
                  <a:lumMod val="85000"/>
                  <a:lumOff val="15000"/>
                </a:schemeClr>
              </a:solidFill>
            </a:rPr>
            <a:t>ART interruption - No: </a:t>
          </a:r>
          <a:r>
            <a:rPr lang="en-US" sz="1400" b="1" dirty="0">
              <a:solidFill>
                <a:schemeClr val="tx1">
                  <a:lumMod val="85000"/>
                  <a:lumOff val="15000"/>
                </a:schemeClr>
              </a:solidFill>
            </a:rPr>
            <a:t>N=347 (94%)</a:t>
          </a:r>
        </a:p>
      </dgm:t>
    </dgm:pt>
    <dgm:pt modelId="{C505B877-023A-DC4D-93C1-B1BE7576057D}" type="parTrans" cxnId="{3A41211F-55AE-044F-8F53-B884A1B477E8}">
      <dgm:prSet/>
      <dgm:spPr/>
      <dgm:t>
        <a:bodyPr/>
        <a:lstStyle/>
        <a:p>
          <a:endParaRPr lang="en-US" sz="1800"/>
        </a:p>
      </dgm:t>
    </dgm:pt>
    <dgm:pt modelId="{1E11E310-44C9-0D46-B316-CB29B2476290}" type="sibTrans" cxnId="{3A41211F-55AE-044F-8F53-B884A1B477E8}">
      <dgm:prSet/>
      <dgm:spPr/>
      <dgm:t>
        <a:bodyPr/>
        <a:lstStyle/>
        <a:p>
          <a:endParaRPr lang="en-US" sz="1800"/>
        </a:p>
      </dgm:t>
    </dgm:pt>
    <dgm:pt modelId="{8CAA0B95-2D8C-8A4E-A55F-CE966367338E}">
      <dgm:prSet phldrT="[Text]" custT="1"/>
      <dgm:spPr/>
      <dgm:t>
        <a:bodyPr/>
        <a:lstStyle/>
        <a:p>
          <a:r>
            <a:rPr lang="en-CA" sz="1400" dirty="0">
              <a:solidFill>
                <a:schemeClr val="tx1">
                  <a:lumMod val="85000"/>
                  <a:lumOff val="15000"/>
                </a:schemeClr>
              </a:solidFill>
            </a:rPr>
            <a:t>≥</a:t>
          </a:r>
          <a:r>
            <a:rPr lang="en-US" sz="1400" dirty="0">
              <a:solidFill>
                <a:schemeClr val="tx1">
                  <a:lumMod val="85000"/>
                  <a:lumOff val="15000"/>
                </a:schemeClr>
              </a:solidFill>
            </a:rPr>
            <a:t>80% adherent: </a:t>
          </a:r>
          <a:r>
            <a:rPr lang="en-US" sz="1400" b="1" dirty="0">
              <a:solidFill>
                <a:schemeClr val="tx1">
                  <a:lumMod val="85000"/>
                  <a:lumOff val="15000"/>
                </a:schemeClr>
              </a:solidFill>
            </a:rPr>
            <a:t>N=342 (92%)</a:t>
          </a:r>
        </a:p>
      </dgm:t>
    </dgm:pt>
    <dgm:pt modelId="{8C718C46-E4B9-4743-9BF9-E57026E83691}" type="parTrans" cxnId="{10488035-B3CF-D748-83AD-9E196619760F}">
      <dgm:prSet/>
      <dgm:spPr/>
      <dgm:t>
        <a:bodyPr/>
        <a:lstStyle/>
        <a:p>
          <a:endParaRPr lang="en-US" sz="1800"/>
        </a:p>
      </dgm:t>
    </dgm:pt>
    <dgm:pt modelId="{E861E1CF-FF16-4C4C-87CD-6C94484D143B}" type="sibTrans" cxnId="{10488035-B3CF-D748-83AD-9E196619760F}">
      <dgm:prSet/>
      <dgm:spPr/>
      <dgm:t>
        <a:bodyPr/>
        <a:lstStyle/>
        <a:p>
          <a:endParaRPr lang="en-US" sz="1800"/>
        </a:p>
      </dgm:t>
    </dgm:pt>
    <dgm:pt modelId="{805614DD-7D98-554C-8D83-4DBA27DBD9B7}">
      <dgm:prSet phldrT="[Text]" custT="1"/>
      <dgm:spPr/>
      <dgm:t>
        <a:bodyPr/>
        <a:lstStyle/>
        <a:p>
          <a:r>
            <a:rPr lang="en-US" sz="1400" dirty="0">
              <a:solidFill>
                <a:schemeClr val="tx1">
                  <a:lumMod val="85000"/>
                  <a:lumOff val="15000"/>
                </a:schemeClr>
              </a:solidFill>
            </a:rPr>
            <a:t>&lt;80% adherent: </a:t>
          </a:r>
          <a:r>
            <a:rPr lang="en-US" sz="1400" b="1" dirty="0">
              <a:solidFill>
                <a:schemeClr val="tx1">
                  <a:lumMod val="85000"/>
                  <a:lumOff val="15000"/>
                </a:schemeClr>
              </a:solidFill>
            </a:rPr>
            <a:t>N=29 (8%)</a:t>
          </a:r>
        </a:p>
      </dgm:t>
    </dgm:pt>
    <dgm:pt modelId="{EBB7E19D-FC73-BC40-A909-F42FFA59785C}" type="parTrans" cxnId="{7F30DC53-B57D-EC45-B91D-19C285E430F2}">
      <dgm:prSet/>
      <dgm:spPr/>
      <dgm:t>
        <a:bodyPr/>
        <a:lstStyle/>
        <a:p>
          <a:endParaRPr lang="en-US" sz="1800"/>
        </a:p>
      </dgm:t>
    </dgm:pt>
    <dgm:pt modelId="{3E67AFC1-4773-C541-B20E-FC4FA3900D24}" type="sibTrans" cxnId="{7F30DC53-B57D-EC45-B91D-19C285E430F2}">
      <dgm:prSet/>
      <dgm:spPr/>
      <dgm:t>
        <a:bodyPr/>
        <a:lstStyle/>
        <a:p>
          <a:endParaRPr lang="en-US" sz="1800"/>
        </a:p>
      </dgm:t>
    </dgm:pt>
    <dgm:pt modelId="{CC4E36AE-4746-9D48-A0E5-CBB873F36CF8}">
      <dgm:prSet phldrT="[Text]" custT="1"/>
      <dgm:spPr/>
      <dgm:t>
        <a:bodyPr/>
        <a:lstStyle/>
        <a:p>
          <a:r>
            <a:rPr lang="en-CA" sz="1400" dirty="0">
              <a:solidFill>
                <a:schemeClr val="tx1">
                  <a:lumMod val="85000"/>
                  <a:lumOff val="15000"/>
                </a:schemeClr>
              </a:solidFill>
            </a:rPr>
            <a:t>Viral rebound - Yes: </a:t>
          </a:r>
          <a:r>
            <a:rPr lang="en-CA" sz="1400" b="1" dirty="0">
              <a:solidFill>
                <a:schemeClr val="tx1">
                  <a:lumMod val="85000"/>
                  <a:lumOff val="15000"/>
                </a:schemeClr>
              </a:solidFill>
            </a:rPr>
            <a:t>N=15 (4%)</a:t>
          </a:r>
          <a:endParaRPr lang="en-US" sz="1400" b="1" dirty="0">
            <a:solidFill>
              <a:schemeClr val="tx1">
                <a:lumMod val="85000"/>
                <a:lumOff val="15000"/>
              </a:schemeClr>
            </a:solidFill>
          </a:endParaRPr>
        </a:p>
      </dgm:t>
    </dgm:pt>
    <dgm:pt modelId="{878BA9C4-F1A4-934B-BC75-F0690F8D7E3A}" type="parTrans" cxnId="{977C0833-5A01-3648-B775-656B1F8EA7B0}">
      <dgm:prSet/>
      <dgm:spPr/>
      <dgm:t>
        <a:bodyPr/>
        <a:lstStyle/>
        <a:p>
          <a:endParaRPr lang="en-US" sz="1800"/>
        </a:p>
      </dgm:t>
    </dgm:pt>
    <dgm:pt modelId="{E30ABBD4-0400-344C-8D69-06E7337A8F4E}" type="sibTrans" cxnId="{977C0833-5A01-3648-B775-656B1F8EA7B0}">
      <dgm:prSet/>
      <dgm:spPr/>
      <dgm:t>
        <a:bodyPr/>
        <a:lstStyle/>
        <a:p>
          <a:endParaRPr lang="en-US" sz="1800"/>
        </a:p>
      </dgm:t>
    </dgm:pt>
    <dgm:pt modelId="{41F7D6DD-F937-0843-9988-9C0BEEB5BDF1}">
      <dgm:prSet phldrT="[Text]" custT="1"/>
      <dgm:spPr/>
      <dgm:t>
        <a:bodyPr/>
        <a:lstStyle/>
        <a:p>
          <a:r>
            <a:rPr lang="en-US" sz="1400" dirty="0">
              <a:solidFill>
                <a:schemeClr val="tx1">
                  <a:lumMod val="85000"/>
                  <a:lumOff val="15000"/>
                </a:schemeClr>
              </a:solidFill>
            </a:rPr>
            <a:t>Viral rebound -No: </a:t>
          </a:r>
          <a:r>
            <a:rPr lang="en-US" sz="1400" b="1" dirty="0">
              <a:solidFill>
                <a:schemeClr val="tx1">
                  <a:lumMod val="85000"/>
                  <a:lumOff val="15000"/>
                </a:schemeClr>
              </a:solidFill>
            </a:rPr>
            <a:t>N=395 (96%)</a:t>
          </a:r>
        </a:p>
      </dgm:t>
    </dgm:pt>
    <dgm:pt modelId="{438E0A14-13A2-9744-9A00-D40C1F147665}" type="parTrans" cxnId="{93EA30AF-A751-EB43-A684-787CEA33BE92}">
      <dgm:prSet/>
      <dgm:spPr/>
      <dgm:t>
        <a:bodyPr/>
        <a:lstStyle/>
        <a:p>
          <a:endParaRPr lang="en-US" sz="1800"/>
        </a:p>
      </dgm:t>
    </dgm:pt>
    <dgm:pt modelId="{79DEEDBB-0820-8B45-A1F4-8149C0CE0413}" type="sibTrans" cxnId="{93EA30AF-A751-EB43-A684-787CEA33BE92}">
      <dgm:prSet/>
      <dgm:spPr/>
      <dgm:t>
        <a:bodyPr/>
        <a:lstStyle/>
        <a:p>
          <a:endParaRPr lang="en-US" sz="1800"/>
        </a:p>
      </dgm:t>
    </dgm:pt>
    <dgm:pt modelId="{EC5B6E6F-6AF2-5F4E-A81E-70E1DA4C1562}" type="pres">
      <dgm:prSet presAssocID="{FA8A4E30-99EC-A341-B15D-64AB1AF8A8F0}" presName="hierChild1" presStyleCnt="0">
        <dgm:presLayoutVars>
          <dgm:chPref val="1"/>
          <dgm:dir/>
          <dgm:animOne val="branch"/>
          <dgm:animLvl val="lvl"/>
          <dgm:resizeHandles/>
        </dgm:presLayoutVars>
      </dgm:prSet>
      <dgm:spPr/>
    </dgm:pt>
    <dgm:pt modelId="{29574EE4-1353-3F41-AC69-A5DD649B8D8D}" type="pres">
      <dgm:prSet presAssocID="{0E4AC668-FFE2-E44D-B36F-3132C758FC74}" presName="hierRoot1" presStyleCnt="0"/>
      <dgm:spPr/>
    </dgm:pt>
    <dgm:pt modelId="{41FE0896-4824-454C-AF07-21FE75F7B713}" type="pres">
      <dgm:prSet presAssocID="{0E4AC668-FFE2-E44D-B36F-3132C758FC74}" presName="composite" presStyleCnt="0"/>
      <dgm:spPr/>
    </dgm:pt>
    <dgm:pt modelId="{A2EAA805-9DF8-564F-AC88-8013BA5025AA}" type="pres">
      <dgm:prSet presAssocID="{0E4AC668-FFE2-E44D-B36F-3132C758FC74}" presName="background" presStyleLbl="node0" presStyleIdx="0" presStyleCnt="1"/>
      <dgm:spPr/>
    </dgm:pt>
    <dgm:pt modelId="{D19001F1-15E9-C444-8C78-F355D36A189E}" type="pres">
      <dgm:prSet presAssocID="{0E4AC668-FFE2-E44D-B36F-3132C758FC74}" presName="text" presStyleLbl="fgAcc0" presStyleIdx="0" presStyleCnt="1" custScaleX="110000" custScaleY="110000">
        <dgm:presLayoutVars>
          <dgm:chPref val="3"/>
        </dgm:presLayoutVars>
      </dgm:prSet>
      <dgm:spPr/>
    </dgm:pt>
    <dgm:pt modelId="{6495409F-CD4C-2E4B-96EE-70B807A04B83}" type="pres">
      <dgm:prSet presAssocID="{0E4AC668-FFE2-E44D-B36F-3132C758FC74}" presName="hierChild2" presStyleCnt="0"/>
      <dgm:spPr/>
    </dgm:pt>
    <dgm:pt modelId="{DBDD20E3-C83B-C544-A4D9-480455CCB818}" type="pres">
      <dgm:prSet presAssocID="{7318FE95-0329-784C-A4BA-BE75DFE71D56}" presName="Name10" presStyleLbl="parChTrans1D2" presStyleIdx="0" presStyleCnt="2"/>
      <dgm:spPr/>
    </dgm:pt>
    <dgm:pt modelId="{7B44DBC0-F3D8-4F45-AEC0-B40B6499779E}" type="pres">
      <dgm:prSet presAssocID="{967A81C1-C99B-C24B-BC33-BF37690E6B0E}" presName="hierRoot2" presStyleCnt="0"/>
      <dgm:spPr/>
    </dgm:pt>
    <dgm:pt modelId="{BF578A69-CB61-F846-94B8-BB59FC90E472}" type="pres">
      <dgm:prSet presAssocID="{967A81C1-C99B-C24B-BC33-BF37690E6B0E}" presName="composite2" presStyleCnt="0"/>
      <dgm:spPr/>
    </dgm:pt>
    <dgm:pt modelId="{8BE2C9E8-F3EB-684D-89F5-1756EFC4F910}" type="pres">
      <dgm:prSet presAssocID="{967A81C1-C99B-C24B-BC33-BF37690E6B0E}" presName="background2" presStyleLbl="node2" presStyleIdx="0" presStyleCnt="2"/>
      <dgm:spPr>
        <a:solidFill>
          <a:schemeClr val="accent3">
            <a:alpha val="70000"/>
          </a:schemeClr>
        </a:solidFill>
      </dgm:spPr>
    </dgm:pt>
    <dgm:pt modelId="{30948DDA-FF41-0844-8C20-D3C796E70132}" type="pres">
      <dgm:prSet presAssocID="{967A81C1-C99B-C24B-BC33-BF37690E6B0E}" presName="text2" presStyleLbl="fgAcc2" presStyleIdx="0" presStyleCnt="2" custScaleX="110000" custScaleY="110000">
        <dgm:presLayoutVars>
          <dgm:chPref val="3"/>
        </dgm:presLayoutVars>
      </dgm:prSet>
      <dgm:spPr/>
    </dgm:pt>
    <dgm:pt modelId="{3E78DD53-0560-084A-B376-E5275F453BE2}" type="pres">
      <dgm:prSet presAssocID="{967A81C1-C99B-C24B-BC33-BF37690E6B0E}" presName="hierChild3" presStyleCnt="0"/>
      <dgm:spPr/>
    </dgm:pt>
    <dgm:pt modelId="{00DB9D66-C044-2946-8800-F897ADF59C0D}" type="pres">
      <dgm:prSet presAssocID="{878BA9C4-F1A4-934B-BC75-F0690F8D7E3A}" presName="Name17" presStyleLbl="parChTrans1D3" presStyleIdx="0" presStyleCnt="6"/>
      <dgm:spPr/>
    </dgm:pt>
    <dgm:pt modelId="{A2B7017A-BB96-734A-9E88-1F27E2E6E7AD}" type="pres">
      <dgm:prSet presAssocID="{CC4E36AE-4746-9D48-A0E5-CBB873F36CF8}" presName="hierRoot3" presStyleCnt="0"/>
      <dgm:spPr/>
    </dgm:pt>
    <dgm:pt modelId="{87120836-72A4-E442-8972-C5652DCFD24D}" type="pres">
      <dgm:prSet presAssocID="{CC4E36AE-4746-9D48-A0E5-CBB873F36CF8}" presName="composite3" presStyleCnt="0"/>
      <dgm:spPr/>
    </dgm:pt>
    <dgm:pt modelId="{8ADA93F0-8840-C445-A9FA-26007049D9E3}" type="pres">
      <dgm:prSet presAssocID="{CC4E36AE-4746-9D48-A0E5-CBB873F36CF8}" presName="background3" presStyleLbl="node3" presStyleIdx="0" presStyleCnt="6"/>
      <dgm:spPr>
        <a:solidFill>
          <a:schemeClr val="accent3">
            <a:alpha val="50000"/>
          </a:schemeClr>
        </a:solidFill>
      </dgm:spPr>
    </dgm:pt>
    <dgm:pt modelId="{00EE2FB4-A035-F649-ACE9-BF8B573C4876}" type="pres">
      <dgm:prSet presAssocID="{CC4E36AE-4746-9D48-A0E5-CBB873F36CF8}" presName="text3" presStyleLbl="fgAcc3" presStyleIdx="0" presStyleCnt="6">
        <dgm:presLayoutVars>
          <dgm:chPref val="3"/>
        </dgm:presLayoutVars>
      </dgm:prSet>
      <dgm:spPr/>
    </dgm:pt>
    <dgm:pt modelId="{7A3AD037-C4B5-744D-864D-572ECC6AF817}" type="pres">
      <dgm:prSet presAssocID="{CC4E36AE-4746-9D48-A0E5-CBB873F36CF8}" presName="hierChild4" presStyleCnt="0"/>
      <dgm:spPr/>
    </dgm:pt>
    <dgm:pt modelId="{0E292344-DA5A-7B46-8AF5-B0E0212D7BBC}" type="pres">
      <dgm:prSet presAssocID="{438E0A14-13A2-9744-9A00-D40C1F147665}" presName="Name17" presStyleLbl="parChTrans1D3" presStyleIdx="1" presStyleCnt="6"/>
      <dgm:spPr/>
    </dgm:pt>
    <dgm:pt modelId="{816AFD34-0714-3449-87E6-984840F40D34}" type="pres">
      <dgm:prSet presAssocID="{41F7D6DD-F937-0843-9988-9C0BEEB5BDF1}" presName="hierRoot3" presStyleCnt="0"/>
      <dgm:spPr/>
    </dgm:pt>
    <dgm:pt modelId="{C488A8CE-3FEE-9A43-908C-10E1A10A5BC8}" type="pres">
      <dgm:prSet presAssocID="{41F7D6DD-F937-0843-9988-9C0BEEB5BDF1}" presName="composite3" presStyleCnt="0"/>
      <dgm:spPr/>
    </dgm:pt>
    <dgm:pt modelId="{74C1CFCF-7287-5C4B-86F4-F3CC3FE7ED35}" type="pres">
      <dgm:prSet presAssocID="{41F7D6DD-F937-0843-9988-9C0BEEB5BDF1}" presName="background3" presStyleLbl="node3" presStyleIdx="1" presStyleCnt="6"/>
      <dgm:spPr>
        <a:solidFill>
          <a:schemeClr val="accent3">
            <a:lumMod val="50000"/>
            <a:alpha val="50000"/>
          </a:schemeClr>
        </a:solidFill>
      </dgm:spPr>
    </dgm:pt>
    <dgm:pt modelId="{877A743F-B8C0-3444-92DF-7D2D62151570}" type="pres">
      <dgm:prSet presAssocID="{41F7D6DD-F937-0843-9988-9C0BEEB5BDF1}" presName="text3" presStyleLbl="fgAcc3" presStyleIdx="1" presStyleCnt="6">
        <dgm:presLayoutVars>
          <dgm:chPref val="3"/>
        </dgm:presLayoutVars>
      </dgm:prSet>
      <dgm:spPr/>
    </dgm:pt>
    <dgm:pt modelId="{F4DFA41A-F0B4-2D40-90E9-242EBD0DFD9B}" type="pres">
      <dgm:prSet presAssocID="{41F7D6DD-F937-0843-9988-9C0BEEB5BDF1}" presName="hierChild4" presStyleCnt="0"/>
      <dgm:spPr/>
    </dgm:pt>
    <dgm:pt modelId="{BA83D9AC-89E2-554C-988D-DB1C0B7EFDB9}" type="pres">
      <dgm:prSet presAssocID="{631DF878-DB0C-D84B-95CB-E537D492A1A3}" presName="Name10" presStyleLbl="parChTrans1D2" presStyleIdx="1" presStyleCnt="2"/>
      <dgm:spPr/>
    </dgm:pt>
    <dgm:pt modelId="{4B927695-055E-2945-A283-61E135E849A9}" type="pres">
      <dgm:prSet presAssocID="{3935FEFA-6A13-A046-8F6E-EC1D9E9FC19C}" presName="hierRoot2" presStyleCnt="0"/>
      <dgm:spPr/>
    </dgm:pt>
    <dgm:pt modelId="{8AF8569D-4F0D-5049-85EC-84DA6FC5A82F}" type="pres">
      <dgm:prSet presAssocID="{3935FEFA-6A13-A046-8F6E-EC1D9E9FC19C}" presName="composite2" presStyleCnt="0"/>
      <dgm:spPr/>
    </dgm:pt>
    <dgm:pt modelId="{ACD0BA32-5262-7945-BE7C-C1C7421282CE}" type="pres">
      <dgm:prSet presAssocID="{3935FEFA-6A13-A046-8F6E-EC1D9E9FC19C}" presName="background2" presStyleLbl="node2" presStyleIdx="1" presStyleCnt="2"/>
      <dgm:spPr>
        <a:xfrm>
          <a:off x="5226708" y="1702569"/>
          <a:ext cx="1359622" cy="863360"/>
        </a:xfrm>
        <a:prstGeom prst="roundRect">
          <a:avLst>
            <a:gd name="adj" fmla="val 10000"/>
          </a:avLst>
        </a:prstGeom>
        <a:solidFill>
          <a:schemeClr val="accent3">
            <a:alpha val="70000"/>
          </a:schemeClr>
        </a:solidFill>
        <a:ln w="25400" cap="flat" cmpd="sng" algn="ctr">
          <a:solidFill>
            <a:prstClr val="white">
              <a:hueOff val="0"/>
              <a:satOff val="0"/>
              <a:lumOff val="0"/>
              <a:alphaOff val="0"/>
            </a:prstClr>
          </a:solidFill>
          <a:prstDash val="solid"/>
        </a:ln>
        <a:effectLst/>
      </dgm:spPr>
    </dgm:pt>
    <dgm:pt modelId="{D23EF19E-B03F-1C44-B852-C0773F451AFC}" type="pres">
      <dgm:prSet presAssocID="{3935FEFA-6A13-A046-8F6E-EC1D9E9FC19C}" presName="text2" presStyleLbl="fgAcc2" presStyleIdx="1" presStyleCnt="2" custScaleX="110000" custScaleY="110000">
        <dgm:presLayoutVars>
          <dgm:chPref val="3"/>
        </dgm:presLayoutVars>
      </dgm:prSet>
      <dgm:spPr/>
    </dgm:pt>
    <dgm:pt modelId="{AC0BC622-1525-CA41-8C05-F0BF90880FDF}" type="pres">
      <dgm:prSet presAssocID="{3935FEFA-6A13-A046-8F6E-EC1D9E9FC19C}" presName="hierChild3" presStyleCnt="0"/>
      <dgm:spPr/>
    </dgm:pt>
    <dgm:pt modelId="{E8372F04-F59E-9541-B6AA-2681BFCA4F0F}" type="pres">
      <dgm:prSet presAssocID="{E0A9FC50-166A-9D47-A109-E3DA0A90749D}" presName="Name17" presStyleLbl="parChTrans1D3" presStyleIdx="2" presStyleCnt="6"/>
      <dgm:spPr/>
    </dgm:pt>
    <dgm:pt modelId="{71FF38CD-C802-6347-9687-959F89C96AC1}" type="pres">
      <dgm:prSet presAssocID="{0FB80F20-EDCF-8445-88C3-E49B160C3CB0}" presName="hierRoot3" presStyleCnt="0"/>
      <dgm:spPr/>
    </dgm:pt>
    <dgm:pt modelId="{F1705DB7-662D-CC40-9A0F-E89117030191}" type="pres">
      <dgm:prSet presAssocID="{0FB80F20-EDCF-8445-88C3-E49B160C3CB0}" presName="composite3" presStyleCnt="0"/>
      <dgm:spPr/>
    </dgm:pt>
    <dgm:pt modelId="{D7BEC985-D657-184D-B1DD-7772F4DEA6F8}" type="pres">
      <dgm:prSet presAssocID="{0FB80F20-EDCF-8445-88C3-E49B160C3CB0}" presName="background3" presStyleLbl="node3" presStyleIdx="2" presStyleCnt="6"/>
      <dgm:spPr>
        <a:solidFill>
          <a:schemeClr val="accent3">
            <a:alpha val="50000"/>
          </a:schemeClr>
        </a:solidFill>
      </dgm:spPr>
    </dgm:pt>
    <dgm:pt modelId="{F115E3C8-1020-3C45-9507-9DD110928B49}" type="pres">
      <dgm:prSet presAssocID="{0FB80F20-EDCF-8445-88C3-E49B160C3CB0}" presName="text3" presStyleLbl="fgAcc3" presStyleIdx="2" presStyleCnt="6">
        <dgm:presLayoutVars>
          <dgm:chPref val="3"/>
        </dgm:presLayoutVars>
      </dgm:prSet>
      <dgm:spPr/>
    </dgm:pt>
    <dgm:pt modelId="{66FEE769-98CB-5040-822D-03DD2FC1F4CA}" type="pres">
      <dgm:prSet presAssocID="{0FB80F20-EDCF-8445-88C3-E49B160C3CB0}" presName="hierChild4" presStyleCnt="0"/>
      <dgm:spPr/>
    </dgm:pt>
    <dgm:pt modelId="{A4A20715-DD1B-E947-BDFE-CE0377EBAD06}" type="pres">
      <dgm:prSet presAssocID="{C505B877-023A-DC4D-93C1-B1BE7576057D}" presName="Name17" presStyleLbl="parChTrans1D3" presStyleIdx="3" presStyleCnt="6"/>
      <dgm:spPr/>
    </dgm:pt>
    <dgm:pt modelId="{A6EE36B8-F2A7-C242-9FA5-C2A02002BF10}" type="pres">
      <dgm:prSet presAssocID="{C3EECD96-8C23-3249-9B0B-47EFFA5E9673}" presName="hierRoot3" presStyleCnt="0"/>
      <dgm:spPr/>
    </dgm:pt>
    <dgm:pt modelId="{92FB2DDA-6D3A-604D-AA3E-4277BFE37914}" type="pres">
      <dgm:prSet presAssocID="{C3EECD96-8C23-3249-9B0B-47EFFA5E9673}" presName="composite3" presStyleCnt="0"/>
      <dgm:spPr/>
    </dgm:pt>
    <dgm:pt modelId="{C8C283F6-B798-4446-A84E-C0FBDF20CB36}" type="pres">
      <dgm:prSet presAssocID="{C3EECD96-8C23-3249-9B0B-47EFFA5E9673}" presName="background3" presStyleLbl="node3" presStyleIdx="3" presStyleCnt="6"/>
      <dgm:spPr>
        <a:solidFill>
          <a:schemeClr val="accent3">
            <a:lumMod val="50000"/>
            <a:alpha val="50000"/>
          </a:schemeClr>
        </a:solidFill>
      </dgm:spPr>
    </dgm:pt>
    <dgm:pt modelId="{BDBFB753-4B43-994A-80EC-CA075916699C}" type="pres">
      <dgm:prSet presAssocID="{C3EECD96-8C23-3249-9B0B-47EFFA5E9673}" presName="text3" presStyleLbl="fgAcc3" presStyleIdx="3" presStyleCnt="6">
        <dgm:presLayoutVars>
          <dgm:chPref val="3"/>
        </dgm:presLayoutVars>
      </dgm:prSet>
      <dgm:spPr/>
    </dgm:pt>
    <dgm:pt modelId="{42B7DAD6-C362-D544-95B0-D4A8BBD91AAB}" type="pres">
      <dgm:prSet presAssocID="{C3EECD96-8C23-3249-9B0B-47EFFA5E9673}" presName="hierChild4" presStyleCnt="0"/>
      <dgm:spPr/>
    </dgm:pt>
    <dgm:pt modelId="{1343DD0C-B627-F34E-890F-21859190475E}" type="pres">
      <dgm:prSet presAssocID="{8C718C46-E4B9-4743-9BF9-E57026E83691}" presName="Name17" presStyleLbl="parChTrans1D3" presStyleIdx="4" presStyleCnt="6"/>
      <dgm:spPr/>
    </dgm:pt>
    <dgm:pt modelId="{BF897711-CF08-BF4A-BD10-2207AE04D308}" type="pres">
      <dgm:prSet presAssocID="{8CAA0B95-2D8C-8A4E-A55F-CE966367338E}" presName="hierRoot3" presStyleCnt="0"/>
      <dgm:spPr/>
    </dgm:pt>
    <dgm:pt modelId="{13056C9B-350E-D749-AC4A-A42CA4B29ACE}" type="pres">
      <dgm:prSet presAssocID="{8CAA0B95-2D8C-8A4E-A55F-CE966367338E}" presName="composite3" presStyleCnt="0"/>
      <dgm:spPr/>
    </dgm:pt>
    <dgm:pt modelId="{A76DD874-22ED-5E4B-AF04-3C68D7AF8EE5}" type="pres">
      <dgm:prSet presAssocID="{8CAA0B95-2D8C-8A4E-A55F-CE966367338E}" presName="background3" presStyleLbl="node3" presStyleIdx="4" presStyleCnt="6"/>
      <dgm:spPr>
        <a:solidFill>
          <a:schemeClr val="accent3">
            <a:alpha val="50000"/>
          </a:schemeClr>
        </a:solidFill>
      </dgm:spPr>
    </dgm:pt>
    <dgm:pt modelId="{DAC87743-E165-1345-8D36-E6CC81CC0F58}" type="pres">
      <dgm:prSet presAssocID="{8CAA0B95-2D8C-8A4E-A55F-CE966367338E}" presName="text3" presStyleLbl="fgAcc3" presStyleIdx="4" presStyleCnt="6">
        <dgm:presLayoutVars>
          <dgm:chPref val="3"/>
        </dgm:presLayoutVars>
      </dgm:prSet>
      <dgm:spPr/>
    </dgm:pt>
    <dgm:pt modelId="{8BAD0BD4-2AC4-6440-8047-76C9F2FFAAD0}" type="pres">
      <dgm:prSet presAssocID="{8CAA0B95-2D8C-8A4E-A55F-CE966367338E}" presName="hierChild4" presStyleCnt="0"/>
      <dgm:spPr/>
    </dgm:pt>
    <dgm:pt modelId="{67643AAD-9EE8-3B4D-BE21-D0FCAE17509C}" type="pres">
      <dgm:prSet presAssocID="{EBB7E19D-FC73-BC40-A909-F42FFA59785C}" presName="Name17" presStyleLbl="parChTrans1D3" presStyleIdx="5" presStyleCnt="6"/>
      <dgm:spPr/>
    </dgm:pt>
    <dgm:pt modelId="{1C7D6795-AB48-B347-AB61-4941219F83D4}" type="pres">
      <dgm:prSet presAssocID="{805614DD-7D98-554C-8D83-4DBA27DBD9B7}" presName="hierRoot3" presStyleCnt="0"/>
      <dgm:spPr/>
    </dgm:pt>
    <dgm:pt modelId="{B0C09745-81B3-5B40-8138-8965EBADCC36}" type="pres">
      <dgm:prSet presAssocID="{805614DD-7D98-554C-8D83-4DBA27DBD9B7}" presName="composite3" presStyleCnt="0"/>
      <dgm:spPr/>
    </dgm:pt>
    <dgm:pt modelId="{D2800D25-D661-9549-9958-494D040994B2}" type="pres">
      <dgm:prSet presAssocID="{805614DD-7D98-554C-8D83-4DBA27DBD9B7}" presName="background3" presStyleLbl="node3" presStyleIdx="5" presStyleCnt="6"/>
      <dgm:spPr>
        <a:solidFill>
          <a:schemeClr val="accent3">
            <a:lumMod val="50000"/>
            <a:alpha val="50000"/>
          </a:schemeClr>
        </a:solidFill>
      </dgm:spPr>
    </dgm:pt>
    <dgm:pt modelId="{C6CC41F9-BF2C-B74A-8B15-61CBEF69C35F}" type="pres">
      <dgm:prSet presAssocID="{805614DD-7D98-554C-8D83-4DBA27DBD9B7}" presName="text3" presStyleLbl="fgAcc3" presStyleIdx="5" presStyleCnt="6">
        <dgm:presLayoutVars>
          <dgm:chPref val="3"/>
        </dgm:presLayoutVars>
      </dgm:prSet>
      <dgm:spPr/>
    </dgm:pt>
    <dgm:pt modelId="{FA8DA59D-6990-7545-AF03-81075E8CBB4F}" type="pres">
      <dgm:prSet presAssocID="{805614DD-7D98-554C-8D83-4DBA27DBD9B7}" presName="hierChild4" presStyleCnt="0"/>
      <dgm:spPr/>
    </dgm:pt>
  </dgm:ptLst>
  <dgm:cxnLst>
    <dgm:cxn modelId="{6EA84C0A-DFC2-384B-ACD7-003236ED3D01}" type="presOf" srcId="{E0A9FC50-166A-9D47-A109-E3DA0A90749D}" destId="{E8372F04-F59E-9541-B6AA-2681BFCA4F0F}" srcOrd="0" destOrd="0" presId="urn:microsoft.com/office/officeart/2005/8/layout/hierarchy1"/>
    <dgm:cxn modelId="{06478F0E-5B26-F443-B938-AF45AD62D5D1}" type="presOf" srcId="{438E0A14-13A2-9744-9A00-D40C1F147665}" destId="{0E292344-DA5A-7B46-8AF5-B0E0212D7BBC}" srcOrd="0" destOrd="0" presId="urn:microsoft.com/office/officeart/2005/8/layout/hierarchy1"/>
    <dgm:cxn modelId="{F6D9D712-38A1-CB44-BCD1-AFFFDDD67527}" type="presOf" srcId="{C3EECD96-8C23-3249-9B0B-47EFFA5E9673}" destId="{BDBFB753-4B43-994A-80EC-CA075916699C}" srcOrd="0" destOrd="0" presId="urn:microsoft.com/office/officeart/2005/8/layout/hierarchy1"/>
    <dgm:cxn modelId="{3A41211F-55AE-044F-8F53-B884A1B477E8}" srcId="{3935FEFA-6A13-A046-8F6E-EC1D9E9FC19C}" destId="{C3EECD96-8C23-3249-9B0B-47EFFA5E9673}" srcOrd="1" destOrd="0" parTransId="{C505B877-023A-DC4D-93C1-B1BE7576057D}" sibTransId="{1E11E310-44C9-0D46-B316-CB29B2476290}"/>
    <dgm:cxn modelId="{DF04CE22-70FF-DD41-BB4C-21BB8929F079}" type="presOf" srcId="{41F7D6DD-F937-0843-9988-9C0BEEB5BDF1}" destId="{877A743F-B8C0-3444-92DF-7D2D62151570}" srcOrd="0" destOrd="0" presId="urn:microsoft.com/office/officeart/2005/8/layout/hierarchy1"/>
    <dgm:cxn modelId="{2C37BC28-ADCD-F94B-92F7-21204F1B1018}" srcId="{0E4AC668-FFE2-E44D-B36F-3132C758FC74}" destId="{967A81C1-C99B-C24B-BC33-BF37690E6B0E}" srcOrd="0" destOrd="0" parTransId="{7318FE95-0329-784C-A4BA-BE75DFE71D56}" sibTransId="{D7CAE6D8-EC2F-8F4F-A3A2-59787D18B96E}"/>
    <dgm:cxn modelId="{2F23492C-077B-2D4F-B491-0D8D637F2DA6}" type="presOf" srcId="{878BA9C4-F1A4-934B-BC75-F0690F8D7E3A}" destId="{00DB9D66-C044-2946-8800-F897ADF59C0D}" srcOrd="0" destOrd="0" presId="urn:microsoft.com/office/officeart/2005/8/layout/hierarchy1"/>
    <dgm:cxn modelId="{977C0833-5A01-3648-B775-656B1F8EA7B0}" srcId="{967A81C1-C99B-C24B-BC33-BF37690E6B0E}" destId="{CC4E36AE-4746-9D48-A0E5-CBB873F36CF8}" srcOrd="0" destOrd="0" parTransId="{878BA9C4-F1A4-934B-BC75-F0690F8D7E3A}" sibTransId="{E30ABBD4-0400-344C-8D69-06E7337A8F4E}"/>
    <dgm:cxn modelId="{10488035-B3CF-D748-83AD-9E196619760F}" srcId="{3935FEFA-6A13-A046-8F6E-EC1D9E9FC19C}" destId="{8CAA0B95-2D8C-8A4E-A55F-CE966367338E}" srcOrd="2" destOrd="0" parTransId="{8C718C46-E4B9-4743-9BF9-E57026E83691}" sibTransId="{E861E1CF-FF16-4C4C-87CD-6C94484D143B}"/>
    <dgm:cxn modelId="{FBEFA035-57B8-2846-992C-70B083154097}" type="presOf" srcId="{0FB80F20-EDCF-8445-88C3-E49B160C3CB0}" destId="{F115E3C8-1020-3C45-9507-9DD110928B49}" srcOrd="0" destOrd="0" presId="urn:microsoft.com/office/officeart/2005/8/layout/hierarchy1"/>
    <dgm:cxn modelId="{C809CE49-E323-8749-8D93-51A9E3DCDE5A}" type="presOf" srcId="{CC4E36AE-4746-9D48-A0E5-CBB873F36CF8}" destId="{00EE2FB4-A035-F649-ACE9-BF8B573C4876}" srcOrd="0" destOrd="0" presId="urn:microsoft.com/office/officeart/2005/8/layout/hierarchy1"/>
    <dgm:cxn modelId="{4A12F949-026F-C94C-9CD5-A397929FB96B}" type="presOf" srcId="{C505B877-023A-DC4D-93C1-B1BE7576057D}" destId="{A4A20715-DD1B-E947-BDFE-CE0377EBAD06}" srcOrd="0" destOrd="0" presId="urn:microsoft.com/office/officeart/2005/8/layout/hierarchy1"/>
    <dgm:cxn modelId="{7F30DC53-B57D-EC45-B91D-19C285E430F2}" srcId="{3935FEFA-6A13-A046-8F6E-EC1D9E9FC19C}" destId="{805614DD-7D98-554C-8D83-4DBA27DBD9B7}" srcOrd="3" destOrd="0" parTransId="{EBB7E19D-FC73-BC40-A909-F42FFA59785C}" sibTransId="{3E67AFC1-4773-C541-B20E-FC4FA3900D24}"/>
    <dgm:cxn modelId="{FD885468-673E-0942-86DD-A3C9F7BF7BDA}" type="presOf" srcId="{FA8A4E30-99EC-A341-B15D-64AB1AF8A8F0}" destId="{EC5B6E6F-6AF2-5F4E-A81E-70E1DA4C1562}" srcOrd="0" destOrd="0" presId="urn:microsoft.com/office/officeart/2005/8/layout/hierarchy1"/>
    <dgm:cxn modelId="{387ABB6E-4FC2-A94B-BD4C-06E39B68607C}" srcId="{3935FEFA-6A13-A046-8F6E-EC1D9E9FC19C}" destId="{0FB80F20-EDCF-8445-88C3-E49B160C3CB0}" srcOrd="0" destOrd="0" parTransId="{E0A9FC50-166A-9D47-A109-E3DA0A90749D}" sibTransId="{B1DAB157-D677-C444-96ED-C68C45798488}"/>
    <dgm:cxn modelId="{D02D0EA9-E983-A84C-AA7B-A6A26AF0E15C}" type="presOf" srcId="{3935FEFA-6A13-A046-8F6E-EC1D9E9FC19C}" destId="{D23EF19E-B03F-1C44-B852-C0773F451AFC}" srcOrd="0" destOrd="0" presId="urn:microsoft.com/office/officeart/2005/8/layout/hierarchy1"/>
    <dgm:cxn modelId="{50EE4EAA-67DF-FB4C-95D4-7CF62BAFC226}" type="presOf" srcId="{0E4AC668-FFE2-E44D-B36F-3132C758FC74}" destId="{D19001F1-15E9-C444-8C78-F355D36A189E}" srcOrd="0" destOrd="0" presId="urn:microsoft.com/office/officeart/2005/8/layout/hierarchy1"/>
    <dgm:cxn modelId="{93EA30AF-A751-EB43-A684-787CEA33BE92}" srcId="{967A81C1-C99B-C24B-BC33-BF37690E6B0E}" destId="{41F7D6DD-F937-0843-9988-9C0BEEB5BDF1}" srcOrd="1" destOrd="0" parTransId="{438E0A14-13A2-9744-9A00-D40C1F147665}" sibTransId="{79DEEDBB-0820-8B45-A1F4-8149C0CE0413}"/>
    <dgm:cxn modelId="{96CF69B2-0668-154A-A115-2BBC6E7D3E6D}" type="presOf" srcId="{7318FE95-0329-784C-A4BA-BE75DFE71D56}" destId="{DBDD20E3-C83B-C544-A4D9-480455CCB818}" srcOrd="0" destOrd="0" presId="urn:microsoft.com/office/officeart/2005/8/layout/hierarchy1"/>
    <dgm:cxn modelId="{AB180FC9-9690-2442-BDC1-D55FDDBD908B}" type="presOf" srcId="{967A81C1-C99B-C24B-BC33-BF37690E6B0E}" destId="{30948DDA-FF41-0844-8C20-D3C796E70132}" srcOrd="0" destOrd="0" presId="urn:microsoft.com/office/officeart/2005/8/layout/hierarchy1"/>
    <dgm:cxn modelId="{D1A6DDD5-41D3-AB42-8FF2-6E4ECEC04D6B}" srcId="{FA8A4E30-99EC-A341-B15D-64AB1AF8A8F0}" destId="{0E4AC668-FFE2-E44D-B36F-3132C758FC74}" srcOrd="0" destOrd="0" parTransId="{08D6AE76-99AC-A64E-932C-C5AD303E07C1}" sibTransId="{34C4CD57-AF65-724D-9D10-956DDA372849}"/>
    <dgm:cxn modelId="{F98A96D9-AA0B-D645-B690-3A1A546191BE}" type="presOf" srcId="{EBB7E19D-FC73-BC40-A909-F42FFA59785C}" destId="{67643AAD-9EE8-3B4D-BE21-D0FCAE17509C}" srcOrd="0" destOrd="0" presId="urn:microsoft.com/office/officeart/2005/8/layout/hierarchy1"/>
    <dgm:cxn modelId="{1F7050DD-C53F-554C-9668-A93572B8B884}" srcId="{0E4AC668-FFE2-E44D-B36F-3132C758FC74}" destId="{3935FEFA-6A13-A046-8F6E-EC1D9E9FC19C}" srcOrd="1" destOrd="0" parTransId="{631DF878-DB0C-D84B-95CB-E537D492A1A3}" sibTransId="{A689283C-33B9-5241-BD54-CE007BD14D1B}"/>
    <dgm:cxn modelId="{24232EE0-333B-D541-9A3B-2032BF791927}" type="presOf" srcId="{631DF878-DB0C-D84B-95CB-E537D492A1A3}" destId="{BA83D9AC-89E2-554C-988D-DB1C0B7EFDB9}" srcOrd="0" destOrd="0" presId="urn:microsoft.com/office/officeart/2005/8/layout/hierarchy1"/>
    <dgm:cxn modelId="{B5D30DE7-D2F0-F949-9428-8536A24C2F00}" type="presOf" srcId="{8C718C46-E4B9-4743-9BF9-E57026E83691}" destId="{1343DD0C-B627-F34E-890F-21859190475E}" srcOrd="0" destOrd="0" presId="urn:microsoft.com/office/officeart/2005/8/layout/hierarchy1"/>
    <dgm:cxn modelId="{A276F2EF-8A26-3842-8435-5F05C28CBAB1}" type="presOf" srcId="{8CAA0B95-2D8C-8A4E-A55F-CE966367338E}" destId="{DAC87743-E165-1345-8D36-E6CC81CC0F58}" srcOrd="0" destOrd="0" presId="urn:microsoft.com/office/officeart/2005/8/layout/hierarchy1"/>
    <dgm:cxn modelId="{994FE5F7-F297-8F4F-9574-C6436658F333}" type="presOf" srcId="{805614DD-7D98-554C-8D83-4DBA27DBD9B7}" destId="{C6CC41F9-BF2C-B74A-8B15-61CBEF69C35F}" srcOrd="0" destOrd="0" presId="urn:microsoft.com/office/officeart/2005/8/layout/hierarchy1"/>
    <dgm:cxn modelId="{6EE2886C-D691-9948-879C-CC12FFBED1F1}" type="presParOf" srcId="{EC5B6E6F-6AF2-5F4E-A81E-70E1DA4C1562}" destId="{29574EE4-1353-3F41-AC69-A5DD649B8D8D}" srcOrd="0" destOrd="0" presId="urn:microsoft.com/office/officeart/2005/8/layout/hierarchy1"/>
    <dgm:cxn modelId="{C96AF690-8A4E-9141-A2BB-22EFAE392C15}" type="presParOf" srcId="{29574EE4-1353-3F41-AC69-A5DD649B8D8D}" destId="{41FE0896-4824-454C-AF07-21FE75F7B713}" srcOrd="0" destOrd="0" presId="urn:microsoft.com/office/officeart/2005/8/layout/hierarchy1"/>
    <dgm:cxn modelId="{3ACEE843-2BB8-8548-8F3D-DEF5675F68F5}" type="presParOf" srcId="{41FE0896-4824-454C-AF07-21FE75F7B713}" destId="{A2EAA805-9DF8-564F-AC88-8013BA5025AA}" srcOrd="0" destOrd="0" presId="urn:microsoft.com/office/officeart/2005/8/layout/hierarchy1"/>
    <dgm:cxn modelId="{BFA51447-456C-BA4B-8B5D-D286FE5B755F}" type="presParOf" srcId="{41FE0896-4824-454C-AF07-21FE75F7B713}" destId="{D19001F1-15E9-C444-8C78-F355D36A189E}" srcOrd="1" destOrd="0" presId="urn:microsoft.com/office/officeart/2005/8/layout/hierarchy1"/>
    <dgm:cxn modelId="{E0331EC5-8FEE-3047-9E92-4B84B9D09D73}" type="presParOf" srcId="{29574EE4-1353-3F41-AC69-A5DD649B8D8D}" destId="{6495409F-CD4C-2E4B-96EE-70B807A04B83}" srcOrd="1" destOrd="0" presId="urn:microsoft.com/office/officeart/2005/8/layout/hierarchy1"/>
    <dgm:cxn modelId="{6C0A3709-906E-C24E-90E5-985E327C31B2}" type="presParOf" srcId="{6495409F-CD4C-2E4B-96EE-70B807A04B83}" destId="{DBDD20E3-C83B-C544-A4D9-480455CCB818}" srcOrd="0" destOrd="0" presId="urn:microsoft.com/office/officeart/2005/8/layout/hierarchy1"/>
    <dgm:cxn modelId="{B224AFE5-F6D6-7041-8BDB-8F18EBBDA74B}" type="presParOf" srcId="{6495409F-CD4C-2E4B-96EE-70B807A04B83}" destId="{7B44DBC0-F3D8-4F45-AEC0-B40B6499779E}" srcOrd="1" destOrd="0" presId="urn:microsoft.com/office/officeart/2005/8/layout/hierarchy1"/>
    <dgm:cxn modelId="{99F24985-D397-984E-820B-0FA93674C80B}" type="presParOf" srcId="{7B44DBC0-F3D8-4F45-AEC0-B40B6499779E}" destId="{BF578A69-CB61-F846-94B8-BB59FC90E472}" srcOrd="0" destOrd="0" presId="urn:microsoft.com/office/officeart/2005/8/layout/hierarchy1"/>
    <dgm:cxn modelId="{8517F5B4-8977-A24D-9A55-7BB079833AF6}" type="presParOf" srcId="{BF578A69-CB61-F846-94B8-BB59FC90E472}" destId="{8BE2C9E8-F3EB-684D-89F5-1756EFC4F910}" srcOrd="0" destOrd="0" presId="urn:microsoft.com/office/officeart/2005/8/layout/hierarchy1"/>
    <dgm:cxn modelId="{F136DE2B-0CBE-8C42-8817-10E7315D4C43}" type="presParOf" srcId="{BF578A69-CB61-F846-94B8-BB59FC90E472}" destId="{30948DDA-FF41-0844-8C20-D3C796E70132}" srcOrd="1" destOrd="0" presId="urn:microsoft.com/office/officeart/2005/8/layout/hierarchy1"/>
    <dgm:cxn modelId="{23144B58-B800-2241-80AC-9A6823E739BA}" type="presParOf" srcId="{7B44DBC0-F3D8-4F45-AEC0-B40B6499779E}" destId="{3E78DD53-0560-084A-B376-E5275F453BE2}" srcOrd="1" destOrd="0" presId="urn:microsoft.com/office/officeart/2005/8/layout/hierarchy1"/>
    <dgm:cxn modelId="{B7ED1F13-E77F-CC4E-9835-B31EEA5F2D27}" type="presParOf" srcId="{3E78DD53-0560-084A-B376-E5275F453BE2}" destId="{00DB9D66-C044-2946-8800-F897ADF59C0D}" srcOrd="0" destOrd="0" presId="urn:microsoft.com/office/officeart/2005/8/layout/hierarchy1"/>
    <dgm:cxn modelId="{5B64E59F-375A-AE46-BCA0-D2DCB604EA38}" type="presParOf" srcId="{3E78DD53-0560-084A-B376-E5275F453BE2}" destId="{A2B7017A-BB96-734A-9E88-1F27E2E6E7AD}" srcOrd="1" destOrd="0" presId="urn:microsoft.com/office/officeart/2005/8/layout/hierarchy1"/>
    <dgm:cxn modelId="{831B31D5-FCB5-BB45-A789-6CD0936D7710}" type="presParOf" srcId="{A2B7017A-BB96-734A-9E88-1F27E2E6E7AD}" destId="{87120836-72A4-E442-8972-C5652DCFD24D}" srcOrd="0" destOrd="0" presId="urn:microsoft.com/office/officeart/2005/8/layout/hierarchy1"/>
    <dgm:cxn modelId="{52536500-F235-F542-AE9E-6DE65E21F106}" type="presParOf" srcId="{87120836-72A4-E442-8972-C5652DCFD24D}" destId="{8ADA93F0-8840-C445-A9FA-26007049D9E3}" srcOrd="0" destOrd="0" presId="urn:microsoft.com/office/officeart/2005/8/layout/hierarchy1"/>
    <dgm:cxn modelId="{9DB4E6B9-C47B-114A-AE6E-9BE4908B019B}" type="presParOf" srcId="{87120836-72A4-E442-8972-C5652DCFD24D}" destId="{00EE2FB4-A035-F649-ACE9-BF8B573C4876}" srcOrd="1" destOrd="0" presId="urn:microsoft.com/office/officeart/2005/8/layout/hierarchy1"/>
    <dgm:cxn modelId="{D8EC1F74-A759-104C-A09C-604A6A4C9C23}" type="presParOf" srcId="{A2B7017A-BB96-734A-9E88-1F27E2E6E7AD}" destId="{7A3AD037-C4B5-744D-864D-572ECC6AF817}" srcOrd="1" destOrd="0" presId="urn:microsoft.com/office/officeart/2005/8/layout/hierarchy1"/>
    <dgm:cxn modelId="{9F5E91F5-5269-744C-8CBD-2F738ADF2C2F}" type="presParOf" srcId="{3E78DD53-0560-084A-B376-E5275F453BE2}" destId="{0E292344-DA5A-7B46-8AF5-B0E0212D7BBC}" srcOrd="2" destOrd="0" presId="urn:microsoft.com/office/officeart/2005/8/layout/hierarchy1"/>
    <dgm:cxn modelId="{564A22ED-E283-AC49-8FE1-CE37C2FBF8B5}" type="presParOf" srcId="{3E78DD53-0560-084A-B376-E5275F453BE2}" destId="{816AFD34-0714-3449-87E6-984840F40D34}" srcOrd="3" destOrd="0" presId="urn:microsoft.com/office/officeart/2005/8/layout/hierarchy1"/>
    <dgm:cxn modelId="{856C694D-A809-4841-B4E9-C0D2177F1982}" type="presParOf" srcId="{816AFD34-0714-3449-87E6-984840F40D34}" destId="{C488A8CE-3FEE-9A43-908C-10E1A10A5BC8}" srcOrd="0" destOrd="0" presId="urn:microsoft.com/office/officeart/2005/8/layout/hierarchy1"/>
    <dgm:cxn modelId="{752FC09B-480C-5846-8DC4-8EA28008C627}" type="presParOf" srcId="{C488A8CE-3FEE-9A43-908C-10E1A10A5BC8}" destId="{74C1CFCF-7287-5C4B-86F4-F3CC3FE7ED35}" srcOrd="0" destOrd="0" presId="urn:microsoft.com/office/officeart/2005/8/layout/hierarchy1"/>
    <dgm:cxn modelId="{57152DA3-355C-9D46-B8F5-D846F76DD184}" type="presParOf" srcId="{C488A8CE-3FEE-9A43-908C-10E1A10A5BC8}" destId="{877A743F-B8C0-3444-92DF-7D2D62151570}" srcOrd="1" destOrd="0" presId="urn:microsoft.com/office/officeart/2005/8/layout/hierarchy1"/>
    <dgm:cxn modelId="{5BAD0FEF-C2A5-8B43-ABBD-C41B308BA17B}" type="presParOf" srcId="{816AFD34-0714-3449-87E6-984840F40D34}" destId="{F4DFA41A-F0B4-2D40-90E9-242EBD0DFD9B}" srcOrd="1" destOrd="0" presId="urn:microsoft.com/office/officeart/2005/8/layout/hierarchy1"/>
    <dgm:cxn modelId="{000681DE-6095-6746-AB70-4CD102191BCC}" type="presParOf" srcId="{6495409F-CD4C-2E4B-96EE-70B807A04B83}" destId="{BA83D9AC-89E2-554C-988D-DB1C0B7EFDB9}" srcOrd="2" destOrd="0" presId="urn:microsoft.com/office/officeart/2005/8/layout/hierarchy1"/>
    <dgm:cxn modelId="{DBFF7B68-BDF1-4945-AD45-A4F699BDD9EF}" type="presParOf" srcId="{6495409F-CD4C-2E4B-96EE-70B807A04B83}" destId="{4B927695-055E-2945-A283-61E135E849A9}" srcOrd="3" destOrd="0" presId="urn:microsoft.com/office/officeart/2005/8/layout/hierarchy1"/>
    <dgm:cxn modelId="{7E8022AA-E37D-6C4C-B716-960995B797BB}" type="presParOf" srcId="{4B927695-055E-2945-A283-61E135E849A9}" destId="{8AF8569D-4F0D-5049-85EC-84DA6FC5A82F}" srcOrd="0" destOrd="0" presId="urn:microsoft.com/office/officeart/2005/8/layout/hierarchy1"/>
    <dgm:cxn modelId="{02087A20-9060-BF4F-9256-8DBFFF3F69EE}" type="presParOf" srcId="{8AF8569D-4F0D-5049-85EC-84DA6FC5A82F}" destId="{ACD0BA32-5262-7945-BE7C-C1C7421282CE}" srcOrd="0" destOrd="0" presId="urn:microsoft.com/office/officeart/2005/8/layout/hierarchy1"/>
    <dgm:cxn modelId="{7BDF8D7E-6B2F-0E43-8D6E-254DF416B660}" type="presParOf" srcId="{8AF8569D-4F0D-5049-85EC-84DA6FC5A82F}" destId="{D23EF19E-B03F-1C44-B852-C0773F451AFC}" srcOrd="1" destOrd="0" presId="urn:microsoft.com/office/officeart/2005/8/layout/hierarchy1"/>
    <dgm:cxn modelId="{547BAE51-7CAE-7243-BB91-15CAA3DF882D}" type="presParOf" srcId="{4B927695-055E-2945-A283-61E135E849A9}" destId="{AC0BC622-1525-CA41-8C05-F0BF90880FDF}" srcOrd="1" destOrd="0" presId="urn:microsoft.com/office/officeart/2005/8/layout/hierarchy1"/>
    <dgm:cxn modelId="{A887A0EE-6585-9546-85B2-7A4F3D6ED8EB}" type="presParOf" srcId="{AC0BC622-1525-CA41-8C05-F0BF90880FDF}" destId="{E8372F04-F59E-9541-B6AA-2681BFCA4F0F}" srcOrd="0" destOrd="0" presId="urn:microsoft.com/office/officeart/2005/8/layout/hierarchy1"/>
    <dgm:cxn modelId="{4E2019D0-C6D3-FC41-844C-8A7E0FA6D114}" type="presParOf" srcId="{AC0BC622-1525-CA41-8C05-F0BF90880FDF}" destId="{71FF38CD-C802-6347-9687-959F89C96AC1}" srcOrd="1" destOrd="0" presId="urn:microsoft.com/office/officeart/2005/8/layout/hierarchy1"/>
    <dgm:cxn modelId="{22A975C7-2C65-C040-8D74-D14F58ABDD20}" type="presParOf" srcId="{71FF38CD-C802-6347-9687-959F89C96AC1}" destId="{F1705DB7-662D-CC40-9A0F-E89117030191}" srcOrd="0" destOrd="0" presId="urn:microsoft.com/office/officeart/2005/8/layout/hierarchy1"/>
    <dgm:cxn modelId="{14903CAF-1A41-6243-AA53-15D562EB5C18}" type="presParOf" srcId="{F1705DB7-662D-CC40-9A0F-E89117030191}" destId="{D7BEC985-D657-184D-B1DD-7772F4DEA6F8}" srcOrd="0" destOrd="0" presId="urn:microsoft.com/office/officeart/2005/8/layout/hierarchy1"/>
    <dgm:cxn modelId="{10CBF148-0CF5-B948-AF81-02F77F087E83}" type="presParOf" srcId="{F1705DB7-662D-CC40-9A0F-E89117030191}" destId="{F115E3C8-1020-3C45-9507-9DD110928B49}" srcOrd="1" destOrd="0" presId="urn:microsoft.com/office/officeart/2005/8/layout/hierarchy1"/>
    <dgm:cxn modelId="{2CCA02D3-1EF7-F64A-9E07-177348AE1735}" type="presParOf" srcId="{71FF38CD-C802-6347-9687-959F89C96AC1}" destId="{66FEE769-98CB-5040-822D-03DD2FC1F4CA}" srcOrd="1" destOrd="0" presId="urn:microsoft.com/office/officeart/2005/8/layout/hierarchy1"/>
    <dgm:cxn modelId="{FACD9E04-D920-004C-81FC-CA2521F0FD76}" type="presParOf" srcId="{AC0BC622-1525-CA41-8C05-F0BF90880FDF}" destId="{A4A20715-DD1B-E947-BDFE-CE0377EBAD06}" srcOrd="2" destOrd="0" presId="urn:microsoft.com/office/officeart/2005/8/layout/hierarchy1"/>
    <dgm:cxn modelId="{9A40D991-A344-BE4F-BDA8-23194944CDEC}" type="presParOf" srcId="{AC0BC622-1525-CA41-8C05-F0BF90880FDF}" destId="{A6EE36B8-F2A7-C242-9FA5-C2A02002BF10}" srcOrd="3" destOrd="0" presId="urn:microsoft.com/office/officeart/2005/8/layout/hierarchy1"/>
    <dgm:cxn modelId="{F5A2A5DE-FCB7-F44F-BF70-E662C0BE4838}" type="presParOf" srcId="{A6EE36B8-F2A7-C242-9FA5-C2A02002BF10}" destId="{92FB2DDA-6D3A-604D-AA3E-4277BFE37914}" srcOrd="0" destOrd="0" presId="urn:microsoft.com/office/officeart/2005/8/layout/hierarchy1"/>
    <dgm:cxn modelId="{14ABD366-EAF6-EB48-886C-108CEB13ADB1}" type="presParOf" srcId="{92FB2DDA-6D3A-604D-AA3E-4277BFE37914}" destId="{C8C283F6-B798-4446-A84E-C0FBDF20CB36}" srcOrd="0" destOrd="0" presId="urn:microsoft.com/office/officeart/2005/8/layout/hierarchy1"/>
    <dgm:cxn modelId="{DF0CBDEF-C333-9149-804C-6B31BB2EC27C}" type="presParOf" srcId="{92FB2DDA-6D3A-604D-AA3E-4277BFE37914}" destId="{BDBFB753-4B43-994A-80EC-CA075916699C}" srcOrd="1" destOrd="0" presId="urn:microsoft.com/office/officeart/2005/8/layout/hierarchy1"/>
    <dgm:cxn modelId="{5D032E5D-BADF-2D46-8C53-9F53D4028BBA}" type="presParOf" srcId="{A6EE36B8-F2A7-C242-9FA5-C2A02002BF10}" destId="{42B7DAD6-C362-D544-95B0-D4A8BBD91AAB}" srcOrd="1" destOrd="0" presId="urn:microsoft.com/office/officeart/2005/8/layout/hierarchy1"/>
    <dgm:cxn modelId="{E68C2312-E683-304B-9FEA-36079A001BF3}" type="presParOf" srcId="{AC0BC622-1525-CA41-8C05-F0BF90880FDF}" destId="{1343DD0C-B627-F34E-890F-21859190475E}" srcOrd="4" destOrd="0" presId="urn:microsoft.com/office/officeart/2005/8/layout/hierarchy1"/>
    <dgm:cxn modelId="{15A36C30-8024-F743-B6DF-8118A9FF0D5C}" type="presParOf" srcId="{AC0BC622-1525-CA41-8C05-F0BF90880FDF}" destId="{BF897711-CF08-BF4A-BD10-2207AE04D308}" srcOrd="5" destOrd="0" presId="urn:microsoft.com/office/officeart/2005/8/layout/hierarchy1"/>
    <dgm:cxn modelId="{E1130EC4-3ED1-8945-AACE-C1BA42587A25}" type="presParOf" srcId="{BF897711-CF08-BF4A-BD10-2207AE04D308}" destId="{13056C9B-350E-D749-AC4A-A42CA4B29ACE}" srcOrd="0" destOrd="0" presId="urn:microsoft.com/office/officeart/2005/8/layout/hierarchy1"/>
    <dgm:cxn modelId="{9990B778-3119-F54F-BFA9-782CAC6B8C64}" type="presParOf" srcId="{13056C9B-350E-D749-AC4A-A42CA4B29ACE}" destId="{A76DD874-22ED-5E4B-AF04-3C68D7AF8EE5}" srcOrd="0" destOrd="0" presId="urn:microsoft.com/office/officeart/2005/8/layout/hierarchy1"/>
    <dgm:cxn modelId="{D43E4E23-3ECE-B344-9F18-E286441411B5}" type="presParOf" srcId="{13056C9B-350E-D749-AC4A-A42CA4B29ACE}" destId="{DAC87743-E165-1345-8D36-E6CC81CC0F58}" srcOrd="1" destOrd="0" presId="urn:microsoft.com/office/officeart/2005/8/layout/hierarchy1"/>
    <dgm:cxn modelId="{703942E0-0449-484A-BC1C-5C4986CDFD49}" type="presParOf" srcId="{BF897711-CF08-BF4A-BD10-2207AE04D308}" destId="{8BAD0BD4-2AC4-6440-8047-76C9F2FFAAD0}" srcOrd="1" destOrd="0" presId="urn:microsoft.com/office/officeart/2005/8/layout/hierarchy1"/>
    <dgm:cxn modelId="{83FFAF87-015A-0A49-BA34-43D585182764}" type="presParOf" srcId="{AC0BC622-1525-CA41-8C05-F0BF90880FDF}" destId="{67643AAD-9EE8-3B4D-BE21-D0FCAE17509C}" srcOrd="6" destOrd="0" presId="urn:microsoft.com/office/officeart/2005/8/layout/hierarchy1"/>
    <dgm:cxn modelId="{63BECB15-04D1-B94A-A0FB-15764A9BC3FC}" type="presParOf" srcId="{AC0BC622-1525-CA41-8C05-F0BF90880FDF}" destId="{1C7D6795-AB48-B347-AB61-4941219F83D4}" srcOrd="7" destOrd="0" presId="urn:microsoft.com/office/officeart/2005/8/layout/hierarchy1"/>
    <dgm:cxn modelId="{56EF5298-C159-CF46-B40C-BCD2BB195E25}" type="presParOf" srcId="{1C7D6795-AB48-B347-AB61-4941219F83D4}" destId="{B0C09745-81B3-5B40-8138-8965EBADCC36}" srcOrd="0" destOrd="0" presId="urn:microsoft.com/office/officeart/2005/8/layout/hierarchy1"/>
    <dgm:cxn modelId="{8FF2E924-45E9-C84D-9D6C-FD956423A9FE}" type="presParOf" srcId="{B0C09745-81B3-5B40-8138-8965EBADCC36}" destId="{D2800D25-D661-9549-9958-494D040994B2}" srcOrd="0" destOrd="0" presId="urn:microsoft.com/office/officeart/2005/8/layout/hierarchy1"/>
    <dgm:cxn modelId="{28D79256-5108-2F4E-B47E-F37496DD8170}" type="presParOf" srcId="{B0C09745-81B3-5B40-8138-8965EBADCC36}" destId="{C6CC41F9-BF2C-B74A-8B15-61CBEF69C35F}" srcOrd="1" destOrd="0" presId="urn:microsoft.com/office/officeart/2005/8/layout/hierarchy1"/>
    <dgm:cxn modelId="{43C1F577-5C7B-4E46-96BC-132D72BBDF90}" type="presParOf" srcId="{1C7D6795-AB48-B347-AB61-4941219F83D4}" destId="{FA8DA59D-6990-7545-AF03-81075E8CBB4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3AAD-9EE8-3B4D-BE21-D0FCAE17509C}">
      <dsp:nvSpPr>
        <dsp:cNvPr id="0" name=""/>
        <dsp:cNvSpPr/>
      </dsp:nvSpPr>
      <dsp:spPr>
        <a:xfrm>
          <a:off x="5587838" y="2343341"/>
          <a:ext cx="2143774" cy="340080"/>
        </a:xfrm>
        <a:custGeom>
          <a:avLst/>
          <a:gdLst/>
          <a:ahLst/>
          <a:cxnLst/>
          <a:rect l="0" t="0" r="0" b="0"/>
          <a:pathLst>
            <a:path>
              <a:moveTo>
                <a:pt x="0" y="0"/>
              </a:moveTo>
              <a:lnTo>
                <a:pt x="0" y="231755"/>
              </a:lnTo>
              <a:lnTo>
                <a:pt x="2143774" y="231755"/>
              </a:lnTo>
              <a:lnTo>
                <a:pt x="2143774" y="34008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3DD0C-B627-F34E-890F-21859190475E}">
      <dsp:nvSpPr>
        <dsp:cNvPr id="0" name=""/>
        <dsp:cNvSpPr/>
      </dsp:nvSpPr>
      <dsp:spPr>
        <a:xfrm>
          <a:off x="5587838" y="2343341"/>
          <a:ext cx="714591" cy="340080"/>
        </a:xfrm>
        <a:custGeom>
          <a:avLst/>
          <a:gdLst/>
          <a:ahLst/>
          <a:cxnLst/>
          <a:rect l="0" t="0" r="0" b="0"/>
          <a:pathLst>
            <a:path>
              <a:moveTo>
                <a:pt x="0" y="0"/>
              </a:moveTo>
              <a:lnTo>
                <a:pt x="0" y="231755"/>
              </a:lnTo>
              <a:lnTo>
                <a:pt x="714591" y="231755"/>
              </a:lnTo>
              <a:lnTo>
                <a:pt x="714591" y="34008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A20715-DD1B-E947-BDFE-CE0377EBAD06}">
      <dsp:nvSpPr>
        <dsp:cNvPr id="0" name=""/>
        <dsp:cNvSpPr/>
      </dsp:nvSpPr>
      <dsp:spPr>
        <a:xfrm>
          <a:off x="4873246" y="2343341"/>
          <a:ext cx="714591" cy="340080"/>
        </a:xfrm>
        <a:custGeom>
          <a:avLst/>
          <a:gdLst/>
          <a:ahLst/>
          <a:cxnLst/>
          <a:rect l="0" t="0" r="0" b="0"/>
          <a:pathLst>
            <a:path>
              <a:moveTo>
                <a:pt x="714591" y="0"/>
              </a:moveTo>
              <a:lnTo>
                <a:pt x="714591" y="231755"/>
              </a:lnTo>
              <a:lnTo>
                <a:pt x="0" y="231755"/>
              </a:lnTo>
              <a:lnTo>
                <a:pt x="0" y="34008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372F04-F59E-9541-B6AA-2681BFCA4F0F}">
      <dsp:nvSpPr>
        <dsp:cNvPr id="0" name=""/>
        <dsp:cNvSpPr/>
      </dsp:nvSpPr>
      <dsp:spPr>
        <a:xfrm>
          <a:off x="3444063" y="2343341"/>
          <a:ext cx="2143774" cy="340080"/>
        </a:xfrm>
        <a:custGeom>
          <a:avLst/>
          <a:gdLst/>
          <a:ahLst/>
          <a:cxnLst/>
          <a:rect l="0" t="0" r="0" b="0"/>
          <a:pathLst>
            <a:path>
              <a:moveTo>
                <a:pt x="2143774" y="0"/>
              </a:moveTo>
              <a:lnTo>
                <a:pt x="2143774" y="231755"/>
              </a:lnTo>
              <a:lnTo>
                <a:pt x="0" y="231755"/>
              </a:lnTo>
              <a:lnTo>
                <a:pt x="0" y="34008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3D9AC-89E2-554C-988D-DB1C0B7EFDB9}">
      <dsp:nvSpPr>
        <dsp:cNvPr id="0" name=""/>
        <dsp:cNvSpPr/>
      </dsp:nvSpPr>
      <dsp:spPr>
        <a:xfrm>
          <a:off x="3444063" y="1186482"/>
          <a:ext cx="2143774" cy="340080"/>
        </a:xfrm>
        <a:custGeom>
          <a:avLst/>
          <a:gdLst/>
          <a:ahLst/>
          <a:cxnLst/>
          <a:rect l="0" t="0" r="0" b="0"/>
          <a:pathLst>
            <a:path>
              <a:moveTo>
                <a:pt x="0" y="0"/>
              </a:moveTo>
              <a:lnTo>
                <a:pt x="0" y="231755"/>
              </a:lnTo>
              <a:lnTo>
                <a:pt x="2143774" y="231755"/>
              </a:lnTo>
              <a:lnTo>
                <a:pt x="2143774" y="34008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92344-DA5A-7B46-8AF5-B0E0212D7BBC}">
      <dsp:nvSpPr>
        <dsp:cNvPr id="0" name=""/>
        <dsp:cNvSpPr/>
      </dsp:nvSpPr>
      <dsp:spPr>
        <a:xfrm>
          <a:off x="1300288" y="2343341"/>
          <a:ext cx="714591" cy="340080"/>
        </a:xfrm>
        <a:custGeom>
          <a:avLst/>
          <a:gdLst/>
          <a:ahLst/>
          <a:cxnLst/>
          <a:rect l="0" t="0" r="0" b="0"/>
          <a:pathLst>
            <a:path>
              <a:moveTo>
                <a:pt x="0" y="0"/>
              </a:moveTo>
              <a:lnTo>
                <a:pt x="0" y="231755"/>
              </a:lnTo>
              <a:lnTo>
                <a:pt x="714591" y="231755"/>
              </a:lnTo>
              <a:lnTo>
                <a:pt x="714591" y="34008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DB9D66-C044-2946-8800-F897ADF59C0D}">
      <dsp:nvSpPr>
        <dsp:cNvPr id="0" name=""/>
        <dsp:cNvSpPr/>
      </dsp:nvSpPr>
      <dsp:spPr>
        <a:xfrm>
          <a:off x="585697" y="2343341"/>
          <a:ext cx="714591" cy="340080"/>
        </a:xfrm>
        <a:custGeom>
          <a:avLst/>
          <a:gdLst/>
          <a:ahLst/>
          <a:cxnLst/>
          <a:rect l="0" t="0" r="0" b="0"/>
          <a:pathLst>
            <a:path>
              <a:moveTo>
                <a:pt x="714591" y="0"/>
              </a:moveTo>
              <a:lnTo>
                <a:pt x="714591" y="231755"/>
              </a:lnTo>
              <a:lnTo>
                <a:pt x="0" y="231755"/>
              </a:lnTo>
              <a:lnTo>
                <a:pt x="0" y="34008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D20E3-C83B-C544-A4D9-480455CCB818}">
      <dsp:nvSpPr>
        <dsp:cNvPr id="0" name=""/>
        <dsp:cNvSpPr/>
      </dsp:nvSpPr>
      <dsp:spPr>
        <a:xfrm>
          <a:off x="1300288" y="1186482"/>
          <a:ext cx="2143774" cy="340080"/>
        </a:xfrm>
        <a:custGeom>
          <a:avLst/>
          <a:gdLst/>
          <a:ahLst/>
          <a:cxnLst/>
          <a:rect l="0" t="0" r="0" b="0"/>
          <a:pathLst>
            <a:path>
              <a:moveTo>
                <a:pt x="2143774" y="0"/>
              </a:moveTo>
              <a:lnTo>
                <a:pt x="2143774" y="231755"/>
              </a:lnTo>
              <a:lnTo>
                <a:pt x="0" y="231755"/>
              </a:lnTo>
              <a:lnTo>
                <a:pt x="0" y="34008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EAA805-9DF8-564F-AC88-8013BA5025AA}">
      <dsp:nvSpPr>
        <dsp:cNvPr id="0" name=""/>
        <dsp:cNvSpPr/>
      </dsp:nvSpPr>
      <dsp:spPr>
        <a:xfrm>
          <a:off x="2800931" y="369704"/>
          <a:ext cx="1286264" cy="816778"/>
        </a:xfrm>
        <a:prstGeom prst="roundRect">
          <a:avLst>
            <a:gd name="adj" fmla="val 10000"/>
          </a:avLst>
        </a:prstGeom>
        <a:solidFill>
          <a:schemeClr val="accent3">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001F1-15E9-C444-8C78-F355D36A189E}">
      <dsp:nvSpPr>
        <dsp:cNvPr id="0" name=""/>
        <dsp:cNvSpPr/>
      </dsp:nvSpPr>
      <dsp:spPr>
        <a:xfrm>
          <a:off x="2930856" y="493134"/>
          <a:ext cx="1286264" cy="816778"/>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85000"/>
                  <a:lumOff val="15000"/>
                </a:schemeClr>
              </a:solidFill>
            </a:rPr>
            <a:t>Virologically suppressed at baseline: </a:t>
          </a:r>
          <a:r>
            <a:rPr lang="en-US" sz="1400" b="1" kern="1200" dirty="0">
              <a:solidFill>
                <a:schemeClr val="tx1">
                  <a:lumMod val="85000"/>
                  <a:lumOff val="15000"/>
                </a:schemeClr>
              </a:solidFill>
            </a:rPr>
            <a:t>N=536</a:t>
          </a:r>
        </a:p>
      </dsp:txBody>
      <dsp:txXfrm>
        <a:off x="2954779" y="517057"/>
        <a:ext cx="1238418" cy="768932"/>
      </dsp:txXfrm>
    </dsp:sp>
    <dsp:sp modelId="{8BE2C9E8-F3EB-684D-89F5-1756EFC4F910}">
      <dsp:nvSpPr>
        <dsp:cNvPr id="0" name=""/>
        <dsp:cNvSpPr/>
      </dsp:nvSpPr>
      <dsp:spPr>
        <a:xfrm>
          <a:off x="657156" y="1526563"/>
          <a:ext cx="1286264" cy="816778"/>
        </a:xfrm>
        <a:prstGeom prst="roundRect">
          <a:avLst>
            <a:gd name="adj" fmla="val 10000"/>
          </a:avLst>
        </a:prstGeom>
        <a:solidFill>
          <a:schemeClr val="accent3">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48DDA-FF41-0844-8C20-D3C796E70132}">
      <dsp:nvSpPr>
        <dsp:cNvPr id="0" name=""/>
        <dsp:cNvSpPr/>
      </dsp:nvSpPr>
      <dsp:spPr>
        <a:xfrm>
          <a:off x="787081" y="1649992"/>
          <a:ext cx="1286264" cy="816778"/>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lumMod val="85000"/>
                  <a:lumOff val="15000"/>
                </a:schemeClr>
              </a:solidFill>
            </a:rPr>
            <a:t>≥1 year of follow-up: </a:t>
          </a:r>
          <a:r>
            <a:rPr lang="en-CA" sz="1400" b="1" kern="1200" dirty="0">
              <a:solidFill>
                <a:schemeClr val="tx1">
                  <a:lumMod val="85000"/>
                  <a:lumOff val="15000"/>
                </a:schemeClr>
              </a:solidFill>
            </a:rPr>
            <a:t>N=410</a:t>
          </a:r>
          <a:endParaRPr lang="en-US" sz="1400" b="1" kern="1200" dirty="0">
            <a:solidFill>
              <a:schemeClr val="tx1">
                <a:lumMod val="85000"/>
                <a:lumOff val="15000"/>
              </a:schemeClr>
            </a:solidFill>
          </a:endParaRPr>
        </a:p>
      </dsp:txBody>
      <dsp:txXfrm>
        <a:off x="811004" y="1673915"/>
        <a:ext cx="1238418" cy="768932"/>
      </dsp:txXfrm>
    </dsp:sp>
    <dsp:sp modelId="{8ADA93F0-8840-C445-A9FA-26007049D9E3}">
      <dsp:nvSpPr>
        <dsp:cNvPr id="0" name=""/>
        <dsp:cNvSpPr/>
      </dsp:nvSpPr>
      <dsp:spPr>
        <a:xfrm>
          <a:off x="1031" y="2683422"/>
          <a:ext cx="1169331" cy="742525"/>
        </a:xfrm>
        <a:prstGeom prst="roundRect">
          <a:avLst>
            <a:gd name="adj" fmla="val 10000"/>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EE2FB4-A035-F649-ACE9-BF8B573C4876}">
      <dsp:nvSpPr>
        <dsp:cNvPr id="0" name=""/>
        <dsp:cNvSpPr/>
      </dsp:nvSpPr>
      <dsp:spPr>
        <a:xfrm>
          <a:off x="130956" y="2806851"/>
          <a:ext cx="1169331" cy="74252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lumMod val="85000"/>
                  <a:lumOff val="15000"/>
                </a:schemeClr>
              </a:solidFill>
            </a:rPr>
            <a:t>Viral rebound - Yes: </a:t>
          </a:r>
          <a:r>
            <a:rPr lang="en-CA" sz="1400" b="1" kern="1200" dirty="0">
              <a:solidFill>
                <a:schemeClr val="tx1">
                  <a:lumMod val="85000"/>
                  <a:lumOff val="15000"/>
                </a:schemeClr>
              </a:solidFill>
            </a:rPr>
            <a:t>N=15 (4%)</a:t>
          </a:r>
          <a:endParaRPr lang="en-US" sz="1400" b="1" kern="1200" dirty="0">
            <a:solidFill>
              <a:schemeClr val="tx1">
                <a:lumMod val="85000"/>
                <a:lumOff val="15000"/>
              </a:schemeClr>
            </a:solidFill>
          </a:endParaRPr>
        </a:p>
      </dsp:txBody>
      <dsp:txXfrm>
        <a:off x="152704" y="2828599"/>
        <a:ext cx="1125835" cy="699029"/>
      </dsp:txXfrm>
    </dsp:sp>
    <dsp:sp modelId="{74C1CFCF-7287-5C4B-86F4-F3CC3FE7ED35}">
      <dsp:nvSpPr>
        <dsp:cNvPr id="0" name=""/>
        <dsp:cNvSpPr/>
      </dsp:nvSpPr>
      <dsp:spPr>
        <a:xfrm>
          <a:off x="1430214" y="2683422"/>
          <a:ext cx="1169331" cy="742525"/>
        </a:xfrm>
        <a:prstGeom prst="roundRect">
          <a:avLst>
            <a:gd name="adj" fmla="val 10000"/>
          </a:avLst>
        </a:prstGeom>
        <a:solidFill>
          <a:schemeClr val="accent3">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A743F-B8C0-3444-92DF-7D2D62151570}">
      <dsp:nvSpPr>
        <dsp:cNvPr id="0" name=""/>
        <dsp:cNvSpPr/>
      </dsp:nvSpPr>
      <dsp:spPr>
        <a:xfrm>
          <a:off x="1560140" y="2806851"/>
          <a:ext cx="1169331" cy="74252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85000"/>
                  <a:lumOff val="15000"/>
                </a:schemeClr>
              </a:solidFill>
            </a:rPr>
            <a:t>Viral rebound -No: </a:t>
          </a:r>
          <a:r>
            <a:rPr lang="en-US" sz="1400" b="1" kern="1200" dirty="0">
              <a:solidFill>
                <a:schemeClr val="tx1">
                  <a:lumMod val="85000"/>
                  <a:lumOff val="15000"/>
                </a:schemeClr>
              </a:solidFill>
            </a:rPr>
            <a:t>N=395 (96%)</a:t>
          </a:r>
        </a:p>
      </dsp:txBody>
      <dsp:txXfrm>
        <a:off x="1581888" y="2828599"/>
        <a:ext cx="1125835" cy="699029"/>
      </dsp:txXfrm>
    </dsp:sp>
    <dsp:sp modelId="{ACD0BA32-5262-7945-BE7C-C1C7421282CE}">
      <dsp:nvSpPr>
        <dsp:cNvPr id="0" name=""/>
        <dsp:cNvSpPr/>
      </dsp:nvSpPr>
      <dsp:spPr>
        <a:xfrm>
          <a:off x="4944705" y="1526563"/>
          <a:ext cx="1286264" cy="816778"/>
        </a:xfrm>
        <a:prstGeom prst="roundRect">
          <a:avLst>
            <a:gd name="adj" fmla="val 10000"/>
          </a:avLst>
        </a:prstGeom>
        <a:solidFill>
          <a:schemeClr val="accent3">
            <a:alpha val="70000"/>
          </a:scheme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sp>
    <dsp:sp modelId="{D23EF19E-B03F-1C44-B852-C0773F451AFC}">
      <dsp:nvSpPr>
        <dsp:cNvPr id="0" name=""/>
        <dsp:cNvSpPr/>
      </dsp:nvSpPr>
      <dsp:spPr>
        <a:xfrm>
          <a:off x="5074631" y="1649992"/>
          <a:ext cx="1286264" cy="816778"/>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lumMod val="85000"/>
                  <a:lumOff val="15000"/>
                </a:schemeClr>
              </a:solidFill>
            </a:rPr>
            <a:t>Adherent at baseline and ≥1 year of follow-up: </a:t>
          </a:r>
          <a:r>
            <a:rPr lang="en-CA" sz="1400" b="1" kern="1200" dirty="0">
              <a:solidFill>
                <a:schemeClr val="tx1">
                  <a:lumMod val="85000"/>
                  <a:lumOff val="15000"/>
                </a:schemeClr>
              </a:solidFill>
            </a:rPr>
            <a:t>N=371</a:t>
          </a:r>
          <a:endParaRPr lang="en-US" sz="1400" b="1" kern="1200" dirty="0">
            <a:solidFill>
              <a:schemeClr val="tx1">
                <a:lumMod val="85000"/>
                <a:lumOff val="15000"/>
              </a:schemeClr>
            </a:solidFill>
          </a:endParaRPr>
        </a:p>
      </dsp:txBody>
      <dsp:txXfrm>
        <a:off x="5098554" y="1673915"/>
        <a:ext cx="1238418" cy="768932"/>
      </dsp:txXfrm>
    </dsp:sp>
    <dsp:sp modelId="{D7BEC985-D657-184D-B1DD-7772F4DEA6F8}">
      <dsp:nvSpPr>
        <dsp:cNvPr id="0" name=""/>
        <dsp:cNvSpPr/>
      </dsp:nvSpPr>
      <dsp:spPr>
        <a:xfrm>
          <a:off x="2859397" y="2683422"/>
          <a:ext cx="1169331" cy="742525"/>
        </a:xfrm>
        <a:prstGeom prst="roundRect">
          <a:avLst>
            <a:gd name="adj" fmla="val 10000"/>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15E3C8-1020-3C45-9507-9DD110928B49}">
      <dsp:nvSpPr>
        <dsp:cNvPr id="0" name=""/>
        <dsp:cNvSpPr/>
      </dsp:nvSpPr>
      <dsp:spPr>
        <a:xfrm>
          <a:off x="2989323" y="2806851"/>
          <a:ext cx="1169331" cy="74252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85000"/>
                  <a:lumOff val="15000"/>
                </a:schemeClr>
              </a:solidFill>
            </a:rPr>
            <a:t>ART interruption - Yes: </a:t>
          </a:r>
          <a:r>
            <a:rPr lang="en-US" sz="1400" b="1" kern="1200" dirty="0">
              <a:solidFill>
                <a:schemeClr val="tx1">
                  <a:lumMod val="85000"/>
                  <a:lumOff val="15000"/>
                </a:schemeClr>
              </a:solidFill>
            </a:rPr>
            <a:t>N=24 (6%)</a:t>
          </a:r>
        </a:p>
      </dsp:txBody>
      <dsp:txXfrm>
        <a:off x="3011071" y="2828599"/>
        <a:ext cx="1125835" cy="699029"/>
      </dsp:txXfrm>
    </dsp:sp>
    <dsp:sp modelId="{C8C283F6-B798-4446-A84E-C0FBDF20CB36}">
      <dsp:nvSpPr>
        <dsp:cNvPr id="0" name=""/>
        <dsp:cNvSpPr/>
      </dsp:nvSpPr>
      <dsp:spPr>
        <a:xfrm>
          <a:off x="4288580" y="2683422"/>
          <a:ext cx="1169331" cy="742525"/>
        </a:xfrm>
        <a:prstGeom prst="roundRect">
          <a:avLst>
            <a:gd name="adj" fmla="val 10000"/>
          </a:avLst>
        </a:prstGeom>
        <a:solidFill>
          <a:schemeClr val="accent3">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FB753-4B43-994A-80EC-CA075916699C}">
      <dsp:nvSpPr>
        <dsp:cNvPr id="0" name=""/>
        <dsp:cNvSpPr/>
      </dsp:nvSpPr>
      <dsp:spPr>
        <a:xfrm>
          <a:off x="4418506" y="2806851"/>
          <a:ext cx="1169331" cy="74252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85000"/>
                  <a:lumOff val="15000"/>
                </a:schemeClr>
              </a:solidFill>
            </a:rPr>
            <a:t>ART interruption - No: </a:t>
          </a:r>
          <a:r>
            <a:rPr lang="en-US" sz="1400" b="1" kern="1200" dirty="0">
              <a:solidFill>
                <a:schemeClr val="tx1">
                  <a:lumMod val="85000"/>
                  <a:lumOff val="15000"/>
                </a:schemeClr>
              </a:solidFill>
            </a:rPr>
            <a:t>N=347 (94%)</a:t>
          </a:r>
        </a:p>
      </dsp:txBody>
      <dsp:txXfrm>
        <a:off x="4440254" y="2828599"/>
        <a:ext cx="1125835" cy="699029"/>
      </dsp:txXfrm>
    </dsp:sp>
    <dsp:sp modelId="{A76DD874-22ED-5E4B-AF04-3C68D7AF8EE5}">
      <dsp:nvSpPr>
        <dsp:cNvPr id="0" name=""/>
        <dsp:cNvSpPr/>
      </dsp:nvSpPr>
      <dsp:spPr>
        <a:xfrm>
          <a:off x="5717764" y="2683422"/>
          <a:ext cx="1169331" cy="742525"/>
        </a:xfrm>
        <a:prstGeom prst="roundRect">
          <a:avLst>
            <a:gd name="adj" fmla="val 10000"/>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87743-E165-1345-8D36-E6CC81CC0F58}">
      <dsp:nvSpPr>
        <dsp:cNvPr id="0" name=""/>
        <dsp:cNvSpPr/>
      </dsp:nvSpPr>
      <dsp:spPr>
        <a:xfrm>
          <a:off x="5847689" y="2806851"/>
          <a:ext cx="1169331" cy="74252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lumMod val="85000"/>
                  <a:lumOff val="15000"/>
                </a:schemeClr>
              </a:solidFill>
            </a:rPr>
            <a:t>≥</a:t>
          </a:r>
          <a:r>
            <a:rPr lang="en-US" sz="1400" kern="1200" dirty="0">
              <a:solidFill>
                <a:schemeClr val="tx1">
                  <a:lumMod val="85000"/>
                  <a:lumOff val="15000"/>
                </a:schemeClr>
              </a:solidFill>
            </a:rPr>
            <a:t>80% adherent: </a:t>
          </a:r>
          <a:r>
            <a:rPr lang="en-US" sz="1400" b="1" kern="1200" dirty="0">
              <a:solidFill>
                <a:schemeClr val="tx1">
                  <a:lumMod val="85000"/>
                  <a:lumOff val="15000"/>
                </a:schemeClr>
              </a:solidFill>
            </a:rPr>
            <a:t>N=342 (92%)</a:t>
          </a:r>
        </a:p>
      </dsp:txBody>
      <dsp:txXfrm>
        <a:off x="5869437" y="2828599"/>
        <a:ext cx="1125835" cy="699029"/>
      </dsp:txXfrm>
    </dsp:sp>
    <dsp:sp modelId="{D2800D25-D661-9549-9958-494D040994B2}">
      <dsp:nvSpPr>
        <dsp:cNvPr id="0" name=""/>
        <dsp:cNvSpPr/>
      </dsp:nvSpPr>
      <dsp:spPr>
        <a:xfrm>
          <a:off x="7146947" y="2683422"/>
          <a:ext cx="1169331" cy="742525"/>
        </a:xfrm>
        <a:prstGeom prst="roundRect">
          <a:avLst>
            <a:gd name="adj" fmla="val 10000"/>
          </a:avLst>
        </a:prstGeom>
        <a:solidFill>
          <a:schemeClr val="accent3">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C41F9-BF2C-B74A-8B15-61CBEF69C35F}">
      <dsp:nvSpPr>
        <dsp:cNvPr id="0" name=""/>
        <dsp:cNvSpPr/>
      </dsp:nvSpPr>
      <dsp:spPr>
        <a:xfrm>
          <a:off x="7276873" y="2806851"/>
          <a:ext cx="1169331" cy="74252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85000"/>
                  <a:lumOff val="15000"/>
                </a:schemeClr>
              </a:solidFill>
            </a:rPr>
            <a:t>&lt;80% adherent: </a:t>
          </a:r>
          <a:r>
            <a:rPr lang="en-US" sz="1400" b="1" kern="1200" dirty="0">
              <a:solidFill>
                <a:schemeClr val="tx1">
                  <a:lumMod val="85000"/>
                  <a:lumOff val="15000"/>
                </a:schemeClr>
              </a:solidFill>
            </a:rPr>
            <a:t>N=29 (8%)</a:t>
          </a:r>
        </a:p>
      </dsp:txBody>
      <dsp:txXfrm>
        <a:off x="7298621" y="2828599"/>
        <a:ext cx="1125835" cy="6990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EE429-FB6F-584A-BE96-D5B35C1AF9B5}" type="datetimeFigureOut">
              <a:rPr lang="en-US" smtClean="0"/>
              <a:t>6/4/19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D9B6B-3448-2A41-BB8F-B02C13ABA33A}" type="slidenum">
              <a:rPr lang="en-US" smtClean="0"/>
              <a:t>‹#›</a:t>
            </a:fld>
            <a:endParaRPr lang="en-US"/>
          </a:p>
        </p:txBody>
      </p:sp>
    </p:spTree>
    <p:extLst>
      <p:ext uri="{BB962C8B-B14F-4D97-AF65-F5344CB8AC3E}">
        <p14:creationId xmlns:p14="http://schemas.microsoft.com/office/powerpoint/2010/main" val="1194575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4</a:t>
            </a:fld>
            <a:endParaRPr lang="en-US"/>
          </a:p>
        </p:txBody>
      </p:sp>
    </p:spTree>
    <p:extLst>
      <p:ext uri="{BB962C8B-B14F-4D97-AF65-F5344CB8AC3E}">
        <p14:creationId xmlns:p14="http://schemas.microsoft.com/office/powerpoint/2010/main" val="270369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23</a:t>
            </a:fld>
            <a:endParaRPr lang="en-US"/>
          </a:p>
        </p:txBody>
      </p:sp>
    </p:spTree>
    <p:extLst>
      <p:ext uri="{BB962C8B-B14F-4D97-AF65-F5344CB8AC3E}">
        <p14:creationId xmlns:p14="http://schemas.microsoft.com/office/powerpoint/2010/main" val="342657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24</a:t>
            </a:fld>
            <a:endParaRPr lang="en-US"/>
          </a:p>
        </p:txBody>
      </p:sp>
    </p:spTree>
    <p:extLst>
      <p:ext uri="{BB962C8B-B14F-4D97-AF65-F5344CB8AC3E}">
        <p14:creationId xmlns:p14="http://schemas.microsoft.com/office/powerpoint/2010/main" val="379621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25</a:t>
            </a:fld>
            <a:endParaRPr lang="en-US"/>
          </a:p>
        </p:txBody>
      </p:sp>
    </p:spTree>
    <p:extLst>
      <p:ext uri="{BB962C8B-B14F-4D97-AF65-F5344CB8AC3E}">
        <p14:creationId xmlns:p14="http://schemas.microsoft.com/office/powerpoint/2010/main" val="358186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29</a:t>
            </a:fld>
            <a:endParaRPr lang="en-US"/>
          </a:p>
        </p:txBody>
      </p:sp>
    </p:spTree>
    <p:extLst>
      <p:ext uri="{BB962C8B-B14F-4D97-AF65-F5344CB8AC3E}">
        <p14:creationId xmlns:p14="http://schemas.microsoft.com/office/powerpoint/2010/main" val="1673297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30</a:t>
            </a:fld>
            <a:endParaRPr lang="en-US"/>
          </a:p>
        </p:txBody>
      </p:sp>
    </p:spTree>
    <p:extLst>
      <p:ext uri="{BB962C8B-B14F-4D97-AF65-F5344CB8AC3E}">
        <p14:creationId xmlns:p14="http://schemas.microsoft.com/office/powerpoint/2010/main" val="3722329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32</a:t>
            </a:fld>
            <a:endParaRPr lang="en-US"/>
          </a:p>
        </p:txBody>
      </p:sp>
    </p:spTree>
    <p:extLst>
      <p:ext uri="{BB962C8B-B14F-4D97-AF65-F5344CB8AC3E}">
        <p14:creationId xmlns:p14="http://schemas.microsoft.com/office/powerpoint/2010/main" val="2078606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33</a:t>
            </a:fld>
            <a:endParaRPr lang="en-US"/>
          </a:p>
        </p:txBody>
      </p:sp>
    </p:spTree>
    <p:extLst>
      <p:ext uri="{BB962C8B-B14F-4D97-AF65-F5344CB8AC3E}">
        <p14:creationId xmlns:p14="http://schemas.microsoft.com/office/powerpoint/2010/main" val="164676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34</a:t>
            </a:fld>
            <a:endParaRPr lang="en-US"/>
          </a:p>
        </p:txBody>
      </p:sp>
    </p:spTree>
    <p:extLst>
      <p:ext uri="{BB962C8B-B14F-4D97-AF65-F5344CB8AC3E}">
        <p14:creationId xmlns:p14="http://schemas.microsoft.com/office/powerpoint/2010/main" val="478459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36</a:t>
            </a:fld>
            <a:endParaRPr lang="en-US"/>
          </a:p>
        </p:txBody>
      </p:sp>
    </p:spTree>
    <p:extLst>
      <p:ext uri="{BB962C8B-B14F-4D97-AF65-F5344CB8AC3E}">
        <p14:creationId xmlns:p14="http://schemas.microsoft.com/office/powerpoint/2010/main" val="3260512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38</a:t>
            </a:fld>
            <a:endParaRPr lang="en-US"/>
          </a:p>
        </p:txBody>
      </p:sp>
    </p:spTree>
    <p:extLst>
      <p:ext uri="{BB962C8B-B14F-4D97-AF65-F5344CB8AC3E}">
        <p14:creationId xmlns:p14="http://schemas.microsoft.com/office/powerpoint/2010/main" val="321340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6</a:t>
            </a:fld>
            <a:endParaRPr lang="en-US"/>
          </a:p>
        </p:txBody>
      </p:sp>
    </p:spTree>
    <p:extLst>
      <p:ext uri="{BB962C8B-B14F-4D97-AF65-F5344CB8AC3E}">
        <p14:creationId xmlns:p14="http://schemas.microsoft.com/office/powerpoint/2010/main" val="2128103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39</a:t>
            </a:fld>
            <a:endParaRPr lang="en-US"/>
          </a:p>
        </p:txBody>
      </p:sp>
    </p:spTree>
    <p:extLst>
      <p:ext uri="{BB962C8B-B14F-4D97-AF65-F5344CB8AC3E}">
        <p14:creationId xmlns:p14="http://schemas.microsoft.com/office/powerpoint/2010/main" val="1880529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40</a:t>
            </a:fld>
            <a:endParaRPr lang="en-US"/>
          </a:p>
        </p:txBody>
      </p:sp>
    </p:spTree>
    <p:extLst>
      <p:ext uri="{BB962C8B-B14F-4D97-AF65-F5344CB8AC3E}">
        <p14:creationId xmlns:p14="http://schemas.microsoft.com/office/powerpoint/2010/main" val="107936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41</a:t>
            </a:fld>
            <a:endParaRPr lang="en-US"/>
          </a:p>
        </p:txBody>
      </p:sp>
    </p:spTree>
    <p:extLst>
      <p:ext uri="{BB962C8B-B14F-4D97-AF65-F5344CB8AC3E}">
        <p14:creationId xmlns:p14="http://schemas.microsoft.com/office/powerpoint/2010/main" val="3061649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42</a:t>
            </a:fld>
            <a:endParaRPr lang="en-US"/>
          </a:p>
        </p:txBody>
      </p:sp>
    </p:spTree>
    <p:extLst>
      <p:ext uri="{BB962C8B-B14F-4D97-AF65-F5344CB8AC3E}">
        <p14:creationId xmlns:p14="http://schemas.microsoft.com/office/powerpoint/2010/main" val="2567331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44</a:t>
            </a:fld>
            <a:endParaRPr lang="en-US"/>
          </a:p>
        </p:txBody>
      </p:sp>
    </p:spTree>
    <p:extLst>
      <p:ext uri="{BB962C8B-B14F-4D97-AF65-F5344CB8AC3E}">
        <p14:creationId xmlns:p14="http://schemas.microsoft.com/office/powerpoint/2010/main" val="205898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49</a:t>
            </a:fld>
            <a:endParaRPr lang="en-US"/>
          </a:p>
        </p:txBody>
      </p:sp>
    </p:spTree>
    <p:extLst>
      <p:ext uri="{BB962C8B-B14F-4D97-AF65-F5344CB8AC3E}">
        <p14:creationId xmlns:p14="http://schemas.microsoft.com/office/powerpoint/2010/main" val="2865563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53</a:t>
            </a:fld>
            <a:endParaRPr lang="en-US"/>
          </a:p>
        </p:txBody>
      </p:sp>
    </p:spTree>
    <p:extLst>
      <p:ext uri="{BB962C8B-B14F-4D97-AF65-F5344CB8AC3E}">
        <p14:creationId xmlns:p14="http://schemas.microsoft.com/office/powerpoint/2010/main" val="3786684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55</a:t>
            </a:fld>
            <a:endParaRPr lang="en-US"/>
          </a:p>
        </p:txBody>
      </p:sp>
    </p:spTree>
    <p:extLst>
      <p:ext uri="{BB962C8B-B14F-4D97-AF65-F5344CB8AC3E}">
        <p14:creationId xmlns:p14="http://schemas.microsoft.com/office/powerpoint/2010/main" val="3683139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57</a:t>
            </a:fld>
            <a:endParaRPr lang="en-US"/>
          </a:p>
        </p:txBody>
      </p:sp>
    </p:spTree>
    <p:extLst>
      <p:ext uri="{BB962C8B-B14F-4D97-AF65-F5344CB8AC3E}">
        <p14:creationId xmlns:p14="http://schemas.microsoft.com/office/powerpoint/2010/main" val="3976328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63</a:t>
            </a:fld>
            <a:endParaRPr lang="en-US"/>
          </a:p>
        </p:txBody>
      </p:sp>
    </p:spTree>
    <p:extLst>
      <p:ext uri="{BB962C8B-B14F-4D97-AF65-F5344CB8AC3E}">
        <p14:creationId xmlns:p14="http://schemas.microsoft.com/office/powerpoint/2010/main" val="424416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7</a:t>
            </a:fld>
            <a:endParaRPr lang="en-US"/>
          </a:p>
        </p:txBody>
      </p:sp>
    </p:spTree>
    <p:extLst>
      <p:ext uri="{BB962C8B-B14F-4D97-AF65-F5344CB8AC3E}">
        <p14:creationId xmlns:p14="http://schemas.microsoft.com/office/powerpoint/2010/main" val="1036592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64</a:t>
            </a:fld>
            <a:endParaRPr lang="en-US"/>
          </a:p>
        </p:txBody>
      </p:sp>
    </p:spTree>
    <p:extLst>
      <p:ext uri="{BB962C8B-B14F-4D97-AF65-F5344CB8AC3E}">
        <p14:creationId xmlns:p14="http://schemas.microsoft.com/office/powerpoint/2010/main" val="2599776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65</a:t>
            </a:fld>
            <a:endParaRPr lang="en-US"/>
          </a:p>
        </p:txBody>
      </p:sp>
    </p:spTree>
    <p:extLst>
      <p:ext uri="{BB962C8B-B14F-4D97-AF65-F5344CB8AC3E}">
        <p14:creationId xmlns:p14="http://schemas.microsoft.com/office/powerpoint/2010/main" val="1760424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66</a:t>
            </a:fld>
            <a:endParaRPr lang="en-US"/>
          </a:p>
        </p:txBody>
      </p:sp>
    </p:spTree>
    <p:extLst>
      <p:ext uri="{BB962C8B-B14F-4D97-AF65-F5344CB8AC3E}">
        <p14:creationId xmlns:p14="http://schemas.microsoft.com/office/powerpoint/2010/main" val="75086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67</a:t>
            </a:fld>
            <a:endParaRPr lang="en-US"/>
          </a:p>
        </p:txBody>
      </p:sp>
    </p:spTree>
    <p:extLst>
      <p:ext uri="{BB962C8B-B14F-4D97-AF65-F5344CB8AC3E}">
        <p14:creationId xmlns:p14="http://schemas.microsoft.com/office/powerpoint/2010/main" val="1710861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71</a:t>
            </a:fld>
            <a:endParaRPr lang="en-US"/>
          </a:p>
        </p:txBody>
      </p:sp>
    </p:spTree>
    <p:extLst>
      <p:ext uri="{BB962C8B-B14F-4D97-AF65-F5344CB8AC3E}">
        <p14:creationId xmlns:p14="http://schemas.microsoft.com/office/powerpoint/2010/main" val="2435978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72</a:t>
            </a:fld>
            <a:endParaRPr lang="en-US"/>
          </a:p>
        </p:txBody>
      </p:sp>
    </p:spTree>
    <p:extLst>
      <p:ext uri="{BB962C8B-B14F-4D97-AF65-F5344CB8AC3E}">
        <p14:creationId xmlns:p14="http://schemas.microsoft.com/office/powerpoint/2010/main" val="53859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9</a:t>
            </a:fld>
            <a:endParaRPr lang="en-US"/>
          </a:p>
        </p:txBody>
      </p:sp>
    </p:spTree>
    <p:extLst>
      <p:ext uri="{BB962C8B-B14F-4D97-AF65-F5344CB8AC3E}">
        <p14:creationId xmlns:p14="http://schemas.microsoft.com/office/powerpoint/2010/main" val="260049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11</a:t>
            </a:fld>
            <a:endParaRPr lang="en-US"/>
          </a:p>
        </p:txBody>
      </p:sp>
    </p:spTree>
    <p:extLst>
      <p:ext uri="{BB962C8B-B14F-4D97-AF65-F5344CB8AC3E}">
        <p14:creationId xmlns:p14="http://schemas.microsoft.com/office/powerpoint/2010/main" val="406934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5"/>
          </p:nvPr>
        </p:nvSpPr>
        <p:spPr/>
        <p:txBody>
          <a:bodyPr/>
          <a:lstStyle/>
          <a:p>
            <a:fld id="{AFBD9B6B-3448-2A41-BB8F-B02C13ABA33A}" type="slidenum">
              <a:rPr lang="en-US" smtClean="0"/>
              <a:t>16</a:t>
            </a:fld>
            <a:endParaRPr lang="en-US"/>
          </a:p>
        </p:txBody>
      </p:sp>
    </p:spTree>
    <p:extLst>
      <p:ext uri="{BB962C8B-B14F-4D97-AF65-F5344CB8AC3E}">
        <p14:creationId xmlns:p14="http://schemas.microsoft.com/office/powerpoint/2010/main" val="376730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5"/>
          </p:nvPr>
        </p:nvSpPr>
        <p:spPr/>
        <p:txBody>
          <a:bodyPr/>
          <a:lstStyle/>
          <a:p>
            <a:fld id="{AFBD9B6B-3448-2A41-BB8F-B02C13ABA33A}" type="slidenum">
              <a:rPr lang="en-US" smtClean="0"/>
              <a:t>17</a:t>
            </a:fld>
            <a:endParaRPr lang="en-US"/>
          </a:p>
        </p:txBody>
      </p:sp>
    </p:spTree>
    <p:extLst>
      <p:ext uri="{BB962C8B-B14F-4D97-AF65-F5344CB8AC3E}">
        <p14:creationId xmlns:p14="http://schemas.microsoft.com/office/powerpoint/2010/main" val="201014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7DA80-0E21-894B-B70B-ECC2ED47B64F}" type="slidenum">
              <a:rPr lang="en-US" smtClean="0"/>
              <a:t>18</a:t>
            </a:fld>
            <a:endParaRPr lang="en-US"/>
          </a:p>
        </p:txBody>
      </p:sp>
    </p:spTree>
    <p:extLst>
      <p:ext uri="{BB962C8B-B14F-4D97-AF65-F5344CB8AC3E}">
        <p14:creationId xmlns:p14="http://schemas.microsoft.com/office/powerpoint/2010/main" val="4049920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D9B6B-3448-2A41-BB8F-B02C13ABA33A}" type="slidenum">
              <a:rPr lang="en-US" smtClean="0"/>
              <a:t>20</a:t>
            </a:fld>
            <a:endParaRPr lang="en-US"/>
          </a:p>
        </p:txBody>
      </p:sp>
    </p:spTree>
    <p:extLst>
      <p:ext uri="{BB962C8B-B14F-4D97-AF65-F5344CB8AC3E}">
        <p14:creationId xmlns:p14="http://schemas.microsoft.com/office/powerpoint/2010/main" val="218881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ko-KR" dirty="0"/>
              <a:t>Click to edit Master title style</a:t>
            </a:r>
            <a:endParaRPr lang="ko-KR" alt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dirty="0"/>
              <a:t>Click to edit Master subtitle style</a:t>
            </a:r>
            <a:endParaRPr lang="ko-KR" altLang="en-US" dirty="0"/>
          </a:p>
        </p:txBody>
      </p:sp>
    </p:spTree>
    <p:extLst>
      <p:ext uri="{BB962C8B-B14F-4D97-AF65-F5344CB8AC3E}">
        <p14:creationId xmlns:p14="http://schemas.microsoft.com/office/powerpoint/2010/main" val="183898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latinLnBrk="1"/>
            <a:fld id="{EC8E78D5-BFAD-4AB8-B101-38D6DFB33A33}" type="datetimeFigureOut">
              <a:rPr lang="ko-KR" altLang="en-US" smtClean="0">
                <a:solidFill>
                  <a:prstClr val="black"/>
                </a:solidFill>
              </a:rPr>
              <a:pPr latinLnBrk="1"/>
              <a:t>2019. 6. 4.</a:t>
            </a:fld>
            <a:endParaRPr lang="ko-KR" altLang="en-US">
              <a:solidFill>
                <a:prstClr val="black"/>
              </a:solidFill>
            </a:endParaRPr>
          </a:p>
        </p:txBody>
      </p:sp>
      <p:sp>
        <p:nvSpPr>
          <p:cNvPr id="6" name="Footer Placeholder 5"/>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latinLnBrk="1"/>
            <a:fld id="{8E993892-695D-4024-AE88-265B4C15AA26}" type="slidenum">
              <a:rPr lang="ko-KR" altLang="en-US" smtClean="0">
                <a:solidFill>
                  <a:prstClr val="black"/>
                </a:solidFill>
              </a:rPr>
              <a:pPr latinLnBrk="1"/>
              <a:t>‹#›</a:t>
            </a:fld>
            <a:endParaRPr lang="ko-KR" altLang="en-US">
              <a:solidFill>
                <a:prstClr val="black"/>
              </a:solidFill>
            </a:endParaRPr>
          </a:p>
        </p:txBody>
      </p:sp>
    </p:spTree>
    <p:extLst>
      <p:ext uri="{BB962C8B-B14F-4D97-AF65-F5344CB8AC3E}">
        <p14:creationId xmlns:p14="http://schemas.microsoft.com/office/powerpoint/2010/main" val="397777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latinLnBrk="1"/>
            <a:fld id="{EC8E78D5-BFAD-4AB8-B101-38D6DFB33A33}" type="datetimeFigureOut">
              <a:rPr lang="ko-KR" altLang="en-US" smtClean="0">
                <a:solidFill>
                  <a:prstClr val="black"/>
                </a:solidFill>
              </a:rPr>
              <a:pPr latinLnBrk="1"/>
              <a:t>2019. 6. 4.</a:t>
            </a:fld>
            <a:endParaRPr lang="ko-KR" altLang="en-US">
              <a:solidFill>
                <a:prstClr val="black"/>
              </a:solidFill>
            </a:endParaRPr>
          </a:p>
        </p:txBody>
      </p:sp>
      <p:sp>
        <p:nvSpPr>
          <p:cNvPr id="6" name="Footer Placeholder 5"/>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latinLnBrk="1"/>
            <a:fld id="{8E993892-695D-4024-AE88-265B4C15AA26}" type="slidenum">
              <a:rPr lang="ko-KR" altLang="en-US" smtClean="0">
                <a:solidFill>
                  <a:prstClr val="black"/>
                </a:solidFill>
              </a:rPr>
              <a:pPr latinLnBrk="1"/>
              <a:t>‹#›</a:t>
            </a:fld>
            <a:endParaRPr lang="ko-KR" altLang="en-US">
              <a:solidFill>
                <a:prstClr val="black"/>
              </a:solidFill>
            </a:endParaRPr>
          </a:p>
        </p:txBody>
      </p:sp>
    </p:spTree>
    <p:extLst>
      <p:ext uri="{BB962C8B-B14F-4D97-AF65-F5344CB8AC3E}">
        <p14:creationId xmlns:p14="http://schemas.microsoft.com/office/powerpoint/2010/main" val="237027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latinLnBrk="1"/>
            <a:fld id="{EC8E78D5-BFAD-4AB8-B101-38D6DFB33A33}" type="datetimeFigureOut">
              <a:rPr lang="ko-KR" altLang="en-US" smtClean="0">
                <a:solidFill>
                  <a:prstClr val="black"/>
                </a:solidFill>
              </a:rPr>
              <a:pPr latinLnBrk="1"/>
              <a:t>2019. 6. 4.</a:t>
            </a:fld>
            <a:endParaRPr lang="ko-KR" altLang="en-US">
              <a:solidFill>
                <a:prstClr val="black"/>
              </a:solidFill>
            </a:endParaRPr>
          </a:p>
        </p:txBody>
      </p:sp>
      <p:sp>
        <p:nvSpPr>
          <p:cNvPr id="5" name="Footer Placeholder 4"/>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latinLnBrk="1"/>
            <a:fld id="{8E993892-695D-4024-AE88-265B4C15AA26}" type="slidenum">
              <a:rPr lang="ko-KR" altLang="en-US" smtClean="0">
                <a:solidFill>
                  <a:prstClr val="black"/>
                </a:solidFill>
              </a:rPr>
              <a:pPr latinLnBrk="1"/>
              <a:t>‹#›</a:t>
            </a:fld>
            <a:endParaRPr lang="ko-KR" altLang="en-US">
              <a:solidFill>
                <a:prstClr val="black"/>
              </a:solidFill>
            </a:endParaRPr>
          </a:p>
        </p:txBody>
      </p:sp>
    </p:spTree>
    <p:extLst>
      <p:ext uri="{BB962C8B-B14F-4D97-AF65-F5344CB8AC3E}">
        <p14:creationId xmlns:p14="http://schemas.microsoft.com/office/powerpoint/2010/main" val="61266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latinLnBrk="1"/>
            <a:fld id="{EC8E78D5-BFAD-4AB8-B101-38D6DFB33A33}" type="datetimeFigureOut">
              <a:rPr lang="ko-KR" altLang="en-US" smtClean="0">
                <a:solidFill>
                  <a:prstClr val="black"/>
                </a:solidFill>
              </a:rPr>
              <a:pPr latinLnBrk="1"/>
              <a:t>2019. 6. 4.</a:t>
            </a:fld>
            <a:endParaRPr lang="ko-KR" altLang="en-US">
              <a:solidFill>
                <a:prstClr val="black"/>
              </a:solidFill>
            </a:endParaRPr>
          </a:p>
        </p:txBody>
      </p:sp>
      <p:sp>
        <p:nvSpPr>
          <p:cNvPr id="5" name="Footer Placeholder 4"/>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latinLnBrk="1"/>
            <a:fld id="{8E993892-695D-4024-AE88-265B4C15AA26}" type="slidenum">
              <a:rPr lang="ko-KR" altLang="en-US" smtClean="0">
                <a:solidFill>
                  <a:prstClr val="black"/>
                </a:solidFill>
              </a:rPr>
              <a:pPr latinLnBrk="1"/>
              <a:t>‹#›</a:t>
            </a:fld>
            <a:endParaRPr lang="ko-KR" altLang="en-US">
              <a:solidFill>
                <a:prstClr val="black"/>
              </a:solidFill>
            </a:endParaRPr>
          </a:p>
        </p:txBody>
      </p:sp>
    </p:spTree>
    <p:extLst>
      <p:ext uri="{BB962C8B-B14F-4D97-AF65-F5344CB8AC3E}">
        <p14:creationId xmlns:p14="http://schemas.microsoft.com/office/powerpoint/2010/main" val="376146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92" y="332656"/>
            <a:ext cx="11617291" cy="1143000"/>
          </a:xfrm>
        </p:spPr>
        <p:txBody>
          <a:bodyPr/>
          <a:lstStyle>
            <a:lvl1pPr>
              <a:defRPr sz="2800">
                <a:latin typeface="Calibri" panose="020F0502020204030204"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313192" y="1556793"/>
            <a:ext cx="11617291" cy="4608512"/>
          </a:xfrm>
        </p:spPr>
        <p:txBody>
          <a:bodyPr>
            <a:noAutofit/>
          </a:bodyPr>
          <a:lstStyle>
            <a:lvl1pPr marL="0" indent="0" eaLnBrk="0" latinLnBrk="0">
              <a:spcBef>
                <a:spcPts val="0"/>
              </a:spcBef>
              <a:buFont typeface="Arial" panose="020B0604020202020204" pitchFamily="34" charset="0"/>
              <a:buNone/>
              <a:defRPr>
                <a:latin typeface="Calibri" panose="020F0502020204030204" pitchFamily="34" charset="0"/>
              </a:defRPr>
            </a:lvl1pPr>
            <a:lvl2pPr marL="182563" indent="0" eaLnBrk="0" latinLnBrk="0">
              <a:spcBef>
                <a:spcPts val="0"/>
              </a:spcBef>
              <a:buNone/>
              <a:defRPr>
                <a:latin typeface="Calibri" panose="020F0502020204030204" pitchFamily="34" charset="0"/>
              </a:defRPr>
            </a:lvl2pPr>
            <a:lvl3pPr marL="357188" indent="0" eaLnBrk="0" latinLnBrk="0">
              <a:spcBef>
                <a:spcPts val="0"/>
              </a:spcBef>
              <a:buNone/>
              <a:defRPr>
                <a:latin typeface="Calibri" panose="020F0502020204030204" pitchFamily="34" charset="0"/>
              </a:defRPr>
            </a:lvl3pPr>
            <a:lvl4pPr marL="539750" indent="0" eaLnBrk="0" latinLnBrk="0">
              <a:spcBef>
                <a:spcPts val="0"/>
              </a:spcBef>
              <a:buNone/>
              <a:defRPr>
                <a:latin typeface="Calibri" panose="020F0502020204030204" pitchFamily="34" charset="0"/>
              </a:defRPr>
            </a:lvl4pPr>
            <a:lvl5pPr marL="714375" indent="0" eaLnBrk="0" latinLnBrk="0">
              <a:spcBef>
                <a:spcPts val="0"/>
              </a:spcBef>
              <a:buNone/>
              <a:defRPr>
                <a:latin typeface="Calibri" panose="020F050202020403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7" name="Footer Placeholder 4"/>
          <p:cNvSpPr>
            <a:spLocks noGrp="1"/>
          </p:cNvSpPr>
          <p:nvPr>
            <p:ph type="ftr" sz="quarter" idx="3"/>
          </p:nvPr>
        </p:nvSpPr>
        <p:spPr>
          <a:xfrm>
            <a:off x="313192" y="6356351"/>
            <a:ext cx="11617291" cy="365125"/>
          </a:xfrm>
          <a:prstGeom prst="rect">
            <a:avLst/>
          </a:prstGeom>
        </p:spPr>
        <p:txBody>
          <a:bodyPr vert="horz" lIns="91440" tIns="45720" rIns="91440" bIns="45720" rtlCol="0" anchor="ctr"/>
          <a:lstStyle>
            <a:lvl1pPr algn="l">
              <a:defRPr sz="1100">
                <a:solidFill>
                  <a:schemeClr val="tx1">
                    <a:tint val="75000"/>
                  </a:schemeClr>
                </a:solidFill>
                <a:latin typeface="Calibri" panose="020F0502020204030204" pitchFamily="34" charset="0"/>
              </a:defRPr>
            </a:lvl1pPr>
          </a:lstStyle>
          <a:p>
            <a:pPr latinLnBrk="1"/>
            <a:endParaRPr lang="ko-KR" altLang="en-US" dirty="0">
              <a:solidFill>
                <a:prstClr val="black">
                  <a:tint val="75000"/>
                </a:prstClr>
              </a:solidFill>
            </a:endParaRPr>
          </a:p>
        </p:txBody>
      </p:sp>
    </p:spTree>
    <p:extLst>
      <p:ext uri="{BB962C8B-B14F-4D97-AF65-F5344CB8AC3E}">
        <p14:creationId xmlns:p14="http://schemas.microsoft.com/office/powerpoint/2010/main" val="31013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92" y="332656"/>
            <a:ext cx="11617291" cy="864096"/>
          </a:xfrm>
        </p:spPr>
        <p:txBody>
          <a:bodyPr/>
          <a:lstStyle>
            <a:lvl1pPr algn="l">
              <a:defRPr sz="2000">
                <a:latin typeface="Calibri" panose="020F0502020204030204"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313192" y="1268760"/>
            <a:ext cx="11617291" cy="4896545"/>
          </a:xfrm>
        </p:spPr>
        <p:txBody>
          <a:bodyPr>
            <a:noAutofit/>
          </a:bodyPr>
          <a:lstStyle>
            <a:lvl1pPr marL="0" indent="0" eaLnBrk="0" latinLnBrk="0">
              <a:spcBef>
                <a:spcPts val="0"/>
              </a:spcBef>
              <a:buFont typeface="Arial" panose="020B0604020202020204" pitchFamily="34" charset="0"/>
              <a:buNone/>
              <a:defRPr sz="2000">
                <a:latin typeface="Calibri" panose="020F0502020204030204" pitchFamily="34" charset="0"/>
              </a:defRPr>
            </a:lvl1pPr>
            <a:lvl2pPr marL="182563" indent="0" eaLnBrk="0" latinLnBrk="0">
              <a:spcBef>
                <a:spcPts val="0"/>
              </a:spcBef>
              <a:buNone/>
              <a:defRPr sz="2000">
                <a:latin typeface="Calibri" panose="020F0502020204030204" pitchFamily="34" charset="0"/>
              </a:defRPr>
            </a:lvl2pPr>
            <a:lvl3pPr marL="357188" indent="0" eaLnBrk="0" latinLnBrk="0">
              <a:spcBef>
                <a:spcPts val="0"/>
              </a:spcBef>
              <a:buNone/>
              <a:defRPr sz="2000">
                <a:latin typeface="Calibri" panose="020F0502020204030204" pitchFamily="34" charset="0"/>
              </a:defRPr>
            </a:lvl3pPr>
            <a:lvl4pPr marL="539750" indent="0" eaLnBrk="0" latinLnBrk="0">
              <a:spcBef>
                <a:spcPts val="0"/>
              </a:spcBef>
              <a:buNone/>
              <a:defRPr sz="2000">
                <a:latin typeface="Calibri" panose="020F0502020204030204" pitchFamily="34" charset="0"/>
              </a:defRPr>
            </a:lvl4pPr>
            <a:lvl5pPr marL="714375" indent="0" eaLnBrk="0" latinLnBrk="0">
              <a:spcBef>
                <a:spcPts val="0"/>
              </a:spcBef>
              <a:buNone/>
              <a:defRPr sz="2000">
                <a:latin typeface="Calibri" panose="020F050202020403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7" name="Footer Placeholder 4"/>
          <p:cNvSpPr>
            <a:spLocks noGrp="1"/>
          </p:cNvSpPr>
          <p:nvPr>
            <p:ph type="ftr" sz="quarter" idx="3"/>
          </p:nvPr>
        </p:nvSpPr>
        <p:spPr>
          <a:xfrm>
            <a:off x="313192" y="6356351"/>
            <a:ext cx="11617291" cy="365125"/>
          </a:xfrm>
          <a:prstGeom prst="rect">
            <a:avLst/>
          </a:prstGeom>
        </p:spPr>
        <p:txBody>
          <a:bodyPr vert="horz" lIns="91440" tIns="45720" rIns="91440" bIns="45720" rtlCol="0" anchor="ctr"/>
          <a:lstStyle>
            <a:lvl1pPr algn="l">
              <a:defRPr sz="1100">
                <a:solidFill>
                  <a:schemeClr val="tx1">
                    <a:tint val="75000"/>
                  </a:schemeClr>
                </a:solidFill>
                <a:latin typeface="Calibri" panose="020F0502020204030204" pitchFamily="34" charset="0"/>
              </a:defRPr>
            </a:lvl1pPr>
          </a:lstStyle>
          <a:p>
            <a:pPr latinLnBrk="1"/>
            <a:endParaRPr lang="ko-KR" altLang="en-US" dirty="0">
              <a:solidFill>
                <a:prstClr val="black">
                  <a:tint val="75000"/>
                </a:prstClr>
              </a:solidFill>
            </a:endParaRPr>
          </a:p>
        </p:txBody>
      </p:sp>
    </p:spTree>
    <p:extLst>
      <p:ext uri="{BB962C8B-B14F-4D97-AF65-F5344CB8AC3E}">
        <p14:creationId xmlns:p14="http://schemas.microsoft.com/office/powerpoint/2010/main" val="7317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92" y="476673"/>
            <a:ext cx="11617291" cy="5688632"/>
          </a:xfrm>
        </p:spPr>
        <p:txBody>
          <a:bodyPr>
            <a:noAutofit/>
          </a:bodyPr>
          <a:lstStyle>
            <a:lvl1pPr marL="0" indent="0" eaLnBrk="0" latinLnBrk="0">
              <a:spcBef>
                <a:spcPts val="0"/>
              </a:spcBef>
              <a:buFont typeface="Arial" panose="020B0604020202020204" pitchFamily="34" charset="0"/>
              <a:buNone/>
              <a:defRPr>
                <a:latin typeface="Calibri" panose="020F0502020204030204" pitchFamily="34" charset="0"/>
              </a:defRPr>
            </a:lvl1pPr>
            <a:lvl2pPr marL="182563" indent="0" eaLnBrk="0" latinLnBrk="0">
              <a:spcBef>
                <a:spcPts val="0"/>
              </a:spcBef>
              <a:buNone/>
              <a:defRPr>
                <a:latin typeface="Calibri" panose="020F0502020204030204" pitchFamily="34" charset="0"/>
              </a:defRPr>
            </a:lvl2pPr>
            <a:lvl3pPr marL="357188" indent="0" eaLnBrk="0" latinLnBrk="0">
              <a:spcBef>
                <a:spcPts val="0"/>
              </a:spcBef>
              <a:buNone/>
              <a:defRPr>
                <a:latin typeface="Calibri" panose="020F0502020204030204" pitchFamily="34" charset="0"/>
              </a:defRPr>
            </a:lvl3pPr>
            <a:lvl4pPr marL="539750" indent="0" eaLnBrk="0" latinLnBrk="0">
              <a:spcBef>
                <a:spcPts val="0"/>
              </a:spcBef>
              <a:buNone/>
              <a:defRPr>
                <a:latin typeface="Calibri" panose="020F0502020204030204" pitchFamily="34" charset="0"/>
              </a:defRPr>
            </a:lvl4pPr>
            <a:lvl5pPr marL="714375" indent="0" eaLnBrk="0" latinLnBrk="0">
              <a:spcBef>
                <a:spcPts val="0"/>
              </a:spcBef>
              <a:buNone/>
              <a:defRPr>
                <a:latin typeface="Calibri" panose="020F050202020403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7" name="Footer Placeholder 4"/>
          <p:cNvSpPr>
            <a:spLocks noGrp="1"/>
          </p:cNvSpPr>
          <p:nvPr>
            <p:ph type="ftr" sz="quarter" idx="3"/>
          </p:nvPr>
        </p:nvSpPr>
        <p:spPr>
          <a:xfrm>
            <a:off x="313192" y="6356351"/>
            <a:ext cx="11617291" cy="365125"/>
          </a:xfrm>
          <a:prstGeom prst="rect">
            <a:avLst/>
          </a:prstGeom>
        </p:spPr>
        <p:txBody>
          <a:bodyPr vert="horz" lIns="91440" tIns="45720" rIns="91440" bIns="45720" rtlCol="0" anchor="ctr"/>
          <a:lstStyle>
            <a:lvl1pPr algn="l">
              <a:defRPr sz="1100">
                <a:solidFill>
                  <a:schemeClr val="tx1">
                    <a:tint val="75000"/>
                  </a:schemeClr>
                </a:solidFill>
                <a:latin typeface="Calibri" panose="020F0502020204030204" pitchFamily="34" charset="0"/>
              </a:defRPr>
            </a:lvl1pPr>
          </a:lstStyle>
          <a:p>
            <a:pPr latinLnBrk="1"/>
            <a:endParaRPr lang="ko-KR" altLang="en-US" dirty="0">
              <a:solidFill>
                <a:prstClr val="black">
                  <a:tint val="75000"/>
                </a:prstClr>
              </a:solidFill>
            </a:endParaRPr>
          </a:p>
        </p:txBody>
      </p:sp>
    </p:spTree>
    <p:extLst>
      <p:ext uri="{BB962C8B-B14F-4D97-AF65-F5344CB8AC3E}">
        <p14:creationId xmlns:p14="http://schemas.microsoft.com/office/powerpoint/2010/main" val="15561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ko-KR"/>
              <a:t>Click to edit Master title style</a:t>
            </a:r>
            <a:endParaRPr lang="ko-KR"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latinLnBrk="1"/>
            <a:fld id="{EC8E78D5-BFAD-4AB8-B101-38D6DFB33A33}" type="datetimeFigureOut">
              <a:rPr lang="ko-KR" altLang="en-US" smtClean="0">
                <a:solidFill>
                  <a:prstClr val="black"/>
                </a:solidFill>
              </a:rPr>
              <a:pPr latinLnBrk="1"/>
              <a:t>2019. 6. 4.</a:t>
            </a:fld>
            <a:endParaRPr lang="ko-KR" altLang="en-US">
              <a:solidFill>
                <a:prstClr val="black"/>
              </a:solidFill>
            </a:endParaRPr>
          </a:p>
        </p:txBody>
      </p:sp>
      <p:sp>
        <p:nvSpPr>
          <p:cNvPr id="5" name="Footer Placeholder 4"/>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latinLnBrk="1"/>
            <a:fld id="{8E993892-695D-4024-AE88-265B4C15AA26}" type="slidenum">
              <a:rPr lang="ko-KR" altLang="en-US" smtClean="0">
                <a:solidFill>
                  <a:prstClr val="black"/>
                </a:solidFill>
              </a:rPr>
              <a:pPr latinLnBrk="1"/>
              <a:t>‹#›</a:t>
            </a:fld>
            <a:endParaRPr lang="ko-KR" altLang="en-US">
              <a:solidFill>
                <a:prstClr val="black"/>
              </a:solidFill>
            </a:endParaRPr>
          </a:p>
        </p:txBody>
      </p:sp>
    </p:spTree>
    <p:extLst>
      <p:ext uri="{BB962C8B-B14F-4D97-AF65-F5344CB8AC3E}">
        <p14:creationId xmlns:p14="http://schemas.microsoft.com/office/powerpoint/2010/main" val="31657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latinLnBrk="1"/>
            <a:fld id="{EC8E78D5-BFAD-4AB8-B101-38D6DFB33A33}" type="datetimeFigureOut">
              <a:rPr lang="ko-KR" altLang="en-US" smtClean="0">
                <a:solidFill>
                  <a:prstClr val="black"/>
                </a:solidFill>
              </a:rPr>
              <a:pPr latinLnBrk="1"/>
              <a:t>2019. 6. 4.</a:t>
            </a:fld>
            <a:endParaRPr lang="ko-KR" altLang="en-US">
              <a:solidFill>
                <a:prstClr val="black"/>
              </a:solidFill>
            </a:endParaRPr>
          </a:p>
        </p:txBody>
      </p:sp>
      <p:sp>
        <p:nvSpPr>
          <p:cNvPr id="6" name="Footer Placeholder 5"/>
          <p:cNvSpPr>
            <a:spLocks noGrp="1"/>
          </p:cNvSpPr>
          <p:nvPr>
            <p:ph type="ftr" sz="quarter" idx="11"/>
          </p:nvPr>
        </p:nvSpPr>
        <p:spPr/>
        <p:txBody>
          <a:bodyPr/>
          <a:lstStyle/>
          <a:p>
            <a:pPr latinLnBrk="1"/>
            <a:endParaRPr lang="ko-KR" alt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latinLnBrk="1"/>
            <a:fld id="{8E993892-695D-4024-AE88-265B4C15AA26}" type="slidenum">
              <a:rPr lang="ko-KR" altLang="en-US" smtClean="0">
                <a:solidFill>
                  <a:prstClr val="black"/>
                </a:solidFill>
              </a:rPr>
              <a:pPr latinLnBrk="1"/>
              <a:t>‹#›</a:t>
            </a:fld>
            <a:endParaRPr lang="ko-KR" altLang="en-US">
              <a:solidFill>
                <a:prstClr val="black"/>
              </a:solidFill>
            </a:endParaRPr>
          </a:p>
        </p:txBody>
      </p:sp>
    </p:spTree>
    <p:extLst>
      <p:ext uri="{BB962C8B-B14F-4D97-AF65-F5344CB8AC3E}">
        <p14:creationId xmlns:p14="http://schemas.microsoft.com/office/powerpoint/2010/main" val="82306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609600" y="2286024"/>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6193368" y="2286024"/>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10" name="Footer Placeholder 4"/>
          <p:cNvSpPr>
            <a:spLocks noGrp="1"/>
          </p:cNvSpPr>
          <p:nvPr>
            <p:ph type="ftr" sz="quarter" idx="10"/>
          </p:nvPr>
        </p:nvSpPr>
        <p:spPr>
          <a:xfrm>
            <a:off x="609600" y="6356351"/>
            <a:ext cx="10972800" cy="365125"/>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defRPr>
            </a:lvl1pPr>
          </a:lstStyle>
          <a:p>
            <a:pPr latinLnBrk="1"/>
            <a:endParaRPr lang="ko-KR" altLang="en-US" dirty="0">
              <a:solidFill>
                <a:prstClr val="black">
                  <a:tint val="75000"/>
                </a:prstClr>
              </a:solidFill>
            </a:endParaRPr>
          </a:p>
        </p:txBody>
      </p:sp>
    </p:spTree>
    <p:extLst>
      <p:ext uri="{BB962C8B-B14F-4D97-AF65-F5344CB8AC3E}">
        <p14:creationId xmlns:p14="http://schemas.microsoft.com/office/powerpoint/2010/main" val="143043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6" name="Footer Placeholder 4"/>
          <p:cNvSpPr>
            <a:spLocks noGrp="1"/>
          </p:cNvSpPr>
          <p:nvPr>
            <p:ph type="ftr" sz="quarter" idx="3"/>
          </p:nvPr>
        </p:nvSpPr>
        <p:spPr>
          <a:xfrm>
            <a:off x="609600" y="6356351"/>
            <a:ext cx="10972800" cy="365125"/>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defRPr>
            </a:lvl1pPr>
          </a:lstStyle>
          <a:p>
            <a:pPr latinLnBrk="1"/>
            <a:endParaRPr lang="ko-KR" altLang="en-US" dirty="0">
              <a:solidFill>
                <a:prstClr val="black">
                  <a:tint val="75000"/>
                </a:prstClr>
              </a:solidFill>
            </a:endParaRPr>
          </a:p>
        </p:txBody>
      </p:sp>
    </p:spTree>
    <p:extLst>
      <p:ext uri="{BB962C8B-B14F-4D97-AF65-F5344CB8AC3E}">
        <p14:creationId xmlns:p14="http://schemas.microsoft.com/office/powerpoint/2010/main" val="131594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600" y="6356351"/>
            <a:ext cx="10972800" cy="365125"/>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defRPr>
            </a:lvl1pPr>
          </a:lstStyle>
          <a:p>
            <a:pPr latinLnBrk="1"/>
            <a:endParaRPr lang="ko-KR" altLang="en-US" dirty="0">
              <a:solidFill>
                <a:prstClr val="black">
                  <a:tint val="75000"/>
                </a:prstClr>
              </a:solidFill>
            </a:endParaRPr>
          </a:p>
        </p:txBody>
      </p:sp>
    </p:spTree>
    <p:extLst>
      <p:ext uri="{BB962C8B-B14F-4D97-AF65-F5344CB8AC3E}">
        <p14:creationId xmlns:p14="http://schemas.microsoft.com/office/powerpoint/2010/main" val="62838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9350" y="332656"/>
            <a:ext cx="11713301" cy="1143000"/>
          </a:xfrm>
          <a:prstGeom prst="rect">
            <a:avLst/>
          </a:prstGeom>
        </p:spPr>
        <p:txBody>
          <a:bodyPr vert="horz" lIns="91440" tIns="45720" rIns="91440" bIns="45720" rtlCol="0" anchor="ctr">
            <a:noAutofit/>
          </a:body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239350" y="1628801"/>
            <a:ext cx="11713301" cy="4536504"/>
          </a:xfrm>
          <a:prstGeom prst="rect">
            <a:avLst/>
          </a:prstGeom>
        </p:spPr>
        <p:txBody>
          <a:bodyPr vert="horz" lIns="91440" tIns="45720" rIns="91440" bIns="45720" rtlCol="0">
            <a:noAutofit/>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5" name="Footer Placeholder 4"/>
          <p:cNvSpPr>
            <a:spLocks noGrp="1"/>
          </p:cNvSpPr>
          <p:nvPr>
            <p:ph type="ftr" sz="quarter" idx="3"/>
          </p:nvPr>
        </p:nvSpPr>
        <p:spPr>
          <a:xfrm>
            <a:off x="239350" y="6356351"/>
            <a:ext cx="11713301" cy="365125"/>
          </a:xfrm>
          <a:prstGeom prst="rect">
            <a:avLst/>
          </a:prstGeom>
        </p:spPr>
        <p:txBody>
          <a:bodyPr vert="horz" lIns="91440" tIns="45720" rIns="91440" bIns="45720" rtlCol="0" anchor="ctr"/>
          <a:lstStyle>
            <a:lvl1pPr algn="l">
              <a:defRPr sz="1100">
                <a:solidFill>
                  <a:schemeClr val="tx1">
                    <a:tint val="75000"/>
                  </a:schemeClr>
                </a:solidFill>
                <a:latin typeface="Calibri" panose="020F0502020204030204" pitchFamily="34" charset="0"/>
              </a:defRPr>
            </a:lvl1pPr>
          </a:lstStyle>
          <a:p>
            <a:pPr latinLnBrk="1"/>
            <a:endParaRPr lang="ko-KR" altLang="en-US" dirty="0">
              <a:solidFill>
                <a:prstClr val="black">
                  <a:tint val="75000"/>
                </a:prstClr>
              </a:solidFill>
            </a:endParaRPr>
          </a:p>
        </p:txBody>
      </p:sp>
      <p:sp>
        <p:nvSpPr>
          <p:cNvPr id="4" name="Rectangle 3">
            <a:extLst>
              <a:ext uri="{FF2B5EF4-FFF2-40B4-BE49-F238E27FC236}">
                <a16:creationId xmlns:a16="http://schemas.microsoft.com/office/drawing/2014/main" id="{6D75A1B2-E07F-434D-9845-15EE24CE243F}"/>
              </a:ext>
            </a:extLst>
          </p:cNvPr>
          <p:cNvSpPr/>
          <p:nvPr userDrawn="1"/>
        </p:nvSpPr>
        <p:spPr>
          <a:xfrm>
            <a:off x="0" y="0"/>
            <a:ext cx="12192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69370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1" hangingPunct="1">
        <a:spcBef>
          <a:spcPct val="0"/>
        </a:spcBef>
        <a:buNone/>
        <a:defRPr sz="2800" b="1" kern="1200">
          <a:solidFill>
            <a:schemeClr val="tx1"/>
          </a:solidFill>
          <a:latin typeface="Calibri" panose="020F0502020204030204" pitchFamily="34" charset="0"/>
          <a:ea typeface="+mj-ea"/>
          <a:cs typeface="+mj-cs"/>
        </a:defRPr>
      </a:lvl1pPr>
    </p:titleStyle>
    <p:bodyStyle>
      <a:lvl1pPr marL="266700" indent="-266700"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714375" indent="-357188"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989013" indent="-274638"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438275" indent="-366713"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4pPr>
      <a:lvl5pPr marL="1795463" indent="-357188" algn="l" defTabSz="914400" rtl="0" eaLnBrk="1" latinLnBrk="1"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2.xml"/><Relationship Id="rId7" Type="http://schemas.openxmlformats.org/officeDocument/2006/relationships/image" Target="../media/image38.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7.emf"/><Relationship Id="rId10" Type="http://schemas.openxmlformats.org/officeDocument/2006/relationships/image" Target="../media/image40.tiff"/><Relationship Id="rId4" Type="http://schemas.openxmlformats.org/officeDocument/2006/relationships/oleObject" Target="../embeddings/oleObject3.bin"/><Relationship Id="rId9" Type="http://schemas.openxmlformats.org/officeDocument/2006/relationships/image" Target="../media/image39.emf"/></Relationships>
</file>

<file path=ppt/slides/_rels/slide6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84668" y="2060848"/>
            <a:ext cx="6480720" cy="1728192"/>
          </a:xfrm>
          <a:prstGeom prst="roundRect">
            <a:avLst/>
          </a:prstGeom>
          <a:noFill/>
          <a:ln w="76200">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dirty="0">
                <a:solidFill>
                  <a:srgbClr val="00539F"/>
                </a:solidFill>
                <a:latin typeface="Calibri" panose="020F0502020204030204" pitchFamily="34" charset="0"/>
              </a:rPr>
              <a:t>CAHR 2019</a:t>
            </a:r>
            <a:endParaRPr lang="ko-KR" altLang="en-US" sz="5400" b="1" dirty="0">
              <a:solidFill>
                <a:srgbClr val="00539F"/>
              </a:solidFill>
              <a:latin typeface="Calibri" panose="020F0502020204030204" pitchFamily="34" charset="0"/>
            </a:endParaRPr>
          </a:p>
        </p:txBody>
      </p:sp>
      <p:sp>
        <p:nvSpPr>
          <p:cNvPr id="2" name="TextBox 1">
            <a:extLst>
              <a:ext uri="{FF2B5EF4-FFF2-40B4-BE49-F238E27FC236}">
                <a16:creationId xmlns:a16="http://schemas.microsoft.com/office/drawing/2014/main" id="{8BE02401-FA3B-A54A-ABD1-B79C0555EB06}"/>
              </a:ext>
            </a:extLst>
          </p:cNvPr>
          <p:cNvSpPr txBox="1"/>
          <p:nvPr/>
        </p:nvSpPr>
        <p:spPr>
          <a:xfrm>
            <a:off x="3575720" y="4869160"/>
            <a:ext cx="4968552" cy="1754326"/>
          </a:xfrm>
          <a:prstGeom prst="rect">
            <a:avLst/>
          </a:prstGeom>
          <a:noFill/>
        </p:spPr>
        <p:txBody>
          <a:bodyPr wrap="square" rtlCol="0">
            <a:spAutoFit/>
          </a:bodyPr>
          <a:lstStyle/>
          <a:p>
            <a:pPr algn="ctr" hangingPunct="0"/>
            <a:r>
              <a:rPr lang="en-CA" i="1" dirty="0"/>
              <a:t>Scientific summary of the major clinical studies presented at the 28th Annual Canadian Conference on HIV/AIDS Research</a:t>
            </a:r>
          </a:p>
          <a:p>
            <a:pPr algn="ctr" hangingPunct="0"/>
            <a:r>
              <a:rPr lang="fr-CA" i="1" dirty="0"/>
              <a:t>Résumé scientifique des principales études cliniques présentées à </a:t>
            </a:r>
            <a:r>
              <a:rPr lang="en-CA" i="1" dirty="0"/>
              <a:t>le 28e </a:t>
            </a:r>
            <a:r>
              <a:rPr lang="en-CA" i="1" dirty="0" err="1"/>
              <a:t>Congrès</a:t>
            </a:r>
            <a:r>
              <a:rPr lang="en-CA" i="1" dirty="0"/>
              <a:t> </a:t>
            </a:r>
            <a:r>
              <a:rPr lang="en-CA" i="1" dirty="0" err="1"/>
              <a:t>annuel</a:t>
            </a:r>
            <a:r>
              <a:rPr lang="en-CA" i="1" dirty="0"/>
              <a:t> </a:t>
            </a:r>
            <a:r>
              <a:rPr lang="en-CA" i="1" dirty="0" err="1"/>
              <a:t>canadien</a:t>
            </a:r>
            <a:r>
              <a:rPr lang="en-CA" i="1" dirty="0"/>
              <a:t> de recherche sur le VIH/</a:t>
            </a:r>
            <a:r>
              <a:rPr lang="en-CA" i="1" dirty="0" err="1"/>
              <a:t>sida</a:t>
            </a:r>
            <a:endParaRPr lang="en-US" i="1" dirty="0"/>
          </a:p>
        </p:txBody>
      </p:sp>
    </p:spTree>
    <p:extLst>
      <p:ext uri="{BB962C8B-B14F-4D97-AF65-F5344CB8AC3E}">
        <p14:creationId xmlns:p14="http://schemas.microsoft.com/office/powerpoint/2010/main" val="862604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6FAD0-A31D-EA4D-92D6-DD05C89EC9F5}"/>
              </a:ext>
            </a:extLst>
          </p:cNvPr>
          <p:cNvSpPr>
            <a:spLocks noGrp="1"/>
          </p:cNvSpPr>
          <p:nvPr>
            <p:ph type="title"/>
          </p:nvPr>
        </p:nvSpPr>
        <p:spPr/>
        <p:txBody>
          <a:bodyPr>
            <a:normAutofit/>
          </a:bodyPr>
          <a:lstStyle/>
          <a:p>
            <a:r>
              <a:rPr lang="en-US" sz="3600" b="1" dirty="0"/>
              <a:t>HIV self-testing strategies in development in Canada</a:t>
            </a:r>
          </a:p>
        </p:txBody>
      </p:sp>
      <p:sp>
        <p:nvSpPr>
          <p:cNvPr id="5" name="Content Placeholder 4">
            <a:extLst>
              <a:ext uri="{FF2B5EF4-FFF2-40B4-BE49-F238E27FC236}">
                <a16:creationId xmlns:a16="http://schemas.microsoft.com/office/drawing/2014/main" id="{5DC74280-AA5E-1148-8DEA-67DF178C03A1}"/>
              </a:ext>
            </a:extLst>
          </p:cNvPr>
          <p:cNvSpPr>
            <a:spLocks noGrp="1"/>
          </p:cNvSpPr>
          <p:nvPr>
            <p:ph idx="1"/>
          </p:nvPr>
        </p:nvSpPr>
        <p:spPr/>
        <p:txBody>
          <a:bodyPr/>
          <a:lstStyle/>
          <a:p>
            <a:r>
              <a:rPr lang="en-US" dirty="0" err="1"/>
              <a:t>HIVSmart</a:t>
            </a:r>
            <a:r>
              <a:rPr lang="en-US" dirty="0"/>
              <a:t>! – oral self-test with integrated interaction through a connected digital platform for </a:t>
            </a:r>
            <a:r>
              <a:rPr lang="en-US" dirty="0" err="1"/>
              <a:t>pre&amp;post</a:t>
            </a:r>
            <a:r>
              <a:rPr lang="en-US" dirty="0"/>
              <a:t> test counselling and test conduct.</a:t>
            </a:r>
          </a:p>
          <a:p>
            <a:pPr lvl="1">
              <a:spcAft>
                <a:spcPts val="1800"/>
              </a:spcAft>
            </a:pPr>
            <a:r>
              <a:rPr lang="en-US" dirty="0"/>
              <a:t>Developed and piloted in Montreal, expanded in South Africa</a:t>
            </a:r>
          </a:p>
          <a:p>
            <a:r>
              <a:rPr lang="en-US" dirty="0"/>
              <a:t>Dried blood spots: collected at testing location and sent to regional </a:t>
            </a:r>
            <a:r>
              <a:rPr lang="en-US" dirty="0">
                <a:sym typeface="Wingdings" pitchFamily="2" charset="2"/>
              </a:rPr>
              <a:t> </a:t>
            </a:r>
            <a:r>
              <a:rPr lang="en-US" dirty="0"/>
              <a:t>national lab for testing.</a:t>
            </a:r>
          </a:p>
        </p:txBody>
      </p:sp>
      <p:sp>
        <p:nvSpPr>
          <p:cNvPr id="6" name="TextBox 5">
            <a:extLst>
              <a:ext uri="{FF2B5EF4-FFF2-40B4-BE49-F238E27FC236}">
                <a16:creationId xmlns:a16="http://schemas.microsoft.com/office/drawing/2014/main" id="{1C6E3396-1F19-E244-96C1-458B2B2AD687}"/>
              </a:ext>
            </a:extLst>
          </p:cNvPr>
          <p:cNvSpPr txBox="1"/>
          <p:nvPr/>
        </p:nvSpPr>
        <p:spPr>
          <a:xfrm>
            <a:off x="9330612" y="3379828"/>
            <a:ext cx="2688621" cy="369332"/>
          </a:xfrm>
          <a:prstGeom prst="rect">
            <a:avLst/>
          </a:prstGeom>
          <a:noFill/>
        </p:spPr>
        <p:txBody>
          <a:bodyPr wrap="none" rtlCol="0">
            <a:spAutoFit/>
          </a:bodyPr>
          <a:lstStyle/>
          <a:p>
            <a:r>
              <a:rPr lang="en-US" dirty="0" err="1"/>
              <a:t>Nitika</a:t>
            </a:r>
            <a:r>
              <a:rPr lang="en-US" dirty="0"/>
              <a:t> Pant </a:t>
            </a:r>
            <a:r>
              <a:rPr lang="en-US" dirty="0" err="1"/>
              <a:t>Pai</a:t>
            </a:r>
            <a:r>
              <a:rPr lang="en-US" dirty="0"/>
              <a:t>, CAHR 2019</a:t>
            </a:r>
          </a:p>
        </p:txBody>
      </p:sp>
      <p:sp>
        <p:nvSpPr>
          <p:cNvPr id="7" name="TextBox 6">
            <a:extLst>
              <a:ext uri="{FF2B5EF4-FFF2-40B4-BE49-F238E27FC236}">
                <a16:creationId xmlns:a16="http://schemas.microsoft.com/office/drawing/2014/main" id="{C6960557-4174-C34A-AD8D-72573770BC2D}"/>
              </a:ext>
            </a:extLst>
          </p:cNvPr>
          <p:cNvSpPr txBox="1"/>
          <p:nvPr/>
        </p:nvSpPr>
        <p:spPr>
          <a:xfrm>
            <a:off x="9330612" y="4409063"/>
            <a:ext cx="2191626" cy="369332"/>
          </a:xfrm>
          <a:prstGeom prst="rect">
            <a:avLst/>
          </a:prstGeom>
          <a:noFill/>
        </p:spPr>
        <p:txBody>
          <a:bodyPr wrap="none" rtlCol="0">
            <a:spAutoFit/>
          </a:bodyPr>
          <a:lstStyle/>
          <a:p>
            <a:r>
              <a:rPr lang="en-US" dirty="0"/>
              <a:t>John Kim, CAHR 2019</a:t>
            </a:r>
          </a:p>
        </p:txBody>
      </p:sp>
    </p:spTree>
    <p:extLst>
      <p:ext uri="{BB962C8B-B14F-4D97-AF65-F5344CB8AC3E}">
        <p14:creationId xmlns:p14="http://schemas.microsoft.com/office/powerpoint/2010/main" val="187603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A4B3-5843-2A4F-A7F4-6339AE3F279E}"/>
              </a:ext>
            </a:extLst>
          </p:cNvPr>
          <p:cNvSpPr>
            <a:spLocks noGrp="1"/>
          </p:cNvSpPr>
          <p:nvPr>
            <p:ph type="title"/>
          </p:nvPr>
        </p:nvSpPr>
        <p:spPr/>
        <p:txBody>
          <a:bodyPr>
            <a:normAutofit/>
          </a:bodyPr>
          <a:lstStyle/>
          <a:p>
            <a:r>
              <a:rPr lang="en-US" sz="3600" b="1" dirty="0"/>
              <a:t>Routine Offer of HIV Testing in Healthcare Settings</a:t>
            </a:r>
          </a:p>
        </p:txBody>
      </p:sp>
      <p:sp>
        <p:nvSpPr>
          <p:cNvPr id="3" name="Content Placeholder 2">
            <a:extLst>
              <a:ext uri="{FF2B5EF4-FFF2-40B4-BE49-F238E27FC236}">
                <a16:creationId xmlns:a16="http://schemas.microsoft.com/office/drawing/2014/main" id="{F92BE71E-BBE3-6E44-85BD-8C6F216C307C}"/>
              </a:ext>
            </a:extLst>
          </p:cNvPr>
          <p:cNvSpPr>
            <a:spLocks noGrp="1"/>
          </p:cNvSpPr>
          <p:nvPr>
            <p:ph idx="1"/>
          </p:nvPr>
        </p:nvSpPr>
        <p:spPr>
          <a:xfrm>
            <a:off x="838200" y="1362635"/>
            <a:ext cx="10515600" cy="5495365"/>
          </a:xfrm>
        </p:spPr>
        <p:txBody>
          <a:bodyPr>
            <a:normAutofit/>
          </a:bodyPr>
          <a:lstStyle/>
          <a:p>
            <a:pPr>
              <a:spcAft>
                <a:spcPts val="1800"/>
              </a:spcAft>
            </a:pPr>
            <a:r>
              <a:rPr lang="en-US" dirty="0"/>
              <a:t>Routine offer of testing was implemented in a CHC in Ottawa, 31/95 patients offered testing agreed, 45% had never been previously tested.</a:t>
            </a:r>
          </a:p>
          <a:p>
            <a:pPr>
              <a:spcAft>
                <a:spcPts val="1800"/>
              </a:spcAft>
            </a:pPr>
            <a:r>
              <a:rPr lang="en-US" dirty="0"/>
              <a:t>In BC a routine offer of testing in primary care and hospitals was implemented, with an increase in testing from 223,300 to 337,900 tests from 2013 – 2017. Of 1,193 new diagnoses in that interval 51% reported the provider had offered the test and 91% had the test performed in a healthcare setting.</a:t>
            </a:r>
          </a:p>
          <a:p>
            <a:r>
              <a:rPr lang="en-US" dirty="0"/>
              <a:t>Pharmacy-based testing was also shown to be highly acceptable and to reach previously untested individuals.</a:t>
            </a:r>
          </a:p>
        </p:txBody>
      </p:sp>
      <p:sp>
        <p:nvSpPr>
          <p:cNvPr id="4" name="TextBox 3">
            <a:extLst>
              <a:ext uri="{FF2B5EF4-FFF2-40B4-BE49-F238E27FC236}">
                <a16:creationId xmlns:a16="http://schemas.microsoft.com/office/drawing/2014/main" id="{E96F3019-09D4-764A-929E-676619234294}"/>
              </a:ext>
            </a:extLst>
          </p:cNvPr>
          <p:cNvSpPr txBox="1"/>
          <p:nvPr/>
        </p:nvSpPr>
        <p:spPr>
          <a:xfrm>
            <a:off x="8982636" y="2144372"/>
            <a:ext cx="3023264" cy="369332"/>
          </a:xfrm>
          <a:prstGeom prst="rect">
            <a:avLst/>
          </a:prstGeom>
          <a:noFill/>
        </p:spPr>
        <p:txBody>
          <a:bodyPr wrap="none" rtlCol="0">
            <a:spAutoFit/>
          </a:bodyPr>
          <a:lstStyle/>
          <a:p>
            <a:r>
              <a:rPr lang="en-US" dirty="0"/>
              <a:t>Lepage, EPHP1.01, CAHR 2019</a:t>
            </a:r>
          </a:p>
        </p:txBody>
      </p:sp>
      <p:sp>
        <p:nvSpPr>
          <p:cNvPr id="8" name="TextBox 7">
            <a:extLst>
              <a:ext uri="{FF2B5EF4-FFF2-40B4-BE49-F238E27FC236}">
                <a16:creationId xmlns:a16="http://schemas.microsoft.com/office/drawing/2014/main" id="{E68AE2ED-787E-0A4E-AB09-635731BB0E3C}"/>
              </a:ext>
            </a:extLst>
          </p:cNvPr>
          <p:cNvSpPr txBox="1"/>
          <p:nvPr/>
        </p:nvSpPr>
        <p:spPr>
          <a:xfrm>
            <a:off x="8982636" y="4405772"/>
            <a:ext cx="2996077" cy="369332"/>
          </a:xfrm>
          <a:prstGeom prst="rect">
            <a:avLst/>
          </a:prstGeom>
          <a:noFill/>
        </p:spPr>
        <p:txBody>
          <a:bodyPr wrap="none" rtlCol="0">
            <a:spAutoFit/>
          </a:bodyPr>
          <a:lstStyle/>
          <a:p>
            <a:r>
              <a:rPr lang="en-US" dirty="0"/>
              <a:t>Nicolay, EPHP3.03, CAHR 2019</a:t>
            </a:r>
          </a:p>
        </p:txBody>
      </p:sp>
      <p:sp>
        <p:nvSpPr>
          <p:cNvPr id="9" name="TextBox 8">
            <a:extLst>
              <a:ext uri="{FF2B5EF4-FFF2-40B4-BE49-F238E27FC236}">
                <a16:creationId xmlns:a16="http://schemas.microsoft.com/office/drawing/2014/main" id="{3E93755B-5A25-FE4F-ADF8-A930451F3F5F}"/>
              </a:ext>
            </a:extLst>
          </p:cNvPr>
          <p:cNvSpPr txBox="1"/>
          <p:nvPr/>
        </p:nvSpPr>
        <p:spPr>
          <a:xfrm>
            <a:off x="7762109" y="5631886"/>
            <a:ext cx="4216604" cy="369332"/>
          </a:xfrm>
          <a:prstGeom prst="rect">
            <a:avLst/>
          </a:prstGeom>
          <a:noFill/>
        </p:spPr>
        <p:txBody>
          <a:bodyPr wrap="none" rtlCol="0">
            <a:spAutoFit/>
          </a:bodyPr>
          <a:lstStyle/>
          <a:p>
            <a:r>
              <a:rPr lang="en-US" dirty="0"/>
              <a:t>Nicolay &amp; </a:t>
            </a:r>
            <a:r>
              <a:rPr lang="en-US" dirty="0" err="1"/>
              <a:t>Matechuk</a:t>
            </a:r>
            <a:r>
              <a:rPr lang="en-US" dirty="0"/>
              <a:t>, EPHP2.09, CAHR 2019</a:t>
            </a:r>
          </a:p>
        </p:txBody>
      </p:sp>
    </p:spTree>
    <p:extLst>
      <p:ext uri="{BB962C8B-B14F-4D97-AF65-F5344CB8AC3E}">
        <p14:creationId xmlns:p14="http://schemas.microsoft.com/office/powerpoint/2010/main" val="104457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BD0D-49BC-4646-A4A0-EBE04977CE85}"/>
              </a:ext>
            </a:extLst>
          </p:cNvPr>
          <p:cNvSpPr>
            <a:spLocks noGrp="1"/>
          </p:cNvSpPr>
          <p:nvPr>
            <p:ph type="title"/>
          </p:nvPr>
        </p:nvSpPr>
        <p:spPr/>
        <p:txBody>
          <a:bodyPr>
            <a:normAutofit/>
          </a:bodyPr>
          <a:lstStyle/>
          <a:p>
            <a:r>
              <a:rPr lang="en-US" sz="3600" b="1" dirty="0"/>
              <a:t>Event-Based HIV &amp; STBBI Testing</a:t>
            </a:r>
          </a:p>
        </p:txBody>
      </p:sp>
      <p:sp>
        <p:nvSpPr>
          <p:cNvPr id="3" name="Content Placeholder 2">
            <a:extLst>
              <a:ext uri="{FF2B5EF4-FFF2-40B4-BE49-F238E27FC236}">
                <a16:creationId xmlns:a16="http://schemas.microsoft.com/office/drawing/2014/main" id="{205BFC9A-1B18-F043-980C-9FFE351B0144}"/>
              </a:ext>
            </a:extLst>
          </p:cNvPr>
          <p:cNvSpPr>
            <a:spLocks noGrp="1"/>
          </p:cNvSpPr>
          <p:nvPr>
            <p:ph idx="1"/>
          </p:nvPr>
        </p:nvSpPr>
        <p:spPr/>
        <p:txBody>
          <a:bodyPr>
            <a:normAutofit/>
          </a:bodyPr>
          <a:lstStyle/>
          <a:p>
            <a:r>
              <a:rPr lang="en-US" dirty="0"/>
              <a:t>Models of Event-based STBBI testing were highly acceptable in a broad array of settings:</a:t>
            </a:r>
          </a:p>
          <a:p>
            <a:pPr lvl="1"/>
            <a:r>
              <a:rPr lang="en-US" dirty="0"/>
              <a:t>Indigenous events in Manitoba</a:t>
            </a:r>
          </a:p>
          <a:p>
            <a:pPr lvl="1"/>
            <a:r>
              <a:rPr lang="en-US" dirty="0"/>
              <a:t>Community health days in Saskatchewan</a:t>
            </a:r>
          </a:p>
          <a:p>
            <a:pPr lvl="1"/>
            <a:r>
              <a:rPr lang="en-US" dirty="0"/>
              <a:t>And, even a high school in an indigenous community in Saskatchewan</a:t>
            </a:r>
          </a:p>
          <a:p>
            <a:pPr lvl="1"/>
            <a:endParaRPr lang="en-US" dirty="0"/>
          </a:p>
          <a:p>
            <a:r>
              <a:rPr lang="en-US" dirty="0"/>
              <a:t>Testing was found to be highly acceptable by participants, and uptake of testing including POCT, DBS, and standard serology was good.</a:t>
            </a:r>
          </a:p>
        </p:txBody>
      </p:sp>
      <p:sp>
        <p:nvSpPr>
          <p:cNvPr id="4" name="TextBox 3">
            <a:extLst>
              <a:ext uri="{FF2B5EF4-FFF2-40B4-BE49-F238E27FC236}">
                <a16:creationId xmlns:a16="http://schemas.microsoft.com/office/drawing/2014/main" id="{C6F7E3DB-26ED-074C-926E-B64E48511943}"/>
              </a:ext>
            </a:extLst>
          </p:cNvPr>
          <p:cNvSpPr txBox="1"/>
          <p:nvPr/>
        </p:nvSpPr>
        <p:spPr>
          <a:xfrm>
            <a:off x="9339937" y="6176963"/>
            <a:ext cx="2852063" cy="369332"/>
          </a:xfrm>
          <a:prstGeom prst="rect">
            <a:avLst/>
          </a:prstGeom>
          <a:noFill/>
        </p:spPr>
        <p:txBody>
          <a:bodyPr wrap="none" rtlCol="0">
            <a:spAutoFit/>
          </a:bodyPr>
          <a:lstStyle/>
          <a:p>
            <a:r>
              <a:rPr lang="en-US" dirty="0">
                <a:cs typeface="Arial"/>
              </a:rPr>
              <a:t>McLeod, KP4.04, CAHR 2019</a:t>
            </a:r>
            <a:endParaRPr lang="en-US" dirty="0"/>
          </a:p>
        </p:txBody>
      </p:sp>
      <p:sp>
        <p:nvSpPr>
          <p:cNvPr id="5" name="TextBox 4">
            <a:extLst>
              <a:ext uri="{FF2B5EF4-FFF2-40B4-BE49-F238E27FC236}">
                <a16:creationId xmlns:a16="http://schemas.microsoft.com/office/drawing/2014/main" id="{D2ED45C9-655A-F84F-9AAB-76198D3EEFC8}"/>
              </a:ext>
            </a:extLst>
          </p:cNvPr>
          <p:cNvSpPr txBox="1"/>
          <p:nvPr/>
        </p:nvSpPr>
        <p:spPr>
          <a:xfrm>
            <a:off x="9195923" y="6488668"/>
            <a:ext cx="2996077" cy="369332"/>
          </a:xfrm>
          <a:prstGeom prst="rect">
            <a:avLst/>
          </a:prstGeom>
          <a:noFill/>
        </p:spPr>
        <p:txBody>
          <a:bodyPr wrap="none" rtlCol="0">
            <a:spAutoFit/>
          </a:bodyPr>
          <a:lstStyle/>
          <a:p>
            <a:r>
              <a:rPr lang="en-US" dirty="0"/>
              <a:t>Nicolay, EPHP3.03, CAHR 2019</a:t>
            </a:r>
          </a:p>
        </p:txBody>
      </p:sp>
      <p:sp>
        <p:nvSpPr>
          <p:cNvPr id="6" name="Rectangle 5">
            <a:extLst>
              <a:ext uri="{FF2B5EF4-FFF2-40B4-BE49-F238E27FC236}">
                <a16:creationId xmlns:a16="http://schemas.microsoft.com/office/drawing/2014/main" id="{1B63C9FC-173B-C04B-9AD2-DAB232AD77DF}"/>
              </a:ext>
            </a:extLst>
          </p:cNvPr>
          <p:cNvSpPr/>
          <p:nvPr/>
        </p:nvSpPr>
        <p:spPr>
          <a:xfrm>
            <a:off x="9029852" y="5865258"/>
            <a:ext cx="3162148" cy="369332"/>
          </a:xfrm>
          <a:prstGeom prst="rect">
            <a:avLst/>
          </a:prstGeom>
        </p:spPr>
        <p:txBody>
          <a:bodyPr wrap="none">
            <a:spAutoFit/>
          </a:bodyPr>
          <a:lstStyle/>
          <a:p>
            <a:r>
              <a:rPr lang="en-US" dirty="0"/>
              <a:t>Van Haute, SSP7.06, CAHR 2019</a:t>
            </a:r>
          </a:p>
        </p:txBody>
      </p:sp>
      <p:sp>
        <p:nvSpPr>
          <p:cNvPr id="7" name="TextBox 6">
            <a:extLst>
              <a:ext uri="{FF2B5EF4-FFF2-40B4-BE49-F238E27FC236}">
                <a16:creationId xmlns:a16="http://schemas.microsoft.com/office/drawing/2014/main" id="{3C77B591-CCE5-7940-9F87-161E6F3E498E}"/>
              </a:ext>
            </a:extLst>
          </p:cNvPr>
          <p:cNvSpPr txBox="1"/>
          <p:nvPr/>
        </p:nvSpPr>
        <p:spPr>
          <a:xfrm>
            <a:off x="9549930" y="5553553"/>
            <a:ext cx="2642070" cy="369332"/>
          </a:xfrm>
          <a:prstGeom prst="rect">
            <a:avLst/>
          </a:prstGeom>
          <a:noFill/>
        </p:spPr>
        <p:txBody>
          <a:bodyPr wrap="none" rtlCol="0">
            <a:spAutoFit/>
          </a:bodyPr>
          <a:lstStyle/>
          <a:p>
            <a:r>
              <a:rPr lang="en-US" dirty="0"/>
              <a:t>Smith, KP4.05, CAHR 2019</a:t>
            </a:r>
          </a:p>
        </p:txBody>
      </p:sp>
    </p:spTree>
    <p:extLst>
      <p:ext uri="{BB962C8B-B14F-4D97-AF65-F5344CB8AC3E}">
        <p14:creationId xmlns:p14="http://schemas.microsoft.com/office/powerpoint/2010/main" val="231849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CA75-AD3D-1145-908F-BB6194CF665E}"/>
              </a:ext>
            </a:extLst>
          </p:cNvPr>
          <p:cNvSpPr>
            <a:spLocks noGrp="1"/>
          </p:cNvSpPr>
          <p:nvPr>
            <p:ph type="title"/>
          </p:nvPr>
        </p:nvSpPr>
        <p:spPr/>
        <p:txBody>
          <a:bodyPr/>
          <a:lstStyle/>
          <a:p>
            <a:r>
              <a:rPr lang="en-US" dirty="0"/>
              <a:t>Co-infection</a:t>
            </a:r>
          </a:p>
        </p:txBody>
      </p:sp>
    </p:spTree>
    <p:extLst>
      <p:ext uri="{BB962C8B-B14F-4D97-AF65-F5344CB8AC3E}">
        <p14:creationId xmlns:p14="http://schemas.microsoft.com/office/powerpoint/2010/main" val="369341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F794-DF28-2542-8456-BB1FD88D98AF}"/>
              </a:ext>
            </a:extLst>
          </p:cNvPr>
          <p:cNvSpPr>
            <a:spLocks noGrp="1"/>
          </p:cNvSpPr>
          <p:nvPr>
            <p:ph type="title"/>
          </p:nvPr>
        </p:nvSpPr>
        <p:spPr>
          <a:xfrm>
            <a:off x="130629" y="260086"/>
            <a:ext cx="12061371" cy="1143000"/>
          </a:xfrm>
        </p:spPr>
        <p:txBody>
          <a:bodyPr>
            <a:noAutofit/>
          </a:bodyPr>
          <a:lstStyle/>
          <a:p>
            <a:r>
              <a:rPr lang="en-US" sz="3600" b="1" dirty="0"/>
              <a:t>HCV, HBV, and HIV alone and in combination continue to have a significant impact on morbidity and mortality in Canada</a:t>
            </a:r>
          </a:p>
        </p:txBody>
      </p:sp>
      <p:pic>
        <p:nvPicPr>
          <p:cNvPr id="4" name="Picture 2" descr="\\phsabc\root\BCCDC\Groups\Data_Linked\BC_Hep_Test_Cohort_2014\BCHepTestCohort_Researcher\unrestricted\2015\synd\coinfection_mortality\c_outputs\sasout\Survcoinfection_20Dec20181.png">
            <a:extLst>
              <a:ext uri="{FF2B5EF4-FFF2-40B4-BE49-F238E27FC236}">
                <a16:creationId xmlns:a16="http://schemas.microsoft.com/office/drawing/2014/main" id="{9E054E4E-529C-FE40-9871-0A8CA6D1EB5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06353" y="1330812"/>
            <a:ext cx="5347447" cy="4866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hsabc\root\BCCDC\Groups\Data_Linked\BC_Hep_Test_Cohort_2014\BCHepTestCohort_Researcher\unrestricted\2015\synd\coinfection_mortality\c_outputs\sasout\Survcoinfection_20Dec20181.png">
            <a:extLst>
              <a:ext uri="{FF2B5EF4-FFF2-40B4-BE49-F238E27FC236}">
                <a16:creationId xmlns:a16="http://schemas.microsoft.com/office/drawing/2014/main" id="{DECAE190-FE31-A147-90B7-D169DF1E935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71765" y="6196154"/>
            <a:ext cx="3757833" cy="61389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165F22A-9E27-7549-8FF3-8A6F1241BF4A}"/>
              </a:ext>
            </a:extLst>
          </p:cNvPr>
          <p:cNvSpPr txBox="1">
            <a:spLocks/>
          </p:cNvSpPr>
          <p:nvPr/>
        </p:nvSpPr>
        <p:spPr>
          <a:xfrm>
            <a:off x="838200" y="1865905"/>
            <a:ext cx="5168153" cy="3842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Mortality among mono and co-infected individuals was also associated with chronic comorbid diseases, IDU, Caucasian ethnicity, later age at diagnosis (&gt;45), material deprivation, and problematic alcohol use.</a:t>
            </a:r>
          </a:p>
          <a:p>
            <a:endParaRPr lang="en-US" sz="2400" dirty="0"/>
          </a:p>
        </p:txBody>
      </p:sp>
      <p:sp>
        <p:nvSpPr>
          <p:cNvPr id="11" name="TextBox 10">
            <a:extLst>
              <a:ext uri="{FF2B5EF4-FFF2-40B4-BE49-F238E27FC236}">
                <a16:creationId xmlns:a16="http://schemas.microsoft.com/office/drawing/2014/main" id="{7149272E-927F-0843-94D3-6E745EE92E96}"/>
              </a:ext>
            </a:extLst>
          </p:cNvPr>
          <p:cNvSpPr txBox="1"/>
          <p:nvPr/>
        </p:nvSpPr>
        <p:spPr>
          <a:xfrm>
            <a:off x="251004" y="6479267"/>
            <a:ext cx="3592971" cy="369332"/>
          </a:xfrm>
          <a:prstGeom prst="rect">
            <a:avLst/>
          </a:prstGeom>
          <a:noFill/>
        </p:spPr>
        <p:txBody>
          <a:bodyPr wrap="none" rtlCol="0">
            <a:spAutoFit/>
          </a:bodyPr>
          <a:lstStyle/>
          <a:p>
            <a:r>
              <a:rPr lang="en-US" dirty="0"/>
              <a:t>Naveed Janjua, CAHR, 2018 EPH1.02</a:t>
            </a:r>
          </a:p>
        </p:txBody>
      </p:sp>
      <p:sp>
        <p:nvSpPr>
          <p:cNvPr id="12" name="TextBox 11">
            <a:extLst>
              <a:ext uri="{FF2B5EF4-FFF2-40B4-BE49-F238E27FC236}">
                <a16:creationId xmlns:a16="http://schemas.microsoft.com/office/drawing/2014/main" id="{345CC030-7F82-FC43-9875-A3E9A76AEF74}"/>
              </a:ext>
            </a:extLst>
          </p:cNvPr>
          <p:cNvSpPr txBox="1"/>
          <p:nvPr/>
        </p:nvSpPr>
        <p:spPr>
          <a:xfrm>
            <a:off x="251004" y="6181640"/>
            <a:ext cx="3142592" cy="369332"/>
          </a:xfrm>
          <a:prstGeom prst="rect">
            <a:avLst/>
          </a:prstGeom>
          <a:noFill/>
        </p:spPr>
        <p:txBody>
          <a:bodyPr wrap="none" rtlCol="0">
            <a:spAutoFit/>
          </a:bodyPr>
          <a:lstStyle/>
          <a:p>
            <a:r>
              <a:rPr lang="en-US" dirty="0"/>
              <a:t>Zahid Butt, EPH1.02 CAHR 2019</a:t>
            </a:r>
          </a:p>
        </p:txBody>
      </p:sp>
    </p:spTree>
    <p:extLst>
      <p:ext uri="{BB962C8B-B14F-4D97-AF65-F5344CB8AC3E}">
        <p14:creationId xmlns:p14="http://schemas.microsoft.com/office/powerpoint/2010/main" val="182988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4AA3-04E6-B140-BE10-A40F571ED7C1}"/>
              </a:ext>
            </a:extLst>
          </p:cNvPr>
          <p:cNvSpPr>
            <a:spLocks noGrp="1"/>
          </p:cNvSpPr>
          <p:nvPr>
            <p:ph type="title"/>
          </p:nvPr>
        </p:nvSpPr>
        <p:spPr>
          <a:xfrm>
            <a:off x="0" y="419740"/>
            <a:ext cx="12192000" cy="1143000"/>
          </a:xfrm>
        </p:spPr>
        <p:txBody>
          <a:bodyPr>
            <a:noAutofit/>
          </a:bodyPr>
          <a:lstStyle/>
          <a:p>
            <a:r>
              <a:rPr lang="en-US" sz="3600" b="1" dirty="0"/>
              <a:t>HCV, HBV, and HIV alone and in combination continue to have a significant impact on morbidity and mortality in Canada</a:t>
            </a:r>
          </a:p>
        </p:txBody>
      </p:sp>
      <p:sp>
        <p:nvSpPr>
          <p:cNvPr id="5" name="TextBox 4">
            <a:extLst>
              <a:ext uri="{FF2B5EF4-FFF2-40B4-BE49-F238E27FC236}">
                <a16:creationId xmlns:a16="http://schemas.microsoft.com/office/drawing/2014/main" id="{C377B3CE-4502-5F4D-8ADC-F0F7D2E325AA}"/>
              </a:ext>
            </a:extLst>
          </p:cNvPr>
          <p:cNvSpPr txBox="1"/>
          <p:nvPr/>
        </p:nvSpPr>
        <p:spPr>
          <a:xfrm>
            <a:off x="2726575" y="6583680"/>
            <a:ext cx="3592971" cy="369332"/>
          </a:xfrm>
          <a:prstGeom prst="rect">
            <a:avLst/>
          </a:prstGeom>
          <a:noFill/>
        </p:spPr>
        <p:txBody>
          <a:bodyPr wrap="none" rtlCol="0">
            <a:spAutoFit/>
          </a:bodyPr>
          <a:lstStyle/>
          <a:p>
            <a:r>
              <a:rPr lang="en-US" dirty="0"/>
              <a:t>Naveed Janjua, CAHR, 2018 EPH1.02</a:t>
            </a:r>
          </a:p>
        </p:txBody>
      </p:sp>
      <p:pic>
        <p:nvPicPr>
          <p:cNvPr id="7" name="Picture 6">
            <a:extLst>
              <a:ext uri="{FF2B5EF4-FFF2-40B4-BE49-F238E27FC236}">
                <a16:creationId xmlns:a16="http://schemas.microsoft.com/office/drawing/2014/main" id="{15A2CEFB-5DEC-8D48-AD1F-1AA594585E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6196" y="2028984"/>
            <a:ext cx="6197600" cy="4216400"/>
          </a:xfrm>
          <a:prstGeom prst="rect">
            <a:avLst/>
          </a:prstGeom>
        </p:spPr>
      </p:pic>
      <p:sp>
        <p:nvSpPr>
          <p:cNvPr id="8" name="TextBox 7">
            <a:extLst>
              <a:ext uri="{FF2B5EF4-FFF2-40B4-BE49-F238E27FC236}">
                <a16:creationId xmlns:a16="http://schemas.microsoft.com/office/drawing/2014/main" id="{A315A963-3475-664D-B48F-4B00DAE7165C}"/>
              </a:ext>
            </a:extLst>
          </p:cNvPr>
          <p:cNvSpPr txBox="1"/>
          <p:nvPr/>
        </p:nvSpPr>
        <p:spPr>
          <a:xfrm>
            <a:off x="8338362" y="1709349"/>
            <a:ext cx="679353" cy="369332"/>
          </a:xfrm>
          <a:prstGeom prst="rect">
            <a:avLst/>
          </a:prstGeom>
          <a:noFill/>
        </p:spPr>
        <p:txBody>
          <a:bodyPr wrap="none" rtlCol="0">
            <a:spAutoFit/>
          </a:bodyPr>
          <a:lstStyle/>
          <a:p>
            <a:r>
              <a:rPr lang="en-US" b="1" dirty="0"/>
              <a:t>ESRD</a:t>
            </a:r>
          </a:p>
        </p:txBody>
      </p:sp>
      <p:sp>
        <p:nvSpPr>
          <p:cNvPr id="10" name="TextBox 9">
            <a:extLst>
              <a:ext uri="{FF2B5EF4-FFF2-40B4-BE49-F238E27FC236}">
                <a16:creationId xmlns:a16="http://schemas.microsoft.com/office/drawing/2014/main" id="{DC25B4D4-D693-5641-9CA0-67420F9578D4}"/>
              </a:ext>
            </a:extLst>
          </p:cNvPr>
          <p:cNvSpPr txBox="1"/>
          <p:nvPr/>
        </p:nvSpPr>
        <p:spPr>
          <a:xfrm>
            <a:off x="568293" y="6098750"/>
            <a:ext cx="4874796" cy="369332"/>
          </a:xfrm>
          <a:prstGeom prst="rect">
            <a:avLst/>
          </a:prstGeom>
          <a:noFill/>
        </p:spPr>
        <p:txBody>
          <a:bodyPr wrap="none" rtlCol="0">
            <a:spAutoFit/>
          </a:bodyPr>
          <a:lstStyle/>
          <a:p>
            <a:r>
              <a:rPr lang="en-US" dirty="0"/>
              <a:t>Data from the BC Hepatitis Testers Cohort (1992 -)</a:t>
            </a:r>
          </a:p>
        </p:txBody>
      </p:sp>
      <p:pic>
        <p:nvPicPr>
          <p:cNvPr id="11" name="Content Placeholder 3">
            <a:extLst>
              <a:ext uri="{FF2B5EF4-FFF2-40B4-BE49-F238E27FC236}">
                <a16:creationId xmlns:a16="http://schemas.microsoft.com/office/drawing/2014/main" id="{BAA24273-EF13-A246-87E6-BC8CD34EFE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8259" y="1815078"/>
            <a:ext cx="4192801" cy="4166672"/>
          </a:xfrm>
          <a:prstGeom prst="rect">
            <a:avLst/>
          </a:prstGeom>
        </p:spPr>
      </p:pic>
      <p:sp>
        <p:nvSpPr>
          <p:cNvPr id="12" name="TextBox 11">
            <a:extLst>
              <a:ext uri="{FF2B5EF4-FFF2-40B4-BE49-F238E27FC236}">
                <a16:creationId xmlns:a16="http://schemas.microsoft.com/office/drawing/2014/main" id="{794F31B4-5E15-4047-B44B-32830C857A03}"/>
              </a:ext>
            </a:extLst>
          </p:cNvPr>
          <p:cNvSpPr txBox="1"/>
          <p:nvPr/>
        </p:nvSpPr>
        <p:spPr>
          <a:xfrm>
            <a:off x="2285336" y="1641467"/>
            <a:ext cx="2342648" cy="369332"/>
          </a:xfrm>
          <a:prstGeom prst="rect">
            <a:avLst/>
          </a:prstGeom>
          <a:noFill/>
        </p:spPr>
        <p:txBody>
          <a:bodyPr wrap="square" rtlCol="0">
            <a:spAutoFit/>
          </a:bodyPr>
          <a:lstStyle/>
          <a:p>
            <a:r>
              <a:rPr lang="en-US" b="1" dirty="0"/>
              <a:t>All-Cause Mortality</a:t>
            </a:r>
          </a:p>
        </p:txBody>
      </p:sp>
      <p:sp>
        <p:nvSpPr>
          <p:cNvPr id="9" name="TextBox 8">
            <a:extLst>
              <a:ext uri="{FF2B5EF4-FFF2-40B4-BE49-F238E27FC236}">
                <a16:creationId xmlns:a16="http://schemas.microsoft.com/office/drawing/2014/main" id="{7222AC54-1CCC-3F40-8A90-21EDFE1246A7}"/>
              </a:ext>
            </a:extLst>
          </p:cNvPr>
          <p:cNvSpPr txBox="1"/>
          <p:nvPr/>
        </p:nvSpPr>
        <p:spPr>
          <a:xfrm>
            <a:off x="8452624" y="6601522"/>
            <a:ext cx="3142592" cy="369332"/>
          </a:xfrm>
          <a:prstGeom prst="rect">
            <a:avLst/>
          </a:prstGeom>
          <a:noFill/>
        </p:spPr>
        <p:txBody>
          <a:bodyPr wrap="none" rtlCol="0">
            <a:spAutoFit/>
          </a:bodyPr>
          <a:lstStyle/>
          <a:p>
            <a:r>
              <a:rPr lang="en-US" dirty="0"/>
              <a:t>Zahid Butt, EPH1.02 CAHR 2019</a:t>
            </a:r>
          </a:p>
        </p:txBody>
      </p:sp>
    </p:spTree>
    <p:extLst>
      <p:ext uri="{BB962C8B-B14F-4D97-AF65-F5344CB8AC3E}">
        <p14:creationId xmlns:p14="http://schemas.microsoft.com/office/powerpoint/2010/main" val="426381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7E93-7EC3-634D-8A50-E43E84817AB2}"/>
              </a:ext>
            </a:extLst>
          </p:cNvPr>
          <p:cNvSpPr>
            <a:spLocks noGrp="1"/>
          </p:cNvSpPr>
          <p:nvPr>
            <p:ph type="title"/>
          </p:nvPr>
        </p:nvSpPr>
        <p:spPr/>
        <p:txBody>
          <a:bodyPr>
            <a:normAutofit/>
          </a:bodyPr>
          <a:lstStyle/>
          <a:p>
            <a:r>
              <a:rPr lang="en-US" sz="3600" b="1" dirty="0"/>
              <a:t>Progress toward HCV Elimination</a:t>
            </a:r>
          </a:p>
        </p:txBody>
      </p:sp>
      <p:sp>
        <p:nvSpPr>
          <p:cNvPr id="3" name="Content Placeholder 2">
            <a:extLst>
              <a:ext uri="{FF2B5EF4-FFF2-40B4-BE49-F238E27FC236}">
                <a16:creationId xmlns:a16="http://schemas.microsoft.com/office/drawing/2014/main" id="{EAE6D0D7-27B3-9C48-A1E8-7D777F345240}"/>
              </a:ext>
            </a:extLst>
          </p:cNvPr>
          <p:cNvSpPr>
            <a:spLocks noGrp="1"/>
          </p:cNvSpPr>
          <p:nvPr>
            <p:ph idx="1"/>
          </p:nvPr>
        </p:nvSpPr>
        <p:spPr>
          <a:xfrm>
            <a:off x="838200" y="1446117"/>
            <a:ext cx="10515600" cy="4351338"/>
          </a:xfrm>
        </p:spPr>
        <p:txBody>
          <a:bodyPr>
            <a:normAutofit/>
          </a:bodyPr>
          <a:lstStyle/>
          <a:p>
            <a:r>
              <a:rPr lang="en-US" dirty="0"/>
              <a:t>Hepatitis global targets:</a:t>
            </a:r>
          </a:p>
          <a:p>
            <a:pPr lvl="1"/>
            <a:r>
              <a:rPr lang="en-US" dirty="0"/>
              <a:t>90% reduction in new cases of chronic HBV and HCV, 80% of treatment eligible people with HCV or HBV on treatment, 65% reduction in mortality due to HCV and HBV</a:t>
            </a:r>
            <a:r>
              <a:rPr lang="en-US" baseline="30000" dirty="0"/>
              <a:t>1</a:t>
            </a:r>
            <a:r>
              <a:rPr lang="en-US" dirty="0"/>
              <a:t>.</a:t>
            </a:r>
          </a:p>
          <a:p>
            <a:r>
              <a:rPr lang="en-US" dirty="0"/>
              <a:t>Some jurisdictions already reporting significant treatment coverage rates for HCV, and where drug is accessible, high uptake of treatment.</a:t>
            </a:r>
          </a:p>
          <a:p>
            <a:r>
              <a:rPr lang="en-US" dirty="0"/>
              <a:t>Challenges of cost, re-infection remain.</a:t>
            </a:r>
          </a:p>
        </p:txBody>
      </p:sp>
      <p:sp>
        <p:nvSpPr>
          <p:cNvPr id="4" name="Text Placeholder 4">
            <a:extLst>
              <a:ext uri="{FF2B5EF4-FFF2-40B4-BE49-F238E27FC236}">
                <a16:creationId xmlns:a16="http://schemas.microsoft.com/office/drawing/2014/main" id="{22D969B3-7EB2-CE47-92E5-CF4874C52CC1}"/>
              </a:ext>
            </a:extLst>
          </p:cNvPr>
          <p:cNvSpPr txBox="1">
            <a:spLocks/>
          </p:cNvSpPr>
          <p:nvPr/>
        </p:nvSpPr>
        <p:spPr>
          <a:xfrm>
            <a:off x="0" y="6033265"/>
            <a:ext cx="11566376" cy="55242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Arial" charset="0"/>
              <a:buNone/>
              <a:defRPr/>
            </a:pPr>
            <a:r>
              <a:rPr lang="en-US" altLang="x-none" baseline="30000" dirty="0">
                <a:solidFill>
                  <a:schemeClr val="tx1"/>
                </a:solidFill>
                <a:cs typeface="Arial" charset="0"/>
              </a:rPr>
              <a:t>1</a:t>
            </a:r>
            <a:r>
              <a:rPr lang="en-GB" altLang="x-none" dirty="0">
                <a:solidFill>
                  <a:schemeClr val="tx1"/>
                </a:solidFill>
                <a:cs typeface="Arial" charset="0"/>
              </a:rPr>
              <a:t>World Health Organization. Draft global health sector strategies. Viral Hepatitis, 2016–2021. Available at: http://</a:t>
            </a:r>
            <a:r>
              <a:rPr lang="en-GB" altLang="x-none" dirty="0" err="1">
                <a:solidFill>
                  <a:schemeClr val="tx1"/>
                </a:solidFill>
                <a:cs typeface="Arial" charset="0"/>
              </a:rPr>
              <a:t>apps.who.int</a:t>
            </a:r>
            <a:r>
              <a:rPr lang="en-GB" altLang="x-none" dirty="0">
                <a:solidFill>
                  <a:schemeClr val="tx1"/>
                </a:solidFill>
                <a:cs typeface="Arial" charset="0"/>
              </a:rPr>
              <a:t>/</a:t>
            </a:r>
            <a:r>
              <a:rPr lang="en-GB" altLang="x-none" dirty="0" err="1">
                <a:solidFill>
                  <a:schemeClr val="tx1"/>
                </a:solidFill>
                <a:cs typeface="Arial" charset="0"/>
              </a:rPr>
              <a:t>gb</a:t>
            </a:r>
            <a:r>
              <a:rPr lang="en-GB" altLang="x-none" dirty="0">
                <a:solidFill>
                  <a:schemeClr val="tx1"/>
                </a:solidFill>
                <a:cs typeface="Arial" charset="0"/>
              </a:rPr>
              <a:t>/</a:t>
            </a:r>
            <a:r>
              <a:rPr lang="en-GB" altLang="x-none" dirty="0" err="1">
                <a:solidFill>
                  <a:schemeClr val="tx1"/>
                </a:solidFill>
                <a:cs typeface="Arial" charset="0"/>
              </a:rPr>
              <a:t>ebwha</a:t>
            </a:r>
            <a:r>
              <a:rPr lang="en-GB" altLang="x-none" dirty="0">
                <a:solidFill>
                  <a:schemeClr val="tx1"/>
                </a:solidFill>
                <a:cs typeface="Arial" charset="0"/>
              </a:rPr>
              <a:t>/</a:t>
            </a:r>
            <a:r>
              <a:rPr lang="en-GB" altLang="x-none" dirty="0" err="1">
                <a:solidFill>
                  <a:schemeClr val="tx1"/>
                </a:solidFill>
                <a:cs typeface="Arial" charset="0"/>
              </a:rPr>
              <a:t>pdf_files</a:t>
            </a:r>
            <a:r>
              <a:rPr lang="en-GB" altLang="x-none" dirty="0">
                <a:solidFill>
                  <a:schemeClr val="tx1"/>
                </a:solidFill>
                <a:cs typeface="Arial" charset="0"/>
              </a:rPr>
              <a:t>/WHA69/A69_32-en.pdf?ua=1 (accessed September 2016)</a:t>
            </a:r>
          </a:p>
        </p:txBody>
      </p:sp>
    </p:spTree>
    <p:extLst>
      <p:ext uri="{BB962C8B-B14F-4D97-AF65-F5344CB8AC3E}">
        <p14:creationId xmlns:p14="http://schemas.microsoft.com/office/powerpoint/2010/main" val="68077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7E93-7EC3-634D-8A50-E43E84817AB2}"/>
              </a:ext>
            </a:extLst>
          </p:cNvPr>
          <p:cNvSpPr>
            <a:spLocks noGrp="1"/>
          </p:cNvSpPr>
          <p:nvPr>
            <p:ph type="title"/>
          </p:nvPr>
        </p:nvSpPr>
        <p:spPr/>
        <p:txBody>
          <a:bodyPr>
            <a:normAutofit/>
          </a:bodyPr>
          <a:lstStyle/>
          <a:p>
            <a:r>
              <a:rPr lang="en-US" sz="3600" b="1" dirty="0"/>
              <a:t>Progress toward HCV Elimination</a:t>
            </a:r>
          </a:p>
        </p:txBody>
      </p:sp>
      <p:sp>
        <p:nvSpPr>
          <p:cNvPr id="3" name="Content Placeholder 2">
            <a:extLst>
              <a:ext uri="{FF2B5EF4-FFF2-40B4-BE49-F238E27FC236}">
                <a16:creationId xmlns:a16="http://schemas.microsoft.com/office/drawing/2014/main" id="{EAE6D0D7-27B3-9C48-A1E8-7D777F345240}"/>
              </a:ext>
            </a:extLst>
          </p:cNvPr>
          <p:cNvSpPr>
            <a:spLocks noGrp="1"/>
          </p:cNvSpPr>
          <p:nvPr>
            <p:ph idx="1"/>
          </p:nvPr>
        </p:nvSpPr>
        <p:spPr>
          <a:xfrm>
            <a:off x="838200" y="1446117"/>
            <a:ext cx="10515600" cy="4351338"/>
          </a:xfrm>
        </p:spPr>
        <p:txBody>
          <a:bodyPr>
            <a:normAutofit/>
          </a:bodyPr>
          <a:lstStyle/>
          <a:p>
            <a:r>
              <a:rPr lang="en-US" dirty="0"/>
              <a:t>Treatment of acute HCV in HIV+ population?</a:t>
            </a:r>
          </a:p>
          <a:p>
            <a:r>
              <a:rPr lang="en-US" dirty="0"/>
              <a:t>EACS 2018 guidelines now recommend treatment in acute phase for those at high risk of chronic disease</a:t>
            </a:r>
            <a:r>
              <a:rPr lang="en-US" baseline="30000" dirty="0"/>
              <a:t>1</a:t>
            </a:r>
            <a:r>
              <a:rPr lang="en-US" dirty="0"/>
              <a:t>. </a:t>
            </a:r>
          </a:p>
          <a:p>
            <a:pPr lvl="1"/>
            <a:r>
              <a:rPr lang="en-US" dirty="0"/>
              <a:t>From the PROBE-C study, we have seen that in HIV/HCV spontaneous HCV clearance is rare, and a small (&lt;2log) fall in HCV RNA 4 weeks after diagnosis is predictive progression to chronic disease</a:t>
            </a:r>
            <a:r>
              <a:rPr lang="en-US" baseline="30000" dirty="0"/>
              <a:t>2</a:t>
            </a:r>
            <a:r>
              <a:rPr lang="en-US" dirty="0"/>
              <a:t>.</a:t>
            </a:r>
          </a:p>
          <a:p>
            <a:r>
              <a:rPr lang="en-US" dirty="0"/>
              <a:t>A phase I trial for treatment of HCV in pregnancy has recently been completed, with promising results for efficacy and safety</a:t>
            </a:r>
            <a:r>
              <a:rPr lang="en-US" baseline="30000" dirty="0"/>
              <a:t>3</a:t>
            </a:r>
            <a:r>
              <a:rPr lang="en-US" dirty="0"/>
              <a:t>. </a:t>
            </a:r>
          </a:p>
        </p:txBody>
      </p:sp>
      <p:sp>
        <p:nvSpPr>
          <p:cNvPr id="5" name="Text Placeholder 3">
            <a:extLst>
              <a:ext uri="{FF2B5EF4-FFF2-40B4-BE49-F238E27FC236}">
                <a16:creationId xmlns:a16="http://schemas.microsoft.com/office/drawing/2014/main" id="{4BFD1CBD-CC8F-6945-AE96-3924AC0B398A}"/>
              </a:ext>
            </a:extLst>
          </p:cNvPr>
          <p:cNvSpPr txBox="1">
            <a:spLocks/>
          </p:cNvSpPr>
          <p:nvPr/>
        </p:nvSpPr>
        <p:spPr>
          <a:xfrm>
            <a:off x="0" y="6504885"/>
            <a:ext cx="5565311" cy="280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aseline="30000" dirty="0"/>
              <a:t>2</a:t>
            </a:r>
            <a:r>
              <a:rPr lang="en-GB" sz="1200" dirty="0" err="1"/>
              <a:t>Boesecke</a:t>
            </a:r>
            <a:r>
              <a:rPr lang="en-GB" sz="1200" dirty="0"/>
              <a:t> C, et al. CROI 2018; Oral #129</a:t>
            </a:r>
          </a:p>
        </p:txBody>
      </p:sp>
      <p:sp>
        <p:nvSpPr>
          <p:cNvPr id="6" name="Text Placeholder 3">
            <a:extLst>
              <a:ext uri="{FF2B5EF4-FFF2-40B4-BE49-F238E27FC236}">
                <a16:creationId xmlns:a16="http://schemas.microsoft.com/office/drawing/2014/main" id="{C9477A94-0427-9E4B-B2EC-A235D58EEE19}"/>
              </a:ext>
            </a:extLst>
          </p:cNvPr>
          <p:cNvSpPr txBox="1">
            <a:spLocks/>
          </p:cNvSpPr>
          <p:nvPr/>
        </p:nvSpPr>
        <p:spPr>
          <a:xfrm>
            <a:off x="2559941" y="6504359"/>
            <a:ext cx="9006435" cy="281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aseline="30000" dirty="0"/>
              <a:t>1</a:t>
            </a:r>
            <a:r>
              <a:rPr lang="en-GB" sz="1200" dirty="0"/>
              <a:t>EASL. J </a:t>
            </a:r>
            <a:r>
              <a:rPr lang="en-GB" sz="1200" dirty="0" err="1"/>
              <a:t>Hepatol</a:t>
            </a:r>
            <a:r>
              <a:rPr lang="en-GB" sz="1200" dirty="0"/>
              <a:t> 2018; </a:t>
            </a:r>
            <a:r>
              <a:rPr lang="en-GB" sz="1200" dirty="0" err="1"/>
              <a:t>doi</a:t>
            </a:r>
            <a:r>
              <a:rPr lang="en-GB" sz="1200" dirty="0"/>
              <a:t>: 10.1016/j.jhep.2018.03.026 [</a:t>
            </a:r>
            <a:r>
              <a:rPr lang="en-GB" sz="1200" dirty="0" err="1"/>
              <a:t>Epub</a:t>
            </a:r>
            <a:r>
              <a:rPr lang="en-GB" sz="1200" dirty="0"/>
              <a:t> ahead of print]</a:t>
            </a:r>
          </a:p>
        </p:txBody>
      </p:sp>
      <p:sp>
        <p:nvSpPr>
          <p:cNvPr id="7" name="Fußzeilenplatzhalter 4">
            <a:extLst>
              <a:ext uri="{FF2B5EF4-FFF2-40B4-BE49-F238E27FC236}">
                <a16:creationId xmlns:a16="http://schemas.microsoft.com/office/drawing/2014/main" id="{C8ADF723-6761-AA44-84BA-B5909FEA51D5}"/>
              </a:ext>
            </a:extLst>
          </p:cNvPr>
          <p:cNvSpPr txBox="1">
            <a:spLocks/>
          </p:cNvSpPr>
          <p:nvPr/>
        </p:nvSpPr>
        <p:spPr>
          <a:xfrm>
            <a:off x="7380832" y="6433288"/>
            <a:ext cx="2895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baseline="30000" dirty="0">
                <a:solidFill>
                  <a:schemeClr val="tx1"/>
                </a:solidFill>
              </a:rPr>
              <a:t>3</a:t>
            </a:r>
            <a:r>
              <a:rPr lang="de-DE" dirty="0">
                <a:solidFill>
                  <a:schemeClr val="tx1"/>
                </a:solidFill>
              </a:rPr>
              <a:t>Chappel CA et al. CROI 2019; Abstract 087</a:t>
            </a:r>
          </a:p>
        </p:txBody>
      </p:sp>
    </p:spTree>
    <p:extLst>
      <p:ext uri="{BB962C8B-B14F-4D97-AF65-F5344CB8AC3E}">
        <p14:creationId xmlns:p14="http://schemas.microsoft.com/office/powerpoint/2010/main" val="2596485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36B1-2E48-044B-A623-1A1C500329F2}"/>
              </a:ext>
            </a:extLst>
          </p:cNvPr>
          <p:cNvSpPr>
            <a:spLocks noGrp="1"/>
          </p:cNvSpPr>
          <p:nvPr>
            <p:ph type="title"/>
          </p:nvPr>
        </p:nvSpPr>
        <p:spPr/>
        <p:txBody>
          <a:bodyPr>
            <a:normAutofit fontScale="90000"/>
          </a:bodyPr>
          <a:lstStyle/>
          <a:p>
            <a:r>
              <a:rPr lang="en-US" sz="4000" b="1" dirty="0"/>
              <a:t>DAA therapy highly successful for HCV in the real world </a:t>
            </a:r>
            <a:br>
              <a:rPr lang="en-US" sz="4000" b="1" dirty="0"/>
            </a:br>
            <a:r>
              <a:rPr lang="en-US" sz="4000" b="1" dirty="0"/>
              <a:t>context </a:t>
            </a:r>
          </a:p>
        </p:txBody>
      </p:sp>
      <p:sp>
        <p:nvSpPr>
          <p:cNvPr id="3" name="Content Placeholder 2">
            <a:extLst>
              <a:ext uri="{FF2B5EF4-FFF2-40B4-BE49-F238E27FC236}">
                <a16:creationId xmlns:a16="http://schemas.microsoft.com/office/drawing/2014/main" id="{9B9C5956-DAEA-EC40-943B-390DB04A0F91}"/>
              </a:ext>
            </a:extLst>
          </p:cNvPr>
          <p:cNvSpPr>
            <a:spLocks noGrp="1"/>
          </p:cNvSpPr>
          <p:nvPr>
            <p:ph idx="1"/>
          </p:nvPr>
        </p:nvSpPr>
        <p:spPr>
          <a:xfrm>
            <a:off x="838200" y="1654890"/>
            <a:ext cx="10515600" cy="1383088"/>
          </a:xfrm>
        </p:spPr>
        <p:txBody>
          <a:bodyPr>
            <a:normAutofit/>
          </a:bodyPr>
          <a:lstStyle/>
          <a:p>
            <a:r>
              <a:rPr lang="en-US" sz="2400" dirty="0"/>
              <a:t>Patients from the BC Hepatitis Testers Cohort (1992 - ) who completed treatment with </a:t>
            </a:r>
            <a:r>
              <a:rPr lang="en-US" sz="2400" dirty="0" err="1"/>
              <a:t>velpatasvir</a:t>
            </a:r>
            <a:r>
              <a:rPr lang="en-US" sz="2400" dirty="0"/>
              <a:t>/sofosbuvir +/- Ribavirin and for whom follow-up SVR data was available at 10 weeks post treatment:</a:t>
            </a:r>
          </a:p>
          <a:p>
            <a:endParaRPr lang="en-US" sz="2400" dirty="0"/>
          </a:p>
          <a:p>
            <a:endParaRPr lang="en-US" sz="2400" dirty="0"/>
          </a:p>
        </p:txBody>
      </p:sp>
      <p:sp>
        <p:nvSpPr>
          <p:cNvPr id="4" name="TextBox 3">
            <a:extLst>
              <a:ext uri="{FF2B5EF4-FFF2-40B4-BE49-F238E27FC236}">
                <a16:creationId xmlns:a16="http://schemas.microsoft.com/office/drawing/2014/main" id="{4056813B-B1FB-3E4F-AE2B-86639A6D7A2F}"/>
              </a:ext>
            </a:extLst>
          </p:cNvPr>
          <p:cNvSpPr txBox="1"/>
          <p:nvPr/>
        </p:nvSpPr>
        <p:spPr>
          <a:xfrm>
            <a:off x="7813964" y="6488668"/>
            <a:ext cx="3389389" cy="369332"/>
          </a:xfrm>
          <a:prstGeom prst="rect">
            <a:avLst/>
          </a:prstGeom>
          <a:noFill/>
        </p:spPr>
        <p:txBody>
          <a:bodyPr wrap="none" rtlCol="0">
            <a:spAutoFit/>
          </a:bodyPr>
          <a:lstStyle/>
          <a:p>
            <a:r>
              <a:rPr lang="en-US" dirty="0"/>
              <a:t>Naveed Janjua, CS1.02 CAHR 2019</a:t>
            </a:r>
          </a:p>
        </p:txBody>
      </p:sp>
      <p:grpSp>
        <p:nvGrpSpPr>
          <p:cNvPr id="9" name="Group 8">
            <a:extLst>
              <a:ext uri="{FF2B5EF4-FFF2-40B4-BE49-F238E27FC236}">
                <a16:creationId xmlns:a16="http://schemas.microsoft.com/office/drawing/2014/main" id="{931B6FA2-548C-0346-8464-16CEE155B0F8}"/>
              </a:ext>
            </a:extLst>
          </p:cNvPr>
          <p:cNvGrpSpPr/>
          <p:nvPr/>
        </p:nvGrpSpPr>
        <p:grpSpPr>
          <a:xfrm>
            <a:off x="205273" y="2635799"/>
            <a:ext cx="5300931" cy="4222201"/>
            <a:chOff x="1093912" y="2881619"/>
            <a:chExt cx="4824536" cy="3812562"/>
          </a:xfrm>
        </p:grpSpPr>
        <p:graphicFrame>
          <p:nvGraphicFramePr>
            <p:cNvPr id="5" name="Chart 4">
              <a:extLst>
                <a:ext uri="{FF2B5EF4-FFF2-40B4-BE49-F238E27FC236}">
                  <a16:creationId xmlns:a16="http://schemas.microsoft.com/office/drawing/2014/main" id="{8F99271E-A683-5E4A-9105-C68C6E1631B4}"/>
                </a:ext>
              </a:extLst>
            </p:cNvPr>
            <p:cNvGraphicFramePr>
              <a:graphicFrameLocks/>
            </p:cNvGraphicFramePr>
            <p:nvPr>
              <p:extLst/>
            </p:nvPr>
          </p:nvGraphicFramePr>
          <p:xfrm>
            <a:off x="1093912" y="2881619"/>
            <a:ext cx="4824536" cy="360704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CFD6814-229B-6F4F-8931-467BABD470CE}"/>
                </a:ext>
              </a:extLst>
            </p:cNvPr>
            <p:cNvSpPr txBox="1"/>
            <p:nvPr/>
          </p:nvSpPr>
          <p:spPr>
            <a:xfrm>
              <a:off x="2401176" y="6311900"/>
              <a:ext cx="936104" cy="369332"/>
            </a:xfrm>
            <a:prstGeom prst="rect">
              <a:avLst/>
            </a:prstGeom>
            <a:noFill/>
          </p:spPr>
          <p:txBody>
            <a:bodyPr wrap="square" rtlCol="0">
              <a:spAutoFit/>
            </a:bodyPr>
            <a:lstStyle/>
            <a:p>
              <a:r>
                <a:rPr lang="en-US" b="1" dirty="0">
                  <a:solidFill>
                    <a:schemeClr val="tx1">
                      <a:lumMod val="65000"/>
                      <a:lumOff val="35000"/>
                    </a:schemeClr>
                  </a:solidFill>
                  <a:latin typeface="+mn-lt"/>
                </a:rPr>
                <a:t>N=628</a:t>
              </a:r>
            </a:p>
          </p:txBody>
        </p:sp>
        <p:sp>
          <p:nvSpPr>
            <p:cNvPr id="7" name="TextBox 6">
              <a:extLst>
                <a:ext uri="{FF2B5EF4-FFF2-40B4-BE49-F238E27FC236}">
                  <a16:creationId xmlns:a16="http://schemas.microsoft.com/office/drawing/2014/main" id="{6FEDA3B5-63FA-3F4D-B879-E4D29A794EC0}"/>
                </a:ext>
              </a:extLst>
            </p:cNvPr>
            <p:cNvSpPr txBox="1"/>
            <p:nvPr/>
          </p:nvSpPr>
          <p:spPr>
            <a:xfrm>
              <a:off x="3555400" y="6324849"/>
              <a:ext cx="936104" cy="369332"/>
            </a:xfrm>
            <a:prstGeom prst="rect">
              <a:avLst/>
            </a:prstGeom>
            <a:noFill/>
          </p:spPr>
          <p:txBody>
            <a:bodyPr wrap="square" rtlCol="0">
              <a:spAutoFit/>
            </a:bodyPr>
            <a:lstStyle/>
            <a:p>
              <a:r>
                <a:rPr lang="en-US" b="1" dirty="0">
                  <a:solidFill>
                    <a:schemeClr val="tx1">
                      <a:lumMod val="65000"/>
                      <a:lumOff val="35000"/>
                    </a:schemeClr>
                  </a:solidFill>
                  <a:latin typeface="+mn-lt"/>
                </a:rPr>
                <a:t>N=351</a:t>
              </a:r>
            </a:p>
          </p:txBody>
        </p:sp>
        <p:sp>
          <p:nvSpPr>
            <p:cNvPr id="8" name="TextBox 7">
              <a:extLst>
                <a:ext uri="{FF2B5EF4-FFF2-40B4-BE49-F238E27FC236}">
                  <a16:creationId xmlns:a16="http://schemas.microsoft.com/office/drawing/2014/main" id="{934EDB44-585A-9549-BC5D-5FAFB7223C74}"/>
                </a:ext>
              </a:extLst>
            </p:cNvPr>
            <p:cNvSpPr txBox="1"/>
            <p:nvPr/>
          </p:nvSpPr>
          <p:spPr>
            <a:xfrm>
              <a:off x="4709624" y="6322566"/>
              <a:ext cx="936104" cy="369332"/>
            </a:xfrm>
            <a:prstGeom prst="rect">
              <a:avLst/>
            </a:prstGeom>
            <a:noFill/>
          </p:spPr>
          <p:txBody>
            <a:bodyPr wrap="square" rtlCol="0">
              <a:spAutoFit/>
            </a:bodyPr>
            <a:lstStyle/>
            <a:p>
              <a:r>
                <a:rPr lang="en-US" b="1" dirty="0">
                  <a:solidFill>
                    <a:schemeClr val="tx1">
                      <a:lumMod val="65000"/>
                      <a:lumOff val="35000"/>
                    </a:schemeClr>
                  </a:solidFill>
                  <a:latin typeface="+mn-lt"/>
                </a:rPr>
                <a:t>N=725</a:t>
              </a:r>
            </a:p>
          </p:txBody>
        </p:sp>
      </p:grpSp>
      <p:sp>
        <p:nvSpPr>
          <p:cNvPr id="10" name="TextBox 9">
            <a:extLst>
              <a:ext uri="{FF2B5EF4-FFF2-40B4-BE49-F238E27FC236}">
                <a16:creationId xmlns:a16="http://schemas.microsoft.com/office/drawing/2014/main" id="{CA7153B7-3939-F140-A450-C5A9419CBB51}"/>
              </a:ext>
            </a:extLst>
          </p:cNvPr>
          <p:cNvSpPr txBox="1"/>
          <p:nvPr/>
        </p:nvSpPr>
        <p:spPr>
          <a:xfrm>
            <a:off x="5338253" y="3173581"/>
            <a:ext cx="6183498" cy="2308324"/>
          </a:xfrm>
          <a:prstGeom prst="rect">
            <a:avLst/>
          </a:prstGeom>
          <a:noFill/>
        </p:spPr>
        <p:txBody>
          <a:bodyPr wrap="square" rtlCol="0">
            <a:spAutoFit/>
          </a:bodyPr>
          <a:lstStyle/>
          <a:p>
            <a:r>
              <a:rPr lang="en-US" dirty="0"/>
              <a:t>Not achieving SVR was associated with Recent or Former IVDU. PWID who did not achieve SVR were also more likely to have incomplete treatment courses and be lost to follow-up.</a:t>
            </a:r>
          </a:p>
          <a:p>
            <a:endParaRPr lang="en-US" dirty="0"/>
          </a:p>
          <a:p>
            <a:r>
              <a:rPr lang="en-US" dirty="0"/>
              <a:t>For GT1 patients, lower SVR was observed in those with cirrhosis (83% vs 93%) or HIV-coinfection (86% vs 94%), whereas for GT3 lower SVR was seen among those with diabetes (80% vs 93%) and prior HCV treatment (88% vs 93%).</a:t>
            </a:r>
          </a:p>
        </p:txBody>
      </p:sp>
    </p:spTree>
    <p:extLst>
      <p:ext uri="{BB962C8B-B14F-4D97-AF65-F5344CB8AC3E}">
        <p14:creationId xmlns:p14="http://schemas.microsoft.com/office/powerpoint/2010/main" val="226350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E9F8-1EC4-F043-93AD-AD35CEE7603C}"/>
              </a:ext>
            </a:extLst>
          </p:cNvPr>
          <p:cNvSpPr>
            <a:spLocks noGrp="1"/>
          </p:cNvSpPr>
          <p:nvPr>
            <p:ph type="title"/>
          </p:nvPr>
        </p:nvSpPr>
        <p:spPr/>
        <p:txBody>
          <a:bodyPr>
            <a:normAutofit fontScale="90000"/>
          </a:bodyPr>
          <a:lstStyle/>
          <a:p>
            <a:r>
              <a:rPr lang="en-US" sz="3600" b="1" dirty="0"/>
              <a:t>HCV Same-Day Treatment Start is feasible in Canadian Context </a:t>
            </a:r>
          </a:p>
        </p:txBody>
      </p:sp>
      <p:sp>
        <p:nvSpPr>
          <p:cNvPr id="3" name="Content Placeholder 2">
            <a:extLst>
              <a:ext uri="{FF2B5EF4-FFF2-40B4-BE49-F238E27FC236}">
                <a16:creationId xmlns:a16="http://schemas.microsoft.com/office/drawing/2014/main" id="{0ED13178-0BC3-2946-910C-6E84F186A206}"/>
              </a:ext>
            </a:extLst>
          </p:cNvPr>
          <p:cNvSpPr>
            <a:spLocks noGrp="1"/>
          </p:cNvSpPr>
          <p:nvPr>
            <p:ph idx="1"/>
          </p:nvPr>
        </p:nvSpPr>
        <p:spPr>
          <a:xfrm>
            <a:off x="760563" y="1690688"/>
            <a:ext cx="5769634" cy="5334299"/>
          </a:xfrm>
        </p:spPr>
        <p:txBody>
          <a:bodyPr>
            <a:normAutofit/>
          </a:bodyPr>
          <a:lstStyle/>
          <a:p>
            <a:r>
              <a:rPr lang="en-US" dirty="0"/>
              <a:t>Same-day treatment initiation for HCV Program in PEI since Feb. 2018</a:t>
            </a:r>
          </a:p>
          <a:p>
            <a:r>
              <a:rPr lang="en-US" dirty="0"/>
              <a:t>73 patients on opioid substitution treatment were evaluated </a:t>
            </a:r>
          </a:p>
          <a:p>
            <a:pPr lvl="1"/>
            <a:r>
              <a:rPr lang="en-US" dirty="0"/>
              <a:t>71 initiated therapy, and 67 started treatment at first visit; delays were due to medication interaction issues or pregnancy. 70 patients achieved SVR.</a:t>
            </a:r>
          </a:p>
          <a:p>
            <a:pPr lvl="1"/>
            <a:r>
              <a:rPr lang="en-US" dirty="0"/>
              <a:t>Engagement in HCV treatment improved adherence with OST visits in 60% of patients.</a:t>
            </a:r>
          </a:p>
        </p:txBody>
      </p:sp>
      <p:pic>
        <p:nvPicPr>
          <p:cNvPr id="12" name="Picture 11">
            <a:extLst>
              <a:ext uri="{FF2B5EF4-FFF2-40B4-BE49-F238E27FC236}">
                <a16:creationId xmlns:a16="http://schemas.microsoft.com/office/drawing/2014/main" id="{5A721EED-C7DD-E84D-B4E8-225B4277C0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6577" y="1359798"/>
            <a:ext cx="5800332" cy="2677364"/>
          </a:xfrm>
          <a:prstGeom prst="rect">
            <a:avLst/>
          </a:prstGeom>
        </p:spPr>
      </p:pic>
      <p:pic>
        <p:nvPicPr>
          <p:cNvPr id="13" name="Picture 12" descr="Abbvie Montreal Jan 14 2019 1 to 3.pdf">
            <a:extLst>
              <a:ext uri="{FF2B5EF4-FFF2-40B4-BE49-F238E27FC236}">
                <a16:creationId xmlns:a16="http://schemas.microsoft.com/office/drawing/2014/main" id="{F968D25A-A4EB-9F4F-BCED-4B79C073C0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277" t="22052" b="-1"/>
          <a:stretch/>
        </p:blipFill>
        <p:spPr>
          <a:xfrm>
            <a:off x="6745857" y="4037162"/>
            <a:ext cx="5403517" cy="2820838"/>
          </a:xfrm>
          <a:prstGeom prst="rect">
            <a:avLst/>
          </a:prstGeom>
        </p:spPr>
      </p:pic>
      <p:sp>
        <p:nvSpPr>
          <p:cNvPr id="14" name="TextBox 13">
            <a:extLst>
              <a:ext uri="{FF2B5EF4-FFF2-40B4-BE49-F238E27FC236}">
                <a16:creationId xmlns:a16="http://schemas.microsoft.com/office/drawing/2014/main" id="{079C0D99-0FD9-9C42-BD93-943CE56479B7}"/>
              </a:ext>
            </a:extLst>
          </p:cNvPr>
          <p:cNvSpPr txBox="1"/>
          <p:nvPr/>
        </p:nvSpPr>
        <p:spPr>
          <a:xfrm>
            <a:off x="345057" y="6454251"/>
            <a:ext cx="3709862" cy="369332"/>
          </a:xfrm>
          <a:prstGeom prst="rect">
            <a:avLst/>
          </a:prstGeom>
          <a:noFill/>
        </p:spPr>
        <p:txBody>
          <a:bodyPr wrap="none" rtlCol="0">
            <a:spAutoFit/>
          </a:bodyPr>
          <a:lstStyle/>
          <a:p>
            <a:r>
              <a:rPr lang="en-US" dirty="0"/>
              <a:t>Shawn </a:t>
            </a:r>
            <a:r>
              <a:rPr lang="en-US" dirty="0" err="1"/>
              <a:t>Greenan</a:t>
            </a:r>
            <a:r>
              <a:rPr lang="en-US" dirty="0"/>
              <a:t> SPH 3.03, CAHR 2019</a:t>
            </a:r>
          </a:p>
        </p:txBody>
      </p:sp>
    </p:spTree>
    <p:extLst>
      <p:ext uri="{BB962C8B-B14F-4D97-AF65-F5344CB8AC3E}">
        <p14:creationId xmlns:p14="http://schemas.microsoft.com/office/powerpoint/2010/main" val="397465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B02B2-AB2F-784C-9469-731D3F023706}"/>
              </a:ext>
            </a:extLst>
          </p:cNvPr>
          <p:cNvSpPr txBox="1"/>
          <p:nvPr/>
        </p:nvSpPr>
        <p:spPr>
          <a:xfrm>
            <a:off x="2279576" y="2199348"/>
            <a:ext cx="7632848" cy="4247317"/>
          </a:xfrm>
          <a:prstGeom prst="rect">
            <a:avLst/>
          </a:prstGeom>
          <a:noFill/>
        </p:spPr>
        <p:txBody>
          <a:bodyPr wrap="square" rtlCol="0" anchor="ctr">
            <a:spAutoFit/>
          </a:bodyPr>
          <a:lstStyle/>
          <a:p>
            <a:pPr latinLnBrk="0" hangingPunct="0"/>
            <a:endParaRPr lang="en-CA" dirty="0"/>
          </a:p>
          <a:p>
            <a:pPr hangingPunct="0"/>
            <a:r>
              <a:rPr lang="en-CA" dirty="0"/>
              <a:t>CAHR is pleased to provide this scientific summary of the major clinical studies presented at the 28th Annual Canadian Conference on HIV/AIDS Research (CAHR 2019). The synthesis aims to improve the cascade of care by increasing the skills and knowledge of Canadian health care professionals working in the realm of HIV.  This presentation was made possible with the support of an educational grant from ViiV Healthcare.</a:t>
            </a:r>
          </a:p>
          <a:p>
            <a:pPr latinLnBrk="0" hangingPunct="0"/>
            <a:endParaRPr lang="en-CA" dirty="0"/>
          </a:p>
          <a:p>
            <a:pPr hangingPunct="0"/>
            <a:r>
              <a:rPr lang="fr-CA" dirty="0"/>
              <a:t>L’ACRV a le plaisir de vous offrir ce résumé scientifique des principales études présentées à </a:t>
            </a:r>
            <a:r>
              <a:rPr lang="en-CA" dirty="0"/>
              <a:t>le 28e </a:t>
            </a:r>
            <a:r>
              <a:rPr lang="en-CA" dirty="0" err="1"/>
              <a:t>Congrès</a:t>
            </a:r>
            <a:r>
              <a:rPr lang="en-CA" dirty="0"/>
              <a:t> </a:t>
            </a:r>
            <a:r>
              <a:rPr lang="en-CA" dirty="0" err="1"/>
              <a:t>annuel</a:t>
            </a:r>
            <a:r>
              <a:rPr lang="en-CA" dirty="0"/>
              <a:t> </a:t>
            </a:r>
            <a:r>
              <a:rPr lang="en-CA" dirty="0" err="1"/>
              <a:t>canadien</a:t>
            </a:r>
            <a:r>
              <a:rPr lang="en-CA" dirty="0"/>
              <a:t> de recherche sur le VIH/</a:t>
            </a:r>
            <a:r>
              <a:rPr lang="en-CA" dirty="0" err="1"/>
              <a:t>sida</a:t>
            </a:r>
            <a:r>
              <a:rPr lang="en-CA" dirty="0"/>
              <a:t> </a:t>
            </a:r>
            <a:r>
              <a:rPr lang="fr-CA" dirty="0"/>
              <a:t>(ACRV 2019). Cette synthèse a pour objet d’améliorer la cascade de soins en relevant les techniques et connaissances des professionnels canadiens de la santé qui travaillent dans le domaine du VIH. Cet exposé a été rendu possible avec le soutien d’une subvention éducative de ViiV Soins de santé.</a:t>
            </a:r>
            <a:endParaRPr lang="en-CA" dirty="0"/>
          </a:p>
          <a:p>
            <a:pPr latinLnBrk="0" hangingPunct="0"/>
            <a:endParaRPr lang="en-US" dirty="0"/>
          </a:p>
        </p:txBody>
      </p:sp>
      <p:pic>
        <p:nvPicPr>
          <p:cNvPr id="3" name="Picture 2">
            <a:extLst>
              <a:ext uri="{FF2B5EF4-FFF2-40B4-BE49-F238E27FC236}">
                <a16:creationId xmlns:a16="http://schemas.microsoft.com/office/drawing/2014/main" id="{3C1EF801-0547-0C41-99FC-CA1528D47E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7889" y="692697"/>
            <a:ext cx="1810889" cy="1688277"/>
          </a:xfrm>
          <a:prstGeom prst="rect">
            <a:avLst/>
          </a:prstGeom>
        </p:spPr>
      </p:pic>
    </p:spTree>
    <p:extLst>
      <p:ext uri="{BB962C8B-B14F-4D97-AF65-F5344CB8AC3E}">
        <p14:creationId xmlns:p14="http://schemas.microsoft.com/office/powerpoint/2010/main" val="1455459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0AB9-E1FB-1B43-888D-5BC8517AD939}"/>
              </a:ext>
            </a:extLst>
          </p:cNvPr>
          <p:cNvSpPr>
            <a:spLocks noGrp="1"/>
          </p:cNvSpPr>
          <p:nvPr>
            <p:ph type="title"/>
          </p:nvPr>
        </p:nvSpPr>
        <p:spPr/>
        <p:txBody>
          <a:bodyPr>
            <a:normAutofit/>
          </a:bodyPr>
          <a:lstStyle/>
          <a:p>
            <a:r>
              <a:rPr lang="en-US" sz="3600" b="1" dirty="0"/>
              <a:t>HCV re-infection rates in the era of DAA</a:t>
            </a:r>
          </a:p>
        </p:txBody>
      </p:sp>
      <p:sp>
        <p:nvSpPr>
          <p:cNvPr id="3" name="Content Placeholder 2">
            <a:extLst>
              <a:ext uri="{FF2B5EF4-FFF2-40B4-BE49-F238E27FC236}">
                <a16:creationId xmlns:a16="http://schemas.microsoft.com/office/drawing/2014/main" id="{8E194CAF-8ACB-B245-8693-ACE4B6356008}"/>
              </a:ext>
            </a:extLst>
          </p:cNvPr>
          <p:cNvSpPr>
            <a:spLocks noGrp="1"/>
          </p:cNvSpPr>
          <p:nvPr>
            <p:ph idx="1"/>
          </p:nvPr>
        </p:nvSpPr>
        <p:spPr>
          <a:xfrm>
            <a:off x="838200" y="1171357"/>
            <a:ext cx="10515600" cy="4351338"/>
          </a:xfrm>
        </p:spPr>
        <p:txBody>
          <a:bodyPr>
            <a:normAutofit/>
          </a:bodyPr>
          <a:lstStyle/>
          <a:p>
            <a:r>
              <a:rPr lang="en-US" sz="2400" dirty="0"/>
              <a:t>HCV re-infection rate was 3.1/100PY among HIV+ MSM vs 1.55 among HIV- MSM in the BC-Hepatitis Treatment Cohort.</a:t>
            </a:r>
            <a:endParaRPr lang="en-US" sz="2000" dirty="0"/>
          </a:p>
        </p:txBody>
      </p:sp>
      <p:sp>
        <p:nvSpPr>
          <p:cNvPr id="4" name="TextBox 3">
            <a:extLst>
              <a:ext uri="{FF2B5EF4-FFF2-40B4-BE49-F238E27FC236}">
                <a16:creationId xmlns:a16="http://schemas.microsoft.com/office/drawing/2014/main" id="{2E37D5AE-2C0E-4843-A91C-797D5DEA23E1}"/>
              </a:ext>
            </a:extLst>
          </p:cNvPr>
          <p:cNvSpPr txBox="1"/>
          <p:nvPr/>
        </p:nvSpPr>
        <p:spPr>
          <a:xfrm>
            <a:off x="8512281" y="-12534"/>
            <a:ext cx="3588162" cy="369332"/>
          </a:xfrm>
          <a:prstGeom prst="rect">
            <a:avLst/>
          </a:prstGeom>
          <a:noFill/>
        </p:spPr>
        <p:txBody>
          <a:bodyPr wrap="none" rtlCol="0">
            <a:spAutoFit/>
          </a:bodyPr>
          <a:lstStyle/>
          <a:p>
            <a:r>
              <a:rPr lang="en-US" dirty="0"/>
              <a:t>Naveed Janjua, EPH 1.06 CAHR 2019</a:t>
            </a:r>
          </a:p>
        </p:txBody>
      </p:sp>
      <p:pic>
        <p:nvPicPr>
          <p:cNvPr id="6" name="Picture 5">
            <a:extLst>
              <a:ext uri="{FF2B5EF4-FFF2-40B4-BE49-F238E27FC236}">
                <a16:creationId xmlns:a16="http://schemas.microsoft.com/office/drawing/2014/main" id="{5A6EA626-8739-CE43-8E53-CB267696F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4007" y="2010292"/>
            <a:ext cx="5207288" cy="3672058"/>
          </a:xfrm>
          <a:prstGeom prst="rect">
            <a:avLst/>
          </a:prstGeom>
        </p:spPr>
      </p:pic>
      <p:pic>
        <p:nvPicPr>
          <p:cNvPr id="7" name="Picture 2">
            <a:extLst>
              <a:ext uri="{FF2B5EF4-FFF2-40B4-BE49-F238E27FC236}">
                <a16:creationId xmlns:a16="http://schemas.microsoft.com/office/drawing/2014/main" id="{B88713B7-CBE0-FE4C-8715-3749CB8960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1294" y="1971468"/>
            <a:ext cx="5355827" cy="377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B14429DF-E92F-C740-B888-42ED173C93D4}"/>
              </a:ext>
            </a:extLst>
          </p:cNvPr>
          <p:cNvSpPr txBox="1"/>
          <p:nvPr/>
        </p:nvSpPr>
        <p:spPr>
          <a:xfrm>
            <a:off x="-1" y="5682349"/>
            <a:ext cx="12100443" cy="1477328"/>
          </a:xfrm>
          <a:prstGeom prst="rect">
            <a:avLst/>
          </a:prstGeom>
          <a:noFill/>
        </p:spPr>
        <p:txBody>
          <a:bodyPr wrap="square" rtlCol="0">
            <a:spAutoFit/>
          </a:bodyPr>
          <a:lstStyle/>
          <a:p>
            <a:pPr marL="742950" lvl="1" indent="-285750">
              <a:buFont typeface="Arial" panose="020B0604020202020204" pitchFamily="34" charset="0"/>
              <a:buChar char="•"/>
            </a:pPr>
            <a:r>
              <a:rPr lang="en-US" dirty="0"/>
              <a:t>Among HIV- MSM, age &lt;44, duration of HCV diagnosis, IVDU and problem alcohol use were associated with re-infection, while mental health counselling and SVR as method of clearance were protective.</a:t>
            </a:r>
          </a:p>
          <a:p>
            <a:pPr marL="742950" lvl="1" indent="-285750">
              <a:buFont typeface="Arial" panose="020B0604020202020204" pitchFamily="34" charset="0"/>
              <a:buChar char="•"/>
            </a:pPr>
            <a:r>
              <a:rPr lang="en-US" dirty="0"/>
              <a:t>Among HIV+ MSM, age &lt;35 and duration of HCV diagnosis were associated with re-infection, IVDU was less strongly associated than for HIV-. Mental health counselling and SVR as method of clearance were protective. </a:t>
            </a:r>
          </a:p>
          <a:p>
            <a:pPr marL="285750" indent="-285750">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id="{DA877E8F-4166-4142-A35F-1A9697368173}"/>
              </a:ext>
            </a:extLst>
          </p:cNvPr>
          <p:cNvSpPr txBox="1"/>
          <p:nvPr/>
        </p:nvSpPr>
        <p:spPr>
          <a:xfrm>
            <a:off x="118082" y="3281692"/>
            <a:ext cx="1233562" cy="923330"/>
          </a:xfrm>
          <a:prstGeom prst="rect">
            <a:avLst/>
          </a:prstGeom>
          <a:noFill/>
        </p:spPr>
        <p:txBody>
          <a:bodyPr wrap="square" rtlCol="0">
            <a:spAutoFit/>
          </a:bodyPr>
          <a:lstStyle/>
          <a:p>
            <a:r>
              <a:rPr lang="en-US" dirty="0"/>
              <a:t>n=1349; </a:t>
            </a:r>
          </a:p>
          <a:p>
            <a:r>
              <a:rPr lang="en-US" dirty="0"/>
              <a:t>349 HIV+ </a:t>
            </a:r>
          </a:p>
          <a:p>
            <a:r>
              <a:rPr lang="en-US" dirty="0"/>
              <a:t>1000 HIV-</a:t>
            </a:r>
          </a:p>
        </p:txBody>
      </p:sp>
    </p:spTree>
    <p:extLst>
      <p:ext uri="{BB962C8B-B14F-4D97-AF65-F5344CB8AC3E}">
        <p14:creationId xmlns:p14="http://schemas.microsoft.com/office/powerpoint/2010/main" val="116484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18DA-C455-2048-85E3-B3BE199E337F}"/>
              </a:ext>
            </a:extLst>
          </p:cNvPr>
          <p:cNvSpPr>
            <a:spLocks noGrp="1"/>
          </p:cNvSpPr>
          <p:nvPr>
            <p:ph type="title"/>
          </p:nvPr>
        </p:nvSpPr>
        <p:spPr/>
        <p:txBody>
          <a:bodyPr>
            <a:normAutofit/>
          </a:bodyPr>
          <a:lstStyle/>
          <a:p>
            <a:r>
              <a:rPr lang="en-US" sz="3600" b="1" dirty="0"/>
              <a:t>Novel insights in HCV pathogenesis</a:t>
            </a:r>
          </a:p>
        </p:txBody>
      </p:sp>
      <p:sp>
        <p:nvSpPr>
          <p:cNvPr id="3" name="Content Placeholder 2">
            <a:extLst>
              <a:ext uri="{FF2B5EF4-FFF2-40B4-BE49-F238E27FC236}">
                <a16:creationId xmlns:a16="http://schemas.microsoft.com/office/drawing/2014/main" id="{44D7474A-7C56-3A4F-983C-2093A58C1E0B}"/>
              </a:ext>
            </a:extLst>
          </p:cNvPr>
          <p:cNvSpPr>
            <a:spLocks noGrp="1"/>
          </p:cNvSpPr>
          <p:nvPr>
            <p:ph idx="1"/>
          </p:nvPr>
        </p:nvSpPr>
        <p:spPr>
          <a:xfrm>
            <a:off x="838200" y="1588435"/>
            <a:ext cx="10515600" cy="4351338"/>
          </a:xfrm>
        </p:spPr>
        <p:txBody>
          <a:bodyPr/>
          <a:lstStyle/>
          <a:p>
            <a:r>
              <a:rPr lang="en-US" dirty="0"/>
              <a:t>HCV liver tropism may be related to abundance of miR122 in hepatocytes. </a:t>
            </a:r>
          </a:p>
          <a:p>
            <a:r>
              <a:rPr lang="en-US" dirty="0"/>
              <a:t>miR122 and siRNA have a role in stabilizing the HCV genome and promoting translation, with the result that their presence improves HCV replication.</a:t>
            </a:r>
          </a:p>
          <a:p>
            <a:pPr lvl="1"/>
            <a:r>
              <a:rPr lang="en-US" dirty="0"/>
              <a:t>The mechanism for this appears to be through conformational change of the HCV genome structure from closed to open as a result of miR122 binding.</a:t>
            </a:r>
          </a:p>
        </p:txBody>
      </p:sp>
      <p:sp>
        <p:nvSpPr>
          <p:cNvPr id="4" name="TextBox 3">
            <a:extLst>
              <a:ext uri="{FF2B5EF4-FFF2-40B4-BE49-F238E27FC236}">
                <a16:creationId xmlns:a16="http://schemas.microsoft.com/office/drawing/2014/main" id="{8F2D6673-EBF8-434D-BDEB-CF57DF76154C}"/>
              </a:ext>
            </a:extLst>
          </p:cNvPr>
          <p:cNvSpPr txBox="1"/>
          <p:nvPr/>
        </p:nvSpPr>
        <p:spPr>
          <a:xfrm>
            <a:off x="9243804" y="4445082"/>
            <a:ext cx="2696187" cy="369332"/>
          </a:xfrm>
          <a:prstGeom prst="rect">
            <a:avLst/>
          </a:prstGeom>
          <a:noFill/>
        </p:spPr>
        <p:txBody>
          <a:bodyPr wrap="none" rtlCol="0">
            <a:spAutoFit/>
          </a:bodyPr>
          <a:lstStyle/>
          <a:p>
            <a:r>
              <a:rPr lang="en-US" dirty="0" err="1"/>
              <a:t>Kunden</a:t>
            </a:r>
            <a:r>
              <a:rPr lang="en-US" dirty="0"/>
              <a:t> BS2.06 CAHR 2019</a:t>
            </a:r>
          </a:p>
        </p:txBody>
      </p:sp>
    </p:spTree>
    <p:extLst>
      <p:ext uri="{BB962C8B-B14F-4D97-AF65-F5344CB8AC3E}">
        <p14:creationId xmlns:p14="http://schemas.microsoft.com/office/powerpoint/2010/main" val="2115341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FE9-111D-6848-A82F-15EF3AFAA2D1}"/>
              </a:ext>
            </a:extLst>
          </p:cNvPr>
          <p:cNvSpPr>
            <a:spLocks noGrp="1"/>
          </p:cNvSpPr>
          <p:nvPr>
            <p:ph type="title"/>
          </p:nvPr>
        </p:nvSpPr>
        <p:spPr/>
        <p:txBody>
          <a:bodyPr/>
          <a:lstStyle/>
          <a:p>
            <a:r>
              <a:rPr lang="en-US" dirty="0"/>
              <a:t>STBBIs</a:t>
            </a:r>
          </a:p>
        </p:txBody>
      </p:sp>
    </p:spTree>
    <p:extLst>
      <p:ext uri="{BB962C8B-B14F-4D97-AF65-F5344CB8AC3E}">
        <p14:creationId xmlns:p14="http://schemas.microsoft.com/office/powerpoint/2010/main" val="356090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E4D7-331C-3F4D-84FD-727BB55072D8}"/>
              </a:ext>
            </a:extLst>
          </p:cNvPr>
          <p:cNvSpPr>
            <a:spLocks noGrp="1"/>
          </p:cNvSpPr>
          <p:nvPr>
            <p:ph type="title"/>
          </p:nvPr>
        </p:nvSpPr>
        <p:spPr/>
        <p:txBody>
          <a:bodyPr>
            <a:normAutofit/>
          </a:bodyPr>
          <a:lstStyle/>
          <a:p>
            <a:r>
              <a:rPr lang="en-US" sz="3600" b="1" dirty="0"/>
              <a:t>Routinized syphilis screening in HIV+ men</a:t>
            </a:r>
          </a:p>
        </p:txBody>
      </p:sp>
      <p:sp>
        <p:nvSpPr>
          <p:cNvPr id="3" name="Content Placeholder 2">
            <a:extLst>
              <a:ext uri="{FF2B5EF4-FFF2-40B4-BE49-F238E27FC236}">
                <a16:creationId xmlns:a16="http://schemas.microsoft.com/office/drawing/2014/main" id="{60400E40-3E16-4C48-9CD2-B06444C42B33}"/>
              </a:ext>
            </a:extLst>
          </p:cNvPr>
          <p:cNvSpPr>
            <a:spLocks noGrp="1"/>
          </p:cNvSpPr>
          <p:nvPr>
            <p:ph idx="1"/>
          </p:nvPr>
        </p:nvSpPr>
        <p:spPr>
          <a:xfrm>
            <a:off x="838200" y="1459865"/>
            <a:ext cx="10515600" cy="4351338"/>
          </a:xfrm>
        </p:spPr>
        <p:txBody>
          <a:bodyPr/>
          <a:lstStyle/>
          <a:p>
            <a:r>
              <a:rPr lang="en-US" dirty="0"/>
              <a:t>Introducing routine syphilis serology to be performed with all VL testing in urban HIV clinics resulted in a non-significant increase in syphilis detection from 1.51 cases per 100PY to 2.5 cases per 100PY (</a:t>
            </a:r>
            <a:r>
              <a:rPr lang="en-US" dirty="0" err="1"/>
              <a:t>aRR</a:t>
            </a:r>
            <a:r>
              <a:rPr lang="en-US" dirty="0"/>
              <a:t> 1.27).</a:t>
            </a:r>
          </a:p>
          <a:p>
            <a:pPr lvl="1"/>
            <a:r>
              <a:rPr lang="en-US" dirty="0"/>
              <a:t>Participants had a mean of 2 VL tests done/year and an increase in mean # of syphilis tests from 0.65 to 1.44 tests/year in the intervention sites. </a:t>
            </a:r>
          </a:p>
          <a:p>
            <a:pPr lvl="1"/>
            <a:r>
              <a:rPr lang="en-US" dirty="0"/>
              <a:t>The trial was powered to detect a 75% increase in case detection assuming 3 tests per year. A lower mean testing frequency meant that the study was likely underpowered to detect a significant change in syphilis case detection.</a:t>
            </a:r>
          </a:p>
        </p:txBody>
      </p:sp>
      <p:sp>
        <p:nvSpPr>
          <p:cNvPr id="4" name="TextBox 3">
            <a:extLst>
              <a:ext uri="{FF2B5EF4-FFF2-40B4-BE49-F238E27FC236}">
                <a16:creationId xmlns:a16="http://schemas.microsoft.com/office/drawing/2014/main" id="{4D89198C-67D8-9544-8FA9-51544E97C705}"/>
              </a:ext>
            </a:extLst>
          </p:cNvPr>
          <p:cNvSpPr txBox="1"/>
          <p:nvPr/>
        </p:nvSpPr>
        <p:spPr>
          <a:xfrm>
            <a:off x="0" y="6488668"/>
            <a:ext cx="3226974" cy="369332"/>
          </a:xfrm>
          <a:prstGeom prst="rect">
            <a:avLst/>
          </a:prstGeom>
          <a:noFill/>
        </p:spPr>
        <p:txBody>
          <a:bodyPr wrap="none" rtlCol="0">
            <a:spAutoFit/>
          </a:bodyPr>
          <a:lstStyle/>
          <a:p>
            <a:r>
              <a:rPr lang="en-US" dirty="0"/>
              <a:t>Ann Burchell, CS1.06 CAHR 2019</a:t>
            </a:r>
          </a:p>
        </p:txBody>
      </p:sp>
    </p:spTree>
    <p:extLst>
      <p:ext uri="{BB962C8B-B14F-4D97-AF65-F5344CB8AC3E}">
        <p14:creationId xmlns:p14="http://schemas.microsoft.com/office/powerpoint/2010/main" val="4176449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705B-984D-4A4C-83E4-8C584F9CBC9E}"/>
              </a:ext>
            </a:extLst>
          </p:cNvPr>
          <p:cNvSpPr>
            <a:spLocks noGrp="1"/>
          </p:cNvSpPr>
          <p:nvPr>
            <p:ph type="title"/>
          </p:nvPr>
        </p:nvSpPr>
        <p:spPr/>
        <p:txBody>
          <a:bodyPr>
            <a:normAutofit/>
          </a:bodyPr>
          <a:lstStyle/>
          <a:p>
            <a:r>
              <a:rPr lang="en-US" sz="3600" b="1" dirty="0"/>
              <a:t>Factors associated with G/C among MSM </a:t>
            </a:r>
          </a:p>
        </p:txBody>
      </p:sp>
      <p:sp>
        <p:nvSpPr>
          <p:cNvPr id="3" name="Content Placeholder 2">
            <a:extLst>
              <a:ext uri="{FF2B5EF4-FFF2-40B4-BE49-F238E27FC236}">
                <a16:creationId xmlns:a16="http://schemas.microsoft.com/office/drawing/2014/main" id="{C705098B-5254-D640-BDA2-E2176EB2EF01}"/>
              </a:ext>
            </a:extLst>
          </p:cNvPr>
          <p:cNvSpPr>
            <a:spLocks noGrp="1"/>
          </p:cNvSpPr>
          <p:nvPr>
            <p:ph idx="1"/>
          </p:nvPr>
        </p:nvSpPr>
        <p:spPr>
          <a:xfrm>
            <a:off x="838200" y="1410769"/>
            <a:ext cx="10515600" cy="4351338"/>
          </a:xfrm>
        </p:spPr>
        <p:txBody>
          <a:bodyPr>
            <a:normAutofit/>
          </a:bodyPr>
          <a:lstStyle/>
          <a:p>
            <a:r>
              <a:rPr lang="en-US" dirty="0"/>
              <a:t>Overall prevalence of 2.9% for CT and 5.8% for NG was observed from Engage study participants in Montreal (n=1145 MSM &gt;16y/o). </a:t>
            </a:r>
          </a:p>
          <a:p>
            <a:pPr lvl="1"/>
            <a:r>
              <a:rPr lang="en-US" dirty="0"/>
              <a:t>Infection site was predominantly rectal for CT and rectal or pharyngeal for NG.</a:t>
            </a:r>
          </a:p>
          <a:p>
            <a:r>
              <a:rPr lang="en-US" dirty="0"/>
              <a:t>HIV+ status, binge alcohol use, </a:t>
            </a:r>
            <a:r>
              <a:rPr lang="en-US" dirty="0" err="1"/>
              <a:t>chemsex</a:t>
            </a:r>
            <a:r>
              <a:rPr lang="en-US" dirty="0"/>
              <a:t>, transactional sex, number of reported sexual partners and participation in group sex increased the odds of G/C diagnosis.</a:t>
            </a:r>
          </a:p>
          <a:p>
            <a:r>
              <a:rPr lang="en-US" dirty="0"/>
              <a:t>Among HIV- participants, using PrEP was associated with increased odds of NG (OR 2.56).</a:t>
            </a:r>
          </a:p>
        </p:txBody>
      </p:sp>
      <p:sp>
        <p:nvSpPr>
          <p:cNvPr id="4" name="TextBox 3">
            <a:extLst>
              <a:ext uri="{FF2B5EF4-FFF2-40B4-BE49-F238E27FC236}">
                <a16:creationId xmlns:a16="http://schemas.microsoft.com/office/drawing/2014/main" id="{599BBE36-2998-9D46-830E-E1F21099D5DF}"/>
              </a:ext>
            </a:extLst>
          </p:cNvPr>
          <p:cNvSpPr txBox="1"/>
          <p:nvPr/>
        </p:nvSpPr>
        <p:spPr>
          <a:xfrm>
            <a:off x="4371278" y="6333893"/>
            <a:ext cx="3222357" cy="369332"/>
          </a:xfrm>
          <a:prstGeom prst="rect">
            <a:avLst/>
          </a:prstGeom>
          <a:noFill/>
        </p:spPr>
        <p:txBody>
          <a:bodyPr wrap="none" rtlCol="0">
            <a:spAutoFit/>
          </a:bodyPr>
          <a:lstStyle/>
          <a:p>
            <a:r>
              <a:rPr lang="en-US" dirty="0"/>
              <a:t>G. Lambert, EPH1.04 CAHR 2019</a:t>
            </a:r>
          </a:p>
        </p:txBody>
      </p:sp>
    </p:spTree>
    <p:extLst>
      <p:ext uri="{BB962C8B-B14F-4D97-AF65-F5344CB8AC3E}">
        <p14:creationId xmlns:p14="http://schemas.microsoft.com/office/powerpoint/2010/main" val="110718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CD82-6B9F-1546-99A4-89941D87DC79}"/>
              </a:ext>
            </a:extLst>
          </p:cNvPr>
          <p:cNvSpPr>
            <a:spLocks noGrp="1"/>
          </p:cNvSpPr>
          <p:nvPr>
            <p:ph type="title"/>
          </p:nvPr>
        </p:nvSpPr>
        <p:spPr>
          <a:xfrm>
            <a:off x="838199" y="332656"/>
            <a:ext cx="5997086" cy="1143000"/>
          </a:xfrm>
        </p:spPr>
        <p:txBody>
          <a:bodyPr>
            <a:normAutofit/>
          </a:bodyPr>
          <a:lstStyle/>
          <a:p>
            <a:r>
              <a:rPr lang="en-US" sz="3600" b="1" dirty="0"/>
              <a:t>STBBIs in Saskatchewan </a:t>
            </a:r>
          </a:p>
        </p:txBody>
      </p:sp>
      <p:sp>
        <p:nvSpPr>
          <p:cNvPr id="3" name="Content Placeholder 2">
            <a:extLst>
              <a:ext uri="{FF2B5EF4-FFF2-40B4-BE49-F238E27FC236}">
                <a16:creationId xmlns:a16="http://schemas.microsoft.com/office/drawing/2014/main" id="{163672DC-2F31-594D-B8F8-F75A3979DBF3}"/>
              </a:ext>
            </a:extLst>
          </p:cNvPr>
          <p:cNvSpPr>
            <a:spLocks noGrp="1"/>
          </p:cNvSpPr>
          <p:nvPr>
            <p:ph idx="1"/>
          </p:nvPr>
        </p:nvSpPr>
        <p:spPr>
          <a:xfrm>
            <a:off x="838199" y="1456639"/>
            <a:ext cx="6273359" cy="4351338"/>
          </a:xfrm>
        </p:spPr>
        <p:txBody>
          <a:bodyPr/>
          <a:lstStyle/>
          <a:p>
            <a:r>
              <a:rPr lang="en-US" dirty="0"/>
              <a:t>STBBI rates in South &amp; Central Saskatchewan 2-4x provincial rate and 4-10x the national rate.</a:t>
            </a:r>
          </a:p>
          <a:p>
            <a:r>
              <a:rPr lang="en-US" dirty="0"/>
              <a:t>Social factors (age, marital status) were strongly correlated with CT rate, while income was strongly correlated with HCV rates.</a:t>
            </a:r>
          </a:p>
        </p:txBody>
      </p:sp>
      <p:pic>
        <p:nvPicPr>
          <p:cNvPr id="6" name="Picture 2">
            <a:extLst>
              <a:ext uri="{FF2B5EF4-FFF2-40B4-BE49-F238E27FC236}">
                <a16:creationId xmlns:a16="http://schemas.microsoft.com/office/drawing/2014/main" id="{9781EF22-A03C-C848-B36B-065D9CB80C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4412" y="4838176"/>
            <a:ext cx="1933483" cy="177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84076D2-16EB-3243-B249-F5CB88178F01}"/>
              </a:ext>
            </a:extLst>
          </p:cNvPr>
          <p:cNvSpPr txBox="1"/>
          <p:nvPr/>
        </p:nvSpPr>
        <p:spPr>
          <a:xfrm>
            <a:off x="8293776" y="6616556"/>
            <a:ext cx="1198397" cy="276999"/>
          </a:xfrm>
          <a:prstGeom prst="rect">
            <a:avLst/>
          </a:prstGeom>
          <a:noFill/>
        </p:spPr>
        <p:txBody>
          <a:bodyPr wrap="square" rtlCol="0">
            <a:spAutoFit/>
          </a:bodyPr>
          <a:lstStyle/>
          <a:p>
            <a:pPr algn="ctr"/>
            <a:r>
              <a:rPr lang="en-CA" sz="1200" dirty="0"/>
              <a:t>Average Age</a:t>
            </a:r>
          </a:p>
        </p:txBody>
      </p:sp>
      <p:sp>
        <p:nvSpPr>
          <p:cNvPr id="8" name="TextBox 7">
            <a:extLst>
              <a:ext uri="{FF2B5EF4-FFF2-40B4-BE49-F238E27FC236}">
                <a16:creationId xmlns:a16="http://schemas.microsoft.com/office/drawing/2014/main" id="{F2A0665A-B5B3-4546-BA15-734AA74635BF}"/>
              </a:ext>
            </a:extLst>
          </p:cNvPr>
          <p:cNvSpPr txBox="1"/>
          <p:nvPr/>
        </p:nvSpPr>
        <p:spPr>
          <a:xfrm rot="16200000">
            <a:off x="6727161" y="5536138"/>
            <a:ext cx="1891837" cy="276999"/>
          </a:xfrm>
          <a:prstGeom prst="rect">
            <a:avLst/>
          </a:prstGeom>
          <a:noFill/>
        </p:spPr>
        <p:txBody>
          <a:bodyPr wrap="square" rtlCol="0">
            <a:spAutoFit/>
          </a:bodyPr>
          <a:lstStyle/>
          <a:p>
            <a:pPr algn="ctr"/>
            <a:r>
              <a:rPr lang="en-CA" sz="1200" dirty="0"/>
              <a:t>Chlamydia Rates</a:t>
            </a:r>
          </a:p>
        </p:txBody>
      </p:sp>
      <p:cxnSp>
        <p:nvCxnSpPr>
          <p:cNvPr id="9" name="Straight Arrow Connector 8">
            <a:extLst>
              <a:ext uri="{FF2B5EF4-FFF2-40B4-BE49-F238E27FC236}">
                <a16:creationId xmlns:a16="http://schemas.microsoft.com/office/drawing/2014/main" id="{D7B45D42-08C0-6147-ACE5-F794ABF51D54}"/>
              </a:ext>
            </a:extLst>
          </p:cNvPr>
          <p:cNvCxnSpPr>
            <a:cxnSpLocks/>
          </p:cNvCxnSpPr>
          <p:nvPr/>
        </p:nvCxnSpPr>
        <p:spPr bwMode="auto">
          <a:xfrm flipV="1">
            <a:off x="7854411" y="4719207"/>
            <a:ext cx="0" cy="118442"/>
          </a:xfrm>
          <a:prstGeom prst="straightConnector1">
            <a:avLst/>
          </a:prstGeom>
          <a:solidFill>
            <a:srgbClr val="E5E5CC"/>
          </a:solidFill>
          <a:ln w="25400" cap="flat" cmpd="sng" algn="ctr">
            <a:solidFill>
              <a:srgbClr val="000066"/>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ADADE670-F2C3-2049-9B59-E5EAB791C701}"/>
              </a:ext>
            </a:extLst>
          </p:cNvPr>
          <p:cNvCxnSpPr>
            <a:cxnSpLocks/>
          </p:cNvCxnSpPr>
          <p:nvPr/>
        </p:nvCxnSpPr>
        <p:spPr bwMode="auto">
          <a:xfrm>
            <a:off x="7854412" y="6611322"/>
            <a:ext cx="1925755" cy="0"/>
          </a:xfrm>
          <a:prstGeom prst="straightConnector1">
            <a:avLst/>
          </a:prstGeom>
          <a:solidFill>
            <a:srgbClr val="E5E5CC"/>
          </a:solidFill>
          <a:ln w="25400" cap="flat" cmpd="sng" algn="ctr">
            <a:solidFill>
              <a:srgbClr val="000066"/>
            </a:solidFill>
            <a:prstDash val="solid"/>
            <a:round/>
            <a:headEnd type="none" w="med" len="med"/>
            <a:tailEnd type="arrow"/>
          </a:ln>
          <a:effectLst/>
        </p:spPr>
      </p:cxnSp>
      <p:sp>
        <p:nvSpPr>
          <p:cNvPr id="11" name="Right Arrow 10">
            <a:extLst>
              <a:ext uri="{FF2B5EF4-FFF2-40B4-BE49-F238E27FC236}">
                <a16:creationId xmlns:a16="http://schemas.microsoft.com/office/drawing/2014/main" id="{155EF264-1E21-2341-93EF-0C0E38A0E6EC}"/>
              </a:ext>
            </a:extLst>
          </p:cNvPr>
          <p:cNvSpPr/>
          <p:nvPr/>
        </p:nvSpPr>
        <p:spPr bwMode="auto">
          <a:xfrm rot="2700853">
            <a:off x="8002734" y="5375715"/>
            <a:ext cx="1474431" cy="693809"/>
          </a:xfrm>
          <a:prstGeom prst="rightArrow">
            <a:avLst/>
          </a:prstGeom>
          <a:solidFill>
            <a:schemeClr val="accent2">
              <a:lumMod val="60000"/>
              <a:lumOff val="40000"/>
              <a:alpha val="28000"/>
            </a:schemeClr>
          </a:solidFill>
          <a:ln w="25400" cap="flat" cmpd="sng" algn="ctr">
            <a:solidFill>
              <a:srgbClr val="000066">
                <a:alpha val="0"/>
              </a:srgb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pic>
        <p:nvPicPr>
          <p:cNvPr id="12" name="Picture 3">
            <a:extLst>
              <a:ext uri="{FF2B5EF4-FFF2-40B4-BE49-F238E27FC236}">
                <a16:creationId xmlns:a16="http://schemas.microsoft.com/office/drawing/2014/main" id="{35EAE251-1C69-D04D-AB4A-6A182C1CCF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08434" y="4837649"/>
            <a:ext cx="1895668" cy="174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79280FD-CD6B-9F4F-8523-8F0C535939FF}"/>
              </a:ext>
            </a:extLst>
          </p:cNvPr>
          <p:cNvSpPr txBox="1"/>
          <p:nvPr/>
        </p:nvSpPr>
        <p:spPr>
          <a:xfrm>
            <a:off x="10196720" y="6608795"/>
            <a:ext cx="1088999" cy="276999"/>
          </a:xfrm>
          <a:prstGeom prst="rect">
            <a:avLst/>
          </a:prstGeom>
          <a:noFill/>
        </p:spPr>
        <p:txBody>
          <a:bodyPr wrap="square" rtlCol="0">
            <a:spAutoFit/>
          </a:bodyPr>
          <a:lstStyle/>
          <a:p>
            <a:pPr algn="ctr"/>
            <a:r>
              <a:rPr lang="en-CA" sz="1200" dirty="0"/>
              <a:t>% Unmarried</a:t>
            </a:r>
          </a:p>
        </p:txBody>
      </p:sp>
      <p:sp>
        <p:nvSpPr>
          <p:cNvPr id="14" name="Right Arrow 13">
            <a:extLst>
              <a:ext uri="{FF2B5EF4-FFF2-40B4-BE49-F238E27FC236}">
                <a16:creationId xmlns:a16="http://schemas.microsoft.com/office/drawing/2014/main" id="{AD052D49-9E2B-1D46-BC01-40A97EF634FC}"/>
              </a:ext>
            </a:extLst>
          </p:cNvPr>
          <p:cNvSpPr/>
          <p:nvPr/>
        </p:nvSpPr>
        <p:spPr bwMode="auto">
          <a:xfrm rot="19921628">
            <a:off x="10229529" y="5162561"/>
            <a:ext cx="1193607" cy="930524"/>
          </a:xfrm>
          <a:prstGeom prst="rightArrow">
            <a:avLst/>
          </a:prstGeom>
          <a:solidFill>
            <a:schemeClr val="accent2">
              <a:lumMod val="60000"/>
              <a:lumOff val="40000"/>
              <a:alpha val="28000"/>
            </a:schemeClr>
          </a:solidFill>
          <a:ln w="25400" cap="flat" cmpd="sng" algn="ctr">
            <a:solidFill>
              <a:srgbClr val="000066">
                <a:alpha val="0"/>
              </a:srgb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cxnSp>
        <p:nvCxnSpPr>
          <p:cNvPr id="15" name="Straight Arrow Connector 14">
            <a:extLst>
              <a:ext uri="{FF2B5EF4-FFF2-40B4-BE49-F238E27FC236}">
                <a16:creationId xmlns:a16="http://schemas.microsoft.com/office/drawing/2014/main" id="{7CB1CE67-3946-564D-A999-5EF07544919F}"/>
              </a:ext>
            </a:extLst>
          </p:cNvPr>
          <p:cNvCxnSpPr>
            <a:cxnSpLocks/>
          </p:cNvCxnSpPr>
          <p:nvPr/>
        </p:nvCxnSpPr>
        <p:spPr bwMode="auto">
          <a:xfrm>
            <a:off x="9808434" y="6580364"/>
            <a:ext cx="1895668" cy="0"/>
          </a:xfrm>
          <a:prstGeom prst="straightConnector1">
            <a:avLst/>
          </a:prstGeom>
          <a:solidFill>
            <a:srgbClr val="E5E5CC"/>
          </a:solidFill>
          <a:ln w="25400" cap="flat" cmpd="sng" algn="ctr">
            <a:solidFill>
              <a:srgbClr val="000066"/>
            </a:solidFill>
            <a:prstDash val="solid"/>
            <a:round/>
            <a:headEnd type="none" w="med" len="med"/>
            <a:tailEnd type="arrow"/>
          </a:ln>
          <a:effectLst/>
        </p:spPr>
      </p:cxnSp>
      <p:cxnSp>
        <p:nvCxnSpPr>
          <p:cNvPr id="16" name="Straight Arrow Connector 15">
            <a:extLst>
              <a:ext uri="{FF2B5EF4-FFF2-40B4-BE49-F238E27FC236}">
                <a16:creationId xmlns:a16="http://schemas.microsoft.com/office/drawing/2014/main" id="{881AFCDE-3BD7-AE4B-80FD-CADA30F9B565}"/>
              </a:ext>
            </a:extLst>
          </p:cNvPr>
          <p:cNvCxnSpPr>
            <a:cxnSpLocks/>
          </p:cNvCxnSpPr>
          <p:nvPr/>
        </p:nvCxnSpPr>
        <p:spPr bwMode="auto">
          <a:xfrm flipV="1">
            <a:off x="9818832" y="4719207"/>
            <a:ext cx="0" cy="160438"/>
          </a:xfrm>
          <a:prstGeom prst="straightConnector1">
            <a:avLst/>
          </a:prstGeom>
          <a:solidFill>
            <a:srgbClr val="E5E5CC"/>
          </a:solidFill>
          <a:ln w="25400" cap="flat" cmpd="sng" algn="ctr">
            <a:solidFill>
              <a:srgbClr val="000066"/>
            </a:solidFill>
            <a:prstDash val="solid"/>
            <a:round/>
            <a:headEnd type="none" w="med" len="med"/>
            <a:tailEnd type="arrow"/>
          </a:ln>
          <a:effectLst/>
        </p:spPr>
      </p:cxnSp>
      <p:sp>
        <p:nvSpPr>
          <p:cNvPr id="18" name="Rectangle 17">
            <a:extLst>
              <a:ext uri="{FF2B5EF4-FFF2-40B4-BE49-F238E27FC236}">
                <a16:creationId xmlns:a16="http://schemas.microsoft.com/office/drawing/2014/main" id="{98A1F4D6-F1A3-C54A-9D5E-271F31314D4E}"/>
              </a:ext>
            </a:extLst>
          </p:cNvPr>
          <p:cNvSpPr/>
          <p:nvPr/>
        </p:nvSpPr>
        <p:spPr bwMode="auto">
          <a:xfrm>
            <a:off x="9960834" y="5544286"/>
            <a:ext cx="79292" cy="101388"/>
          </a:xfrm>
          <a:prstGeom prst="rect">
            <a:avLst/>
          </a:prstGeom>
          <a:solidFill>
            <a:srgbClr val="FFFFFF"/>
          </a:solidFill>
          <a:ln w="254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19" name="Rectangle 18">
            <a:extLst>
              <a:ext uri="{FF2B5EF4-FFF2-40B4-BE49-F238E27FC236}">
                <a16:creationId xmlns:a16="http://schemas.microsoft.com/office/drawing/2014/main" id="{DD11C4EF-C57C-2C4B-9E98-98E5409F3A7D}"/>
              </a:ext>
            </a:extLst>
          </p:cNvPr>
          <p:cNvSpPr/>
          <p:nvPr/>
        </p:nvSpPr>
        <p:spPr bwMode="auto">
          <a:xfrm>
            <a:off x="9830560" y="6344846"/>
            <a:ext cx="79292" cy="101388"/>
          </a:xfrm>
          <a:prstGeom prst="rect">
            <a:avLst/>
          </a:prstGeom>
          <a:solidFill>
            <a:srgbClr val="FFFFFF"/>
          </a:solidFill>
          <a:ln w="254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graphicFrame>
        <p:nvGraphicFramePr>
          <p:cNvPr id="20" name="Table 19">
            <a:extLst>
              <a:ext uri="{FF2B5EF4-FFF2-40B4-BE49-F238E27FC236}">
                <a16:creationId xmlns:a16="http://schemas.microsoft.com/office/drawing/2014/main" id="{41371D80-C9EE-3746-958E-4F1F65D18145}"/>
              </a:ext>
            </a:extLst>
          </p:cNvPr>
          <p:cNvGraphicFramePr>
            <a:graphicFrameLocks noGrp="1"/>
          </p:cNvGraphicFramePr>
          <p:nvPr>
            <p:extLst/>
          </p:nvPr>
        </p:nvGraphicFramePr>
        <p:xfrm>
          <a:off x="7756976" y="3775704"/>
          <a:ext cx="4187535" cy="918000"/>
        </p:xfrm>
        <a:graphic>
          <a:graphicData uri="http://schemas.openxmlformats.org/drawingml/2006/table">
            <a:tbl>
              <a:tblPr firstRow="1" bandRow="1">
                <a:tableStyleId>{69012ECD-51FC-41F1-AA8D-1B2483CD663E}</a:tableStyleId>
              </a:tblPr>
              <a:tblGrid>
                <a:gridCol w="126566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40674">
                  <a:extLst>
                    <a:ext uri="{9D8B030D-6E8A-4147-A177-3AD203B41FA5}">
                      <a16:colId xmlns:a16="http://schemas.microsoft.com/office/drawing/2014/main" val="20003"/>
                    </a:ext>
                  </a:extLst>
                </a:gridCol>
              </a:tblGrid>
              <a:tr h="306000">
                <a:tc>
                  <a:txBody>
                    <a:bodyPr/>
                    <a:lstStyle/>
                    <a:p>
                      <a:pPr algn="ctr"/>
                      <a:r>
                        <a:rPr lang="en-US" sz="1400" dirty="0" err="1">
                          <a:solidFill>
                            <a:schemeClr val="accent3"/>
                          </a:solidFill>
                        </a:rPr>
                        <a:t>SDoH</a:t>
                      </a:r>
                      <a:endParaRPr lang="en-US" sz="1400" dirty="0">
                        <a:solidFill>
                          <a:schemeClr val="accent3"/>
                        </a:solidFill>
                      </a:endParaRPr>
                    </a:p>
                  </a:txBody>
                  <a:tcPr/>
                </a:tc>
                <a:tc>
                  <a:txBody>
                    <a:bodyPr/>
                    <a:lstStyle/>
                    <a:p>
                      <a:pPr algn="ctr"/>
                      <a:r>
                        <a:rPr lang="en-US" sz="1400" dirty="0" err="1">
                          <a:solidFill>
                            <a:schemeClr val="accent3"/>
                          </a:solidFill>
                        </a:rPr>
                        <a:t>aRR</a:t>
                      </a:r>
                      <a:endParaRPr lang="en-US" sz="1400" dirty="0">
                        <a:solidFill>
                          <a:schemeClr val="accent3"/>
                        </a:solidFill>
                      </a:endParaRPr>
                    </a:p>
                  </a:txBody>
                  <a:tcPr/>
                </a:tc>
                <a:tc>
                  <a:txBody>
                    <a:bodyPr/>
                    <a:lstStyle/>
                    <a:p>
                      <a:pPr algn="ctr"/>
                      <a:r>
                        <a:rPr lang="en-US" sz="1400" dirty="0">
                          <a:solidFill>
                            <a:schemeClr val="accent3"/>
                          </a:solidFill>
                        </a:rPr>
                        <a:t>95% CI</a:t>
                      </a:r>
                    </a:p>
                  </a:txBody>
                  <a:tcPr/>
                </a:tc>
                <a:tc>
                  <a:txBody>
                    <a:bodyPr/>
                    <a:lstStyle/>
                    <a:p>
                      <a:pPr algn="ctr"/>
                      <a:r>
                        <a:rPr lang="en-US" sz="1400" dirty="0">
                          <a:solidFill>
                            <a:schemeClr val="accent3"/>
                          </a:solidFill>
                        </a:rPr>
                        <a:t>p-value</a:t>
                      </a:r>
                    </a:p>
                  </a:txBody>
                  <a:tcPr/>
                </a:tc>
                <a:extLst>
                  <a:ext uri="{0D108BD9-81ED-4DB2-BD59-A6C34878D82A}">
                    <a16:rowId xmlns:a16="http://schemas.microsoft.com/office/drawing/2014/main" val="10000"/>
                  </a:ext>
                </a:extLst>
              </a:tr>
              <a:tr h="306000">
                <a:tc>
                  <a:txBody>
                    <a:bodyPr/>
                    <a:lstStyle/>
                    <a:p>
                      <a:pPr algn="ctr"/>
                      <a:r>
                        <a:rPr lang="en-US" sz="1400" dirty="0"/>
                        <a:t>Avg. Age</a:t>
                      </a:r>
                    </a:p>
                  </a:txBody>
                  <a:tcPr/>
                </a:tc>
                <a:tc>
                  <a:txBody>
                    <a:bodyPr/>
                    <a:lstStyle/>
                    <a:p>
                      <a:pPr algn="ctr"/>
                      <a:r>
                        <a:rPr lang="en-US" sz="1400" dirty="0"/>
                        <a:t>0.92</a:t>
                      </a:r>
                    </a:p>
                  </a:txBody>
                  <a:tcPr/>
                </a:tc>
                <a:tc>
                  <a:txBody>
                    <a:bodyPr/>
                    <a:lstStyle/>
                    <a:p>
                      <a:pPr algn="ctr"/>
                      <a:r>
                        <a:rPr lang="en-US" sz="1400" dirty="0"/>
                        <a:t>0.87-0.97</a:t>
                      </a:r>
                    </a:p>
                  </a:txBody>
                  <a:tcPr/>
                </a:tc>
                <a:tc>
                  <a:txBody>
                    <a:bodyPr/>
                    <a:lstStyle/>
                    <a:p>
                      <a:pPr algn="ctr"/>
                      <a:r>
                        <a:rPr lang="en-US" sz="1400" dirty="0"/>
                        <a:t>0.004</a:t>
                      </a:r>
                    </a:p>
                  </a:txBody>
                  <a:tcPr/>
                </a:tc>
                <a:extLst>
                  <a:ext uri="{0D108BD9-81ED-4DB2-BD59-A6C34878D82A}">
                    <a16:rowId xmlns:a16="http://schemas.microsoft.com/office/drawing/2014/main" val="10001"/>
                  </a:ext>
                </a:extLst>
              </a:tr>
              <a:tr h="306000">
                <a:tc>
                  <a:txBody>
                    <a:bodyPr/>
                    <a:lstStyle/>
                    <a:p>
                      <a:pPr algn="ctr"/>
                      <a:r>
                        <a:rPr lang="en-US" sz="1400" dirty="0"/>
                        <a:t>% Unmarried</a:t>
                      </a:r>
                    </a:p>
                  </a:txBody>
                  <a:tcPr/>
                </a:tc>
                <a:tc>
                  <a:txBody>
                    <a:bodyPr/>
                    <a:lstStyle/>
                    <a:p>
                      <a:pPr algn="ctr"/>
                      <a:r>
                        <a:rPr lang="en-US" sz="1400" dirty="0"/>
                        <a:t>1.032</a:t>
                      </a:r>
                    </a:p>
                  </a:txBody>
                  <a:tcPr/>
                </a:tc>
                <a:tc>
                  <a:txBody>
                    <a:bodyPr/>
                    <a:lstStyle/>
                    <a:p>
                      <a:pPr algn="ctr"/>
                      <a:r>
                        <a:rPr lang="en-US" sz="1400" dirty="0"/>
                        <a:t>1.01-1.106</a:t>
                      </a:r>
                    </a:p>
                  </a:txBody>
                  <a:tcPr/>
                </a:tc>
                <a:tc>
                  <a:txBody>
                    <a:bodyPr/>
                    <a:lstStyle/>
                    <a:p>
                      <a:pPr algn="ctr"/>
                      <a:r>
                        <a:rPr lang="en-US" sz="1400" dirty="0"/>
                        <a:t>0.022</a:t>
                      </a:r>
                    </a:p>
                  </a:txBody>
                  <a:tcPr/>
                </a:tc>
                <a:extLst>
                  <a:ext uri="{0D108BD9-81ED-4DB2-BD59-A6C34878D82A}">
                    <a16:rowId xmlns:a16="http://schemas.microsoft.com/office/drawing/2014/main" val="10002"/>
                  </a:ext>
                </a:extLst>
              </a:tr>
            </a:tbl>
          </a:graphicData>
        </a:graphic>
      </p:graphicFrame>
      <p:sp>
        <p:nvSpPr>
          <p:cNvPr id="21" name="TextBox 20">
            <a:extLst>
              <a:ext uri="{FF2B5EF4-FFF2-40B4-BE49-F238E27FC236}">
                <a16:creationId xmlns:a16="http://schemas.microsoft.com/office/drawing/2014/main" id="{E425ABDC-41CB-3C45-B734-93FCC80B74A0}"/>
              </a:ext>
            </a:extLst>
          </p:cNvPr>
          <p:cNvSpPr txBox="1"/>
          <p:nvPr/>
        </p:nvSpPr>
        <p:spPr>
          <a:xfrm>
            <a:off x="7244015" y="3497702"/>
            <a:ext cx="5180923" cy="307777"/>
          </a:xfrm>
          <a:prstGeom prst="rect">
            <a:avLst/>
          </a:prstGeom>
          <a:noFill/>
        </p:spPr>
        <p:txBody>
          <a:bodyPr wrap="square" rtlCol="0">
            <a:spAutoFit/>
          </a:bodyPr>
          <a:lstStyle/>
          <a:p>
            <a:pPr algn="ctr"/>
            <a:r>
              <a:rPr lang="en-CA" sz="1400" i="1" dirty="0">
                <a:latin typeface="Times New Roman" panose="02020603050405020304" pitchFamily="18" charset="0"/>
                <a:cs typeface="Times New Roman" panose="02020603050405020304" pitchFamily="18" charset="0"/>
              </a:rPr>
              <a:t>Linear Regression Output for Chlamydia 5-yr. Average Rates</a:t>
            </a:r>
          </a:p>
        </p:txBody>
      </p:sp>
      <p:sp>
        <p:nvSpPr>
          <p:cNvPr id="22" name="Oval 21">
            <a:extLst>
              <a:ext uri="{FF2B5EF4-FFF2-40B4-BE49-F238E27FC236}">
                <a16:creationId xmlns:a16="http://schemas.microsoft.com/office/drawing/2014/main" id="{C5CF89BE-5F1F-4440-AE43-14363042AB03}"/>
              </a:ext>
            </a:extLst>
          </p:cNvPr>
          <p:cNvSpPr/>
          <p:nvPr/>
        </p:nvSpPr>
        <p:spPr bwMode="auto">
          <a:xfrm>
            <a:off x="8645037" y="6331185"/>
            <a:ext cx="265588" cy="98870"/>
          </a:xfrm>
          <a:prstGeom prst="ellipse">
            <a:avLst/>
          </a:prstGeom>
          <a:solidFill>
            <a:srgbClr val="FFFFF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23" name="Oval 22">
            <a:extLst>
              <a:ext uri="{FF2B5EF4-FFF2-40B4-BE49-F238E27FC236}">
                <a16:creationId xmlns:a16="http://schemas.microsoft.com/office/drawing/2014/main" id="{C8D26CFA-8D82-7548-B6DA-58B818C4D3D2}"/>
              </a:ext>
            </a:extLst>
          </p:cNvPr>
          <p:cNvSpPr/>
          <p:nvPr/>
        </p:nvSpPr>
        <p:spPr bwMode="auto">
          <a:xfrm>
            <a:off x="8885682" y="6481494"/>
            <a:ext cx="132794" cy="98870"/>
          </a:xfrm>
          <a:prstGeom prst="ellipse">
            <a:avLst/>
          </a:prstGeom>
          <a:solidFill>
            <a:srgbClr val="FFFFF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24" name="Oval 23">
            <a:extLst>
              <a:ext uri="{FF2B5EF4-FFF2-40B4-BE49-F238E27FC236}">
                <a16:creationId xmlns:a16="http://schemas.microsoft.com/office/drawing/2014/main" id="{A47B434A-648C-4D40-A0C6-111E4E3985DC}"/>
              </a:ext>
            </a:extLst>
          </p:cNvPr>
          <p:cNvSpPr/>
          <p:nvPr/>
        </p:nvSpPr>
        <p:spPr bwMode="auto">
          <a:xfrm>
            <a:off x="9330837" y="6393457"/>
            <a:ext cx="265588" cy="98870"/>
          </a:xfrm>
          <a:prstGeom prst="ellipse">
            <a:avLst/>
          </a:prstGeom>
          <a:solidFill>
            <a:srgbClr val="FFFFF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25" name="Oval 24">
            <a:extLst>
              <a:ext uri="{FF2B5EF4-FFF2-40B4-BE49-F238E27FC236}">
                <a16:creationId xmlns:a16="http://schemas.microsoft.com/office/drawing/2014/main" id="{0AC6C799-63DC-FA41-8E4E-2BD77E98D430}"/>
              </a:ext>
            </a:extLst>
          </p:cNvPr>
          <p:cNvSpPr/>
          <p:nvPr/>
        </p:nvSpPr>
        <p:spPr bwMode="auto">
          <a:xfrm>
            <a:off x="10798514" y="6435631"/>
            <a:ext cx="120672" cy="101388"/>
          </a:xfrm>
          <a:prstGeom prst="ellipse">
            <a:avLst/>
          </a:prstGeom>
          <a:solidFill>
            <a:srgbClr val="FFFFF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26" name="Oval 25">
            <a:extLst>
              <a:ext uri="{FF2B5EF4-FFF2-40B4-BE49-F238E27FC236}">
                <a16:creationId xmlns:a16="http://schemas.microsoft.com/office/drawing/2014/main" id="{9E2438AB-0007-754A-B962-9B5AA46C3CC0}"/>
              </a:ext>
            </a:extLst>
          </p:cNvPr>
          <p:cNvSpPr/>
          <p:nvPr/>
        </p:nvSpPr>
        <p:spPr bwMode="auto">
          <a:xfrm>
            <a:off x="9850744" y="5569553"/>
            <a:ext cx="162100" cy="76120"/>
          </a:xfrm>
          <a:prstGeom prst="ellipse">
            <a:avLst/>
          </a:prstGeom>
          <a:solidFill>
            <a:srgbClr val="FFFFF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27" name="Oval 26">
            <a:extLst>
              <a:ext uri="{FF2B5EF4-FFF2-40B4-BE49-F238E27FC236}">
                <a16:creationId xmlns:a16="http://schemas.microsoft.com/office/drawing/2014/main" id="{D2FCE749-6743-2D4B-9121-2DD5A0E9AAF1}"/>
              </a:ext>
            </a:extLst>
          </p:cNvPr>
          <p:cNvSpPr/>
          <p:nvPr/>
        </p:nvSpPr>
        <p:spPr bwMode="auto">
          <a:xfrm>
            <a:off x="10481510" y="6285362"/>
            <a:ext cx="120672" cy="101388"/>
          </a:xfrm>
          <a:prstGeom prst="ellipse">
            <a:avLst/>
          </a:prstGeom>
          <a:solidFill>
            <a:srgbClr val="FFFFF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grpSp>
        <p:nvGrpSpPr>
          <p:cNvPr id="28" name="Group 27">
            <a:extLst>
              <a:ext uri="{FF2B5EF4-FFF2-40B4-BE49-F238E27FC236}">
                <a16:creationId xmlns:a16="http://schemas.microsoft.com/office/drawing/2014/main" id="{169B5304-5A09-984C-B222-AC8FD4C5E1C8}"/>
              </a:ext>
            </a:extLst>
          </p:cNvPr>
          <p:cNvGrpSpPr/>
          <p:nvPr/>
        </p:nvGrpSpPr>
        <p:grpSpPr>
          <a:xfrm>
            <a:off x="7969485" y="674621"/>
            <a:ext cx="3045376" cy="2675927"/>
            <a:chOff x="3972084" y="3317443"/>
            <a:chExt cx="3886200" cy="2978264"/>
          </a:xfrm>
        </p:grpSpPr>
        <p:pic>
          <p:nvPicPr>
            <p:cNvPr id="29" name="Picture 2">
              <a:extLst>
                <a:ext uri="{FF2B5EF4-FFF2-40B4-BE49-F238E27FC236}">
                  <a16:creationId xmlns:a16="http://schemas.microsoft.com/office/drawing/2014/main" id="{45F24E38-964A-6F46-9ED2-EA5CF7FE1B6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56326" y="3829559"/>
              <a:ext cx="2356637" cy="213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Arrow Connector 29">
              <a:extLst>
                <a:ext uri="{FF2B5EF4-FFF2-40B4-BE49-F238E27FC236}">
                  <a16:creationId xmlns:a16="http://schemas.microsoft.com/office/drawing/2014/main" id="{C0F28B49-503C-D74E-9F05-E18248AC1F3B}"/>
                </a:ext>
              </a:extLst>
            </p:cNvPr>
            <p:cNvCxnSpPr>
              <a:cxnSpLocks/>
            </p:cNvCxnSpPr>
            <p:nvPr/>
          </p:nvCxnSpPr>
          <p:spPr bwMode="auto">
            <a:xfrm>
              <a:off x="4656326" y="5969000"/>
              <a:ext cx="2356637" cy="0"/>
            </a:xfrm>
            <a:prstGeom prst="straightConnector1">
              <a:avLst/>
            </a:prstGeom>
            <a:solidFill>
              <a:srgbClr val="E5E5CC"/>
            </a:solidFill>
            <a:ln w="25400" cap="flat" cmpd="sng" algn="ctr">
              <a:solidFill>
                <a:srgbClr val="000066"/>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2366099A-9A5C-1240-AC1E-6B12DC4600E4}"/>
                </a:ext>
              </a:extLst>
            </p:cNvPr>
            <p:cNvCxnSpPr>
              <a:cxnSpLocks/>
            </p:cNvCxnSpPr>
            <p:nvPr/>
          </p:nvCxnSpPr>
          <p:spPr bwMode="auto">
            <a:xfrm flipV="1">
              <a:off x="4656326" y="3780399"/>
              <a:ext cx="0" cy="2188602"/>
            </a:xfrm>
            <a:prstGeom prst="straightConnector1">
              <a:avLst/>
            </a:prstGeom>
            <a:solidFill>
              <a:srgbClr val="E5E5CC"/>
            </a:solidFill>
            <a:ln w="25400" cap="flat" cmpd="sng" algn="ctr">
              <a:solidFill>
                <a:srgbClr val="000066"/>
              </a:solidFill>
              <a:prstDash val="solid"/>
              <a:round/>
              <a:headEnd type="none" w="med" len="med"/>
              <a:tailEnd type="arrow"/>
            </a:ln>
            <a:effectLst/>
          </p:spPr>
        </p:cxnSp>
        <p:sp>
          <p:nvSpPr>
            <p:cNvPr id="32" name="TextBox 31">
              <a:extLst>
                <a:ext uri="{FF2B5EF4-FFF2-40B4-BE49-F238E27FC236}">
                  <a16:creationId xmlns:a16="http://schemas.microsoft.com/office/drawing/2014/main" id="{0115BD67-0EA1-5A45-8FFA-9BBF80787492}"/>
                </a:ext>
              </a:extLst>
            </p:cNvPr>
            <p:cNvSpPr txBox="1"/>
            <p:nvPr/>
          </p:nvSpPr>
          <p:spPr>
            <a:xfrm>
              <a:off x="3972084" y="6009475"/>
              <a:ext cx="3886200" cy="286232"/>
            </a:xfrm>
            <a:prstGeom prst="rect">
              <a:avLst/>
            </a:prstGeom>
            <a:noFill/>
          </p:spPr>
          <p:txBody>
            <a:bodyPr wrap="square" rtlCol="0">
              <a:spAutoFit/>
            </a:bodyPr>
            <a:lstStyle/>
            <a:p>
              <a:r>
                <a:rPr lang="en-CA" sz="1400" dirty="0"/>
                <a:t>Avg. Household Income of Community</a:t>
              </a:r>
            </a:p>
          </p:txBody>
        </p:sp>
        <p:sp>
          <p:nvSpPr>
            <p:cNvPr id="33" name="TextBox 32">
              <a:extLst>
                <a:ext uri="{FF2B5EF4-FFF2-40B4-BE49-F238E27FC236}">
                  <a16:creationId xmlns:a16="http://schemas.microsoft.com/office/drawing/2014/main" id="{4369805F-F24D-A34C-AC19-102B5BB666B6}"/>
                </a:ext>
              </a:extLst>
            </p:cNvPr>
            <p:cNvSpPr txBox="1"/>
            <p:nvPr/>
          </p:nvSpPr>
          <p:spPr>
            <a:xfrm rot="16200000">
              <a:off x="3614012" y="4651639"/>
              <a:ext cx="1542272" cy="286231"/>
            </a:xfrm>
            <a:prstGeom prst="rect">
              <a:avLst/>
            </a:prstGeom>
            <a:noFill/>
          </p:spPr>
          <p:txBody>
            <a:bodyPr wrap="square" rtlCol="0">
              <a:spAutoFit/>
            </a:bodyPr>
            <a:lstStyle/>
            <a:p>
              <a:pPr algn="ctr"/>
              <a:r>
                <a:rPr lang="en-CA" sz="1400" dirty="0"/>
                <a:t>HCV Rate</a:t>
              </a:r>
            </a:p>
          </p:txBody>
        </p:sp>
        <p:sp>
          <p:nvSpPr>
            <p:cNvPr id="34" name="Right Arrow 33">
              <a:extLst>
                <a:ext uri="{FF2B5EF4-FFF2-40B4-BE49-F238E27FC236}">
                  <a16:creationId xmlns:a16="http://schemas.microsoft.com/office/drawing/2014/main" id="{4C0241EF-4A39-0C40-B24D-398B4F674F29}"/>
                </a:ext>
              </a:extLst>
            </p:cNvPr>
            <p:cNvSpPr/>
            <p:nvPr/>
          </p:nvSpPr>
          <p:spPr bwMode="auto">
            <a:xfrm rot="2620625">
              <a:off x="4792339" y="4360973"/>
              <a:ext cx="1495583" cy="1091876"/>
            </a:xfrm>
            <a:prstGeom prst="rightArrow">
              <a:avLst/>
            </a:prstGeom>
            <a:solidFill>
              <a:schemeClr val="accent6">
                <a:lumMod val="60000"/>
                <a:lumOff val="40000"/>
                <a:alpha val="28000"/>
              </a:schemeClr>
            </a:solidFill>
            <a:ln w="25400" cap="flat" cmpd="sng" algn="ctr">
              <a:solidFill>
                <a:srgbClr val="000066">
                  <a:alpha val="0"/>
                </a:srgb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35" name="Oval 34">
              <a:extLst>
                <a:ext uri="{FF2B5EF4-FFF2-40B4-BE49-F238E27FC236}">
                  <a16:creationId xmlns:a16="http://schemas.microsoft.com/office/drawing/2014/main" id="{3F682DF2-F712-754C-9248-74244B64C50E}"/>
                </a:ext>
              </a:extLst>
            </p:cNvPr>
            <p:cNvSpPr/>
            <p:nvPr/>
          </p:nvSpPr>
          <p:spPr bwMode="auto">
            <a:xfrm>
              <a:off x="7315200" y="5054600"/>
              <a:ext cx="138988" cy="203200"/>
            </a:xfrm>
            <a:prstGeom prst="ellipse">
              <a:avLst/>
            </a:prstGeom>
            <a:solidFill>
              <a:srgbClr val="FFFFF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36" name="Oval 35">
              <a:extLst>
                <a:ext uri="{FF2B5EF4-FFF2-40B4-BE49-F238E27FC236}">
                  <a16:creationId xmlns:a16="http://schemas.microsoft.com/office/drawing/2014/main" id="{BE16713A-A2F0-0344-9432-2E0B0B72E46F}"/>
                </a:ext>
              </a:extLst>
            </p:cNvPr>
            <p:cNvSpPr/>
            <p:nvPr/>
          </p:nvSpPr>
          <p:spPr bwMode="auto">
            <a:xfrm>
              <a:off x="7176212" y="5351279"/>
              <a:ext cx="138988" cy="203200"/>
            </a:xfrm>
            <a:prstGeom prst="ellipse">
              <a:avLst/>
            </a:prstGeom>
            <a:solidFill>
              <a:srgbClr val="FFFFF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37" name="Oval 36">
              <a:extLst>
                <a:ext uri="{FF2B5EF4-FFF2-40B4-BE49-F238E27FC236}">
                  <a16:creationId xmlns:a16="http://schemas.microsoft.com/office/drawing/2014/main" id="{0AF891BB-0569-6946-8FA5-B917194207CA}"/>
                </a:ext>
              </a:extLst>
            </p:cNvPr>
            <p:cNvSpPr/>
            <p:nvPr/>
          </p:nvSpPr>
          <p:spPr bwMode="auto">
            <a:xfrm>
              <a:off x="4876800" y="3317443"/>
              <a:ext cx="138988" cy="203200"/>
            </a:xfrm>
            <a:prstGeom prst="ellipse">
              <a:avLst/>
            </a:prstGeom>
            <a:solidFill>
              <a:srgbClr val="FFFFF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38" name="Rectangle 37">
              <a:extLst>
                <a:ext uri="{FF2B5EF4-FFF2-40B4-BE49-F238E27FC236}">
                  <a16:creationId xmlns:a16="http://schemas.microsoft.com/office/drawing/2014/main" id="{C028B96B-6D36-864D-A1A8-C01E2FB7A261}"/>
                </a:ext>
              </a:extLst>
            </p:cNvPr>
            <p:cNvSpPr/>
            <p:nvPr/>
          </p:nvSpPr>
          <p:spPr bwMode="auto">
            <a:xfrm>
              <a:off x="4690526" y="3987349"/>
              <a:ext cx="105417" cy="118969"/>
            </a:xfrm>
            <a:prstGeom prst="rect">
              <a:avLst/>
            </a:prstGeom>
            <a:solidFill>
              <a:srgbClr val="FFFFFF"/>
            </a:solidFill>
            <a:ln w="254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39" name="Oval 38">
              <a:extLst>
                <a:ext uri="{FF2B5EF4-FFF2-40B4-BE49-F238E27FC236}">
                  <a16:creationId xmlns:a16="http://schemas.microsoft.com/office/drawing/2014/main" id="{42DCBBEF-E9F1-0246-B304-BABF3239360F}"/>
                </a:ext>
              </a:extLst>
            </p:cNvPr>
            <p:cNvSpPr/>
            <p:nvPr/>
          </p:nvSpPr>
          <p:spPr bwMode="auto">
            <a:xfrm>
              <a:off x="6529776" y="4495800"/>
              <a:ext cx="138988" cy="203200"/>
            </a:xfrm>
            <a:prstGeom prst="ellipse">
              <a:avLst/>
            </a:prstGeom>
            <a:solidFill>
              <a:srgbClr val="FFFFFF"/>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sp>
          <p:nvSpPr>
            <p:cNvPr id="40" name="Rectangle 39">
              <a:extLst>
                <a:ext uri="{FF2B5EF4-FFF2-40B4-BE49-F238E27FC236}">
                  <a16:creationId xmlns:a16="http://schemas.microsoft.com/office/drawing/2014/main" id="{B34512D2-47AE-A845-B548-6E4F8EEB8A9D}"/>
                </a:ext>
              </a:extLst>
            </p:cNvPr>
            <p:cNvSpPr/>
            <p:nvPr/>
          </p:nvSpPr>
          <p:spPr bwMode="auto">
            <a:xfrm>
              <a:off x="5334001" y="3527860"/>
              <a:ext cx="105417" cy="118969"/>
            </a:xfrm>
            <a:prstGeom prst="rect">
              <a:avLst/>
            </a:prstGeom>
            <a:solidFill>
              <a:srgbClr val="FFFFFF"/>
            </a:solidFill>
            <a:ln w="254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CA" sz="1800" b="0" i="0" u="none" strike="noStrike" cap="none" normalizeH="0" baseline="0">
                <a:ln>
                  <a:noFill/>
                </a:ln>
                <a:solidFill>
                  <a:schemeClr val="tx1"/>
                </a:solidFill>
                <a:effectLst/>
                <a:latin typeface="Verdana" pitchFamily="34" charset="0"/>
              </a:endParaRPr>
            </a:p>
          </p:txBody>
        </p:sp>
      </p:grpSp>
      <p:graphicFrame>
        <p:nvGraphicFramePr>
          <p:cNvPr id="41" name="Table 40">
            <a:extLst>
              <a:ext uri="{FF2B5EF4-FFF2-40B4-BE49-F238E27FC236}">
                <a16:creationId xmlns:a16="http://schemas.microsoft.com/office/drawing/2014/main" id="{391ABE0A-2238-FD40-B666-1CC066249F46}"/>
              </a:ext>
            </a:extLst>
          </p:cNvPr>
          <p:cNvGraphicFramePr>
            <a:graphicFrameLocks noGrp="1"/>
          </p:cNvGraphicFramePr>
          <p:nvPr>
            <p:extLst/>
          </p:nvPr>
        </p:nvGraphicFramePr>
        <p:xfrm>
          <a:off x="7854411" y="421129"/>
          <a:ext cx="3561915" cy="612000"/>
        </p:xfrm>
        <a:graphic>
          <a:graphicData uri="http://schemas.openxmlformats.org/drawingml/2006/table">
            <a:tbl>
              <a:tblPr firstRow="1" bandRow="1">
                <a:tableStyleId>{69012ECD-51FC-41F1-AA8D-1B2483CD663E}</a:tableStyleId>
              </a:tblPr>
              <a:tblGrid>
                <a:gridCol w="890479">
                  <a:extLst>
                    <a:ext uri="{9D8B030D-6E8A-4147-A177-3AD203B41FA5}">
                      <a16:colId xmlns:a16="http://schemas.microsoft.com/office/drawing/2014/main" val="20000"/>
                    </a:ext>
                  </a:extLst>
                </a:gridCol>
                <a:gridCol w="640302">
                  <a:extLst>
                    <a:ext uri="{9D8B030D-6E8A-4147-A177-3AD203B41FA5}">
                      <a16:colId xmlns:a16="http://schemas.microsoft.com/office/drawing/2014/main" val="20001"/>
                    </a:ext>
                  </a:extLst>
                </a:gridCol>
                <a:gridCol w="1118138">
                  <a:extLst>
                    <a:ext uri="{9D8B030D-6E8A-4147-A177-3AD203B41FA5}">
                      <a16:colId xmlns:a16="http://schemas.microsoft.com/office/drawing/2014/main" val="20002"/>
                    </a:ext>
                  </a:extLst>
                </a:gridCol>
                <a:gridCol w="912996">
                  <a:extLst>
                    <a:ext uri="{9D8B030D-6E8A-4147-A177-3AD203B41FA5}">
                      <a16:colId xmlns:a16="http://schemas.microsoft.com/office/drawing/2014/main" val="20003"/>
                    </a:ext>
                  </a:extLst>
                </a:gridCol>
              </a:tblGrid>
              <a:tr h="306000">
                <a:tc>
                  <a:txBody>
                    <a:bodyPr/>
                    <a:lstStyle/>
                    <a:p>
                      <a:pPr algn="ctr"/>
                      <a:r>
                        <a:rPr lang="en-US" sz="1400" dirty="0" err="1"/>
                        <a:t>SDoH</a:t>
                      </a:r>
                      <a:endParaRPr lang="en-US" sz="1400" dirty="0"/>
                    </a:p>
                  </a:txBody>
                  <a:tcPr/>
                </a:tc>
                <a:tc>
                  <a:txBody>
                    <a:bodyPr/>
                    <a:lstStyle/>
                    <a:p>
                      <a:pPr algn="ctr"/>
                      <a:r>
                        <a:rPr lang="en-US" sz="1400" dirty="0" err="1"/>
                        <a:t>aRR</a:t>
                      </a:r>
                      <a:endParaRPr lang="en-US" sz="1400" dirty="0"/>
                    </a:p>
                  </a:txBody>
                  <a:tcPr/>
                </a:tc>
                <a:tc>
                  <a:txBody>
                    <a:bodyPr/>
                    <a:lstStyle/>
                    <a:p>
                      <a:pPr algn="ctr"/>
                      <a:r>
                        <a:rPr lang="en-US" sz="1400" dirty="0"/>
                        <a:t>95% CI</a:t>
                      </a:r>
                    </a:p>
                  </a:txBody>
                  <a:tcPr/>
                </a:tc>
                <a:tc>
                  <a:txBody>
                    <a:bodyPr/>
                    <a:lstStyle/>
                    <a:p>
                      <a:pPr algn="ctr"/>
                      <a:r>
                        <a:rPr lang="en-US" sz="1400" dirty="0"/>
                        <a:t>p-value</a:t>
                      </a:r>
                    </a:p>
                  </a:txBody>
                  <a:tcPr/>
                </a:tc>
                <a:extLst>
                  <a:ext uri="{0D108BD9-81ED-4DB2-BD59-A6C34878D82A}">
                    <a16:rowId xmlns:a16="http://schemas.microsoft.com/office/drawing/2014/main" val="10000"/>
                  </a:ext>
                </a:extLst>
              </a:tr>
              <a:tr h="306000">
                <a:tc>
                  <a:txBody>
                    <a:bodyPr/>
                    <a:lstStyle/>
                    <a:p>
                      <a:r>
                        <a:rPr lang="en-US" sz="1400" dirty="0"/>
                        <a:t>Income</a:t>
                      </a:r>
                    </a:p>
                  </a:txBody>
                  <a:tcPr/>
                </a:tc>
                <a:tc>
                  <a:txBody>
                    <a:bodyPr/>
                    <a:lstStyle/>
                    <a:p>
                      <a:r>
                        <a:rPr lang="en-US" sz="1400" dirty="0"/>
                        <a:t>0.95</a:t>
                      </a:r>
                    </a:p>
                  </a:txBody>
                  <a:tcPr/>
                </a:tc>
                <a:tc>
                  <a:txBody>
                    <a:bodyPr/>
                    <a:lstStyle/>
                    <a:p>
                      <a:r>
                        <a:rPr lang="en-US" sz="1400" dirty="0"/>
                        <a:t>0.92-0.97</a:t>
                      </a:r>
                    </a:p>
                  </a:txBody>
                  <a:tcPr/>
                </a:tc>
                <a:tc>
                  <a:txBody>
                    <a:bodyPr/>
                    <a:lstStyle/>
                    <a:p>
                      <a:r>
                        <a:rPr lang="en-US" sz="1400" dirty="0"/>
                        <a:t>&lt;0.000</a:t>
                      </a:r>
                    </a:p>
                  </a:txBody>
                  <a:tcPr/>
                </a:tc>
                <a:extLst>
                  <a:ext uri="{0D108BD9-81ED-4DB2-BD59-A6C34878D82A}">
                    <a16:rowId xmlns:a16="http://schemas.microsoft.com/office/drawing/2014/main" val="10001"/>
                  </a:ext>
                </a:extLst>
              </a:tr>
            </a:tbl>
          </a:graphicData>
        </a:graphic>
      </p:graphicFrame>
      <p:sp>
        <p:nvSpPr>
          <p:cNvPr id="42" name="TextBox 41">
            <a:extLst>
              <a:ext uri="{FF2B5EF4-FFF2-40B4-BE49-F238E27FC236}">
                <a16:creationId xmlns:a16="http://schemas.microsoft.com/office/drawing/2014/main" id="{095FAC93-CEDB-2C4F-AFA6-3508D685644D}"/>
              </a:ext>
            </a:extLst>
          </p:cNvPr>
          <p:cNvSpPr txBox="1"/>
          <p:nvPr/>
        </p:nvSpPr>
        <p:spPr>
          <a:xfrm>
            <a:off x="7424247" y="23384"/>
            <a:ext cx="4278373" cy="307777"/>
          </a:xfrm>
          <a:prstGeom prst="rect">
            <a:avLst/>
          </a:prstGeom>
          <a:noFill/>
        </p:spPr>
        <p:txBody>
          <a:bodyPr wrap="square" rtlCol="0">
            <a:spAutoFit/>
          </a:bodyPr>
          <a:lstStyle/>
          <a:p>
            <a:pPr algn="ctr"/>
            <a:r>
              <a:rPr lang="en-CA" sz="1400" i="1" dirty="0">
                <a:latin typeface="Times New Roman" panose="02020603050405020304" pitchFamily="18" charset="0"/>
                <a:cs typeface="Times New Roman" panose="02020603050405020304" pitchFamily="18" charset="0"/>
              </a:rPr>
              <a:t>Linear Regression Output for HCV 5-yr. Average Rates</a:t>
            </a:r>
          </a:p>
        </p:txBody>
      </p:sp>
      <p:sp>
        <p:nvSpPr>
          <p:cNvPr id="43" name="TextBox 42">
            <a:extLst>
              <a:ext uri="{FF2B5EF4-FFF2-40B4-BE49-F238E27FC236}">
                <a16:creationId xmlns:a16="http://schemas.microsoft.com/office/drawing/2014/main" id="{0551E398-671E-FA4F-8F40-7C61F87EAE99}"/>
              </a:ext>
            </a:extLst>
          </p:cNvPr>
          <p:cNvSpPr txBox="1"/>
          <p:nvPr/>
        </p:nvSpPr>
        <p:spPr>
          <a:xfrm>
            <a:off x="1535502" y="6418053"/>
            <a:ext cx="3897029" cy="369332"/>
          </a:xfrm>
          <a:prstGeom prst="rect">
            <a:avLst/>
          </a:prstGeom>
          <a:noFill/>
        </p:spPr>
        <p:txBody>
          <a:bodyPr wrap="none" rtlCol="0">
            <a:spAutoFit/>
          </a:bodyPr>
          <a:lstStyle/>
          <a:p>
            <a:r>
              <a:rPr lang="en-US" dirty="0"/>
              <a:t>Stephanie Konrad, EPH3.04, CAHR 2019</a:t>
            </a:r>
          </a:p>
        </p:txBody>
      </p:sp>
    </p:spTree>
    <p:extLst>
      <p:ext uri="{BB962C8B-B14F-4D97-AF65-F5344CB8AC3E}">
        <p14:creationId xmlns:p14="http://schemas.microsoft.com/office/powerpoint/2010/main" val="1427847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03CC-CF7C-8345-A35F-3AA3A3A602B3}"/>
              </a:ext>
            </a:extLst>
          </p:cNvPr>
          <p:cNvSpPr>
            <a:spLocks noGrp="1"/>
          </p:cNvSpPr>
          <p:nvPr>
            <p:ph type="title"/>
          </p:nvPr>
        </p:nvSpPr>
        <p:spPr/>
        <p:txBody>
          <a:bodyPr/>
          <a:lstStyle/>
          <a:p>
            <a:r>
              <a:rPr lang="en-US" dirty="0"/>
              <a:t>HIV Prevention Updates</a:t>
            </a:r>
          </a:p>
        </p:txBody>
      </p:sp>
    </p:spTree>
    <p:extLst>
      <p:ext uri="{BB962C8B-B14F-4D97-AF65-F5344CB8AC3E}">
        <p14:creationId xmlns:p14="http://schemas.microsoft.com/office/powerpoint/2010/main" val="170667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60A68B-F38C-FC45-A4BF-15706045FDE7}"/>
              </a:ext>
            </a:extLst>
          </p:cNvPr>
          <p:cNvSpPr>
            <a:spLocks noGrp="1"/>
          </p:cNvSpPr>
          <p:nvPr>
            <p:ph type="title"/>
          </p:nvPr>
        </p:nvSpPr>
        <p:spPr/>
        <p:txBody>
          <a:bodyPr>
            <a:normAutofit/>
          </a:bodyPr>
          <a:lstStyle/>
          <a:p>
            <a:r>
              <a:rPr lang="en-US" sz="4000" b="1" dirty="0"/>
              <a:t>Undetectable = </a:t>
            </a:r>
            <a:r>
              <a:rPr lang="en-US" sz="4000" b="1" dirty="0" err="1"/>
              <a:t>Untransmittable</a:t>
            </a:r>
            <a:endParaRPr lang="en-US" sz="4000" b="1" dirty="0"/>
          </a:p>
        </p:txBody>
      </p:sp>
      <p:sp>
        <p:nvSpPr>
          <p:cNvPr id="6" name="Content Placeholder 2">
            <a:extLst>
              <a:ext uri="{FF2B5EF4-FFF2-40B4-BE49-F238E27FC236}">
                <a16:creationId xmlns:a16="http://schemas.microsoft.com/office/drawing/2014/main" id="{B51322CA-353C-EF4A-A995-62F59B0F4BE9}"/>
              </a:ext>
            </a:extLst>
          </p:cNvPr>
          <p:cNvSpPr>
            <a:spLocks noGrp="1"/>
          </p:cNvSpPr>
          <p:nvPr>
            <p:ph idx="1"/>
          </p:nvPr>
        </p:nvSpPr>
        <p:spPr>
          <a:xfrm>
            <a:off x="838200" y="1486958"/>
            <a:ext cx="10515600" cy="4351338"/>
          </a:xfrm>
        </p:spPr>
        <p:txBody>
          <a:bodyPr>
            <a:normAutofit/>
          </a:bodyPr>
          <a:lstStyle/>
          <a:p>
            <a:r>
              <a:rPr lang="en-US" dirty="0"/>
              <a:t>PARTNER-1</a:t>
            </a:r>
          </a:p>
          <a:p>
            <a:pPr lvl="1"/>
            <a:r>
              <a:rPr lang="en-US" dirty="0"/>
              <a:t>888 heterosexual couples in 14 countries in Europe.</a:t>
            </a:r>
          </a:p>
          <a:p>
            <a:pPr lvl="1"/>
            <a:r>
              <a:rPr lang="en-US" dirty="0"/>
              <a:t>0 linked transmission with 36,000 reported </a:t>
            </a:r>
            <a:r>
              <a:rPr lang="en-US" dirty="0" err="1"/>
              <a:t>condomless</a:t>
            </a:r>
            <a:r>
              <a:rPr lang="en-US" dirty="0"/>
              <a:t> sex acts.</a:t>
            </a:r>
          </a:p>
          <a:p>
            <a:r>
              <a:rPr lang="en-US" dirty="0"/>
              <a:t>Opposites Attract</a:t>
            </a:r>
          </a:p>
          <a:p>
            <a:pPr lvl="1"/>
            <a:r>
              <a:rPr lang="en-US" dirty="0"/>
              <a:t>343 </a:t>
            </a:r>
            <a:r>
              <a:rPr lang="en-US" dirty="0" err="1"/>
              <a:t>msm</a:t>
            </a:r>
            <a:r>
              <a:rPr lang="en-US" dirty="0"/>
              <a:t> couples with 591 couple-years of follow-up.</a:t>
            </a:r>
          </a:p>
          <a:p>
            <a:pPr lvl="1"/>
            <a:r>
              <a:rPr lang="en-US" dirty="0"/>
              <a:t>0 linked transmissions with 16,800 reported </a:t>
            </a:r>
            <a:r>
              <a:rPr lang="en-US" dirty="0" err="1"/>
              <a:t>condomless</a:t>
            </a:r>
            <a:r>
              <a:rPr lang="en-US" dirty="0"/>
              <a:t> sex acts.</a:t>
            </a:r>
          </a:p>
          <a:p>
            <a:r>
              <a:rPr lang="en-US" dirty="0"/>
              <a:t>PARTNER-2</a:t>
            </a:r>
          </a:p>
          <a:p>
            <a:pPr lvl="1"/>
            <a:r>
              <a:rPr lang="en-US" dirty="0"/>
              <a:t>783 </a:t>
            </a:r>
            <a:r>
              <a:rPr lang="en-US" dirty="0" err="1"/>
              <a:t>msm</a:t>
            </a:r>
            <a:r>
              <a:rPr lang="en-US" dirty="0"/>
              <a:t> couples in 1596 couple years of follow-up.</a:t>
            </a:r>
          </a:p>
          <a:p>
            <a:pPr lvl="1"/>
            <a:r>
              <a:rPr lang="en-US" dirty="0"/>
              <a:t>0 linked transmissions after 77,000 reported </a:t>
            </a:r>
            <a:r>
              <a:rPr lang="en-US" dirty="0" err="1"/>
              <a:t>condomless</a:t>
            </a:r>
            <a:r>
              <a:rPr lang="en-US" dirty="0"/>
              <a:t> sex acts.</a:t>
            </a:r>
          </a:p>
          <a:p>
            <a:pPr lvl="2"/>
            <a:endParaRPr lang="en-US" dirty="0"/>
          </a:p>
          <a:p>
            <a:pPr lvl="1"/>
            <a:endParaRPr lang="en-US" dirty="0"/>
          </a:p>
        </p:txBody>
      </p:sp>
      <p:sp>
        <p:nvSpPr>
          <p:cNvPr id="7" name="Rectangle 6">
            <a:extLst>
              <a:ext uri="{FF2B5EF4-FFF2-40B4-BE49-F238E27FC236}">
                <a16:creationId xmlns:a16="http://schemas.microsoft.com/office/drawing/2014/main" id="{6DAFED0D-E6A4-7E4D-AAAB-3ECC926C4946}"/>
              </a:ext>
            </a:extLst>
          </p:cNvPr>
          <p:cNvSpPr/>
          <p:nvPr/>
        </p:nvSpPr>
        <p:spPr>
          <a:xfrm>
            <a:off x="0" y="6581001"/>
            <a:ext cx="8004048" cy="276999"/>
          </a:xfrm>
          <a:prstGeom prst="rect">
            <a:avLst/>
          </a:prstGeom>
        </p:spPr>
        <p:txBody>
          <a:bodyPr wrap="square">
            <a:spAutoFit/>
          </a:bodyPr>
          <a:lstStyle/>
          <a:p>
            <a:r>
              <a:rPr lang="en-US" sz="1200" dirty="0"/>
              <a:t>Stefan </a:t>
            </a:r>
            <a:r>
              <a:rPr lang="en-US" sz="1200" dirty="0" err="1"/>
              <a:t>Baral</a:t>
            </a:r>
            <a:r>
              <a:rPr lang="en-US" sz="1200" dirty="0"/>
              <a:t>, CAHR 2019, </a:t>
            </a:r>
            <a:r>
              <a:rPr lang="en-US" sz="1200" dirty="0" err="1"/>
              <a:t>Bavinton</a:t>
            </a:r>
            <a:r>
              <a:rPr lang="en-US" sz="1200" dirty="0"/>
              <a:t> et al,</a:t>
            </a:r>
            <a:r>
              <a:rPr lang="en-US" sz="1200" i="1" dirty="0"/>
              <a:t> Lancet HIV, 2018, Rodger et al, JAMA 2016, Rodger et al IAS 2018 </a:t>
            </a:r>
          </a:p>
        </p:txBody>
      </p:sp>
    </p:spTree>
    <p:extLst>
      <p:ext uri="{BB962C8B-B14F-4D97-AF65-F5344CB8AC3E}">
        <p14:creationId xmlns:p14="http://schemas.microsoft.com/office/powerpoint/2010/main" val="1989242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05AC-D8C9-974F-BABE-6096F81572C2}"/>
              </a:ext>
            </a:extLst>
          </p:cNvPr>
          <p:cNvSpPr>
            <a:spLocks noGrp="1"/>
          </p:cNvSpPr>
          <p:nvPr>
            <p:ph type="title"/>
          </p:nvPr>
        </p:nvSpPr>
        <p:spPr>
          <a:xfrm>
            <a:off x="0" y="332656"/>
            <a:ext cx="12192000" cy="1143000"/>
          </a:xfrm>
        </p:spPr>
        <p:txBody>
          <a:bodyPr>
            <a:normAutofit fontScale="90000"/>
          </a:bodyPr>
          <a:lstStyle/>
          <a:p>
            <a:r>
              <a:rPr lang="en-US" sz="3600" b="1" dirty="0"/>
              <a:t>Accessible testing, ART, and care linkage prevents new HIV infections</a:t>
            </a:r>
          </a:p>
        </p:txBody>
      </p:sp>
      <p:sp>
        <p:nvSpPr>
          <p:cNvPr id="5" name="TextBox 4">
            <a:extLst>
              <a:ext uri="{FF2B5EF4-FFF2-40B4-BE49-F238E27FC236}">
                <a16:creationId xmlns:a16="http://schemas.microsoft.com/office/drawing/2014/main" id="{1F4D42F7-2831-F443-95DF-88268D6285E1}"/>
              </a:ext>
            </a:extLst>
          </p:cNvPr>
          <p:cNvSpPr txBox="1"/>
          <p:nvPr/>
        </p:nvSpPr>
        <p:spPr>
          <a:xfrm>
            <a:off x="6581362" y="6465916"/>
            <a:ext cx="5346656" cy="369332"/>
          </a:xfrm>
          <a:prstGeom prst="rect">
            <a:avLst/>
          </a:prstGeom>
          <a:noFill/>
        </p:spPr>
        <p:txBody>
          <a:bodyPr wrap="none" rtlCol="0">
            <a:spAutoFit/>
          </a:bodyPr>
          <a:lstStyle/>
          <a:p>
            <a:r>
              <a:rPr lang="en-US" dirty="0"/>
              <a:t>Modified from: https://</a:t>
            </a:r>
            <a:r>
              <a:rPr lang="en-US" dirty="0" err="1"/>
              <a:t>www.lshtm.ac.uk</a:t>
            </a:r>
            <a:r>
              <a:rPr lang="en-US" dirty="0"/>
              <a:t>/media/20901</a:t>
            </a:r>
          </a:p>
        </p:txBody>
      </p:sp>
      <p:pic>
        <p:nvPicPr>
          <p:cNvPr id="6" name="Picture 5">
            <a:extLst>
              <a:ext uri="{FF2B5EF4-FFF2-40B4-BE49-F238E27FC236}">
                <a16:creationId xmlns:a16="http://schemas.microsoft.com/office/drawing/2014/main" id="{63B7B491-79DA-8F49-BBB6-A3C3558842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2491299"/>
            <a:ext cx="7683126" cy="3796849"/>
          </a:xfrm>
          <a:prstGeom prst="rect">
            <a:avLst/>
          </a:prstGeom>
        </p:spPr>
      </p:pic>
      <p:sp>
        <p:nvSpPr>
          <p:cNvPr id="7" name="TextBox 6">
            <a:extLst>
              <a:ext uri="{FF2B5EF4-FFF2-40B4-BE49-F238E27FC236}">
                <a16:creationId xmlns:a16="http://schemas.microsoft.com/office/drawing/2014/main" id="{56BBEFF2-E8C2-9648-93C6-BD27644A0AC0}"/>
              </a:ext>
            </a:extLst>
          </p:cNvPr>
          <p:cNvSpPr txBox="1"/>
          <p:nvPr/>
        </p:nvSpPr>
        <p:spPr>
          <a:xfrm>
            <a:off x="8521326" y="2646252"/>
            <a:ext cx="3214802" cy="2862322"/>
          </a:xfrm>
          <a:prstGeom prst="rect">
            <a:avLst/>
          </a:prstGeom>
          <a:noFill/>
        </p:spPr>
        <p:txBody>
          <a:bodyPr wrap="square" rtlCol="0">
            <a:spAutoFit/>
          </a:bodyPr>
          <a:lstStyle/>
          <a:p>
            <a:r>
              <a:rPr lang="en-US" b="1" dirty="0"/>
              <a:t>Arm A: </a:t>
            </a:r>
            <a:r>
              <a:rPr lang="en-US" dirty="0"/>
              <a:t>Universal home-based testing + active linkage to care + immediate ART </a:t>
            </a:r>
          </a:p>
          <a:p>
            <a:r>
              <a:rPr lang="en-US" b="1" dirty="0"/>
              <a:t>Arm B: </a:t>
            </a:r>
            <a:r>
              <a:rPr lang="en-US" dirty="0"/>
              <a:t>Universal home-based testing + active linkage to care + ART as per national guideline</a:t>
            </a:r>
          </a:p>
          <a:p>
            <a:r>
              <a:rPr lang="en-US" b="1" dirty="0" err="1"/>
              <a:t>ArmC</a:t>
            </a:r>
            <a:r>
              <a:rPr lang="en-US" b="1" dirty="0"/>
              <a:t>: </a:t>
            </a:r>
            <a:r>
              <a:rPr lang="en-US" dirty="0"/>
              <a:t>(Control) Existing testing + prevention and referral to care, ART as per national guideline</a:t>
            </a:r>
          </a:p>
        </p:txBody>
      </p:sp>
      <p:sp>
        <p:nvSpPr>
          <p:cNvPr id="8" name="TextBox 7">
            <a:extLst>
              <a:ext uri="{FF2B5EF4-FFF2-40B4-BE49-F238E27FC236}">
                <a16:creationId xmlns:a16="http://schemas.microsoft.com/office/drawing/2014/main" id="{8DBD444B-DC4C-CF42-8A6D-B5C5BE2F79A4}"/>
              </a:ext>
            </a:extLst>
          </p:cNvPr>
          <p:cNvSpPr txBox="1"/>
          <p:nvPr/>
        </p:nvSpPr>
        <p:spPr>
          <a:xfrm>
            <a:off x="6581362" y="6258435"/>
            <a:ext cx="5610638" cy="369332"/>
          </a:xfrm>
          <a:prstGeom prst="rect">
            <a:avLst/>
          </a:prstGeom>
          <a:noFill/>
        </p:spPr>
        <p:txBody>
          <a:bodyPr wrap="none" rtlCol="0">
            <a:spAutoFit/>
          </a:bodyPr>
          <a:lstStyle/>
          <a:p>
            <a:r>
              <a:rPr lang="en-US" dirty="0"/>
              <a:t>http://</a:t>
            </a:r>
            <a:r>
              <a:rPr lang="en-US" dirty="0" err="1"/>
              <a:t>www.ncbi.nlm.nih.gov</a:t>
            </a:r>
            <a:r>
              <a:rPr lang="en-US" dirty="0"/>
              <a:t>/</a:t>
            </a:r>
            <a:r>
              <a:rPr lang="en-US" dirty="0" err="1"/>
              <a:t>pmc</a:t>
            </a:r>
            <a:r>
              <a:rPr lang="en-US" dirty="0"/>
              <a:t>/articles/PMC3929317/​</a:t>
            </a:r>
          </a:p>
        </p:txBody>
      </p:sp>
      <p:sp>
        <p:nvSpPr>
          <p:cNvPr id="3" name="Rectangle 2">
            <a:extLst>
              <a:ext uri="{FF2B5EF4-FFF2-40B4-BE49-F238E27FC236}">
                <a16:creationId xmlns:a16="http://schemas.microsoft.com/office/drawing/2014/main" id="{37B511AE-67B1-F445-B460-5F9DFD3337B0}"/>
              </a:ext>
            </a:extLst>
          </p:cNvPr>
          <p:cNvSpPr/>
          <p:nvPr/>
        </p:nvSpPr>
        <p:spPr>
          <a:xfrm>
            <a:off x="838200" y="1844968"/>
            <a:ext cx="10897928" cy="461665"/>
          </a:xfrm>
          <a:prstGeom prst="rect">
            <a:avLst/>
          </a:prstGeom>
        </p:spPr>
        <p:txBody>
          <a:bodyPr wrap="square">
            <a:spAutoFit/>
          </a:bodyPr>
          <a:lstStyle/>
          <a:p>
            <a:r>
              <a:rPr lang="en-US" sz="2400" dirty="0" err="1"/>
              <a:t>PopART</a:t>
            </a:r>
            <a:r>
              <a:rPr lang="en-US" sz="2400" dirty="0"/>
              <a:t> (HTPN071) 21 clusters in Zambia and Western Cape, SA (N=~600,000)</a:t>
            </a:r>
          </a:p>
        </p:txBody>
      </p:sp>
    </p:spTree>
    <p:extLst>
      <p:ext uri="{BB962C8B-B14F-4D97-AF65-F5344CB8AC3E}">
        <p14:creationId xmlns:p14="http://schemas.microsoft.com/office/powerpoint/2010/main" val="3605940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C582-AF0C-CA42-8BFD-AD03C3F42B53}"/>
              </a:ext>
            </a:extLst>
          </p:cNvPr>
          <p:cNvSpPr>
            <a:spLocks noGrp="1"/>
          </p:cNvSpPr>
          <p:nvPr>
            <p:ph type="title"/>
          </p:nvPr>
        </p:nvSpPr>
        <p:spPr/>
        <p:txBody>
          <a:bodyPr>
            <a:normAutofit/>
          </a:bodyPr>
          <a:lstStyle/>
          <a:p>
            <a:r>
              <a:rPr lang="en-US" sz="3600" b="1" dirty="0"/>
              <a:t>Targeting those left behind by 90-90-90</a:t>
            </a:r>
          </a:p>
        </p:txBody>
      </p:sp>
      <p:sp>
        <p:nvSpPr>
          <p:cNvPr id="3" name="Content Placeholder 2">
            <a:extLst>
              <a:ext uri="{FF2B5EF4-FFF2-40B4-BE49-F238E27FC236}">
                <a16:creationId xmlns:a16="http://schemas.microsoft.com/office/drawing/2014/main" id="{8B823191-FC9D-914D-A60F-8956F1EF7E73}"/>
              </a:ext>
            </a:extLst>
          </p:cNvPr>
          <p:cNvSpPr>
            <a:spLocks noGrp="1"/>
          </p:cNvSpPr>
          <p:nvPr>
            <p:ph idx="1"/>
          </p:nvPr>
        </p:nvSpPr>
        <p:spPr>
          <a:xfrm>
            <a:off x="663388" y="1445565"/>
            <a:ext cx="7096568" cy="4595147"/>
          </a:xfrm>
        </p:spPr>
        <p:txBody>
          <a:bodyPr>
            <a:normAutofit/>
          </a:bodyPr>
          <a:lstStyle/>
          <a:p>
            <a:r>
              <a:rPr lang="en-US" sz="2200" dirty="0"/>
              <a:t>In sustained HIV epidemics, large population-level studies of policy implementation for universal HIV testing and/or ART coverage alone, or in combination with other chronic disease management, have improved rates of HIV suppression but have had modest, if any, impact on overall HIV incidence</a:t>
            </a:r>
            <a:r>
              <a:rPr lang="en-US" sz="2200" baseline="30000" dirty="0"/>
              <a:t>1-3</a:t>
            </a:r>
            <a:r>
              <a:rPr lang="en-US" sz="2200" dirty="0"/>
              <a:t>. </a:t>
            </a:r>
          </a:p>
          <a:p>
            <a:r>
              <a:rPr lang="en-US" sz="2200" dirty="0"/>
              <a:t>Smaller sub-populations are drivers for ongoing HIV incidence. </a:t>
            </a:r>
          </a:p>
          <a:p>
            <a:r>
              <a:rPr lang="en-US" sz="2200" dirty="0"/>
              <a:t>Focusing resources on HIV prevention and treatment within the subpopulations with highest population-attributable fraction for new infections is necessary to achieve global targets for HIV treatment and prevention</a:t>
            </a:r>
            <a:r>
              <a:rPr lang="en-US" sz="2200" baseline="30000" dirty="0"/>
              <a:t>4-5</a:t>
            </a:r>
            <a:r>
              <a:rPr lang="en-US" sz="2200" dirty="0"/>
              <a:t>.</a:t>
            </a:r>
          </a:p>
        </p:txBody>
      </p:sp>
      <p:sp>
        <p:nvSpPr>
          <p:cNvPr id="4" name="Rectangle 3">
            <a:extLst>
              <a:ext uri="{FF2B5EF4-FFF2-40B4-BE49-F238E27FC236}">
                <a16:creationId xmlns:a16="http://schemas.microsoft.com/office/drawing/2014/main" id="{B7F6351E-B881-2C42-86A5-8911901B497A}"/>
              </a:ext>
            </a:extLst>
          </p:cNvPr>
          <p:cNvSpPr/>
          <p:nvPr/>
        </p:nvSpPr>
        <p:spPr>
          <a:xfrm>
            <a:off x="0" y="6003026"/>
            <a:ext cx="8859716" cy="276999"/>
          </a:xfrm>
          <a:prstGeom prst="rect">
            <a:avLst/>
          </a:prstGeom>
        </p:spPr>
        <p:txBody>
          <a:bodyPr wrap="square">
            <a:spAutoFit/>
          </a:bodyPr>
          <a:lstStyle/>
          <a:p>
            <a:r>
              <a:rPr lang="en-US" sz="1200" baseline="30000" dirty="0"/>
              <a:t>2</a:t>
            </a:r>
            <a:r>
              <a:rPr lang="en-US" sz="1200" dirty="0"/>
              <a:t>Dabis, et al, 2016 The impact of Universal Test and Treat on HIV incidence in a rural South African Population IAS 2016</a:t>
            </a:r>
          </a:p>
        </p:txBody>
      </p:sp>
      <p:sp>
        <p:nvSpPr>
          <p:cNvPr id="5" name="Rectangle 4">
            <a:extLst>
              <a:ext uri="{FF2B5EF4-FFF2-40B4-BE49-F238E27FC236}">
                <a16:creationId xmlns:a16="http://schemas.microsoft.com/office/drawing/2014/main" id="{0F28DC71-C922-F340-8F5D-19C1783ED288}"/>
              </a:ext>
            </a:extLst>
          </p:cNvPr>
          <p:cNvSpPr/>
          <p:nvPr/>
        </p:nvSpPr>
        <p:spPr>
          <a:xfrm>
            <a:off x="0" y="5832582"/>
            <a:ext cx="8859716" cy="276999"/>
          </a:xfrm>
          <a:prstGeom prst="rect">
            <a:avLst/>
          </a:prstGeom>
        </p:spPr>
        <p:txBody>
          <a:bodyPr wrap="square">
            <a:spAutoFit/>
          </a:bodyPr>
          <a:lstStyle/>
          <a:p>
            <a:r>
              <a:rPr lang="en-US" sz="1200" baseline="30000" dirty="0"/>
              <a:t>1</a:t>
            </a:r>
            <a:r>
              <a:rPr lang="en-US" sz="1200" dirty="0"/>
              <a:t>Havlir et al, 2018, https://programme.aids2018.org/PAGMaterial/PPT/6212_8402/SEARCHv12.pdf</a:t>
            </a:r>
          </a:p>
        </p:txBody>
      </p:sp>
      <p:sp>
        <p:nvSpPr>
          <p:cNvPr id="6" name="Rectangle 5">
            <a:extLst>
              <a:ext uri="{FF2B5EF4-FFF2-40B4-BE49-F238E27FC236}">
                <a16:creationId xmlns:a16="http://schemas.microsoft.com/office/drawing/2014/main" id="{3DCC856F-54A1-6945-BC30-A87929CC0B8C}"/>
              </a:ext>
            </a:extLst>
          </p:cNvPr>
          <p:cNvSpPr/>
          <p:nvPr/>
        </p:nvSpPr>
        <p:spPr>
          <a:xfrm>
            <a:off x="0" y="6154580"/>
            <a:ext cx="7399914" cy="276999"/>
          </a:xfrm>
          <a:prstGeom prst="rect">
            <a:avLst/>
          </a:prstGeom>
        </p:spPr>
        <p:txBody>
          <a:bodyPr wrap="square">
            <a:spAutoFit/>
          </a:bodyPr>
          <a:lstStyle/>
          <a:p>
            <a:r>
              <a:rPr lang="en-US" sz="1200" baseline="30000" dirty="0"/>
              <a:t>3</a:t>
            </a:r>
            <a:r>
              <a:rPr lang="en-US" sz="1200" dirty="0"/>
              <a:t>http://www.ncbi.nlm.nih.gov/pmc/articles/PMC3929317/</a:t>
            </a:r>
          </a:p>
        </p:txBody>
      </p:sp>
      <p:sp>
        <p:nvSpPr>
          <p:cNvPr id="8" name="TextBox 7">
            <a:extLst>
              <a:ext uri="{FF2B5EF4-FFF2-40B4-BE49-F238E27FC236}">
                <a16:creationId xmlns:a16="http://schemas.microsoft.com/office/drawing/2014/main" id="{964B0D23-CD3E-E744-82CE-E4FE7C59832A}"/>
              </a:ext>
            </a:extLst>
          </p:cNvPr>
          <p:cNvSpPr txBox="1"/>
          <p:nvPr/>
        </p:nvSpPr>
        <p:spPr>
          <a:xfrm>
            <a:off x="13835" y="6508522"/>
            <a:ext cx="2128912" cy="276999"/>
          </a:xfrm>
          <a:prstGeom prst="rect">
            <a:avLst/>
          </a:prstGeom>
          <a:noFill/>
        </p:spPr>
        <p:txBody>
          <a:bodyPr wrap="square" rtlCol="0">
            <a:spAutoFit/>
          </a:bodyPr>
          <a:lstStyle/>
          <a:p>
            <a:r>
              <a:rPr lang="en-US" sz="1200" baseline="30000" dirty="0"/>
              <a:t>5</a:t>
            </a:r>
            <a:r>
              <a:rPr lang="en-US" sz="1200" dirty="0"/>
              <a:t>Mishra et al, CROI 2019</a:t>
            </a:r>
          </a:p>
        </p:txBody>
      </p:sp>
      <p:sp>
        <p:nvSpPr>
          <p:cNvPr id="9" name="TextBox 8">
            <a:extLst>
              <a:ext uri="{FF2B5EF4-FFF2-40B4-BE49-F238E27FC236}">
                <a16:creationId xmlns:a16="http://schemas.microsoft.com/office/drawing/2014/main" id="{10692591-C8E9-124E-ADA1-222020602EE4}"/>
              </a:ext>
            </a:extLst>
          </p:cNvPr>
          <p:cNvSpPr txBox="1">
            <a:spLocks noChangeArrowheads="1"/>
          </p:cNvSpPr>
          <p:nvPr/>
        </p:nvSpPr>
        <p:spPr bwMode="auto">
          <a:xfrm>
            <a:off x="13834" y="6325024"/>
            <a:ext cx="3084965" cy="276999"/>
          </a:xfrm>
          <a:prstGeom prst="rect">
            <a:avLst/>
          </a:prstGeom>
          <a:noFill/>
          <a:ln w="9525">
            <a:noFill/>
            <a:miter lim="800000"/>
            <a:headEnd/>
            <a:tailEnd/>
          </a:ln>
        </p:spPr>
        <p:txBody>
          <a:bodyPr wrap="square">
            <a:spAutoFit/>
          </a:bodyPr>
          <a:lstStyle/>
          <a:p>
            <a:r>
              <a:rPr lang="en-US" altLang="en-US" sz="1200" baseline="30000" dirty="0">
                <a:solidFill>
                  <a:schemeClr val="tx1"/>
                </a:solidFill>
              </a:rPr>
              <a:t>4</a:t>
            </a:r>
            <a:r>
              <a:rPr lang="en-GB" altLang="en-US" sz="1200" dirty="0">
                <a:solidFill>
                  <a:schemeClr val="tx1"/>
                </a:solidFill>
              </a:rPr>
              <a:t>Knight J, Baral, Mishra et al, CROI 2019</a:t>
            </a:r>
          </a:p>
        </p:txBody>
      </p:sp>
      <p:sp>
        <p:nvSpPr>
          <p:cNvPr id="10" name="TextBox 9">
            <a:extLst>
              <a:ext uri="{FF2B5EF4-FFF2-40B4-BE49-F238E27FC236}">
                <a16:creationId xmlns:a16="http://schemas.microsoft.com/office/drawing/2014/main" id="{C141B84D-BE50-064A-B5FB-24951226EAFC}"/>
              </a:ext>
            </a:extLst>
          </p:cNvPr>
          <p:cNvSpPr txBox="1">
            <a:spLocks noChangeArrowheads="1"/>
          </p:cNvSpPr>
          <p:nvPr/>
        </p:nvSpPr>
        <p:spPr bwMode="auto">
          <a:xfrm>
            <a:off x="9251576" y="5261982"/>
            <a:ext cx="2829737" cy="276999"/>
          </a:xfrm>
          <a:prstGeom prst="rect">
            <a:avLst/>
          </a:prstGeom>
          <a:noFill/>
          <a:ln w="9525">
            <a:noFill/>
            <a:miter lim="800000"/>
            <a:headEnd/>
            <a:tailEnd/>
          </a:ln>
        </p:spPr>
        <p:txBody>
          <a:bodyPr wrap="square">
            <a:spAutoFit/>
          </a:bodyPr>
          <a:lstStyle/>
          <a:p>
            <a:r>
              <a:rPr lang="en-GB" altLang="en-US" sz="1200" dirty="0" err="1">
                <a:solidFill>
                  <a:schemeClr val="tx1"/>
                </a:solidFill>
              </a:rPr>
              <a:t>Mishra</a:t>
            </a:r>
            <a:r>
              <a:rPr lang="en-GB" altLang="en-US" sz="1200" dirty="0">
                <a:solidFill>
                  <a:schemeClr val="tx1"/>
                </a:solidFill>
              </a:rPr>
              <a:t> </a:t>
            </a:r>
            <a:r>
              <a:rPr lang="en-GB" altLang="en-US" sz="1200" dirty="0"/>
              <a:t>S, Pickles M, et al, in preparation</a:t>
            </a:r>
            <a:endParaRPr lang="en-GB" altLang="en-US" sz="1200" dirty="0">
              <a:solidFill>
                <a:schemeClr val="tx1"/>
              </a:solidFill>
            </a:endParaRPr>
          </a:p>
        </p:txBody>
      </p:sp>
      <p:grpSp>
        <p:nvGrpSpPr>
          <p:cNvPr id="11" name="Group 10">
            <a:extLst>
              <a:ext uri="{FF2B5EF4-FFF2-40B4-BE49-F238E27FC236}">
                <a16:creationId xmlns:a16="http://schemas.microsoft.com/office/drawing/2014/main" id="{7D024D29-69E4-9F4A-934C-483E3730F76D}"/>
              </a:ext>
            </a:extLst>
          </p:cNvPr>
          <p:cNvGrpSpPr/>
          <p:nvPr/>
        </p:nvGrpSpPr>
        <p:grpSpPr>
          <a:xfrm>
            <a:off x="7781364" y="1253993"/>
            <a:ext cx="5087009" cy="3935585"/>
            <a:chOff x="1024223" y="260446"/>
            <a:chExt cx="7564343" cy="4917863"/>
          </a:xfrm>
        </p:grpSpPr>
        <p:grpSp>
          <p:nvGrpSpPr>
            <p:cNvPr id="12" name="Group 30">
              <a:extLst>
                <a:ext uri="{FF2B5EF4-FFF2-40B4-BE49-F238E27FC236}">
                  <a16:creationId xmlns:a16="http://schemas.microsoft.com/office/drawing/2014/main" id="{06BCDB2A-3BAD-4B4B-97CD-69A7E00EE9F1}"/>
                </a:ext>
              </a:extLst>
            </p:cNvPr>
            <p:cNvGrpSpPr/>
            <p:nvPr/>
          </p:nvGrpSpPr>
          <p:grpSpPr>
            <a:xfrm>
              <a:off x="1024223" y="260446"/>
              <a:ext cx="7564343" cy="4288918"/>
              <a:chOff x="1006415" y="260446"/>
              <a:chExt cx="7564343" cy="4288918"/>
            </a:xfrm>
          </p:grpSpPr>
          <p:grpSp>
            <p:nvGrpSpPr>
              <p:cNvPr id="15" name="Group 28">
                <a:extLst>
                  <a:ext uri="{FF2B5EF4-FFF2-40B4-BE49-F238E27FC236}">
                    <a16:creationId xmlns:a16="http://schemas.microsoft.com/office/drawing/2014/main" id="{7058EFDA-1D82-D247-BBC1-EB159692DC1A}"/>
                  </a:ext>
                </a:extLst>
              </p:cNvPr>
              <p:cNvGrpSpPr/>
              <p:nvPr/>
            </p:nvGrpSpPr>
            <p:grpSpPr>
              <a:xfrm>
                <a:off x="1006415" y="260446"/>
                <a:ext cx="6393991" cy="4288918"/>
                <a:chOff x="794172" y="278148"/>
                <a:chExt cx="7062506" cy="4656864"/>
              </a:xfrm>
            </p:grpSpPr>
            <p:pic>
              <p:nvPicPr>
                <p:cNvPr id="17" name="Picture 16">
                  <a:extLst>
                    <a:ext uri="{FF2B5EF4-FFF2-40B4-BE49-F238E27FC236}">
                      <a16:creationId xmlns:a16="http://schemas.microsoft.com/office/drawing/2014/main" id="{81760E7F-5B9E-1543-B07E-56BBA2842A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4172" y="278148"/>
                  <a:ext cx="7045884" cy="3893093"/>
                </a:xfrm>
                <a:prstGeom prst="rect">
                  <a:avLst/>
                </a:prstGeom>
              </p:spPr>
            </p:pic>
            <p:sp>
              <p:nvSpPr>
                <p:cNvPr id="18" name="TextBox 17">
                  <a:extLst>
                    <a:ext uri="{FF2B5EF4-FFF2-40B4-BE49-F238E27FC236}">
                      <a16:creationId xmlns:a16="http://schemas.microsoft.com/office/drawing/2014/main" id="{B350B41D-85A2-BE49-970F-CCD23AE30E0F}"/>
                    </a:ext>
                  </a:extLst>
                </p:cNvPr>
                <p:cNvSpPr txBox="1"/>
                <p:nvPr/>
              </p:nvSpPr>
              <p:spPr>
                <a:xfrm>
                  <a:off x="1464318" y="4151861"/>
                  <a:ext cx="2162432" cy="501271"/>
                </a:xfrm>
                <a:prstGeom prst="rect">
                  <a:avLst/>
                </a:prstGeom>
                <a:solidFill>
                  <a:schemeClr val="bg1"/>
                </a:solidFill>
              </p:spPr>
              <p:txBody>
                <a:bodyPr wrap="square" rtlCol="0">
                  <a:spAutoFit/>
                </a:bodyPr>
                <a:lstStyle/>
                <a:p>
                  <a:pPr algn="ctr"/>
                  <a:r>
                    <a:rPr lang="en-US" sz="1200" dirty="0"/>
                    <a:t>Uniform coverage</a:t>
                  </a:r>
                </a:p>
                <a:p>
                  <a:pPr algn="ctr"/>
                  <a:r>
                    <a:rPr lang="en-US" sz="1200" dirty="0"/>
                    <a:t> </a:t>
                  </a:r>
                  <a:r>
                    <a:rPr lang="en-US" sz="1200" i="1" dirty="0"/>
                    <a:t>(no targeting)</a:t>
                  </a:r>
                </a:p>
              </p:txBody>
            </p:sp>
            <p:sp>
              <p:nvSpPr>
                <p:cNvPr id="19" name="TextBox 18">
                  <a:extLst>
                    <a:ext uri="{FF2B5EF4-FFF2-40B4-BE49-F238E27FC236}">
                      <a16:creationId xmlns:a16="http://schemas.microsoft.com/office/drawing/2014/main" id="{6E76D192-D2AA-0F4E-8BBC-E36131A060F8}"/>
                    </a:ext>
                  </a:extLst>
                </p:cNvPr>
                <p:cNvSpPr txBox="1"/>
                <p:nvPr/>
              </p:nvSpPr>
              <p:spPr>
                <a:xfrm>
                  <a:off x="3464961" y="4233232"/>
                  <a:ext cx="2194123" cy="701780"/>
                </a:xfrm>
                <a:prstGeom prst="rect">
                  <a:avLst/>
                </a:prstGeom>
                <a:solidFill>
                  <a:schemeClr val="bg1"/>
                </a:solidFill>
              </p:spPr>
              <p:txBody>
                <a:bodyPr wrap="square" rtlCol="0">
                  <a:spAutoFit/>
                </a:bodyPr>
                <a:lstStyle/>
                <a:p>
                  <a:pPr algn="ctr"/>
                  <a:r>
                    <a:rPr lang="en-US" sz="1200" dirty="0"/>
                    <a:t>50% high risk </a:t>
                  </a:r>
                  <a:br>
                    <a:rPr lang="en-US" sz="1200" dirty="0"/>
                  </a:br>
                  <a:r>
                    <a:rPr lang="en-US" sz="1200" dirty="0"/>
                    <a:t>receive PrEP</a:t>
                  </a:r>
                </a:p>
                <a:p>
                  <a:pPr algn="ctr"/>
                  <a:r>
                    <a:rPr lang="en-US" sz="1200" dirty="0"/>
                    <a:t> </a:t>
                  </a:r>
                  <a:r>
                    <a:rPr lang="en-US" sz="1200" i="1" dirty="0"/>
                    <a:t>(some targeting)</a:t>
                  </a:r>
                </a:p>
              </p:txBody>
            </p:sp>
            <p:sp>
              <p:nvSpPr>
                <p:cNvPr id="20" name="TextBox 19">
                  <a:extLst>
                    <a:ext uri="{FF2B5EF4-FFF2-40B4-BE49-F238E27FC236}">
                      <a16:creationId xmlns:a16="http://schemas.microsoft.com/office/drawing/2014/main" id="{B1A792CD-8EA3-A347-A9BF-7E259B979287}"/>
                    </a:ext>
                  </a:extLst>
                </p:cNvPr>
                <p:cNvSpPr txBox="1"/>
                <p:nvPr/>
              </p:nvSpPr>
              <p:spPr>
                <a:xfrm>
                  <a:off x="5694246" y="4171240"/>
                  <a:ext cx="2162432" cy="701780"/>
                </a:xfrm>
                <a:prstGeom prst="rect">
                  <a:avLst/>
                </a:prstGeom>
                <a:solidFill>
                  <a:schemeClr val="bg1"/>
                </a:solidFill>
              </p:spPr>
              <p:txBody>
                <a:bodyPr wrap="square" rtlCol="0">
                  <a:spAutoFit/>
                </a:bodyPr>
                <a:lstStyle/>
                <a:p>
                  <a:pPr algn="ctr"/>
                  <a:r>
                    <a:rPr lang="en-US" sz="1200" dirty="0"/>
                    <a:t>PrEP targeted to high-risk individuals</a:t>
                  </a:r>
                </a:p>
                <a:p>
                  <a:pPr algn="ctr"/>
                  <a:r>
                    <a:rPr lang="en-US" sz="1200" dirty="0"/>
                    <a:t> </a:t>
                  </a:r>
                  <a:r>
                    <a:rPr lang="en-US" sz="1200" i="1" dirty="0"/>
                    <a:t>(full targeting)</a:t>
                  </a:r>
                </a:p>
              </p:txBody>
            </p:sp>
          </p:grpSp>
          <p:sp>
            <p:nvSpPr>
              <p:cNvPr id="16" name="TextBox 15">
                <a:extLst>
                  <a:ext uri="{FF2B5EF4-FFF2-40B4-BE49-F238E27FC236}">
                    <a16:creationId xmlns:a16="http://schemas.microsoft.com/office/drawing/2014/main" id="{60C020C3-FEF2-7640-A81D-A965E3880862}"/>
                  </a:ext>
                </a:extLst>
              </p:cNvPr>
              <p:cNvSpPr txBox="1"/>
              <p:nvPr/>
            </p:nvSpPr>
            <p:spPr>
              <a:xfrm>
                <a:off x="2056069" y="260447"/>
                <a:ext cx="6514689" cy="384595"/>
              </a:xfrm>
              <a:prstGeom prst="rect">
                <a:avLst/>
              </a:prstGeom>
              <a:noFill/>
            </p:spPr>
            <p:txBody>
              <a:bodyPr wrap="square" rtlCol="0">
                <a:spAutoFit/>
              </a:bodyPr>
              <a:lstStyle/>
              <a:p>
                <a:r>
                  <a:rPr lang="en-US" sz="1200" dirty="0"/>
                  <a:t>Impact of PrEP </a:t>
                </a:r>
                <a:r>
                  <a:rPr lang="en-US" sz="1400" dirty="0"/>
                  <a:t>targeting</a:t>
                </a:r>
                <a:r>
                  <a:rPr lang="en-US" sz="1200" dirty="0"/>
                  <a:t> on HIV infections averted</a:t>
                </a:r>
              </a:p>
            </p:txBody>
          </p:sp>
        </p:grpSp>
        <p:cxnSp>
          <p:nvCxnSpPr>
            <p:cNvPr id="13" name="Straight Arrow Connector 12">
              <a:extLst>
                <a:ext uri="{FF2B5EF4-FFF2-40B4-BE49-F238E27FC236}">
                  <a16:creationId xmlns:a16="http://schemas.microsoft.com/office/drawing/2014/main" id="{1D124A5D-AD93-0342-ADE2-F6935D5F4968}"/>
                </a:ext>
              </a:extLst>
            </p:cNvPr>
            <p:cNvCxnSpPr>
              <a:cxnSpLocks/>
            </p:cNvCxnSpPr>
            <p:nvPr/>
          </p:nvCxnSpPr>
          <p:spPr>
            <a:xfrm>
              <a:off x="1713855" y="4844216"/>
              <a:ext cx="506477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A4586DE-9624-604C-A29F-770B9C477FAD}"/>
                </a:ext>
              </a:extLst>
            </p:cNvPr>
            <p:cNvSpPr txBox="1"/>
            <p:nvPr/>
          </p:nvSpPr>
          <p:spPr>
            <a:xfrm>
              <a:off x="2207258" y="4901310"/>
              <a:ext cx="3519813" cy="276999"/>
            </a:xfrm>
            <a:prstGeom prst="rect">
              <a:avLst/>
            </a:prstGeom>
            <a:noFill/>
          </p:spPr>
          <p:txBody>
            <a:bodyPr wrap="square" rtlCol="0">
              <a:spAutoFit/>
            </a:bodyPr>
            <a:lstStyle/>
            <a:p>
              <a:r>
                <a:rPr lang="en-US" sz="1200" dirty="0"/>
                <a:t>10% of population receive PrEP</a:t>
              </a:r>
            </a:p>
          </p:txBody>
        </p:sp>
      </p:grpSp>
    </p:spTree>
    <p:extLst>
      <p:ext uri="{BB962C8B-B14F-4D97-AF65-F5344CB8AC3E}">
        <p14:creationId xmlns:p14="http://schemas.microsoft.com/office/powerpoint/2010/main" val="385811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F47680-0DC4-DB49-B25C-21A6E6C151B6}"/>
              </a:ext>
            </a:extLst>
          </p:cNvPr>
          <p:cNvSpPr>
            <a:spLocks noGrp="1"/>
          </p:cNvSpPr>
          <p:nvPr>
            <p:ph type="title"/>
          </p:nvPr>
        </p:nvSpPr>
        <p:spPr/>
        <p:txBody>
          <a:bodyPr/>
          <a:lstStyle/>
          <a:p>
            <a:r>
              <a:rPr lang="en-US" dirty="0"/>
              <a:t>HIV Treatment Updates</a:t>
            </a:r>
          </a:p>
        </p:txBody>
      </p:sp>
    </p:spTree>
    <p:extLst>
      <p:ext uri="{BB962C8B-B14F-4D97-AF65-F5344CB8AC3E}">
        <p14:creationId xmlns:p14="http://schemas.microsoft.com/office/powerpoint/2010/main" val="255273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84EC-DBF3-D24C-9995-A7E2ED150534}"/>
              </a:ext>
            </a:extLst>
          </p:cNvPr>
          <p:cNvSpPr>
            <a:spLocks noGrp="1"/>
          </p:cNvSpPr>
          <p:nvPr>
            <p:ph type="title"/>
          </p:nvPr>
        </p:nvSpPr>
        <p:spPr/>
        <p:txBody>
          <a:bodyPr>
            <a:normAutofit fontScale="90000"/>
          </a:bodyPr>
          <a:lstStyle/>
          <a:p>
            <a:r>
              <a:rPr lang="en-US" sz="3600" b="1" dirty="0"/>
              <a:t>Good news? Declining prevalence of HIV among FSW in Kenya</a:t>
            </a:r>
          </a:p>
        </p:txBody>
      </p:sp>
      <p:sp>
        <p:nvSpPr>
          <p:cNvPr id="3" name="Content Placeholder 2">
            <a:extLst>
              <a:ext uri="{FF2B5EF4-FFF2-40B4-BE49-F238E27FC236}">
                <a16:creationId xmlns:a16="http://schemas.microsoft.com/office/drawing/2014/main" id="{DFF04148-D714-9B41-944C-09F6612D9DB5}"/>
              </a:ext>
            </a:extLst>
          </p:cNvPr>
          <p:cNvSpPr>
            <a:spLocks noGrp="1"/>
          </p:cNvSpPr>
          <p:nvPr>
            <p:ph idx="1"/>
          </p:nvPr>
        </p:nvSpPr>
        <p:spPr>
          <a:xfrm>
            <a:off x="838200" y="1448447"/>
            <a:ext cx="10515600" cy="4351338"/>
          </a:xfrm>
        </p:spPr>
        <p:txBody>
          <a:bodyPr>
            <a:normAutofit/>
          </a:bodyPr>
          <a:lstStyle/>
          <a:p>
            <a:r>
              <a:rPr lang="en-US" sz="2400" dirty="0"/>
              <a:t>Large decline in HIV+ status prior to enrollment has been observed in the PEPFAR-funded Sex Worker Outreach Program in Nairobi Kenya from 2008-2017.</a:t>
            </a:r>
          </a:p>
          <a:p>
            <a:pPr lvl="1"/>
            <a:r>
              <a:rPr lang="en-US" sz="2000" dirty="0"/>
              <a:t>While early in the study enrollment may be biased by need for access to ART, the trend continues after 2012, when ART was widely available.</a:t>
            </a:r>
          </a:p>
          <a:p>
            <a:r>
              <a:rPr lang="en-US" sz="2400" dirty="0"/>
              <a:t>Over the same interval, history of genital ulcer disease remained stable.</a:t>
            </a:r>
          </a:p>
        </p:txBody>
      </p:sp>
      <p:sp>
        <p:nvSpPr>
          <p:cNvPr id="4" name="TextBox 3">
            <a:extLst>
              <a:ext uri="{FF2B5EF4-FFF2-40B4-BE49-F238E27FC236}">
                <a16:creationId xmlns:a16="http://schemas.microsoft.com/office/drawing/2014/main" id="{5F06B83B-3635-4740-815F-7F609201E734}"/>
              </a:ext>
            </a:extLst>
          </p:cNvPr>
          <p:cNvSpPr txBox="1"/>
          <p:nvPr/>
        </p:nvSpPr>
        <p:spPr>
          <a:xfrm>
            <a:off x="8519531" y="0"/>
            <a:ext cx="3466270" cy="369332"/>
          </a:xfrm>
          <a:prstGeom prst="rect">
            <a:avLst/>
          </a:prstGeom>
          <a:noFill/>
        </p:spPr>
        <p:txBody>
          <a:bodyPr wrap="none" rtlCol="0">
            <a:spAutoFit/>
          </a:bodyPr>
          <a:lstStyle/>
          <a:p>
            <a:r>
              <a:rPr lang="en-US" dirty="0"/>
              <a:t>Achieng </a:t>
            </a:r>
            <a:r>
              <a:rPr lang="en-US" dirty="0" err="1"/>
              <a:t>Tago</a:t>
            </a:r>
            <a:r>
              <a:rPr lang="en-US" dirty="0"/>
              <a:t>, EPH2.02 CAHR 2019 </a:t>
            </a:r>
          </a:p>
        </p:txBody>
      </p:sp>
      <p:pic>
        <p:nvPicPr>
          <p:cNvPr id="5" name="Content Placeholder 3">
            <a:extLst>
              <a:ext uri="{FF2B5EF4-FFF2-40B4-BE49-F238E27FC236}">
                <a16:creationId xmlns:a16="http://schemas.microsoft.com/office/drawing/2014/main" id="{5F7F777F-45E4-C84C-9A51-73D8C302B6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589" y="3423764"/>
            <a:ext cx="4282194" cy="3333506"/>
          </a:xfrm>
          <a:prstGeom prst="rect">
            <a:avLst/>
          </a:prstGeom>
        </p:spPr>
      </p:pic>
      <p:pic>
        <p:nvPicPr>
          <p:cNvPr id="7" name="Content Placeholder 3">
            <a:extLst>
              <a:ext uri="{FF2B5EF4-FFF2-40B4-BE49-F238E27FC236}">
                <a16:creationId xmlns:a16="http://schemas.microsoft.com/office/drawing/2014/main" id="{3750D62E-3095-0743-B7D2-5630544D3A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49"/>
          <a:stretch/>
        </p:blipFill>
        <p:spPr>
          <a:xfrm>
            <a:off x="8362055" y="3537477"/>
            <a:ext cx="3671149" cy="3160906"/>
          </a:xfrm>
          <a:prstGeom prst="rect">
            <a:avLst/>
          </a:prstGeom>
        </p:spPr>
      </p:pic>
      <p:pic>
        <p:nvPicPr>
          <p:cNvPr id="6" name="Content Placeholder 8">
            <a:extLst>
              <a:ext uri="{FF2B5EF4-FFF2-40B4-BE49-F238E27FC236}">
                <a16:creationId xmlns:a16="http://schemas.microsoft.com/office/drawing/2014/main" id="{AFC8766D-D628-F54E-BEF1-8A3E37FA16C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28412" y="3335186"/>
            <a:ext cx="3928520" cy="3392214"/>
          </a:xfrm>
          <a:prstGeom prst="rect">
            <a:avLst/>
          </a:prstGeom>
          <a:solidFill>
            <a:schemeClr val="accent1">
              <a:alpha val="0"/>
            </a:schemeClr>
          </a:solidFill>
        </p:spPr>
      </p:pic>
      <p:pic>
        <p:nvPicPr>
          <p:cNvPr id="8" name="Picture 7">
            <a:extLst>
              <a:ext uri="{FF2B5EF4-FFF2-40B4-BE49-F238E27FC236}">
                <a16:creationId xmlns:a16="http://schemas.microsoft.com/office/drawing/2014/main" id="{758D4D95-D8F3-9049-9F95-E6F9517342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17612" y="4188278"/>
            <a:ext cx="1028700" cy="571500"/>
          </a:xfrm>
          <a:prstGeom prst="rect">
            <a:avLst/>
          </a:prstGeom>
        </p:spPr>
      </p:pic>
    </p:spTree>
    <p:extLst>
      <p:ext uri="{BB962C8B-B14F-4D97-AF65-F5344CB8AC3E}">
        <p14:creationId xmlns:p14="http://schemas.microsoft.com/office/powerpoint/2010/main" val="708526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4243-528D-7347-BECC-D7D4A937940F}"/>
              </a:ext>
            </a:extLst>
          </p:cNvPr>
          <p:cNvSpPr>
            <a:spLocks noGrp="1"/>
          </p:cNvSpPr>
          <p:nvPr>
            <p:ph type="title"/>
          </p:nvPr>
        </p:nvSpPr>
        <p:spPr/>
        <p:txBody>
          <a:bodyPr/>
          <a:lstStyle/>
          <a:p>
            <a:r>
              <a:rPr lang="en-US" dirty="0"/>
              <a:t>PrEP</a:t>
            </a:r>
          </a:p>
        </p:txBody>
      </p:sp>
    </p:spTree>
    <p:extLst>
      <p:ext uri="{BB962C8B-B14F-4D97-AF65-F5344CB8AC3E}">
        <p14:creationId xmlns:p14="http://schemas.microsoft.com/office/powerpoint/2010/main" val="367210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026A-C0A1-BC45-B997-ADC22F1C6E68}"/>
              </a:ext>
            </a:extLst>
          </p:cNvPr>
          <p:cNvSpPr>
            <a:spLocks noGrp="1"/>
          </p:cNvSpPr>
          <p:nvPr>
            <p:ph type="title"/>
          </p:nvPr>
        </p:nvSpPr>
        <p:spPr/>
        <p:txBody>
          <a:bodyPr>
            <a:normAutofit/>
          </a:bodyPr>
          <a:lstStyle/>
          <a:p>
            <a:r>
              <a:rPr lang="en-US" sz="3600" b="1" dirty="0"/>
              <a:t>PrEP use in Canada – still a long way to go</a:t>
            </a:r>
          </a:p>
        </p:txBody>
      </p:sp>
      <p:sp>
        <p:nvSpPr>
          <p:cNvPr id="3" name="Content Placeholder 2">
            <a:extLst>
              <a:ext uri="{FF2B5EF4-FFF2-40B4-BE49-F238E27FC236}">
                <a16:creationId xmlns:a16="http://schemas.microsoft.com/office/drawing/2014/main" id="{5F20DEA8-0330-BB4E-8A04-CD8F46CC956E}"/>
              </a:ext>
            </a:extLst>
          </p:cNvPr>
          <p:cNvSpPr>
            <a:spLocks noGrp="1"/>
          </p:cNvSpPr>
          <p:nvPr>
            <p:ph idx="1"/>
          </p:nvPr>
        </p:nvSpPr>
        <p:spPr>
          <a:xfrm>
            <a:off x="838200" y="1690687"/>
            <a:ext cx="10515600" cy="4635821"/>
          </a:xfrm>
        </p:spPr>
        <p:txBody>
          <a:bodyPr>
            <a:normAutofit fontScale="92500"/>
          </a:bodyPr>
          <a:lstStyle/>
          <a:p>
            <a:pPr>
              <a:spcAft>
                <a:spcPts val="1800"/>
              </a:spcAft>
            </a:pPr>
            <a:r>
              <a:rPr lang="en-US" dirty="0"/>
              <a:t>From Ontario drug dispensation data, it is estimated that only 13% of PrEP candidates had accessed it up to June 2018.</a:t>
            </a:r>
          </a:p>
          <a:p>
            <a:pPr>
              <a:spcAft>
                <a:spcPts val="1800"/>
              </a:spcAft>
            </a:pPr>
            <a:r>
              <a:rPr lang="en-US" dirty="0"/>
              <a:t>In a national survey, only 8.4% of </a:t>
            </a:r>
            <a:r>
              <a:rPr lang="en-US" dirty="0" err="1"/>
              <a:t>gbMSM</a:t>
            </a:r>
            <a:r>
              <a:rPr lang="en-US" dirty="0"/>
              <a:t> in Canada reported using PrEP in 2017 &amp; 2018.</a:t>
            </a:r>
          </a:p>
          <a:p>
            <a:pPr>
              <a:spcAft>
                <a:spcPts val="1800"/>
              </a:spcAft>
            </a:pPr>
            <a:r>
              <a:rPr lang="en-US" dirty="0"/>
              <a:t>In Saskatoon, only 34% of clients of sexual health services had even heard of </a:t>
            </a:r>
            <a:r>
              <a:rPr lang="en-US" dirty="0" err="1"/>
              <a:t>PrEP.</a:t>
            </a:r>
            <a:endParaRPr lang="en-US" b="1" dirty="0"/>
          </a:p>
          <a:p>
            <a:r>
              <a:rPr lang="en-US" b="1" dirty="0"/>
              <a:t>From the Engage study; only 35% of participants meeting Canadian PrEP guidelines reported PrEP being recommended to them (65% were not recommended PrEP).</a:t>
            </a:r>
          </a:p>
          <a:p>
            <a:pPr lvl="1"/>
            <a:r>
              <a:rPr lang="en-US" dirty="0"/>
              <a:t>Among participants eligible for PrEP by Canadian guidelines 84.6% - 94.3% reported awareness of PrEP, but only 20.6% - 29.2% had tried to access it and 11% - 23%, reported currently using </a:t>
            </a:r>
            <a:r>
              <a:rPr lang="en-US" dirty="0" err="1"/>
              <a:t>PrEP.</a:t>
            </a:r>
            <a:endParaRPr lang="en-US" dirty="0"/>
          </a:p>
          <a:p>
            <a:pPr lvl="1"/>
            <a:r>
              <a:rPr lang="en-US" dirty="0"/>
              <a:t>Event-level PrEP use has increased from 16.9% in 02/2017 to 40.6% in 08/2018. </a:t>
            </a:r>
          </a:p>
        </p:txBody>
      </p:sp>
      <p:sp>
        <p:nvSpPr>
          <p:cNvPr id="6" name="TextBox 5">
            <a:extLst>
              <a:ext uri="{FF2B5EF4-FFF2-40B4-BE49-F238E27FC236}">
                <a16:creationId xmlns:a16="http://schemas.microsoft.com/office/drawing/2014/main" id="{5AE36743-30E9-9B42-9D3E-8EDE9C2A5E92}"/>
              </a:ext>
            </a:extLst>
          </p:cNvPr>
          <p:cNvSpPr txBox="1"/>
          <p:nvPr/>
        </p:nvSpPr>
        <p:spPr>
          <a:xfrm>
            <a:off x="6313660" y="6373507"/>
            <a:ext cx="5878340" cy="338554"/>
          </a:xfrm>
          <a:prstGeom prst="rect">
            <a:avLst/>
          </a:prstGeom>
          <a:noFill/>
        </p:spPr>
        <p:txBody>
          <a:bodyPr wrap="none" rtlCol="0">
            <a:spAutoFit/>
          </a:bodyPr>
          <a:lstStyle/>
          <a:p>
            <a:r>
              <a:rPr lang="en-US" sz="1600" dirty="0"/>
              <a:t>Trevor Hart, </a:t>
            </a:r>
            <a:r>
              <a:rPr lang="en-US" sz="1600" dirty="0" err="1"/>
              <a:t>Amila</a:t>
            </a:r>
            <a:r>
              <a:rPr lang="en-US" sz="1600" dirty="0"/>
              <a:t> </a:t>
            </a:r>
            <a:r>
              <a:rPr lang="en-US" sz="1600" dirty="0" err="1"/>
              <a:t>Heendeniya</a:t>
            </a:r>
            <a:r>
              <a:rPr lang="en-US" sz="1600" dirty="0"/>
              <a:t>, H </a:t>
            </a:r>
            <a:r>
              <a:rPr lang="en-US" sz="1600" dirty="0" err="1"/>
              <a:t>Apelian</a:t>
            </a:r>
            <a:r>
              <a:rPr lang="en-US" sz="1600" dirty="0"/>
              <a:t>, N. </a:t>
            </a:r>
            <a:r>
              <a:rPr lang="en-US" sz="1600" dirty="0" err="1"/>
              <a:t>Lachowsky</a:t>
            </a:r>
            <a:r>
              <a:rPr lang="en-US" sz="1600" dirty="0"/>
              <a:t>, CAHR 2019</a:t>
            </a:r>
          </a:p>
        </p:txBody>
      </p:sp>
      <p:sp>
        <p:nvSpPr>
          <p:cNvPr id="4" name="TextBox 3">
            <a:extLst>
              <a:ext uri="{FF2B5EF4-FFF2-40B4-BE49-F238E27FC236}">
                <a16:creationId xmlns:a16="http://schemas.microsoft.com/office/drawing/2014/main" id="{33F044AD-7198-154B-B60D-C28984E4284E}"/>
              </a:ext>
            </a:extLst>
          </p:cNvPr>
          <p:cNvSpPr txBox="1"/>
          <p:nvPr/>
        </p:nvSpPr>
        <p:spPr>
          <a:xfrm>
            <a:off x="9787174" y="1996840"/>
            <a:ext cx="2404826" cy="338554"/>
          </a:xfrm>
          <a:prstGeom prst="rect">
            <a:avLst/>
          </a:prstGeom>
          <a:noFill/>
        </p:spPr>
        <p:txBody>
          <a:bodyPr wrap="none" rtlCol="0">
            <a:spAutoFit/>
          </a:bodyPr>
          <a:lstStyle/>
          <a:p>
            <a:r>
              <a:rPr lang="en-US" sz="1600" dirty="0"/>
              <a:t>Tan, EPHP1.07, CAHR 2019</a:t>
            </a:r>
          </a:p>
        </p:txBody>
      </p:sp>
      <p:sp>
        <p:nvSpPr>
          <p:cNvPr id="10" name="TextBox 9">
            <a:extLst>
              <a:ext uri="{FF2B5EF4-FFF2-40B4-BE49-F238E27FC236}">
                <a16:creationId xmlns:a16="http://schemas.microsoft.com/office/drawing/2014/main" id="{CB1E298A-2FA3-084E-A573-6F1B14E8766B}"/>
              </a:ext>
            </a:extLst>
          </p:cNvPr>
          <p:cNvSpPr txBox="1"/>
          <p:nvPr/>
        </p:nvSpPr>
        <p:spPr>
          <a:xfrm>
            <a:off x="9192076" y="2913773"/>
            <a:ext cx="2999924" cy="338554"/>
          </a:xfrm>
          <a:prstGeom prst="rect">
            <a:avLst/>
          </a:prstGeom>
          <a:noFill/>
        </p:spPr>
        <p:txBody>
          <a:bodyPr wrap="none" rtlCol="0">
            <a:spAutoFit/>
          </a:bodyPr>
          <a:lstStyle/>
          <a:p>
            <a:r>
              <a:rPr lang="en-CA" sz="1600" dirty="0" err="1">
                <a:cs typeface="Arial"/>
              </a:rPr>
              <a:t>Lachowsky</a:t>
            </a:r>
            <a:r>
              <a:rPr lang="en-CA" sz="1600" dirty="0">
                <a:cs typeface="Arial"/>
              </a:rPr>
              <a:t>, </a:t>
            </a:r>
            <a:r>
              <a:rPr lang="en-US" sz="1600" dirty="0">
                <a:cs typeface="Arial"/>
              </a:rPr>
              <a:t>EPHP6.05, </a:t>
            </a:r>
            <a:r>
              <a:rPr lang="en-US" sz="1600" dirty="0"/>
              <a:t>CAHR 2019</a:t>
            </a:r>
          </a:p>
        </p:txBody>
      </p:sp>
      <p:sp>
        <p:nvSpPr>
          <p:cNvPr id="11" name="TextBox 10">
            <a:extLst>
              <a:ext uri="{FF2B5EF4-FFF2-40B4-BE49-F238E27FC236}">
                <a16:creationId xmlns:a16="http://schemas.microsoft.com/office/drawing/2014/main" id="{A29B5E24-3336-4E4C-A126-A34A6005EA76}"/>
              </a:ext>
            </a:extLst>
          </p:cNvPr>
          <p:cNvSpPr txBox="1"/>
          <p:nvPr/>
        </p:nvSpPr>
        <p:spPr>
          <a:xfrm>
            <a:off x="9461765" y="3839321"/>
            <a:ext cx="2730235" cy="338554"/>
          </a:xfrm>
          <a:prstGeom prst="rect">
            <a:avLst/>
          </a:prstGeom>
          <a:noFill/>
        </p:spPr>
        <p:txBody>
          <a:bodyPr wrap="none" rtlCol="0">
            <a:spAutoFit/>
          </a:bodyPr>
          <a:lstStyle/>
          <a:p>
            <a:r>
              <a:rPr lang="en-US" sz="1600" dirty="0" err="1">
                <a:cs typeface="Arial"/>
              </a:rPr>
              <a:t>Enebeli</a:t>
            </a:r>
            <a:r>
              <a:rPr lang="en-US" sz="1600" dirty="0">
                <a:cs typeface="Arial"/>
              </a:rPr>
              <a:t>, EPHP2.08, CAHR 2019</a:t>
            </a:r>
            <a:endParaRPr lang="en-US" sz="1600" dirty="0"/>
          </a:p>
        </p:txBody>
      </p:sp>
    </p:spTree>
    <p:extLst>
      <p:ext uri="{BB962C8B-B14F-4D97-AF65-F5344CB8AC3E}">
        <p14:creationId xmlns:p14="http://schemas.microsoft.com/office/powerpoint/2010/main" val="1880027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746D-831A-AD46-B541-6DF3A87192F9}"/>
              </a:ext>
            </a:extLst>
          </p:cNvPr>
          <p:cNvSpPr>
            <a:spLocks noGrp="1"/>
          </p:cNvSpPr>
          <p:nvPr>
            <p:ph type="title"/>
          </p:nvPr>
        </p:nvSpPr>
        <p:spPr/>
        <p:txBody>
          <a:bodyPr>
            <a:normAutofit/>
          </a:bodyPr>
          <a:lstStyle/>
          <a:p>
            <a:r>
              <a:rPr lang="en-US" sz="3600" b="1" dirty="0"/>
              <a:t>PrEP use among MSM: Results from the Engage Study</a:t>
            </a:r>
          </a:p>
        </p:txBody>
      </p:sp>
      <p:sp>
        <p:nvSpPr>
          <p:cNvPr id="3" name="Content Placeholder 2">
            <a:extLst>
              <a:ext uri="{FF2B5EF4-FFF2-40B4-BE49-F238E27FC236}">
                <a16:creationId xmlns:a16="http://schemas.microsoft.com/office/drawing/2014/main" id="{3E71CFA2-7360-CD47-ABC4-E4D6D2244213}"/>
              </a:ext>
            </a:extLst>
          </p:cNvPr>
          <p:cNvSpPr>
            <a:spLocks noGrp="1"/>
          </p:cNvSpPr>
          <p:nvPr>
            <p:ph idx="1"/>
          </p:nvPr>
        </p:nvSpPr>
        <p:spPr>
          <a:xfrm>
            <a:off x="838200" y="1690688"/>
            <a:ext cx="10694437" cy="4710112"/>
          </a:xfrm>
        </p:spPr>
        <p:txBody>
          <a:bodyPr>
            <a:normAutofit/>
          </a:bodyPr>
          <a:lstStyle/>
          <a:p>
            <a:r>
              <a:rPr lang="en-US" dirty="0"/>
              <a:t>Participants reporting poppers and GHB use, sex with non-romantic partners, partners met online (vs bathhouse), and when partners had a known detectable viral load were more likely to use </a:t>
            </a:r>
            <a:r>
              <a:rPr lang="en-US" dirty="0" err="1"/>
              <a:t>PrEP.</a:t>
            </a:r>
            <a:r>
              <a:rPr lang="en-US" dirty="0"/>
              <a:t> </a:t>
            </a:r>
          </a:p>
          <a:p>
            <a:r>
              <a:rPr lang="en-US" dirty="0"/>
              <a:t>STIs were identified more frequently among PrEP users (OR ~2) compared to non-users.</a:t>
            </a:r>
          </a:p>
          <a:p>
            <a:r>
              <a:rPr lang="en-US" dirty="0"/>
              <a:t>Not seeking PrEP was associated with a low perceived risk of HIV infection (</a:t>
            </a:r>
            <a:r>
              <a:rPr lang="en-US" dirty="0" err="1"/>
              <a:t>aOR</a:t>
            </a:r>
            <a:r>
              <a:rPr lang="en-US" dirty="0"/>
              <a:t> 6.66), with the belief that PrEP was not completely effective for HIV prevention, and having insufficient knowledge about PrEP to decide on use.</a:t>
            </a:r>
          </a:p>
          <a:p>
            <a:r>
              <a:rPr lang="en-US" dirty="0"/>
              <a:t>Not seeking PrEP was also associated with not having a clinician sensitive and accepting of their sexual activities, not knowing where to access it, and not having health insurance</a:t>
            </a:r>
          </a:p>
        </p:txBody>
      </p:sp>
      <p:sp>
        <p:nvSpPr>
          <p:cNvPr id="9" name="TextBox 8">
            <a:extLst>
              <a:ext uri="{FF2B5EF4-FFF2-40B4-BE49-F238E27FC236}">
                <a16:creationId xmlns:a16="http://schemas.microsoft.com/office/drawing/2014/main" id="{C8FED45C-13BB-B447-8FE2-F5A6B9AFB080}"/>
              </a:ext>
            </a:extLst>
          </p:cNvPr>
          <p:cNvSpPr txBox="1"/>
          <p:nvPr/>
        </p:nvSpPr>
        <p:spPr>
          <a:xfrm>
            <a:off x="6313660" y="6519446"/>
            <a:ext cx="5878340" cy="338554"/>
          </a:xfrm>
          <a:prstGeom prst="rect">
            <a:avLst/>
          </a:prstGeom>
          <a:noFill/>
        </p:spPr>
        <p:txBody>
          <a:bodyPr wrap="none" rtlCol="0">
            <a:spAutoFit/>
          </a:bodyPr>
          <a:lstStyle/>
          <a:p>
            <a:r>
              <a:rPr lang="en-US" sz="1600" dirty="0"/>
              <a:t>Trevor Hart, </a:t>
            </a:r>
            <a:r>
              <a:rPr lang="en-US" sz="1600" dirty="0" err="1"/>
              <a:t>Amila</a:t>
            </a:r>
            <a:r>
              <a:rPr lang="en-US" sz="1600" dirty="0"/>
              <a:t> </a:t>
            </a:r>
            <a:r>
              <a:rPr lang="en-US" sz="1600" dirty="0" err="1"/>
              <a:t>Heendeniya</a:t>
            </a:r>
            <a:r>
              <a:rPr lang="en-US" sz="1600" dirty="0"/>
              <a:t>, H </a:t>
            </a:r>
            <a:r>
              <a:rPr lang="en-US" sz="1600" dirty="0" err="1"/>
              <a:t>Apelian</a:t>
            </a:r>
            <a:r>
              <a:rPr lang="en-US" sz="1600" dirty="0"/>
              <a:t>, N. </a:t>
            </a:r>
            <a:r>
              <a:rPr lang="en-US" sz="1600" dirty="0" err="1"/>
              <a:t>Lachowsky</a:t>
            </a:r>
            <a:r>
              <a:rPr lang="en-US" sz="1600" dirty="0"/>
              <a:t>, CAHR 2019</a:t>
            </a:r>
          </a:p>
        </p:txBody>
      </p:sp>
    </p:spTree>
    <p:extLst>
      <p:ext uri="{BB962C8B-B14F-4D97-AF65-F5344CB8AC3E}">
        <p14:creationId xmlns:p14="http://schemas.microsoft.com/office/powerpoint/2010/main" val="272990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F1DE-C1B4-B14D-A863-B3DFC9308D7A}"/>
              </a:ext>
            </a:extLst>
          </p:cNvPr>
          <p:cNvSpPr>
            <a:spLocks noGrp="1"/>
          </p:cNvSpPr>
          <p:nvPr>
            <p:ph type="title"/>
          </p:nvPr>
        </p:nvSpPr>
        <p:spPr/>
        <p:txBody>
          <a:bodyPr>
            <a:normAutofit/>
          </a:bodyPr>
          <a:lstStyle/>
          <a:p>
            <a:r>
              <a:rPr lang="en-US" sz="3600" b="1" dirty="0"/>
              <a:t>PrEP delivery: success with non-physician-led models</a:t>
            </a:r>
          </a:p>
        </p:txBody>
      </p:sp>
      <p:sp>
        <p:nvSpPr>
          <p:cNvPr id="3" name="Content Placeholder 2">
            <a:extLst>
              <a:ext uri="{FF2B5EF4-FFF2-40B4-BE49-F238E27FC236}">
                <a16:creationId xmlns:a16="http://schemas.microsoft.com/office/drawing/2014/main" id="{11EF2F71-32FD-DD44-9206-4B3FCE8CAEE5}"/>
              </a:ext>
            </a:extLst>
          </p:cNvPr>
          <p:cNvSpPr>
            <a:spLocks noGrp="1"/>
          </p:cNvSpPr>
          <p:nvPr>
            <p:ph idx="1"/>
          </p:nvPr>
        </p:nvSpPr>
        <p:spPr>
          <a:xfrm>
            <a:off x="401143" y="1627793"/>
            <a:ext cx="7502912" cy="2523188"/>
          </a:xfrm>
        </p:spPr>
        <p:txBody>
          <a:bodyPr>
            <a:normAutofit/>
          </a:bodyPr>
          <a:lstStyle/>
          <a:p>
            <a:r>
              <a:rPr lang="en-US" dirty="0"/>
              <a:t>Nurse-led PrEP Program in a men’s STI testing clinic in Vancouver beginning in January 2018.</a:t>
            </a:r>
          </a:p>
          <a:p>
            <a:pPr lvl="1"/>
            <a:r>
              <a:rPr lang="en-US" dirty="0"/>
              <a:t>124 participants enrolled in the program, 20% (31) discontinued PrEP after initiation. </a:t>
            </a:r>
          </a:p>
          <a:p>
            <a:pPr lvl="1"/>
            <a:r>
              <a:rPr lang="en-US" dirty="0"/>
              <a:t>No incident HIV cases.</a:t>
            </a:r>
          </a:p>
          <a:p>
            <a:pPr lvl="1"/>
            <a:endParaRPr lang="en-US" dirty="0"/>
          </a:p>
        </p:txBody>
      </p:sp>
      <p:sp>
        <p:nvSpPr>
          <p:cNvPr id="4" name="TextBox 3">
            <a:extLst>
              <a:ext uri="{FF2B5EF4-FFF2-40B4-BE49-F238E27FC236}">
                <a16:creationId xmlns:a16="http://schemas.microsoft.com/office/drawing/2014/main" id="{55361306-79CB-9949-9A03-30FA87599257}"/>
              </a:ext>
            </a:extLst>
          </p:cNvPr>
          <p:cNvSpPr txBox="1"/>
          <p:nvPr/>
        </p:nvSpPr>
        <p:spPr>
          <a:xfrm>
            <a:off x="4152599" y="3565336"/>
            <a:ext cx="3338478" cy="369332"/>
          </a:xfrm>
          <a:prstGeom prst="rect">
            <a:avLst/>
          </a:prstGeom>
          <a:noFill/>
        </p:spPr>
        <p:txBody>
          <a:bodyPr wrap="none" rtlCol="0">
            <a:spAutoFit/>
          </a:bodyPr>
          <a:lstStyle/>
          <a:p>
            <a:r>
              <a:rPr lang="en-US" dirty="0"/>
              <a:t>Kellie </a:t>
            </a:r>
            <a:r>
              <a:rPr lang="en-US" dirty="0" err="1"/>
              <a:t>Guarasci</a:t>
            </a:r>
            <a:r>
              <a:rPr lang="en-US" dirty="0"/>
              <a:t> CS2.02 CAHR 2019</a:t>
            </a:r>
          </a:p>
        </p:txBody>
      </p:sp>
      <p:pic>
        <p:nvPicPr>
          <p:cNvPr id="5" name="Picture 4">
            <a:extLst>
              <a:ext uri="{FF2B5EF4-FFF2-40B4-BE49-F238E27FC236}">
                <a16:creationId xmlns:a16="http://schemas.microsoft.com/office/drawing/2014/main" id="{F9C421D3-F767-294E-B4D5-818E945643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3984" y="1321779"/>
            <a:ext cx="4686300" cy="2636044"/>
          </a:xfrm>
          <a:prstGeom prst="rect">
            <a:avLst/>
          </a:prstGeom>
        </p:spPr>
      </p:pic>
      <p:sp>
        <p:nvSpPr>
          <p:cNvPr id="6" name="TextBox 5">
            <a:extLst>
              <a:ext uri="{FF2B5EF4-FFF2-40B4-BE49-F238E27FC236}">
                <a16:creationId xmlns:a16="http://schemas.microsoft.com/office/drawing/2014/main" id="{95F5FF2D-73F5-7A4A-A0D5-4799A727C59A}"/>
              </a:ext>
            </a:extLst>
          </p:cNvPr>
          <p:cNvSpPr txBox="1"/>
          <p:nvPr/>
        </p:nvSpPr>
        <p:spPr>
          <a:xfrm>
            <a:off x="4172540" y="6421495"/>
            <a:ext cx="3318537" cy="369332"/>
          </a:xfrm>
          <a:prstGeom prst="rect">
            <a:avLst/>
          </a:prstGeom>
          <a:noFill/>
        </p:spPr>
        <p:txBody>
          <a:bodyPr wrap="none" rtlCol="0">
            <a:spAutoFit/>
          </a:bodyPr>
          <a:lstStyle/>
          <a:p>
            <a:r>
              <a:rPr lang="en-US" dirty="0"/>
              <a:t>Mike Stuber, CS2.08 – CAHR 2019</a:t>
            </a:r>
          </a:p>
        </p:txBody>
      </p:sp>
      <p:sp>
        <p:nvSpPr>
          <p:cNvPr id="7" name="Content Placeholder 2">
            <a:extLst>
              <a:ext uri="{FF2B5EF4-FFF2-40B4-BE49-F238E27FC236}">
                <a16:creationId xmlns:a16="http://schemas.microsoft.com/office/drawing/2014/main" id="{7971F1D5-E56E-6C4D-AEDC-5CAFE347A6DA}"/>
              </a:ext>
            </a:extLst>
          </p:cNvPr>
          <p:cNvSpPr txBox="1">
            <a:spLocks/>
          </p:cNvSpPr>
          <p:nvPr/>
        </p:nvSpPr>
        <p:spPr>
          <a:xfrm>
            <a:off x="420493" y="4182422"/>
            <a:ext cx="11199077" cy="2675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Nurse and Pharmacist-Driven PrEP program based at a sexual health clinic in Saskatchewan beginning in January 2018.</a:t>
            </a:r>
          </a:p>
          <a:p>
            <a:pPr lvl="1"/>
            <a:r>
              <a:rPr lang="en-US" dirty="0"/>
              <a:t>62% Caucasian, 4.6% PWID.</a:t>
            </a:r>
          </a:p>
          <a:p>
            <a:pPr lvl="1"/>
            <a:r>
              <a:rPr lang="en-US" dirty="0"/>
              <a:t>125 participants were seen, 87 remain on </a:t>
            </a:r>
            <a:r>
              <a:rPr lang="en-US" dirty="0" err="1"/>
              <a:t>PrEP.</a:t>
            </a:r>
            <a:endParaRPr lang="en-US" dirty="0"/>
          </a:p>
          <a:p>
            <a:pPr lvl="1"/>
            <a:r>
              <a:rPr lang="en-US" dirty="0"/>
              <a:t>60.5% of the cohort achieving &gt;85% adherence.</a:t>
            </a:r>
          </a:p>
          <a:p>
            <a:pPr lvl="1"/>
            <a:r>
              <a:rPr lang="en-US" dirty="0"/>
              <a:t>No incident HIV cases.</a:t>
            </a:r>
          </a:p>
          <a:p>
            <a:pPr lvl="1"/>
            <a:endParaRPr lang="en-US" dirty="0"/>
          </a:p>
        </p:txBody>
      </p:sp>
    </p:spTree>
    <p:extLst>
      <p:ext uri="{BB962C8B-B14F-4D97-AF65-F5344CB8AC3E}">
        <p14:creationId xmlns:p14="http://schemas.microsoft.com/office/powerpoint/2010/main" val="594238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4806-11E6-1640-BFC5-37BF852E91ED}"/>
              </a:ext>
            </a:extLst>
          </p:cNvPr>
          <p:cNvSpPr>
            <a:spLocks noGrp="1"/>
          </p:cNvSpPr>
          <p:nvPr>
            <p:ph type="title"/>
          </p:nvPr>
        </p:nvSpPr>
        <p:spPr/>
        <p:txBody>
          <a:bodyPr/>
          <a:lstStyle/>
          <a:p>
            <a:r>
              <a:rPr lang="en-US" dirty="0" err="1"/>
              <a:t>Behaviour</a:t>
            </a:r>
            <a:r>
              <a:rPr lang="en-US" dirty="0"/>
              <a:t> and Risk</a:t>
            </a:r>
          </a:p>
        </p:txBody>
      </p:sp>
    </p:spTree>
    <p:extLst>
      <p:ext uri="{BB962C8B-B14F-4D97-AF65-F5344CB8AC3E}">
        <p14:creationId xmlns:p14="http://schemas.microsoft.com/office/powerpoint/2010/main" val="2628788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7A86-5D32-BC41-B973-444EF8AAF323}"/>
              </a:ext>
            </a:extLst>
          </p:cNvPr>
          <p:cNvSpPr>
            <a:spLocks noGrp="1"/>
          </p:cNvSpPr>
          <p:nvPr>
            <p:ph type="title"/>
          </p:nvPr>
        </p:nvSpPr>
        <p:spPr/>
        <p:txBody>
          <a:bodyPr>
            <a:normAutofit/>
          </a:bodyPr>
          <a:lstStyle/>
          <a:p>
            <a:r>
              <a:rPr lang="en-US" sz="3600" b="1" dirty="0"/>
              <a:t>HIV &amp; STBBI </a:t>
            </a:r>
            <a:r>
              <a:rPr lang="en-US" sz="3600" b="1" dirty="0" err="1"/>
              <a:t>behavioural</a:t>
            </a:r>
            <a:r>
              <a:rPr lang="en-US" sz="3600" b="1" dirty="0"/>
              <a:t> risk</a:t>
            </a:r>
          </a:p>
        </p:txBody>
      </p:sp>
      <p:sp>
        <p:nvSpPr>
          <p:cNvPr id="3" name="Content Placeholder 2">
            <a:extLst>
              <a:ext uri="{FF2B5EF4-FFF2-40B4-BE49-F238E27FC236}">
                <a16:creationId xmlns:a16="http://schemas.microsoft.com/office/drawing/2014/main" id="{94E1D922-4389-AC41-98BC-60AD3FF241A4}"/>
              </a:ext>
            </a:extLst>
          </p:cNvPr>
          <p:cNvSpPr>
            <a:spLocks noGrp="1"/>
          </p:cNvSpPr>
          <p:nvPr>
            <p:ph idx="1"/>
          </p:nvPr>
        </p:nvSpPr>
        <p:spPr>
          <a:xfrm>
            <a:off x="838200" y="1571345"/>
            <a:ext cx="10515600" cy="4847384"/>
          </a:xfrm>
        </p:spPr>
        <p:txBody>
          <a:bodyPr>
            <a:normAutofit/>
          </a:bodyPr>
          <a:lstStyle/>
          <a:p>
            <a:r>
              <a:rPr lang="en-US" dirty="0"/>
              <a:t>Safer sex behaviours are influenced by systemic and social factors. </a:t>
            </a:r>
          </a:p>
          <a:p>
            <a:pPr lvl="1">
              <a:spcAft>
                <a:spcPts val="1200"/>
              </a:spcAft>
            </a:pPr>
            <a:r>
              <a:rPr lang="en-US" dirty="0"/>
              <a:t>Among indigenous adolescents in the Northwest Territories, safer sex was associated with being in a relationship, and negatively associated with food insecurity and IPV. For female participants, an urban living environment was also associated with safer sex. </a:t>
            </a:r>
          </a:p>
          <a:p>
            <a:r>
              <a:rPr lang="en-US" dirty="0" err="1"/>
              <a:t>Chemsex</a:t>
            </a:r>
            <a:r>
              <a:rPr lang="en-US" dirty="0"/>
              <a:t> alters risk of HIV </a:t>
            </a:r>
            <a:r>
              <a:rPr lang="en-US" dirty="0" err="1"/>
              <a:t>serconversion</a:t>
            </a:r>
            <a:r>
              <a:rPr lang="en-US" dirty="0"/>
              <a:t> in </a:t>
            </a:r>
            <a:r>
              <a:rPr lang="en-US" dirty="0" err="1"/>
              <a:t>gbMSM</a:t>
            </a:r>
            <a:endParaRPr lang="en-US" dirty="0"/>
          </a:p>
          <a:p>
            <a:pPr lvl="1"/>
            <a:r>
              <a:rPr lang="en-US" dirty="0" err="1"/>
              <a:t>Chemsex</a:t>
            </a:r>
            <a:r>
              <a:rPr lang="en-US" dirty="0"/>
              <a:t> was reported by 12% of adult MSM seeking PEP at </a:t>
            </a:r>
            <a:r>
              <a:rPr lang="en-US" dirty="0" err="1"/>
              <a:t>L’Actuel</a:t>
            </a:r>
            <a:r>
              <a:rPr lang="en-US" dirty="0"/>
              <a:t> Sexual Health Center in Montreal from Jan 2010 to Nov 2018. </a:t>
            </a:r>
          </a:p>
          <a:p>
            <a:pPr lvl="2"/>
            <a:r>
              <a:rPr lang="en-US" dirty="0"/>
              <a:t>5 </a:t>
            </a:r>
            <a:r>
              <a:rPr lang="en-US" dirty="0" err="1"/>
              <a:t>serconversion</a:t>
            </a:r>
            <a:r>
              <a:rPr lang="en-US" dirty="0"/>
              <a:t> events occurred among </a:t>
            </a:r>
            <a:r>
              <a:rPr lang="en-US" dirty="0" err="1"/>
              <a:t>chemsex</a:t>
            </a:r>
            <a:r>
              <a:rPr lang="en-US" dirty="0"/>
              <a:t> users compared with 2 events in non-users, resulting in an </a:t>
            </a:r>
            <a:r>
              <a:rPr lang="en-US" dirty="0" err="1"/>
              <a:t>aOR</a:t>
            </a:r>
            <a:r>
              <a:rPr lang="en-US" dirty="0"/>
              <a:t> of 2.23 for seroconversion among PEP-seeking </a:t>
            </a:r>
            <a:r>
              <a:rPr lang="en-US" dirty="0" err="1"/>
              <a:t>chemsex</a:t>
            </a:r>
            <a:r>
              <a:rPr lang="en-US" dirty="0"/>
              <a:t> users. </a:t>
            </a:r>
          </a:p>
          <a:p>
            <a:pPr lvl="2"/>
            <a:r>
              <a:rPr lang="en-US" dirty="0" err="1"/>
              <a:t>Chemsex</a:t>
            </a:r>
            <a:r>
              <a:rPr lang="en-US" dirty="0"/>
              <a:t> users were more likely to report </a:t>
            </a:r>
            <a:r>
              <a:rPr lang="en-US" dirty="0" err="1"/>
              <a:t>condomless</a:t>
            </a:r>
            <a:r>
              <a:rPr lang="en-US" dirty="0"/>
              <a:t> anal sex (92% vs 86%).</a:t>
            </a:r>
          </a:p>
          <a:p>
            <a:pPr lvl="1"/>
            <a:endParaRPr lang="en-US" dirty="0"/>
          </a:p>
        </p:txBody>
      </p:sp>
      <p:sp>
        <p:nvSpPr>
          <p:cNvPr id="4" name="TextBox 3">
            <a:extLst>
              <a:ext uri="{FF2B5EF4-FFF2-40B4-BE49-F238E27FC236}">
                <a16:creationId xmlns:a16="http://schemas.microsoft.com/office/drawing/2014/main" id="{CE5E5D0D-D7DB-974B-BBCD-95721D82310C}"/>
              </a:ext>
            </a:extLst>
          </p:cNvPr>
          <p:cNvSpPr txBox="1"/>
          <p:nvPr/>
        </p:nvSpPr>
        <p:spPr>
          <a:xfrm>
            <a:off x="8584163" y="3068021"/>
            <a:ext cx="3411511" cy="369332"/>
          </a:xfrm>
          <a:prstGeom prst="rect">
            <a:avLst/>
          </a:prstGeom>
          <a:noFill/>
        </p:spPr>
        <p:txBody>
          <a:bodyPr wrap="none" rtlCol="0">
            <a:spAutoFit/>
          </a:bodyPr>
          <a:lstStyle/>
          <a:p>
            <a:r>
              <a:rPr lang="en-US" dirty="0"/>
              <a:t>Carmen </a:t>
            </a:r>
            <a:r>
              <a:rPr lang="en-US" dirty="0" err="1"/>
              <a:t>Logie</a:t>
            </a:r>
            <a:r>
              <a:rPr lang="en-US" dirty="0"/>
              <a:t>, SS 3.06, CAHR 2019</a:t>
            </a:r>
          </a:p>
        </p:txBody>
      </p:sp>
      <p:sp>
        <p:nvSpPr>
          <p:cNvPr id="5" name="TextBox 4">
            <a:extLst>
              <a:ext uri="{FF2B5EF4-FFF2-40B4-BE49-F238E27FC236}">
                <a16:creationId xmlns:a16="http://schemas.microsoft.com/office/drawing/2014/main" id="{317D202E-AFD7-764B-9C22-4C88717FC7C6}"/>
              </a:ext>
            </a:extLst>
          </p:cNvPr>
          <p:cNvSpPr txBox="1"/>
          <p:nvPr/>
        </p:nvSpPr>
        <p:spPr>
          <a:xfrm>
            <a:off x="8914381" y="5911940"/>
            <a:ext cx="3081293" cy="369332"/>
          </a:xfrm>
          <a:prstGeom prst="rect">
            <a:avLst/>
          </a:prstGeom>
          <a:noFill/>
        </p:spPr>
        <p:txBody>
          <a:bodyPr wrap="none" rtlCol="0">
            <a:spAutoFit/>
          </a:bodyPr>
          <a:lstStyle/>
          <a:p>
            <a:r>
              <a:rPr lang="en-US" dirty="0"/>
              <a:t>JC Guedes EPH2.01 CAHR 2019</a:t>
            </a:r>
          </a:p>
        </p:txBody>
      </p:sp>
    </p:spTree>
    <p:extLst>
      <p:ext uri="{BB962C8B-B14F-4D97-AF65-F5344CB8AC3E}">
        <p14:creationId xmlns:p14="http://schemas.microsoft.com/office/powerpoint/2010/main" val="426664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D5BA-A6FA-CA4F-802B-FE23D4658B1B}"/>
              </a:ext>
            </a:extLst>
          </p:cNvPr>
          <p:cNvSpPr>
            <a:spLocks noGrp="1"/>
          </p:cNvSpPr>
          <p:nvPr>
            <p:ph type="title"/>
          </p:nvPr>
        </p:nvSpPr>
        <p:spPr>
          <a:xfrm>
            <a:off x="508000" y="4406901"/>
            <a:ext cx="11263086" cy="1362075"/>
          </a:xfrm>
        </p:spPr>
        <p:txBody>
          <a:bodyPr/>
          <a:lstStyle/>
          <a:p>
            <a:r>
              <a:rPr lang="en-US" dirty="0"/>
              <a:t>Comorbidities and Chronic Disease in PLWH</a:t>
            </a:r>
          </a:p>
        </p:txBody>
      </p:sp>
    </p:spTree>
    <p:extLst>
      <p:ext uri="{BB962C8B-B14F-4D97-AF65-F5344CB8AC3E}">
        <p14:creationId xmlns:p14="http://schemas.microsoft.com/office/powerpoint/2010/main" val="2736757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BA3D-118E-684C-9409-0C37E5FD29E2}"/>
              </a:ext>
            </a:extLst>
          </p:cNvPr>
          <p:cNvSpPr>
            <a:spLocks noGrp="1"/>
          </p:cNvSpPr>
          <p:nvPr>
            <p:ph type="title"/>
          </p:nvPr>
        </p:nvSpPr>
        <p:spPr/>
        <p:txBody>
          <a:bodyPr>
            <a:normAutofit/>
          </a:bodyPr>
          <a:lstStyle/>
          <a:p>
            <a:r>
              <a:rPr lang="en-US" sz="3600" b="1" dirty="0"/>
              <a:t>Insights into the impact of HIV on inflammation and aging</a:t>
            </a:r>
          </a:p>
        </p:txBody>
      </p:sp>
      <p:sp>
        <p:nvSpPr>
          <p:cNvPr id="3" name="Content Placeholder 2">
            <a:extLst>
              <a:ext uri="{FF2B5EF4-FFF2-40B4-BE49-F238E27FC236}">
                <a16:creationId xmlns:a16="http://schemas.microsoft.com/office/drawing/2014/main" id="{0B2B0F42-50BD-2B42-8164-2D9B95630A27}"/>
              </a:ext>
            </a:extLst>
          </p:cNvPr>
          <p:cNvSpPr>
            <a:spLocks noGrp="1"/>
          </p:cNvSpPr>
          <p:nvPr>
            <p:ph idx="1"/>
          </p:nvPr>
        </p:nvSpPr>
        <p:spPr>
          <a:xfrm>
            <a:off x="838200" y="1654601"/>
            <a:ext cx="10515600" cy="4994934"/>
          </a:xfrm>
        </p:spPr>
        <p:txBody>
          <a:bodyPr>
            <a:normAutofit fontScale="92500" lnSpcReduction="10000"/>
          </a:bodyPr>
          <a:lstStyle/>
          <a:p>
            <a:r>
              <a:rPr lang="en-US" dirty="0"/>
              <a:t>Novel marker of inflammation: CXCL13.</a:t>
            </a:r>
          </a:p>
          <a:p>
            <a:pPr lvl="1">
              <a:spcAft>
                <a:spcPts val="1800"/>
              </a:spcAft>
            </a:pPr>
            <a:r>
              <a:rPr lang="en-US" dirty="0"/>
              <a:t>Levels are elevated in CHI vs EHI, and reduced under ART. Weak positive correlation with VL, serum LPS and βDG level, and negative correlation with CD4 T cell count and CD4:CD8 ratio. Moderate correlation with markers of T-cell activation.</a:t>
            </a:r>
          </a:p>
          <a:p>
            <a:r>
              <a:rPr lang="en-US" dirty="0"/>
              <a:t>Novel marker of gut damage: REG3α. </a:t>
            </a:r>
          </a:p>
          <a:p>
            <a:pPr lvl="1"/>
            <a:r>
              <a:rPr lang="en-US" dirty="0"/>
              <a:t>Elevated levels were seen in HIV+ participants including EHI, CHI and EC (as compared to I-FABP, which is normalized in EC). Levels reduced over 2 years with ART. Weak positive correlation with VL and negative correlation with CD4, CD4:CD8, moderately correlated with LPS, βDG, IL-6 and IL-8.</a:t>
            </a:r>
          </a:p>
          <a:p>
            <a:pPr lvl="1">
              <a:spcAft>
                <a:spcPts val="1800"/>
              </a:spcAft>
            </a:pPr>
            <a:r>
              <a:rPr lang="en-US" dirty="0"/>
              <a:t>Tissue expression in colon was variable in ART/HIV</a:t>
            </a:r>
          </a:p>
          <a:p>
            <a:r>
              <a:rPr lang="en-US" dirty="0"/>
              <a:t>Slow </a:t>
            </a:r>
            <a:r>
              <a:rPr lang="en-US" dirty="0" err="1"/>
              <a:t>Progressors</a:t>
            </a:r>
            <a:r>
              <a:rPr lang="en-US" dirty="0"/>
              <a:t> have shorter B cell, CD4, &amp; CD8 T cell telomere lengths than ART-controlled and HIV- individuals.</a:t>
            </a:r>
          </a:p>
          <a:p>
            <a:pPr lvl="1"/>
            <a:r>
              <a:rPr lang="en-US" dirty="0"/>
              <a:t>CD8 T cells also demonstrated more differentiation toward effector cells than those of NSP and HIV- controls.</a:t>
            </a:r>
          </a:p>
          <a:p>
            <a:endParaRPr lang="en-US" dirty="0"/>
          </a:p>
          <a:p>
            <a:endParaRPr lang="en-US" dirty="0"/>
          </a:p>
        </p:txBody>
      </p:sp>
      <p:sp>
        <p:nvSpPr>
          <p:cNvPr id="5" name="TextBox 4">
            <a:extLst>
              <a:ext uri="{FF2B5EF4-FFF2-40B4-BE49-F238E27FC236}">
                <a16:creationId xmlns:a16="http://schemas.microsoft.com/office/drawing/2014/main" id="{F7AB84EF-E27E-DE40-8606-171937940D7A}"/>
              </a:ext>
            </a:extLst>
          </p:cNvPr>
          <p:cNvSpPr txBox="1"/>
          <p:nvPr/>
        </p:nvSpPr>
        <p:spPr>
          <a:xfrm>
            <a:off x="8313167" y="2698506"/>
            <a:ext cx="3809313" cy="369332"/>
          </a:xfrm>
          <a:prstGeom prst="rect">
            <a:avLst/>
          </a:prstGeom>
          <a:noFill/>
        </p:spPr>
        <p:txBody>
          <a:bodyPr wrap="none" rtlCol="0">
            <a:spAutoFit/>
          </a:bodyPr>
          <a:lstStyle/>
          <a:p>
            <a:r>
              <a:rPr lang="en-US" dirty="0" err="1"/>
              <a:t>Rayoun</a:t>
            </a:r>
            <a:r>
              <a:rPr lang="en-US" dirty="0"/>
              <a:t> </a:t>
            </a:r>
            <a:r>
              <a:rPr lang="en-US" dirty="0" err="1"/>
              <a:t>Remendera</a:t>
            </a:r>
            <a:r>
              <a:rPr lang="en-US" dirty="0"/>
              <a:t> BS1.03 CAHR 2019</a:t>
            </a:r>
          </a:p>
        </p:txBody>
      </p:sp>
      <p:sp>
        <p:nvSpPr>
          <p:cNvPr id="6" name="TextBox 5">
            <a:extLst>
              <a:ext uri="{FF2B5EF4-FFF2-40B4-BE49-F238E27FC236}">
                <a16:creationId xmlns:a16="http://schemas.microsoft.com/office/drawing/2014/main" id="{FBAE5AE0-C88C-A046-A372-1B91F412506C}"/>
              </a:ext>
            </a:extLst>
          </p:cNvPr>
          <p:cNvSpPr txBox="1"/>
          <p:nvPr/>
        </p:nvSpPr>
        <p:spPr>
          <a:xfrm>
            <a:off x="8742259" y="4674020"/>
            <a:ext cx="3380221" cy="369332"/>
          </a:xfrm>
          <a:prstGeom prst="rect">
            <a:avLst/>
          </a:prstGeom>
          <a:noFill/>
        </p:spPr>
        <p:txBody>
          <a:bodyPr wrap="none" rtlCol="0">
            <a:spAutoFit/>
          </a:bodyPr>
          <a:lstStyle/>
          <a:p>
            <a:r>
              <a:rPr lang="en-US" dirty="0"/>
              <a:t>Stephan </a:t>
            </a:r>
            <a:r>
              <a:rPr lang="en-US" dirty="0" err="1"/>
              <a:t>Isnard</a:t>
            </a:r>
            <a:r>
              <a:rPr lang="en-US" dirty="0"/>
              <a:t> BS1.05 CAHR 2019</a:t>
            </a:r>
          </a:p>
        </p:txBody>
      </p:sp>
      <p:sp>
        <p:nvSpPr>
          <p:cNvPr id="7" name="TextBox 6">
            <a:extLst>
              <a:ext uri="{FF2B5EF4-FFF2-40B4-BE49-F238E27FC236}">
                <a16:creationId xmlns:a16="http://schemas.microsoft.com/office/drawing/2014/main" id="{5CF045BE-1E28-E74C-B0EE-1BF801A8A266}"/>
              </a:ext>
            </a:extLst>
          </p:cNvPr>
          <p:cNvSpPr txBox="1"/>
          <p:nvPr/>
        </p:nvSpPr>
        <p:spPr>
          <a:xfrm>
            <a:off x="8659673" y="6280202"/>
            <a:ext cx="3462807" cy="369332"/>
          </a:xfrm>
          <a:prstGeom prst="rect">
            <a:avLst/>
          </a:prstGeom>
          <a:noFill/>
        </p:spPr>
        <p:txBody>
          <a:bodyPr wrap="none" rtlCol="0">
            <a:spAutoFit/>
          </a:bodyPr>
          <a:lstStyle/>
          <a:p>
            <a:r>
              <a:rPr lang="en-US" dirty="0"/>
              <a:t>Anthony Hsieh, CS4.02, CAHR 2019</a:t>
            </a:r>
          </a:p>
        </p:txBody>
      </p:sp>
    </p:spTree>
    <p:extLst>
      <p:ext uri="{BB962C8B-B14F-4D97-AF65-F5344CB8AC3E}">
        <p14:creationId xmlns:p14="http://schemas.microsoft.com/office/powerpoint/2010/main" val="4047607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45A8-EA01-414A-8E5F-B104B3AD93F9}"/>
              </a:ext>
            </a:extLst>
          </p:cNvPr>
          <p:cNvSpPr>
            <a:spLocks noGrp="1"/>
          </p:cNvSpPr>
          <p:nvPr>
            <p:ph type="title"/>
          </p:nvPr>
        </p:nvSpPr>
        <p:spPr/>
        <p:txBody>
          <a:bodyPr>
            <a:normAutofit fontScale="90000"/>
          </a:bodyPr>
          <a:lstStyle/>
          <a:p>
            <a:r>
              <a:rPr lang="en-US" sz="3600" b="1" dirty="0"/>
              <a:t>Low awareness of HPV and cancer risk among women with HIV</a:t>
            </a:r>
          </a:p>
        </p:txBody>
      </p:sp>
      <p:sp>
        <p:nvSpPr>
          <p:cNvPr id="3" name="Content Placeholder 2">
            <a:extLst>
              <a:ext uri="{FF2B5EF4-FFF2-40B4-BE49-F238E27FC236}">
                <a16:creationId xmlns:a16="http://schemas.microsoft.com/office/drawing/2014/main" id="{E325CD63-9AFC-644D-A085-1F7189CC31DF}"/>
              </a:ext>
            </a:extLst>
          </p:cNvPr>
          <p:cNvSpPr>
            <a:spLocks noGrp="1"/>
          </p:cNvSpPr>
          <p:nvPr>
            <p:ph idx="1"/>
          </p:nvPr>
        </p:nvSpPr>
        <p:spPr>
          <a:xfrm>
            <a:off x="838200" y="1690688"/>
            <a:ext cx="10515600" cy="4351338"/>
          </a:xfrm>
        </p:spPr>
        <p:txBody>
          <a:bodyPr/>
          <a:lstStyle/>
          <a:p>
            <a:r>
              <a:rPr lang="en-US" dirty="0"/>
              <a:t>48% of 287 women in the OHTN Cohort had not heard of HPV or did not know what it was.</a:t>
            </a:r>
          </a:p>
          <a:p>
            <a:pPr lvl="1"/>
            <a:r>
              <a:rPr lang="en-US" dirty="0"/>
              <a:t>56% did not know that HPV caused anal cancer, or that receptive anal intercourse was not required to develop anal cancers.</a:t>
            </a:r>
          </a:p>
          <a:p>
            <a:pPr lvl="1"/>
            <a:r>
              <a:rPr lang="en-US" dirty="0"/>
              <a:t>23% did not know that HIV increased their risk for HPV-related disease.</a:t>
            </a:r>
          </a:p>
          <a:p>
            <a:pPr lvl="1"/>
            <a:r>
              <a:rPr lang="en-US" dirty="0"/>
              <a:t>51% did not know that smoking increased their risk for HPV-related disease.</a:t>
            </a:r>
          </a:p>
          <a:p>
            <a:pPr lvl="1"/>
            <a:r>
              <a:rPr lang="en-US" dirty="0"/>
              <a:t>42% of participants had no cervical cancer screening in the past year.</a:t>
            </a:r>
          </a:p>
        </p:txBody>
      </p:sp>
      <p:sp>
        <p:nvSpPr>
          <p:cNvPr id="4" name="TextBox 3">
            <a:extLst>
              <a:ext uri="{FF2B5EF4-FFF2-40B4-BE49-F238E27FC236}">
                <a16:creationId xmlns:a16="http://schemas.microsoft.com/office/drawing/2014/main" id="{2FADBFF9-7635-1741-9ADD-7BF2DF95EC76}"/>
              </a:ext>
            </a:extLst>
          </p:cNvPr>
          <p:cNvSpPr txBox="1"/>
          <p:nvPr/>
        </p:nvSpPr>
        <p:spPr>
          <a:xfrm>
            <a:off x="138023" y="6488668"/>
            <a:ext cx="3486917" cy="369332"/>
          </a:xfrm>
          <a:prstGeom prst="rect">
            <a:avLst/>
          </a:prstGeom>
          <a:noFill/>
        </p:spPr>
        <p:txBody>
          <a:bodyPr wrap="none" rtlCol="0">
            <a:spAutoFit/>
          </a:bodyPr>
          <a:lstStyle/>
          <a:p>
            <a:r>
              <a:rPr lang="en-US" dirty="0"/>
              <a:t>Joanne Lindsay, CS3.03, CAHR 2019</a:t>
            </a:r>
          </a:p>
        </p:txBody>
      </p:sp>
    </p:spTree>
    <p:extLst>
      <p:ext uri="{BB962C8B-B14F-4D97-AF65-F5344CB8AC3E}">
        <p14:creationId xmlns:p14="http://schemas.microsoft.com/office/powerpoint/2010/main" val="106284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BB7E67-980C-1444-B19F-959D3CAF10BD}"/>
              </a:ext>
            </a:extLst>
          </p:cNvPr>
          <p:cNvSpPr>
            <a:spLocks noGrp="1"/>
          </p:cNvSpPr>
          <p:nvPr>
            <p:ph type="title"/>
          </p:nvPr>
        </p:nvSpPr>
        <p:spPr/>
        <p:txBody>
          <a:bodyPr/>
          <a:lstStyle/>
          <a:p>
            <a:r>
              <a:rPr lang="en-US" dirty="0"/>
              <a:t>New NNRTI: </a:t>
            </a:r>
            <a:r>
              <a:rPr lang="en-US" dirty="0" err="1"/>
              <a:t>Doravirine</a:t>
            </a:r>
            <a:endParaRPr lang="en-US" dirty="0"/>
          </a:p>
        </p:txBody>
      </p:sp>
      <p:sp>
        <p:nvSpPr>
          <p:cNvPr id="5" name="Content Placeholder 4">
            <a:extLst>
              <a:ext uri="{FF2B5EF4-FFF2-40B4-BE49-F238E27FC236}">
                <a16:creationId xmlns:a16="http://schemas.microsoft.com/office/drawing/2014/main" id="{291EC32F-5E8E-3544-91D6-44E51C194C9A}"/>
              </a:ext>
            </a:extLst>
          </p:cNvPr>
          <p:cNvSpPr>
            <a:spLocks noGrp="1"/>
          </p:cNvSpPr>
          <p:nvPr>
            <p:ph idx="1"/>
          </p:nvPr>
        </p:nvSpPr>
        <p:spPr>
          <a:xfrm>
            <a:off x="838200" y="1524000"/>
            <a:ext cx="10515600" cy="4822296"/>
          </a:xfrm>
        </p:spPr>
        <p:txBody>
          <a:bodyPr>
            <a:normAutofit/>
          </a:bodyPr>
          <a:lstStyle/>
          <a:p>
            <a:r>
              <a:rPr lang="en-US" dirty="0" err="1"/>
              <a:t>Doravirine</a:t>
            </a:r>
            <a:r>
              <a:rPr lang="en-US" dirty="0"/>
              <a:t> was approved by Health Canada in October 2018</a:t>
            </a:r>
          </a:p>
          <a:p>
            <a:r>
              <a:rPr lang="en-US" dirty="0"/>
              <a:t>It is taken once daily without regard to food, and has a low potential for drug-drug interactions (including acid-blockers).</a:t>
            </a:r>
          </a:p>
          <a:p>
            <a:r>
              <a:rPr lang="en-US" dirty="0"/>
              <a:t>It has a unique resistance profile, and activity against many NNRTI resistance mutations. </a:t>
            </a:r>
          </a:p>
          <a:p>
            <a:r>
              <a:rPr lang="en-GB" dirty="0" err="1">
                <a:latin typeface="Calibri" panose="020F0502020204030204" pitchFamily="34" charset="0"/>
                <a:cs typeface="Calibri" panose="020F0502020204030204" pitchFamily="34" charset="0"/>
              </a:rPr>
              <a:t>Doravarine</a:t>
            </a:r>
            <a:r>
              <a:rPr lang="en-GB" dirty="0">
                <a:latin typeface="Calibri" panose="020F0502020204030204" pitchFamily="34" charset="0"/>
                <a:cs typeface="Calibri" panose="020F0502020204030204" pitchFamily="34" charset="0"/>
              </a:rPr>
              <a:t> (DOR) was non-inferior to r/DRV and EFV-based regimens in ART-naïve participants, and in stable participants switching from </a:t>
            </a:r>
            <a:r>
              <a:rPr lang="en-GB" dirty="0" err="1">
                <a:latin typeface="Calibri" panose="020F0502020204030204" pitchFamily="34" charset="0"/>
                <a:cs typeface="Calibri" panose="020F0502020204030204" pitchFamily="34" charset="0"/>
              </a:rPr>
              <a:t>bPI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cobicistat</a:t>
            </a:r>
            <a:r>
              <a:rPr lang="en-GB" dirty="0">
                <a:latin typeface="Calibri" panose="020F0502020204030204" pitchFamily="34" charset="0"/>
                <a:cs typeface="Calibri" panose="020F0502020204030204" pitchFamily="34" charset="0"/>
              </a:rPr>
              <a:t>-boosted INSTI, or NNRTI-based regimens in Phase 3 studies.</a:t>
            </a:r>
          </a:p>
          <a:p>
            <a:pPr lvl="1"/>
            <a:r>
              <a:rPr lang="en-GB" dirty="0">
                <a:latin typeface="Calibri" panose="020F0502020204030204" pitchFamily="34" charset="0"/>
                <a:cs typeface="Calibri" panose="020F0502020204030204" pitchFamily="34" charset="0"/>
              </a:rPr>
              <a:t>At 96 weeks, participants on DOR had more favourable lipid profiles than those on r/DRV or EFV, and fewer neuropsychiatric adverse events than those on EFV.</a:t>
            </a:r>
          </a:p>
        </p:txBody>
      </p:sp>
      <p:sp>
        <p:nvSpPr>
          <p:cNvPr id="6" name="TextBox 5">
            <a:extLst>
              <a:ext uri="{FF2B5EF4-FFF2-40B4-BE49-F238E27FC236}">
                <a16:creationId xmlns:a16="http://schemas.microsoft.com/office/drawing/2014/main" id="{60D3BF5B-A9B6-DD4E-A028-FCF8F8399821}"/>
              </a:ext>
            </a:extLst>
          </p:cNvPr>
          <p:cNvSpPr txBox="1"/>
          <p:nvPr/>
        </p:nvSpPr>
        <p:spPr>
          <a:xfrm>
            <a:off x="4901342" y="6488668"/>
            <a:ext cx="3263073" cy="369332"/>
          </a:xfrm>
          <a:prstGeom prst="rect">
            <a:avLst/>
          </a:prstGeom>
          <a:noFill/>
        </p:spPr>
        <p:txBody>
          <a:bodyPr wrap="none" rtlCol="0">
            <a:spAutoFit/>
          </a:bodyPr>
          <a:lstStyle/>
          <a:p>
            <a:r>
              <a:rPr lang="en-US" dirty="0"/>
              <a:t>Alex Wong, CPS 2.01, CAHR 2019</a:t>
            </a:r>
          </a:p>
        </p:txBody>
      </p:sp>
      <p:sp>
        <p:nvSpPr>
          <p:cNvPr id="7" name="TextBox 6">
            <a:extLst>
              <a:ext uri="{FF2B5EF4-FFF2-40B4-BE49-F238E27FC236}">
                <a16:creationId xmlns:a16="http://schemas.microsoft.com/office/drawing/2014/main" id="{1A35A29B-433B-504C-A888-5CEAED704393}"/>
              </a:ext>
            </a:extLst>
          </p:cNvPr>
          <p:cNvSpPr txBox="1"/>
          <p:nvPr/>
        </p:nvSpPr>
        <p:spPr>
          <a:xfrm>
            <a:off x="0" y="6488668"/>
            <a:ext cx="4901342" cy="369332"/>
          </a:xfrm>
          <a:prstGeom prst="rect">
            <a:avLst/>
          </a:prstGeom>
          <a:noFill/>
        </p:spPr>
        <p:txBody>
          <a:bodyPr wrap="none" rtlCol="0">
            <a:spAutoFit/>
          </a:bodyPr>
          <a:lstStyle/>
          <a:p>
            <a:r>
              <a:rPr lang="en-US" dirty="0"/>
              <a:t>Kathleen Squires, CPS 2.08 &amp; CPS 2.09, CAHR 2019</a:t>
            </a:r>
          </a:p>
        </p:txBody>
      </p:sp>
    </p:spTree>
    <p:extLst>
      <p:ext uri="{BB962C8B-B14F-4D97-AF65-F5344CB8AC3E}">
        <p14:creationId xmlns:p14="http://schemas.microsoft.com/office/powerpoint/2010/main" val="25498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357D-8473-854B-AF0C-D5BB7827FFB1}"/>
              </a:ext>
            </a:extLst>
          </p:cNvPr>
          <p:cNvSpPr>
            <a:spLocks noGrp="1"/>
          </p:cNvSpPr>
          <p:nvPr>
            <p:ph type="title"/>
          </p:nvPr>
        </p:nvSpPr>
        <p:spPr/>
        <p:txBody>
          <a:bodyPr/>
          <a:lstStyle/>
          <a:p>
            <a:r>
              <a:rPr lang="en-US" b="1" dirty="0"/>
              <a:t>Do PLWH need Lung Ca Screening?</a:t>
            </a:r>
          </a:p>
        </p:txBody>
      </p:sp>
      <p:sp>
        <p:nvSpPr>
          <p:cNvPr id="3" name="Content Placeholder 2">
            <a:extLst>
              <a:ext uri="{FF2B5EF4-FFF2-40B4-BE49-F238E27FC236}">
                <a16:creationId xmlns:a16="http://schemas.microsoft.com/office/drawing/2014/main" id="{94844A2E-A4E9-C446-A66C-CFF0955636FE}"/>
              </a:ext>
            </a:extLst>
          </p:cNvPr>
          <p:cNvSpPr>
            <a:spLocks noGrp="1"/>
          </p:cNvSpPr>
          <p:nvPr>
            <p:ph sz="half" idx="1"/>
          </p:nvPr>
        </p:nvSpPr>
        <p:spPr>
          <a:xfrm>
            <a:off x="539288" y="1593374"/>
            <a:ext cx="4882688" cy="4351338"/>
          </a:xfrm>
        </p:spPr>
        <p:txBody>
          <a:bodyPr>
            <a:normAutofit/>
          </a:bodyPr>
          <a:lstStyle/>
          <a:p>
            <a:r>
              <a:rPr lang="en-US" sz="2400" dirty="0"/>
              <a:t>Between 1980 – 2018, 21 patients from a specialized HIV clinic in Montreal were diagnosed with a primary lung cancer. </a:t>
            </a:r>
          </a:p>
          <a:p>
            <a:pPr lvl="1"/>
            <a:r>
              <a:rPr lang="en-US" sz="2000" dirty="0"/>
              <a:t>15 </a:t>
            </a:r>
            <a:r>
              <a:rPr lang="en-US" sz="2000" dirty="0" err="1"/>
              <a:t>NSCLCa</a:t>
            </a:r>
            <a:r>
              <a:rPr lang="en-US" sz="2000" dirty="0"/>
              <a:t>, 4 </a:t>
            </a:r>
            <a:r>
              <a:rPr lang="en-US" sz="2000" dirty="0" err="1"/>
              <a:t>SCLCa</a:t>
            </a:r>
            <a:r>
              <a:rPr lang="en-US" sz="2000" dirty="0"/>
              <a:t>, 2 bronchial Ca. </a:t>
            </a:r>
          </a:p>
          <a:p>
            <a:r>
              <a:rPr lang="en-US" sz="2400" dirty="0"/>
              <a:t>74% of patients were current or former smokers.</a:t>
            </a:r>
          </a:p>
          <a:p>
            <a:r>
              <a:rPr lang="en-US" sz="2400" dirty="0"/>
              <a:t>The median age at diagnosis was 52 in this population.</a:t>
            </a:r>
          </a:p>
        </p:txBody>
      </p:sp>
      <p:sp>
        <p:nvSpPr>
          <p:cNvPr id="5" name="Content Placeholder 4">
            <a:extLst>
              <a:ext uri="{FF2B5EF4-FFF2-40B4-BE49-F238E27FC236}">
                <a16:creationId xmlns:a16="http://schemas.microsoft.com/office/drawing/2014/main" id="{AF63FD78-F484-B546-9728-4E41BDE26E60}"/>
              </a:ext>
            </a:extLst>
          </p:cNvPr>
          <p:cNvSpPr>
            <a:spLocks noGrp="1"/>
          </p:cNvSpPr>
          <p:nvPr>
            <p:ph sz="half" idx="2"/>
          </p:nvPr>
        </p:nvSpPr>
        <p:spPr/>
        <p:txBody>
          <a:bodyPr/>
          <a:lstStyle/>
          <a:p>
            <a:endParaRPr lang="en-US"/>
          </a:p>
        </p:txBody>
      </p:sp>
      <p:sp>
        <p:nvSpPr>
          <p:cNvPr id="4" name="TextBox 3">
            <a:extLst>
              <a:ext uri="{FF2B5EF4-FFF2-40B4-BE49-F238E27FC236}">
                <a16:creationId xmlns:a16="http://schemas.microsoft.com/office/drawing/2014/main" id="{85214B04-E3F9-8041-9816-3C49FC7F27E0}"/>
              </a:ext>
            </a:extLst>
          </p:cNvPr>
          <p:cNvSpPr txBox="1"/>
          <p:nvPr/>
        </p:nvSpPr>
        <p:spPr>
          <a:xfrm>
            <a:off x="8778240" y="6488668"/>
            <a:ext cx="3554819" cy="369332"/>
          </a:xfrm>
          <a:prstGeom prst="rect">
            <a:avLst/>
          </a:prstGeom>
          <a:noFill/>
        </p:spPr>
        <p:txBody>
          <a:bodyPr wrap="none" rtlCol="0">
            <a:spAutoFit/>
          </a:bodyPr>
          <a:lstStyle/>
          <a:p>
            <a:r>
              <a:rPr lang="en-US" dirty="0"/>
              <a:t>Cecilia </a:t>
            </a:r>
            <a:r>
              <a:rPr lang="en-US" dirty="0" err="1"/>
              <a:t>Costiniuk</a:t>
            </a:r>
            <a:r>
              <a:rPr lang="en-US" dirty="0"/>
              <a:t>, CS1.01 CAHR 2019</a:t>
            </a:r>
          </a:p>
        </p:txBody>
      </p:sp>
      <p:graphicFrame>
        <p:nvGraphicFramePr>
          <p:cNvPr id="6" name="Table 5">
            <a:extLst>
              <a:ext uri="{FF2B5EF4-FFF2-40B4-BE49-F238E27FC236}">
                <a16:creationId xmlns:a16="http://schemas.microsoft.com/office/drawing/2014/main" id="{4EBDD07A-EB25-CD46-BEC1-5F089DE8C468}"/>
              </a:ext>
            </a:extLst>
          </p:cNvPr>
          <p:cNvGraphicFramePr>
            <a:graphicFrameLocks noGrp="1"/>
          </p:cNvGraphicFramePr>
          <p:nvPr>
            <p:extLst/>
          </p:nvPr>
        </p:nvGraphicFramePr>
        <p:xfrm>
          <a:off x="5421976" y="1593374"/>
          <a:ext cx="6682048" cy="4815840"/>
        </p:xfrm>
        <a:graphic>
          <a:graphicData uri="http://schemas.openxmlformats.org/drawingml/2006/table">
            <a:tbl>
              <a:tblPr firstRow="1" bandRow="1">
                <a:tableStyleId>{073A0DAA-6AF3-43AB-8588-CEC1D06C72B9}</a:tableStyleId>
              </a:tblPr>
              <a:tblGrid>
                <a:gridCol w="4561114">
                  <a:extLst>
                    <a:ext uri="{9D8B030D-6E8A-4147-A177-3AD203B41FA5}">
                      <a16:colId xmlns:a16="http://schemas.microsoft.com/office/drawing/2014/main" val="20000"/>
                    </a:ext>
                  </a:extLst>
                </a:gridCol>
                <a:gridCol w="2120934">
                  <a:extLst>
                    <a:ext uri="{9D8B030D-6E8A-4147-A177-3AD203B41FA5}">
                      <a16:colId xmlns:a16="http://schemas.microsoft.com/office/drawing/2014/main" val="20001"/>
                    </a:ext>
                  </a:extLst>
                </a:gridCol>
              </a:tblGrid>
              <a:tr h="260352">
                <a:tc>
                  <a:txBody>
                    <a:bodyPr/>
                    <a:lstStyle/>
                    <a:p>
                      <a:pPr algn="ctr"/>
                      <a:r>
                        <a:rPr lang="en-US" sz="1400" dirty="0"/>
                        <a:t>Characteristics</a:t>
                      </a:r>
                    </a:p>
                  </a:txBody>
                  <a:tcPr marL="68580" marR="68580"/>
                </a:tc>
                <a:tc>
                  <a:txBody>
                    <a:bodyPr/>
                    <a:lstStyle/>
                    <a:p>
                      <a:pPr algn="ctr"/>
                      <a:r>
                        <a:rPr lang="en-US" sz="1400" dirty="0"/>
                        <a:t>N</a:t>
                      </a:r>
                      <a:r>
                        <a:rPr lang="en-US" sz="1400" baseline="0" dirty="0"/>
                        <a:t> (%) or median (IQR)</a:t>
                      </a:r>
                      <a:endParaRPr lang="en-US" sz="1400" dirty="0"/>
                    </a:p>
                  </a:txBody>
                  <a:tcPr marL="68580" marR="68580"/>
                </a:tc>
                <a:extLst>
                  <a:ext uri="{0D108BD9-81ED-4DB2-BD59-A6C34878D82A}">
                    <a16:rowId xmlns:a16="http://schemas.microsoft.com/office/drawing/2014/main" val="10000"/>
                  </a:ext>
                </a:extLst>
              </a:tr>
              <a:tr h="184138">
                <a:tc>
                  <a:txBody>
                    <a:bodyPr/>
                    <a:lstStyle/>
                    <a:p>
                      <a:pPr algn="l"/>
                      <a:r>
                        <a:rPr lang="en-US" sz="1400" b="1" dirty="0"/>
                        <a:t>Age, median (IQR)</a:t>
                      </a:r>
                    </a:p>
                  </a:txBody>
                  <a:tcPr marL="68580" marR="68580"/>
                </a:tc>
                <a:tc>
                  <a:txBody>
                    <a:bodyPr/>
                    <a:lstStyle/>
                    <a:p>
                      <a:pPr algn="ctr"/>
                      <a:r>
                        <a:rPr lang="en-US" sz="1400" dirty="0"/>
                        <a:t>52 (46, 62)</a:t>
                      </a:r>
                    </a:p>
                  </a:txBody>
                  <a:tcPr marL="68580" marR="68580"/>
                </a:tc>
                <a:extLst>
                  <a:ext uri="{0D108BD9-81ED-4DB2-BD59-A6C34878D82A}">
                    <a16:rowId xmlns:a16="http://schemas.microsoft.com/office/drawing/2014/main" val="10001"/>
                  </a:ext>
                </a:extLst>
              </a:tr>
              <a:tr h="175909">
                <a:tc>
                  <a:txBody>
                    <a:bodyPr/>
                    <a:lstStyle/>
                    <a:p>
                      <a:pPr algn="l"/>
                      <a:r>
                        <a:rPr lang="en-US" sz="1400" b="1" dirty="0"/>
                        <a:t>Female, n (%)</a:t>
                      </a:r>
                    </a:p>
                  </a:txBody>
                  <a:tcPr marL="68580" marR="68580"/>
                </a:tc>
                <a:tc>
                  <a:txBody>
                    <a:bodyPr/>
                    <a:lstStyle/>
                    <a:p>
                      <a:pPr algn="ctr"/>
                      <a:r>
                        <a:rPr lang="en-US" sz="1400" dirty="0"/>
                        <a:t>15%</a:t>
                      </a:r>
                    </a:p>
                  </a:txBody>
                  <a:tcPr marL="68580" marR="68580"/>
                </a:tc>
                <a:extLst>
                  <a:ext uri="{0D108BD9-81ED-4DB2-BD59-A6C34878D82A}">
                    <a16:rowId xmlns:a16="http://schemas.microsoft.com/office/drawing/2014/main" val="10002"/>
                  </a:ext>
                </a:extLst>
              </a:tr>
              <a:tr h="668454">
                <a:tc>
                  <a:txBody>
                    <a:bodyPr/>
                    <a:lstStyle/>
                    <a:p>
                      <a:pPr algn="l"/>
                      <a:r>
                        <a:rPr lang="en-US" sz="1400" b="1" baseline="0" dirty="0"/>
                        <a:t>Smoking status, n (%)</a:t>
                      </a:r>
                    </a:p>
                    <a:p>
                      <a:pPr marL="458788" indent="0" algn="l">
                        <a:tabLst/>
                      </a:pPr>
                      <a:r>
                        <a:rPr lang="en-US" sz="1400" b="1" baseline="0" dirty="0"/>
                        <a:t>Current</a:t>
                      </a:r>
                    </a:p>
                    <a:p>
                      <a:pPr marL="458788" indent="0" algn="l">
                        <a:tabLst/>
                      </a:pPr>
                      <a:r>
                        <a:rPr lang="en-US" sz="1400" b="1" baseline="0" dirty="0"/>
                        <a:t>Former</a:t>
                      </a:r>
                    </a:p>
                    <a:p>
                      <a:pPr marL="458788" indent="0" algn="l">
                        <a:tabLst/>
                      </a:pPr>
                      <a:r>
                        <a:rPr lang="en-US" sz="1400" b="1" baseline="0" dirty="0"/>
                        <a:t>Never </a:t>
                      </a:r>
                    </a:p>
                    <a:p>
                      <a:pPr marL="458788" indent="0" algn="l">
                        <a:tabLst/>
                      </a:pPr>
                      <a:r>
                        <a:rPr lang="en-US" sz="1400" b="1" baseline="0" dirty="0"/>
                        <a:t>Unknown</a:t>
                      </a:r>
                    </a:p>
                  </a:txBody>
                  <a:tcPr marL="68580" marR="68580"/>
                </a:tc>
                <a:tc>
                  <a:txBody>
                    <a:bodyPr/>
                    <a:lstStyle/>
                    <a:p>
                      <a:pPr algn="ctr"/>
                      <a:endParaRPr lang="en-US" sz="1400" baseline="0" dirty="0"/>
                    </a:p>
                    <a:p>
                      <a:pPr algn="ctr"/>
                      <a:r>
                        <a:rPr lang="en-US" sz="1400" baseline="0" dirty="0"/>
                        <a:t>55%</a:t>
                      </a:r>
                    </a:p>
                    <a:p>
                      <a:pPr algn="ctr"/>
                      <a:r>
                        <a:rPr lang="en-US" sz="1400" baseline="0" dirty="0"/>
                        <a:t>19%</a:t>
                      </a:r>
                    </a:p>
                    <a:p>
                      <a:pPr algn="ctr"/>
                      <a:r>
                        <a:rPr lang="en-US" sz="1400" baseline="0" dirty="0"/>
                        <a:t>11%</a:t>
                      </a:r>
                    </a:p>
                    <a:p>
                      <a:pPr algn="ctr"/>
                      <a:r>
                        <a:rPr lang="en-US" sz="1400" baseline="0" dirty="0"/>
                        <a:t>15%</a:t>
                      </a:r>
                    </a:p>
                  </a:txBody>
                  <a:tcPr marL="68580" marR="68580"/>
                </a:tc>
                <a:extLst>
                  <a:ext uri="{0D108BD9-81ED-4DB2-BD59-A6C34878D82A}">
                    <a16:rowId xmlns:a16="http://schemas.microsoft.com/office/drawing/2014/main" val="3641514083"/>
                  </a:ext>
                </a:extLst>
              </a:tr>
              <a:tr h="668454">
                <a:tc>
                  <a:txBody>
                    <a:bodyPr/>
                    <a:lstStyle/>
                    <a:p>
                      <a:pPr algn="l"/>
                      <a:r>
                        <a:rPr lang="en-US" sz="1400" b="1" dirty="0"/>
                        <a:t>Ethnicity, n (%)</a:t>
                      </a:r>
                    </a:p>
                    <a:p>
                      <a:pPr algn="l"/>
                      <a:r>
                        <a:rPr lang="en-US" sz="1400" b="1" dirty="0"/>
                        <a:t>           Caucasian</a:t>
                      </a:r>
                    </a:p>
                    <a:p>
                      <a:pPr algn="l"/>
                      <a:r>
                        <a:rPr lang="en-US" sz="1400" b="1" dirty="0"/>
                        <a:t>           Hispanic, born abroad</a:t>
                      </a:r>
                    </a:p>
                    <a:p>
                      <a:pPr algn="l"/>
                      <a:r>
                        <a:rPr lang="en-US" sz="1400" b="1" baseline="0" dirty="0"/>
                        <a:t>           Black African, born abroad</a:t>
                      </a:r>
                    </a:p>
                  </a:txBody>
                  <a:tcPr marL="68580" marR="68580"/>
                </a:tc>
                <a:tc>
                  <a:txBody>
                    <a:bodyPr/>
                    <a:lstStyle/>
                    <a:p>
                      <a:pPr algn="ctr"/>
                      <a:endParaRPr lang="en-US" sz="1400" baseline="0" dirty="0"/>
                    </a:p>
                    <a:p>
                      <a:pPr algn="ctr"/>
                      <a:r>
                        <a:rPr lang="en-US" sz="1400" baseline="0" dirty="0"/>
                        <a:t>93%</a:t>
                      </a:r>
                    </a:p>
                    <a:p>
                      <a:pPr algn="ctr"/>
                      <a:r>
                        <a:rPr lang="en-US" sz="1400" baseline="0" dirty="0"/>
                        <a:t> 3.5%</a:t>
                      </a:r>
                    </a:p>
                    <a:p>
                      <a:pPr algn="ctr"/>
                      <a:r>
                        <a:rPr lang="en-US" sz="1400" baseline="0" dirty="0"/>
                        <a:t>3.5%</a:t>
                      </a:r>
                    </a:p>
                  </a:txBody>
                  <a:tcPr marL="68580" marR="68580"/>
                </a:tc>
                <a:extLst>
                  <a:ext uri="{0D108BD9-81ED-4DB2-BD59-A6C34878D82A}">
                    <a16:rowId xmlns:a16="http://schemas.microsoft.com/office/drawing/2014/main" val="10003"/>
                  </a:ext>
                </a:extLst>
              </a:tr>
              <a:tr h="1776680">
                <a:tc>
                  <a:txBody>
                    <a:bodyPr/>
                    <a:lstStyle/>
                    <a:p>
                      <a:r>
                        <a:rPr lang="en-US" sz="1400" b="1" dirty="0"/>
                        <a:t>Duration of HIV infection,</a:t>
                      </a:r>
                      <a:r>
                        <a:rPr lang="en-US" sz="1400" b="1" baseline="0" dirty="0"/>
                        <a:t> years, median (IQR)</a:t>
                      </a:r>
                    </a:p>
                    <a:p>
                      <a:r>
                        <a:rPr lang="en-US" sz="1400" b="1" baseline="0" dirty="0"/>
                        <a:t>CD4 count, cells/mm3, median (IQR)</a:t>
                      </a:r>
                    </a:p>
                    <a:p>
                      <a:r>
                        <a:rPr lang="en-US" sz="1400" b="1" baseline="0" dirty="0"/>
                        <a:t>CD4%, median (IQR)</a:t>
                      </a:r>
                    </a:p>
                    <a:p>
                      <a:r>
                        <a:rPr lang="en-US" sz="1400" b="1" baseline="0" dirty="0"/>
                        <a:t>CD4/CD8 ratio, median (IQR)</a:t>
                      </a:r>
                    </a:p>
                    <a:p>
                      <a:r>
                        <a:rPr lang="en-US" sz="1400" b="1" baseline="0" dirty="0"/>
                        <a:t>On ART before 1997</a:t>
                      </a:r>
                    </a:p>
                    <a:p>
                      <a:r>
                        <a:rPr lang="en-US" sz="1400" b="1" baseline="0" dirty="0"/>
                        <a:t>Suppressed viral load at time of lung cancer diagnosis, n (%)</a:t>
                      </a:r>
                    </a:p>
                    <a:p>
                      <a:r>
                        <a:rPr lang="en-US" sz="1400" b="1" baseline="0" dirty="0"/>
                        <a:t>If viral load detectable, viral load copies/ml, median, IQR</a:t>
                      </a:r>
                    </a:p>
                    <a:p>
                      <a:r>
                        <a:rPr lang="en-US" sz="1400" b="1" baseline="0" dirty="0"/>
                        <a:t>Duration of viral load suppression, years, median, IQR</a:t>
                      </a:r>
                    </a:p>
                  </a:txBody>
                  <a:tcPr marL="68580" marR="68580"/>
                </a:tc>
                <a:tc>
                  <a:txBody>
                    <a:bodyPr/>
                    <a:lstStyle/>
                    <a:p>
                      <a:pPr algn="ctr"/>
                      <a:r>
                        <a:rPr lang="en-US" sz="1400" dirty="0"/>
                        <a:t>15 (9-22)</a:t>
                      </a:r>
                    </a:p>
                    <a:p>
                      <a:pPr algn="ctr"/>
                      <a:r>
                        <a:rPr lang="en-US" sz="1400" dirty="0"/>
                        <a:t>247 (47, 294)</a:t>
                      </a:r>
                    </a:p>
                    <a:p>
                      <a:pPr algn="ctr"/>
                      <a:r>
                        <a:rPr lang="en-US" sz="1400" dirty="0"/>
                        <a:t>16 (9, 21)</a:t>
                      </a:r>
                    </a:p>
                    <a:p>
                      <a:pPr algn="ctr"/>
                      <a:r>
                        <a:rPr lang="en-US" sz="1400" dirty="0"/>
                        <a:t>0.175 (0.0675, 0.225)</a:t>
                      </a:r>
                    </a:p>
                    <a:p>
                      <a:pPr algn="ctr"/>
                      <a:r>
                        <a:rPr lang="en-US" sz="1400" dirty="0"/>
                        <a:t>22%</a:t>
                      </a:r>
                    </a:p>
                    <a:p>
                      <a:pPr algn="ctr"/>
                      <a:r>
                        <a:rPr lang="en-US" sz="1400" dirty="0"/>
                        <a:t>74%</a:t>
                      </a:r>
                    </a:p>
                    <a:p>
                      <a:pPr algn="ctr"/>
                      <a:r>
                        <a:rPr lang="en-US" sz="1400" dirty="0"/>
                        <a:t>193,546 (1394, 194,949)</a:t>
                      </a:r>
                    </a:p>
                    <a:p>
                      <a:pPr algn="ctr"/>
                      <a:r>
                        <a:rPr lang="en-US" sz="1400" dirty="0"/>
                        <a:t>5</a:t>
                      </a:r>
                      <a:r>
                        <a:rPr lang="en-US" sz="1400" baseline="0" dirty="0"/>
                        <a:t> (1,8)</a:t>
                      </a:r>
                      <a:endParaRPr lang="en-US" sz="1400" dirty="0"/>
                    </a:p>
                  </a:txBody>
                  <a:tcPr marL="68580" marR="6858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61789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433C-E7EF-B04B-ACB2-43FFFA98557D}"/>
              </a:ext>
            </a:extLst>
          </p:cNvPr>
          <p:cNvSpPr>
            <a:spLocks noGrp="1"/>
          </p:cNvSpPr>
          <p:nvPr>
            <p:ph type="title"/>
          </p:nvPr>
        </p:nvSpPr>
        <p:spPr/>
        <p:txBody>
          <a:bodyPr>
            <a:normAutofit/>
          </a:bodyPr>
          <a:lstStyle/>
          <a:p>
            <a:r>
              <a:rPr lang="en-US" sz="3600" b="1" dirty="0"/>
              <a:t>Burden of non-communicable comorbidities in PLWH</a:t>
            </a:r>
          </a:p>
        </p:txBody>
      </p:sp>
      <p:sp>
        <p:nvSpPr>
          <p:cNvPr id="3" name="Content Placeholder 2">
            <a:extLst>
              <a:ext uri="{FF2B5EF4-FFF2-40B4-BE49-F238E27FC236}">
                <a16:creationId xmlns:a16="http://schemas.microsoft.com/office/drawing/2014/main" id="{6E553CC9-EF1C-444D-B031-0C5CAAD94823}"/>
              </a:ext>
            </a:extLst>
          </p:cNvPr>
          <p:cNvSpPr>
            <a:spLocks noGrp="1"/>
          </p:cNvSpPr>
          <p:nvPr>
            <p:ph idx="1"/>
          </p:nvPr>
        </p:nvSpPr>
        <p:spPr>
          <a:xfrm>
            <a:off x="838200" y="1326453"/>
            <a:ext cx="10515600" cy="678252"/>
          </a:xfrm>
        </p:spPr>
        <p:txBody>
          <a:bodyPr>
            <a:normAutofit/>
          </a:bodyPr>
          <a:lstStyle/>
          <a:p>
            <a:r>
              <a:rPr lang="en-US" dirty="0"/>
              <a:t>Comorbidity burden increases with age in PLWH in Saskatchewan .</a:t>
            </a:r>
          </a:p>
        </p:txBody>
      </p:sp>
      <p:sp>
        <p:nvSpPr>
          <p:cNvPr id="4" name="TextBox 3">
            <a:extLst>
              <a:ext uri="{FF2B5EF4-FFF2-40B4-BE49-F238E27FC236}">
                <a16:creationId xmlns:a16="http://schemas.microsoft.com/office/drawing/2014/main" id="{37F6DB6F-E833-BF43-B441-75AD07577D93}"/>
              </a:ext>
            </a:extLst>
          </p:cNvPr>
          <p:cNvSpPr txBox="1"/>
          <p:nvPr/>
        </p:nvSpPr>
        <p:spPr>
          <a:xfrm>
            <a:off x="9218429" y="6453631"/>
            <a:ext cx="2973571" cy="369332"/>
          </a:xfrm>
          <a:prstGeom prst="rect">
            <a:avLst/>
          </a:prstGeom>
          <a:noFill/>
        </p:spPr>
        <p:txBody>
          <a:bodyPr wrap="none" rtlCol="0">
            <a:spAutoFit/>
          </a:bodyPr>
          <a:lstStyle/>
          <a:p>
            <a:r>
              <a:rPr lang="en-US" dirty="0"/>
              <a:t>Alex Wong CS1.04 CAHR 2019</a:t>
            </a:r>
          </a:p>
        </p:txBody>
      </p:sp>
      <p:graphicFrame>
        <p:nvGraphicFramePr>
          <p:cNvPr id="5" name="Table 4">
            <a:extLst>
              <a:ext uri="{FF2B5EF4-FFF2-40B4-BE49-F238E27FC236}">
                <a16:creationId xmlns:a16="http://schemas.microsoft.com/office/drawing/2014/main" id="{B1B8BCFD-F52A-554F-881A-A7B2CE3F6BB2}"/>
              </a:ext>
            </a:extLst>
          </p:cNvPr>
          <p:cNvGraphicFramePr>
            <a:graphicFrameLocks noGrp="1"/>
          </p:cNvGraphicFramePr>
          <p:nvPr>
            <p:extLst/>
          </p:nvPr>
        </p:nvGraphicFramePr>
        <p:xfrm>
          <a:off x="5928061" y="4713678"/>
          <a:ext cx="4928260" cy="475932"/>
        </p:xfrm>
        <a:graphic>
          <a:graphicData uri="http://schemas.openxmlformats.org/drawingml/2006/table">
            <a:tbl>
              <a:tblPr>
                <a:tableStyleId>{6E25E649-3F16-4E02-A733-19D2CDBF48F0}</a:tableStyleId>
              </a:tblPr>
              <a:tblGrid>
                <a:gridCol w="471604">
                  <a:extLst>
                    <a:ext uri="{9D8B030D-6E8A-4147-A177-3AD203B41FA5}">
                      <a16:colId xmlns:a16="http://schemas.microsoft.com/office/drawing/2014/main" val="3324376572"/>
                    </a:ext>
                  </a:extLst>
                </a:gridCol>
                <a:gridCol w="719197">
                  <a:extLst>
                    <a:ext uri="{9D8B030D-6E8A-4147-A177-3AD203B41FA5}">
                      <a16:colId xmlns:a16="http://schemas.microsoft.com/office/drawing/2014/main" val="236586583"/>
                    </a:ext>
                  </a:extLst>
                </a:gridCol>
                <a:gridCol w="730986">
                  <a:extLst>
                    <a:ext uri="{9D8B030D-6E8A-4147-A177-3AD203B41FA5}">
                      <a16:colId xmlns:a16="http://schemas.microsoft.com/office/drawing/2014/main" val="727501032"/>
                    </a:ext>
                  </a:extLst>
                </a:gridCol>
                <a:gridCol w="719196">
                  <a:extLst>
                    <a:ext uri="{9D8B030D-6E8A-4147-A177-3AD203B41FA5}">
                      <a16:colId xmlns:a16="http://schemas.microsoft.com/office/drawing/2014/main" val="971806121"/>
                    </a:ext>
                  </a:extLst>
                </a:gridCol>
                <a:gridCol w="707407">
                  <a:extLst>
                    <a:ext uri="{9D8B030D-6E8A-4147-A177-3AD203B41FA5}">
                      <a16:colId xmlns:a16="http://schemas.microsoft.com/office/drawing/2014/main" val="3940866311"/>
                    </a:ext>
                  </a:extLst>
                </a:gridCol>
                <a:gridCol w="875833">
                  <a:extLst>
                    <a:ext uri="{9D8B030D-6E8A-4147-A177-3AD203B41FA5}">
                      <a16:colId xmlns:a16="http://schemas.microsoft.com/office/drawing/2014/main" val="862595293"/>
                    </a:ext>
                  </a:extLst>
                </a:gridCol>
                <a:gridCol w="704037">
                  <a:extLst>
                    <a:ext uri="{9D8B030D-6E8A-4147-A177-3AD203B41FA5}">
                      <a16:colId xmlns:a16="http://schemas.microsoft.com/office/drawing/2014/main" val="299483233"/>
                    </a:ext>
                  </a:extLst>
                </a:gridCol>
              </a:tblGrid>
              <a:tr h="240091">
                <a:tc>
                  <a:txBody>
                    <a:bodyPr/>
                    <a:lstStyle/>
                    <a:p>
                      <a:pPr algn="r" fontAlgn="b"/>
                      <a:r>
                        <a:rPr lang="en-CA" sz="1050" b="0" u="none" strike="noStrike" dirty="0">
                          <a:effectLst/>
                        </a:rPr>
                        <a:t>n =</a:t>
                      </a:r>
                      <a:endParaRPr lang="en-CA" sz="105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124</a:t>
                      </a:r>
                      <a:endParaRPr lang="en-CA" sz="1050" b="0" i="0" u="none" strike="noStrike" dirty="0">
                        <a:solidFill>
                          <a:srgbClr val="000000"/>
                        </a:solidFill>
                        <a:effectLst/>
                        <a:latin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291</a:t>
                      </a:r>
                      <a:endParaRPr lang="en-CA" sz="1050" b="0" i="0" u="none" strike="noStrike" dirty="0">
                        <a:solidFill>
                          <a:srgbClr val="000000"/>
                        </a:solidFill>
                        <a:effectLst/>
                        <a:latin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450</a:t>
                      </a:r>
                      <a:endParaRPr lang="en-CA" sz="1050" b="0" i="0" u="none" strike="noStrike" dirty="0">
                        <a:solidFill>
                          <a:srgbClr val="000000"/>
                        </a:solidFill>
                        <a:effectLst/>
                        <a:latin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684</a:t>
                      </a:r>
                      <a:endParaRPr lang="en-CA" sz="1050" b="0" i="0" u="none" strike="noStrike" dirty="0">
                        <a:solidFill>
                          <a:srgbClr val="000000"/>
                        </a:solidFill>
                        <a:effectLst/>
                        <a:latin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334</a:t>
                      </a:r>
                      <a:endParaRPr lang="en-CA" sz="1050" b="0" i="0" u="none" strike="noStrike" dirty="0">
                        <a:solidFill>
                          <a:srgbClr val="000000"/>
                        </a:solidFill>
                        <a:effectLst/>
                        <a:latin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117</a:t>
                      </a:r>
                      <a:endParaRPr lang="en-CA" sz="1050" b="0" i="0" u="none" strike="noStrike" dirty="0">
                        <a:solidFill>
                          <a:srgbClr val="000000"/>
                        </a:solidFill>
                        <a:effectLst/>
                        <a:latin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111221464"/>
                  </a:ext>
                </a:extLst>
              </a:tr>
              <a:tr h="235841">
                <a:tc>
                  <a:txBody>
                    <a:bodyPr/>
                    <a:lstStyle/>
                    <a:p>
                      <a:pPr algn="r" fontAlgn="b"/>
                      <a:r>
                        <a:rPr lang="en-CA" sz="1050" b="0" u="none" strike="noStrike" dirty="0">
                          <a:effectLst/>
                        </a:rPr>
                        <a:t>Mean</a:t>
                      </a:r>
                      <a:endParaRPr lang="en-CA" sz="105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1.0</a:t>
                      </a:r>
                      <a:endParaRPr lang="en-CA" sz="105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1.6</a:t>
                      </a:r>
                      <a:endParaRPr lang="en-CA" sz="105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2.1</a:t>
                      </a:r>
                      <a:endParaRPr lang="en-CA" sz="105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3.2</a:t>
                      </a:r>
                      <a:endParaRPr lang="en-CA" sz="105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3.9</a:t>
                      </a:r>
                      <a:endParaRPr lang="en-CA" sz="105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fontAlgn="b"/>
                      <a:r>
                        <a:rPr lang="en-CA" sz="1050" b="0" u="none" strike="noStrike" dirty="0">
                          <a:effectLst/>
                        </a:rPr>
                        <a:t>4.7</a:t>
                      </a:r>
                      <a:endParaRPr lang="en-CA" sz="105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682185956"/>
                  </a:ext>
                </a:extLst>
              </a:tr>
            </a:tbl>
          </a:graphicData>
        </a:graphic>
      </p:graphicFrame>
      <p:graphicFrame>
        <p:nvGraphicFramePr>
          <p:cNvPr id="6" name="Chart 5">
            <a:extLst>
              <a:ext uri="{FF2B5EF4-FFF2-40B4-BE49-F238E27FC236}">
                <a16:creationId xmlns:a16="http://schemas.microsoft.com/office/drawing/2014/main" id="{BD1C8E9C-DB5F-424C-AB56-38C8E589D908}"/>
              </a:ext>
            </a:extLst>
          </p:cNvPr>
          <p:cNvGraphicFramePr>
            <a:graphicFrameLocks/>
          </p:cNvGraphicFramePr>
          <p:nvPr>
            <p:extLst/>
          </p:nvPr>
        </p:nvGraphicFramePr>
        <p:xfrm>
          <a:off x="5759532" y="2126183"/>
          <a:ext cx="6432468" cy="2637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3C3049C-7EB0-4249-83F3-AA0A368754FC}"/>
              </a:ext>
            </a:extLst>
          </p:cNvPr>
          <p:cNvGraphicFramePr>
            <a:graphicFrameLocks/>
          </p:cNvGraphicFramePr>
          <p:nvPr>
            <p:extLst/>
          </p:nvPr>
        </p:nvGraphicFramePr>
        <p:xfrm>
          <a:off x="128746" y="2085517"/>
          <a:ext cx="4572825" cy="3158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a:extLst>
              <a:ext uri="{FF2B5EF4-FFF2-40B4-BE49-F238E27FC236}">
                <a16:creationId xmlns:a16="http://schemas.microsoft.com/office/drawing/2014/main" id="{AD09DD08-B396-D940-812A-D3AAD9D4F45B}"/>
              </a:ext>
            </a:extLst>
          </p:cNvPr>
          <p:cNvGraphicFramePr>
            <a:graphicFrameLocks noGrp="1"/>
          </p:cNvGraphicFramePr>
          <p:nvPr>
            <p:extLst/>
          </p:nvPr>
        </p:nvGraphicFramePr>
        <p:xfrm>
          <a:off x="4650372" y="2085517"/>
          <a:ext cx="1987144" cy="3116366"/>
        </p:xfrm>
        <a:graphic>
          <a:graphicData uri="http://schemas.openxmlformats.org/drawingml/2006/table">
            <a:tbl>
              <a:tblPr>
                <a:tableStyleId>{8EC20E35-A176-4012-BC5E-935CFFF8708E}</a:tableStyleId>
              </a:tblPr>
              <a:tblGrid>
                <a:gridCol w="1987144">
                  <a:extLst>
                    <a:ext uri="{9D8B030D-6E8A-4147-A177-3AD203B41FA5}">
                      <a16:colId xmlns:a16="http://schemas.microsoft.com/office/drawing/2014/main" val="3743691230"/>
                    </a:ext>
                  </a:extLst>
                </a:gridCol>
              </a:tblGrid>
              <a:tr h="283306">
                <a:tc>
                  <a:txBody>
                    <a:bodyPr/>
                    <a:lstStyle/>
                    <a:p>
                      <a:pPr algn="l" fontAlgn="b"/>
                      <a:r>
                        <a:rPr lang="en-CA" sz="1200" b="1" u="none" strike="noStrike" dirty="0">
                          <a:solidFill>
                            <a:schemeClr val="tx1"/>
                          </a:solidFill>
                          <a:effectLst/>
                        </a:rPr>
                        <a:t>Neuropsychiatric**</a:t>
                      </a:r>
                      <a:endParaRPr lang="en-CA" sz="1200" b="1" i="0" u="none" strike="noStrike" dirty="0">
                        <a:solidFill>
                          <a:schemeClr val="tx1"/>
                        </a:solidFill>
                        <a:effectLst/>
                        <a:latin typeface="Arial" panose="020B0604020202020204" pitchFamily="34" charset="0"/>
                      </a:endParaRPr>
                    </a:p>
                  </a:txBody>
                  <a:tcPr marL="9525" marR="9525" marT="9525" marB="0" anchor="b">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84702176"/>
                  </a:ext>
                </a:extLst>
              </a:tr>
              <a:tr h="28330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1" u="none" strike="noStrike" dirty="0" err="1">
                          <a:solidFill>
                            <a:schemeClr val="bg1">
                              <a:lumMod val="50000"/>
                            </a:schemeClr>
                          </a:solidFill>
                          <a:effectLst/>
                        </a:rPr>
                        <a:t>Dislipidemia</a:t>
                      </a:r>
                      <a:r>
                        <a:rPr lang="en-CA" sz="1200" b="1" u="none" strike="noStrike" dirty="0">
                          <a:solidFill>
                            <a:schemeClr val="bg1">
                              <a:lumMod val="50000"/>
                            </a:schemeClr>
                          </a:solidFill>
                          <a:effectLst/>
                        </a:rPr>
                        <a:t>**</a:t>
                      </a:r>
                      <a:endParaRPr lang="en-CA" sz="1200" b="1" i="0" u="none" strike="noStrike" dirty="0">
                        <a:solidFill>
                          <a:schemeClr val="bg1">
                            <a:lumMod val="50000"/>
                          </a:schemeClr>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60693898"/>
                  </a:ext>
                </a:extLst>
              </a:tr>
              <a:tr h="28330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1" u="none" strike="noStrike" dirty="0">
                          <a:solidFill>
                            <a:srgbClr val="FF0000"/>
                          </a:solidFill>
                          <a:effectLst/>
                        </a:rPr>
                        <a:t>Hypertension**</a:t>
                      </a:r>
                      <a:endParaRPr lang="en-CA" sz="1200" b="1" i="0" u="none" strike="noStrike" dirty="0">
                        <a:solidFill>
                          <a:srgbClr val="FF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53405071"/>
                  </a:ext>
                </a:extLst>
              </a:tr>
              <a:tr h="28330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200" b="1" u="none" strike="noStrike" dirty="0">
                          <a:solidFill>
                            <a:srgbClr val="0F9323"/>
                          </a:solidFill>
                          <a:effectLst/>
                        </a:rPr>
                        <a:t>Overweight/Obese**</a:t>
                      </a:r>
                      <a:endParaRPr lang="en-CA" sz="1200" b="1" i="0" u="none" strike="noStrike" dirty="0">
                        <a:solidFill>
                          <a:srgbClr val="0F9323"/>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97523401"/>
                  </a:ext>
                </a:extLst>
              </a:tr>
              <a:tr h="283306">
                <a:tc>
                  <a:txBody>
                    <a:bodyPr/>
                    <a:lstStyle/>
                    <a:p>
                      <a:pPr algn="l" fontAlgn="b"/>
                      <a:r>
                        <a:rPr lang="en-CA" sz="1200" b="1" i="0" u="none" strike="noStrike" dirty="0">
                          <a:solidFill>
                            <a:srgbClr val="7030A0"/>
                          </a:solidFill>
                          <a:effectLst/>
                          <a:latin typeface="Arial" panose="020B0604020202020204" pitchFamily="34" charset="0"/>
                        </a:rPr>
                        <a:t>CVD**</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47699175"/>
                  </a:ext>
                </a:extLst>
              </a:tr>
              <a:tr h="283306">
                <a:tc>
                  <a:txBody>
                    <a:bodyPr/>
                    <a:lstStyle/>
                    <a:p>
                      <a:pPr algn="l" fontAlgn="b"/>
                      <a:r>
                        <a:rPr lang="en-CA" sz="1200" b="1" u="none" strike="noStrike" dirty="0">
                          <a:solidFill>
                            <a:srgbClr val="FD757D"/>
                          </a:solidFill>
                          <a:effectLst/>
                        </a:rPr>
                        <a:t>Bone**</a:t>
                      </a:r>
                      <a:endParaRPr lang="en-CA" sz="1200" b="1" i="0" u="none" strike="noStrike" dirty="0">
                        <a:solidFill>
                          <a:srgbClr val="FD757D"/>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02611447"/>
                  </a:ext>
                </a:extLst>
              </a:tr>
              <a:tr h="283306">
                <a:tc>
                  <a:txBody>
                    <a:bodyPr/>
                    <a:lstStyle/>
                    <a:p>
                      <a:pPr algn="l" fontAlgn="b"/>
                      <a:r>
                        <a:rPr lang="en-CA" sz="1200" b="1" u="none" strike="noStrike" dirty="0">
                          <a:solidFill>
                            <a:srgbClr val="15B559"/>
                          </a:solidFill>
                          <a:effectLst/>
                        </a:rPr>
                        <a:t>Renal**</a:t>
                      </a:r>
                      <a:endParaRPr lang="en-CA" sz="1200" b="1" i="0" u="none" strike="noStrike" dirty="0">
                        <a:solidFill>
                          <a:srgbClr val="15B559"/>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30964197"/>
                  </a:ext>
                </a:extLst>
              </a:tr>
              <a:tr h="283306">
                <a:tc>
                  <a:txBody>
                    <a:bodyPr/>
                    <a:lstStyle/>
                    <a:p>
                      <a:pPr algn="l" fontAlgn="b"/>
                      <a:r>
                        <a:rPr lang="en-CA" sz="1200" b="1" u="none" strike="noStrike" dirty="0">
                          <a:solidFill>
                            <a:srgbClr val="0D70BB"/>
                          </a:solidFill>
                          <a:effectLst/>
                        </a:rPr>
                        <a:t>Liver**</a:t>
                      </a:r>
                      <a:endParaRPr lang="en-CA" sz="1200" b="1" i="0" u="none" strike="noStrike" dirty="0">
                        <a:solidFill>
                          <a:srgbClr val="0D70BB"/>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0938235"/>
                  </a:ext>
                </a:extLst>
              </a:tr>
              <a:tr h="283306">
                <a:tc>
                  <a:txBody>
                    <a:bodyPr/>
                    <a:lstStyle/>
                    <a:p>
                      <a:pPr algn="l" fontAlgn="b"/>
                      <a:r>
                        <a:rPr lang="en-CA" sz="1200" b="1" u="none" strike="noStrike" dirty="0">
                          <a:solidFill>
                            <a:srgbClr val="FD0091"/>
                          </a:solidFill>
                          <a:effectLst/>
                        </a:rPr>
                        <a:t>Diabetes**</a:t>
                      </a:r>
                      <a:endParaRPr lang="en-CA" sz="1200" b="1" i="0" u="none" strike="noStrike" dirty="0">
                        <a:solidFill>
                          <a:srgbClr val="FD0091"/>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74478770"/>
                  </a:ext>
                </a:extLst>
              </a:tr>
              <a:tr h="283306">
                <a:tc>
                  <a:txBody>
                    <a:bodyPr/>
                    <a:lstStyle/>
                    <a:p>
                      <a:pPr algn="l" fontAlgn="b"/>
                      <a:r>
                        <a:rPr lang="en-CA" sz="1200" b="1" u="none" strike="noStrike" dirty="0">
                          <a:solidFill>
                            <a:srgbClr val="934F1A"/>
                          </a:solidFill>
                          <a:effectLst/>
                        </a:rPr>
                        <a:t>Cancer**</a:t>
                      </a:r>
                      <a:endParaRPr lang="en-CA" sz="1200" b="1" i="0" u="none" strike="noStrike" dirty="0">
                        <a:solidFill>
                          <a:srgbClr val="934F1A"/>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86832311"/>
                  </a:ext>
                </a:extLst>
              </a:tr>
              <a:tr h="283306">
                <a:tc>
                  <a:txBody>
                    <a:bodyPr/>
                    <a:lstStyle/>
                    <a:p>
                      <a:pPr algn="l" fontAlgn="b"/>
                      <a:endParaRPr lang="en-CA" sz="1200" b="1"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9754776"/>
                  </a:ext>
                </a:extLst>
              </a:tr>
            </a:tbl>
          </a:graphicData>
        </a:graphic>
      </p:graphicFrame>
      <p:sp>
        <p:nvSpPr>
          <p:cNvPr id="9" name="TextBox 8">
            <a:extLst>
              <a:ext uri="{FF2B5EF4-FFF2-40B4-BE49-F238E27FC236}">
                <a16:creationId xmlns:a16="http://schemas.microsoft.com/office/drawing/2014/main" id="{98310B1A-E788-574D-84B2-CC51E17ED0F7}"/>
              </a:ext>
            </a:extLst>
          </p:cNvPr>
          <p:cNvSpPr txBox="1"/>
          <p:nvPr/>
        </p:nvSpPr>
        <p:spPr>
          <a:xfrm>
            <a:off x="261259" y="5324444"/>
            <a:ext cx="4281055" cy="261610"/>
          </a:xfrm>
          <a:prstGeom prst="rect">
            <a:avLst/>
          </a:prstGeom>
          <a:noFill/>
        </p:spPr>
        <p:txBody>
          <a:bodyPr wrap="square" rtlCol="0">
            <a:spAutoFit/>
          </a:bodyPr>
          <a:lstStyle/>
          <a:p>
            <a:r>
              <a:rPr lang="en-US" sz="1100" dirty="0"/>
              <a:t>** indicates P&lt;0.0001</a:t>
            </a:r>
          </a:p>
        </p:txBody>
      </p:sp>
      <p:graphicFrame>
        <p:nvGraphicFramePr>
          <p:cNvPr id="10" name="Table 9">
            <a:extLst>
              <a:ext uri="{FF2B5EF4-FFF2-40B4-BE49-F238E27FC236}">
                <a16:creationId xmlns:a16="http://schemas.microsoft.com/office/drawing/2014/main" id="{83FB79D3-7FBB-2147-B3CC-9B1B09E34B92}"/>
              </a:ext>
            </a:extLst>
          </p:cNvPr>
          <p:cNvGraphicFramePr>
            <a:graphicFrameLocks noGrp="1"/>
          </p:cNvGraphicFramePr>
          <p:nvPr>
            <p:extLst/>
          </p:nvPr>
        </p:nvGraphicFramePr>
        <p:xfrm>
          <a:off x="95496" y="5139649"/>
          <a:ext cx="4338760" cy="184795"/>
        </p:xfrm>
        <a:graphic>
          <a:graphicData uri="http://schemas.openxmlformats.org/drawingml/2006/table">
            <a:tbl>
              <a:tblPr>
                <a:tableStyleId>{6E25E649-3F16-4E02-A733-19D2CDBF48F0}</a:tableStyleId>
              </a:tblPr>
              <a:tblGrid>
                <a:gridCol w="377646">
                  <a:extLst>
                    <a:ext uri="{9D8B030D-6E8A-4147-A177-3AD203B41FA5}">
                      <a16:colId xmlns:a16="http://schemas.microsoft.com/office/drawing/2014/main" val="782363723"/>
                    </a:ext>
                  </a:extLst>
                </a:gridCol>
                <a:gridCol w="861999">
                  <a:extLst>
                    <a:ext uri="{9D8B030D-6E8A-4147-A177-3AD203B41FA5}">
                      <a16:colId xmlns:a16="http://schemas.microsoft.com/office/drawing/2014/main" val="3740943045"/>
                    </a:ext>
                  </a:extLst>
                </a:gridCol>
                <a:gridCol w="619823">
                  <a:extLst>
                    <a:ext uri="{9D8B030D-6E8A-4147-A177-3AD203B41FA5}">
                      <a16:colId xmlns:a16="http://schemas.microsoft.com/office/drawing/2014/main" val="388746133"/>
                    </a:ext>
                  </a:extLst>
                </a:gridCol>
                <a:gridCol w="619823">
                  <a:extLst>
                    <a:ext uri="{9D8B030D-6E8A-4147-A177-3AD203B41FA5}">
                      <a16:colId xmlns:a16="http://schemas.microsoft.com/office/drawing/2014/main" val="1688889210"/>
                    </a:ext>
                  </a:extLst>
                </a:gridCol>
                <a:gridCol w="619823">
                  <a:extLst>
                    <a:ext uri="{9D8B030D-6E8A-4147-A177-3AD203B41FA5}">
                      <a16:colId xmlns:a16="http://schemas.microsoft.com/office/drawing/2014/main" val="2126738283"/>
                    </a:ext>
                  </a:extLst>
                </a:gridCol>
                <a:gridCol w="619823">
                  <a:extLst>
                    <a:ext uri="{9D8B030D-6E8A-4147-A177-3AD203B41FA5}">
                      <a16:colId xmlns:a16="http://schemas.microsoft.com/office/drawing/2014/main" val="1114278588"/>
                    </a:ext>
                  </a:extLst>
                </a:gridCol>
                <a:gridCol w="619823">
                  <a:extLst>
                    <a:ext uri="{9D8B030D-6E8A-4147-A177-3AD203B41FA5}">
                      <a16:colId xmlns:a16="http://schemas.microsoft.com/office/drawing/2014/main" val="1262667257"/>
                    </a:ext>
                  </a:extLst>
                </a:gridCol>
              </a:tblGrid>
              <a:tr h="184795">
                <a:tc>
                  <a:txBody>
                    <a:bodyPr/>
                    <a:lstStyle/>
                    <a:p>
                      <a:pPr algn="r" fontAlgn="b"/>
                      <a:r>
                        <a:rPr lang="en-CA" sz="1100" u="none" strike="noStrike" dirty="0">
                          <a:effectLst/>
                        </a:rPr>
                        <a:t>n=</a:t>
                      </a:r>
                      <a:endParaRPr lang="en-CA" sz="1100" b="0" i="0" u="none" strike="noStrike" dirty="0">
                        <a:solidFill>
                          <a:srgbClr val="000000"/>
                        </a:solidFill>
                        <a:effectLst/>
                        <a:latin typeface="Calibri" panose="020F0502020204030204" pitchFamily="34" charset="0"/>
                      </a:endParaRPr>
                    </a:p>
                  </a:txBody>
                  <a:tcPr marL="9525" marR="9525" marT="9525" marB="0" anchor="b">
                    <a:lnL>
                      <a:noFill/>
                    </a:lnL>
                    <a:lnR>
                      <a:noFill/>
                    </a:lnR>
                    <a:lnT w="25400" cmpd="sng">
                      <a:noFill/>
                    </a:lnT>
                    <a:lnB>
                      <a:noFill/>
                    </a:lnB>
                    <a:lnTlToBr w="12700" cmpd="sng">
                      <a:noFill/>
                      <a:prstDash val="solid"/>
                    </a:lnTlToBr>
                    <a:lnBlToTr w="12700" cmpd="sng">
                      <a:noFill/>
                      <a:prstDash val="solid"/>
                    </a:lnBlToTr>
                    <a:solidFill>
                      <a:srgbClr val="E9EBF5"/>
                    </a:solidFill>
                  </a:tcPr>
                </a:tc>
                <a:tc>
                  <a:txBody>
                    <a:bodyPr/>
                    <a:lstStyle/>
                    <a:p>
                      <a:pPr algn="ctr" fontAlgn="b"/>
                      <a:r>
                        <a:rPr lang="en-CA" sz="1100" u="none" strike="noStrike" dirty="0">
                          <a:effectLst/>
                        </a:rPr>
                        <a:t>124</a:t>
                      </a:r>
                      <a:endParaRPr lang="en-CA" sz="1100" b="0" i="0" u="none" strike="noStrike" dirty="0">
                        <a:solidFill>
                          <a:srgbClr val="000000"/>
                        </a:solidFill>
                        <a:effectLst/>
                        <a:latin typeface="Arial" panose="020B0604020202020204" pitchFamily="34" charset="0"/>
                      </a:endParaRPr>
                    </a:p>
                  </a:txBody>
                  <a:tcPr marL="9525" marR="9525" marT="9525" marB="0" anchor="b">
                    <a:lnL>
                      <a:noFill/>
                    </a:lnL>
                    <a:lnR>
                      <a:noFill/>
                    </a:lnR>
                    <a:lnT w="25400" cmpd="sng">
                      <a:noFill/>
                    </a:lnT>
                    <a:lnB>
                      <a:noFill/>
                    </a:lnB>
                    <a:lnTlToBr w="12700" cmpd="sng">
                      <a:noFill/>
                      <a:prstDash val="solid"/>
                    </a:lnTlToBr>
                    <a:lnBlToTr w="12700" cmpd="sng">
                      <a:noFill/>
                      <a:prstDash val="solid"/>
                    </a:lnBlToTr>
                    <a:solidFill>
                      <a:srgbClr val="E9EBF5"/>
                    </a:solidFill>
                  </a:tcPr>
                </a:tc>
                <a:tc>
                  <a:txBody>
                    <a:bodyPr/>
                    <a:lstStyle/>
                    <a:p>
                      <a:pPr algn="ctr" fontAlgn="b"/>
                      <a:r>
                        <a:rPr lang="en-CA" sz="1100" u="none" strike="noStrike" dirty="0">
                          <a:effectLst/>
                        </a:rPr>
                        <a:t>291</a:t>
                      </a:r>
                      <a:endParaRPr lang="en-CA" sz="1100" b="0" i="0" u="none" strike="noStrike" dirty="0">
                        <a:solidFill>
                          <a:srgbClr val="000000"/>
                        </a:solidFill>
                        <a:effectLst/>
                        <a:latin typeface="Arial" panose="020B0604020202020204" pitchFamily="34" charset="0"/>
                      </a:endParaRPr>
                    </a:p>
                  </a:txBody>
                  <a:tcPr marL="9525" marR="9525" marT="9525" marB="0" anchor="b">
                    <a:lnL>
                      <a:noFill/>
                    </a:lnL>
                    <a:lnR>
                      <a:noFill/>
                    </a:lnR>
                    <a:lnT w="25400" cmpd="sng">
                      <a:noFill/>
                    </a:lnT>
                    <a:lnB>
                      <a:noFill/>
                    </a:lnB>
                    <a:lnTlToBr w="12700" cmpd="sng">
                      <a:noFill/>
                      <a:prstDash val="solid"/>
                    </a:lnTlToBr>
                    <a:lnBlToTr w="12700" cmpd="sng">
                      <a:noFill/>
                      <a:prstDash val="solid"/>
                    </a:lnBlToTr>
                    <a:solidFill>
                      <a:srgbClr val="E9EBF5"/>
                    </a:solidFill>
                  </a:tcPr>
                </a:tc>
                <a:tc>
                  <a:txBody>
                    <a:bodyPr/>
                    <a:lstStyle/>
                    <a:p>
                      <a:pPr algn="ctr" fontAlgn="b"/>
                      <a:r>
                        <a:rPr lang="en-CA" sz="1100" u="none" strike="noStrike" dirty="0">
                          <a:effectLst/>
                        </a:rPr>
                        <a:t>450</a:t>
                      </a:r>
                      <a:endParaRPr lang="en-CA" sz="1100" b="0" i="0" u="none" strike="noStrike" dirty="0">
                        <a:solidFill>
                          <a:srgbClr val="000000"/>
                        </a:solidFill>
                        <a:effectLst/>
                        <a:latin typeface="Arial" panose="020B0604020202020204" pitchFamily="34" charset="0"/>
                      </a:endParaRPr>
                    </a:p>
                  </a:txBody>
                  <a:tcPr marL="9525" marR="9525" marT="9525" marB="0" anchor="b">
                    <a:lnL>
                      <a:noFill/>
                    </a:lnL>
                    <a:lnR>
                      <a:noFill/>
                    </a:lnR>
                    <a:lnT w="25400" cmpd="sng">
                      <a:noFill/>
                    </a:lnT>
                    <a:lnB>
                      <a:noFill/>
                    </a:lnB>
                    <a:lnTlToBr w="12700" cmpd="sng">
                      <a:noFill/>
                      <a:prstDash val="solid"/>
                    </a:lnTlToBr>
                    <a:lnBlToTr w="12700" cmpd="sng">
                      <a:noFill/>
                      <a:prstDash val="solid"/>
                    </a:lnBlToTr>
                    <a:solidFill>
                      <a:srgbClr val="E9EBF5"/>
                    </a:solidFill>
                  </a:tcPr>
                </a:tc>
                <a:tc>
                  <a:txBody>
                    <a:bodyPr/>
                    <a:lstStyle/>
                    <a:p>
                      <a:pPr algn="ctr" fontAlgn="b"/>
                      <a:r>
                        <a:rPr lang="en-CA" sz="1100" u="none" strike="noStrike" dirty="0">
                          <a:effectLst/>
                        </a:rPr>
                        <a:t>684</a:t>
                      </a:r>
                      <a:endParaRPr lang="en-CA" sz="1100" b="0" i="0" u="none" strike="noStrike" dirty="0">
                        <a:solidFill>
                          <a:srgbClr val="000000"/>
                        </a:solidFill>
                        <a:effectLst/>
                        <a:latin typeface="Arial" panose="020B0604020202020204" pitchFamily="34" charset="0"/>
                      </a:endParaRPr>
                    </a:p>
                  </a:txBody>
                  <a:tcPr marL="9525" marR="9525" marT="9525" marB="0" anchor="b">
                    <a:lnL>
                      <a:noFill/>
                    </a:lnL>
                    <a:lnR>
                      <a:noFill/>
                    </a:lnR>
                    <a:lnT w="25400" cmpd="sng">
                      <a:noFill/>
                    </a:lnT>
                    <a:lnB>
                      <a:noFill/>
                    </a:lnB>
                    <a:lnTlToBr w="12700" cmpd="sng">
                      <a:noFill/>
                      <a:prstDash val="solid"/>
                    </a:lnTlToBr>
                    <a:lnBlToTr w="12700" cmpd="sng">
                      <a:noFill/>
                      <a:prstDash val="solid"/>
                    </a:lnBlToTr>
                    <a:solidFill>
                      <a:srgbClr val="E9EBF5"/>
                    </a:solidFill>
                  </a:tcPr>
                </a:tc>
                <a:tc>
                  <a:txBody>
                    <a:bodyPr/>
                    <a:lstStyle/>
                    <a:p>
                      <a:pPr algn="ctr" fontAlgn="b"/>
                      <a:r>
                        <a:rPr lang="en-CA" sz="1100" u="none" strike="noStrike" dirty="0">
                          <a:effectLst/>
                        </a:rPr>
                        <a:t>334</a:t>
                      </a:r>
                      <a:endParaRPr lang="en-CA" sz="1100" b="0" i="0" u="none" strike="noStrike" dirty="0">
                        <a:solidFill>
                          <a:srgbClr val="000000"/>
                        </a:solidFill>
                        <a:effectLst/>
                        <a:latin typeface="Arial" panose="020B0604020202020204" pitchFamily="34" charset="0"/>
                      </a:endParaRPr>
                    </a:p>
                  </a:txBody>
                  <a:tcPr marL="9525" marR="9525" marT="9525" marB="0" anchor="b">
                    <a:lnL>
                      <a:noFill/>
                    </a:lnL>
                    <a:lnR>
                      <a:noFill/>
                    </a:lnR>
                    <a:lnT w="25400" cmpd="sng">
                      <a:noFill/>
                    </a:lnT>
                    <a:lnB>
                      <a:noFill/>
                    </a:lnB>
                    <a:lnTlToBr w="12700" cmpd="sng">
                      <a:noFill/>
                      <a:prstDash val="solid"/>
                    </a:lnTlToBr>
                    <a:lnBlToTr w="12700" cmpd="sng">
                      <a:noFill/>
                      <a:prstDash val="solid"/>
                    </a:lnBlToTr>
                    <a:solidFill>
                      <a:srgbClr val="E9EBF5"/>
                    </a:solidFill>
                  </a:tcPr>
                </a:tc>
                <a:tc>
                  <a:txBody>
                    <a:bodyPr/>
                    <a:lstStyle/>
                    <a:p>
                      <a:pPr algn="ctr" fontAlgn="b"/>
                      <a:r>
                        <a:rPr lang="en-CA" sz="1100" u="none" strike="noStrike" dirty="0">
                          <a:effectLst/>
                        </a:rPr>
                        <a:t>117</a:t>
                      </a:r>
                      <a:endParaRPr lang="en-CA" sz="1100" b="0" i="0" u="none" strike="noStrike" dirty="0">
                        <a:solidFill>
                          <a:srgbClr val="000000"/>
                        </a:solidFill>
                        <a:effectLst/>
                        <a:latin typeface="Arial" panose="020B0604020202020204" pitchFamily="34" charset="0"/>
                      </a:endParaRPr>
                    </a:p>
                  </a:txBody>
                  <a:tcPr marL="9525" marR="9525" marT="9525" marB="0" anchor="b">
                    <a:lnL>
                      <a:noFill/>
                    </a:lnL>
                    <a:lnR>
                      <a:noFill/>
                    </a:lnR>
                    <a:lnT w="25400" cmpd="sng">
                      <a:noFill/>
                    </a:lnT>
                    <a:lnB>
                      <a:noFill/>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105382637"/>
                  </a:ext>
                </a:extLst>
              </a:tr>
            </a:tbl>
          </a:graphicData>
        </a:graphic>
      </p:graphicFrame>
      <p:sp>
        <p:nvSpPr>
          <p:cNvPr id="11" name="Rectangle 10">
            <a:extLst>
              <a:ext uri="{FF2B5EF4-FFF2-40B4-BE49-F238E27FC236}">
                <a16:creationId xmlns:a16="http://schemas.microsoft.com/office/drawing/2014/main" id="{481AB763-84F2-4641-9C2A-14EB7BB6DE22}"/>
              </a:ext>
            </a:extLst>
          </p:cNvPr>
          <p:cNvSpPr/>
          <p:nvPr/>
        </p:nvSpPr>
        <p:spPr>
          <a:xfrm>
            <a:off x="899093" y="5666867"/>
            <a:ext cx="10374182" cy="830997"/>
          </a:xfrm>
          <a:prstGeom prst="rect">
            <a:avLst/>
          </a:prstGeom>
        </p:spPr>
        <p:txBody>
          <a:bodyPr wrap="square">
            <a:spAutoFit/>
          </a:bodyPr>
          <a:lstStyle/>
          <a:p>
            <a:pPr marL="800100" lvl="1" indent="-342900">
              <a:buFont typeface="Arial" panose="020B0604020202020204" pitchFamily="34" charset="0"/>
              <a:buChar char="•"/>
            </a:pPr>
            <a:r>
              <a:rPr lang="en-US" sz="2400" dirty="0"/>
              <a:t>48% of PLWH 50-59 y/o at moderate or high CVD risk, &gt;92% in &gt;70 y/o.</a:t>
            </a:r>
          </a:p>
          <a:p>
            <a:pPr marL="800100" lvl="1" indent="-342900">
              <a:buFont typeface="Arial" panose="020B0604020202020204" pitchFamily="34" charset="0"/>
              <a:buChar char="•"/>
            </a:pPr>
            <a:r>
              <a:rPr lang="en-US" sz="2400" dirty="0"/>
              <a:t>98% of PLWH 50-59 y/o at medium or high CKD risk, 100% at 60-69 y/o.</a:t>
            </a:r>
          </a:p>
        </p:txBody>
      </p:sp>
    </p:spTree>
    <p:extLst>
      <p:ext uri="{BB962C8B-B14F-4D97-AF65-F5344CB8AC3E}">
        <p14:creationId xmlns:p14="http://schemas.microsoft.com/office/powerpoint/2010/main" val="422501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8D41-1D7A-104A-887B-7E7C370609FF}"/>
              </a:ext>
            </a:extLst>
          </p:cNvPr>
          <p:cNvSpPr>
            <a:spLocks noGrp="1"/>
          </p:cNvSpPr>
          <p:nvPr>
            <p:ph type="title"/>
          </p:nvPr>
        </p:nvSpPr>
        <p:spPr/>
        <p:txBody>
          <a:bodyPr>
            <a:normAutofit fontScale="90000"/>
          </a:bodyPr>
          <a:lstStyle/>
          <a:p>
            <a:r>
              <a:rPr lang="en-US" sz="3600" b="1" dirty="0"/>
              <a:t>Non-HIV comorbidities in WLWH in Canada: Data from the CARMA cohort</a:t>
            </a:r>
          </a:p>
        </p:txBody>
      </p:sp>
      <p:sp>
        <p:nvSpPr>
          <p:cNvPr id="3" name="Content Placeholder 2">
            <a:extLst>
              <a:ext uri="{FF2B5EF4-FFF2-40B4-BE49-F238E27FC236}">
                <a16:creationId xmlns:a16="http://schemas.microsoft.com/office/drawing/2014/main" id="{73F29C0D-354C-5A49-919B-7D4C70F49000}"/>
              </a:ext>
            </a:extLst>
          </p:cNvPr>
          <p:cNvSpPr>
            <a:spLocks noGrp="1"/>
          </p:cNvSpPr>
          <p:nvPr>
            <p:ph idx="1"/>
          </p:nvPr>
        </p:nvSpPr>
        <p:spPr>
          <a:xfrm>
            <a:off x="838200" y="1690688"/>
            <a:ext cx="10515600" cy="4351338"/>
          </a:xfrm>
        </p:spPr>
        <p:txBody>
          <a:bodyPr>
            <a:normAutofit/>
          </a:bodyPr>
          <a:lstStyle/>
          <a:p>
            <a:r>
              <a:rPr lang="en-US" sz="2400" dirty="0"/>
              <a:t>In the CARMA cohort WLWH were more likely to be smokers, experienced higher rates of HCV &amp; psychiatric diagnoses, had more diagnoses overall and used more medications than matched controls.</a:t>
            </a:r>
          </a:p>
          <a:p>
            <a:pPr lvl="1"/>
            <a:r>
              <a:rPr lang="en-US" sz="2000" dirty="0"/>
              <a:t>Smoking had a significant impact on number and onset age of comorbid disease burden.</a:t>
            </a:r>
          </a:p>
        </p:txBody>
      </p:sp>
      <p:pic>
        <p:nvPicPr>
          <p:cNvPr id="4" name="Picture 3">
            <a:extLst>
              <a:ext uri="{FF2B5EF4-FFF2-40B4-BE49-F238E27FC236}">
                <a16:creationId xmlns:a16="http://schemas.microsoft.com/office/drawing/2014/main" id="{252B2B23-3A39-124E-8422-01D88E630959}"/>
              </a:ext>
            </a:extLst>
          </p:cNvPr>
          <p:cNvPicPr>
            <a:picLocks noChangeAspect="1"/>
          </p:cNvPicPr>
          <p:nvPr/>
        </p:nvPicPr>
        <p:blipFill>
          <a:blip r:embed="rId3"/>
          <a:stretch>
            <a:fillRect/>
          </a:stretch>
        </p:blipFill>
        <p:spPr>
          <a:xfrm>
            <a:off x="8178800" y="3046131"/>
            <a:ext cx="4013200" cy="3811869"/>
          </a:xfrm>
          <a:prstGeom prst="rect">
            <a:avLst/>
          </a:prstGeom>
        </p:spPr>
      </p:pic>
      <p:pic>
        <p:nvPicPr>
          <p:cNvPr id="6" name="Picture 5">
            <a:extLst>
              <a:ext uri="{FF2B5EF4-FFF2-40B4-BE49-F238E27FC236}">
                <a16:creationId xmlns:a16="http://schemas.microsoft.com/office/drawing/2014/main" id="{20880D77-BEA5-2C4A-84F0-712A2B290C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900" y="3443921"/>
            <a:ext cx="8026400" cy="3221357"/>
          </a:xfrm>
          <a:prstGeom prst="rect">
            <a:avLst/>
          </a:prstGeom>
        </p:spPr>
      </p:pic>
      <p:sp>
        <p:nvSpPr>
          <p:cNvPr id="7" name="TextBox 6">
            <a:extLst>
              <a:ext uri="{FF2B5EF4-FFF2-40B4-BE49-F238E27FC236}">
                <a16:creationId xmlns:a16="http://schemas.microsoft.com/office/drawing/2014/main" id="{D85F2D53-5558-6A46-BB37-5AEACAD26570}"/>
              </a:ext>
            </a:extLst>
          </p:cNvPr>
          <p:cNvSpPr txBox="1"/>
          <p:nvPr/>
        </p:nvSpPr>
        <p:spPr>
          <a:xfrm>
            <a:off x="2524025" y="3149601"/>
            <a:ext cx="2718501" cy="369332"/>
          </a:xfrm>
          <a:prstGeom prst="rect">
            <a:avLst/>
          </a:prstGeom>
          <a:noFill/>
        </p:spPr>
        <p:txBody>
          <a:bodyPr wrap="none" rtlCol="0">
            <a:spAutoFit/>
          </a:bodyPr>
          <a:lstStyle/>
          <a:p>
            <a:r>
              <a:rPr lang="en-US" b="1" dirty="0"/>
              <a:t>Non-HIV Diagnoses by Age</a:t>
            </a:r>
          </a:p>
        </p:txBody>
      </p:sp>
      <p:sp>
        <p:nvSpPr>
          <p:cNvPr id="8" name="TextBox 7">
            <a:extLst>
              <a:ext uri="{FF2B5EF4-FFF2-40B4-BE49-F238E27FC236}">
                <a16:creationId xmlns:a16="http://schemas.microsoft.com/office/drawing/2014/main" id="{F67881BF-0362-724D-B926-56A9C6D61E5A}"/>
              </a:ext>
            </a:extLst>
          </p:cNvPr>
          <p:cNvSpPr txBox="1"/>
          <p:nvPr/>
        </p:nvSpPr>
        <p:spPr>
          <a:xfrm>
            <a:off x="8712679" y="-15876"/>
            <a:ext cx="3603872" cy="369332"/>
          </a:xfrm>
          <a:prstGeom prst="rect">
            <a:avLst/>
          </a:prstGeom>
          <a:noFill/>
        </p:spPr>
        <p:txBody>
          <a:bodyPr wrap="none" rtlCol="0">
            <a:spAutoFit/>
          </a:bodyPr>
          <a:lstStyle/>
          <a:p>
            <a:r>
              <a:rPr lang="en-US" dirty="0"/>
              <a:t>Amber Campbell, CS3.05 CAHR 2019</a:t>
            </a:r>
          </a:p>
        </p:txBody>
      </p:sp>
    </p:spTree>
    <p:extLst>
      <p:ext uri="{BB962C8B-B14F-4D97-AF65-F5344CB8AC3E}">
        <p14:creationId xmlns:p14="http://schemas.microsoft.com/office/powerpoint/2010/main" val="617908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7BF2-1996-C843-8CF2-328667E8A839}"/>
              </a:ext>
            </a:extLst>
          </p:cNvPr>
          <p:cNvSpPr>
            <a:spLocks noGrp="1"/>
          </p:cNvSpPr>
          <p:nvPr>
            <p:ph type="title"/>
          </p:nvPr>
        </p:nvSpPr>
        <p:spPr/>
        <p:txBody>
          <a:bodyPr/>
          <a:lstStyle/>
          <a:p>
            <a:r>
              <a:rPr lang="en-US" dirty="0"/>
              <a:t>Specific Populations</a:t>
            </a:r>
          </a:p>
        </p:txBody>
      </p:sp>
    </p:spTree>
    <p:extLst>
      <p:ext uri="{BB962C8B-B14F-4D97-AF65-F5344CB8AC3E}">
        <p14:creationId xmlns:p14="http://schemas.microsoft.com/office/powerpoint/2010/main" val="1663680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A868A1-591E-DB4E-BCD5-C415CFECB56C}"/>
              </a:ext>
            </a:extLst>
          </p:cNvPr>
          <p:cNvSpPr>
            <a:spLocks noGrp="1"/>
          </p:cNvSpPr>
          <p:nvPr>
            <p:ph type="title"/>
          </p:nvPr>
        </p:nvSpPr>
        <p:spPr>
          <a:xfrm>
            <a:off x="838200" y="227736"/>
            <a:ext cx="10515600" cy="1325563"/>
          </a:xfrm>
        </p:spPr>
        <p:txBody>
          <a:bodyPr/>
          <a:lstStyle/>
          <a:p>
            <a:r>
              <a:rPr lang="en-US" dirty="0"/>
              <a:t>HIV and HCV in incarcerated individuals: Updated from Correctional Services Canada</a:t>
            </a:r>
          </a:p>
        </p:txBody>
      </p:sp>
      <p:sp>
        <p:nvSpPr>
          <p:cNvPr id="5" name="Content Placeholder 4">
            <a:extLst>
              <a:ext uri="{FF2B5EF4-FFF2-40B4-BE49-F238E27FC236}">
                <a16:creationId xmlns:a16="http://schemas.microsoft.com/office/drawing/2014/main" id="{71185B64-DC82-8643-A38F-FE9552AFE038}"/>
              </a:ext>
            </a:extLst>
          </p:cNvPr>
          <p:cNvSpPr>
            <a:spLocks noGrp="1"/>
          </p:cNvSpPr>
          <p:nvPr>
            <p:ph idx="1"/>
          </p:nvPr>
        </p:nvSpPr>
        <p:spPr>
          <a:xfrm>
            <a:off x="838201" y="1553298"/>
            <a:ext cx="4773706" cy="4996791"/>
          </a:xfrm>
        </p:spPr>
        <p:txBody>
          <a:bodyPr>
            <a:normAutofit/>
          </a:bodyPr>
          <a:lstStyle/>
          <a:p>
            <a:r>
              <a:rPr lang="en-US" sz="2400" dirty="0"/>
              <a:t>CSC provides voluntary testing at admission and during incarceration</a:t>
            </a:r>
          </a:p>
          <a:p>
            <a:pPr lvl="1"/>
            <a:r>
              <a:rPr lang="en-US" sz="2000" dirty="0"/>
              <a:t>84% of HIV diagnosed before or at admission.</a:t>
            </a:r>
          </a:p>
          <a:p>
            <a:pPr lvl="2"/>
            <a:r>
              <a:rPr lang="en-US" sz="1800" dirty="0"/>
              <a:t>43% of HIV+ inmates have indigenous ancestry (prevalence 1.48% vs 0.82%).</a:t>
            </a:r>
          </a:p>
          <a:p>
            <a:pPr lvl="2"/>
            <a:r>
              <a:rPr lang="en-US" sz="1800" dirty="0"/>
              <a:t>9% of HIV+ inmates are female (prevalence 1.90% vs 0.93%).</a:t>
            </a:r>
          </a:p>
          <a:p>
            <a:pPr lvl="2"/>
            <a:r>
              <a:rPr lang="en-US" sz="1800" dirty="0"/>
              <a:t>88% aware of status, 94% of those on treatment, 93% of those suppressed (90%, 94%, 92% for indigenous ancestry).</a:t>
            </a:r>
          </a:p>
          <a:p>
            <a:pPr lvl="1"/>
            <a:endParaRPr lang="en-US" sz="2000" dirty="0"/>
          </a:p>
          <a:p>
            <a:pPr lvl="1"/>
            <a:endParaRPr lang="en-US" sz="2000" dirty="0"/>
          </a:p>
          <a:p>
            <a:pPr lvl="1"/>
            <a:r>
              <a:rPr lang="en-US" sz="2000" dirty="0"/>
              <a:t>HCV prevalence decreasing, treatment offered to all HCV+ offenders.</a:t>
            </a:r>
            <a:endParaRPr lang="en-US" sz="1800" dirty="0"/>
          </a:p>
          <a:p>
            <a:pPr lvl="1"/>
            <a:endParaRPr lang="en-US" sz="1800" dirty="0"/>
          </a:p>
          <a:p>
            <a:pPr lvl="1"/>
            <a:endParaRPr lang="en-US" sz="1800" dirty="0"/>
          </a:p>
          <a:p>
            <a:pPr lvl="1"/>
            <a:endParaRPr lang="en-US" sz="1800" dirty="0"/>
          </a:p>
        </p:txBody>
      </p:sp>
      <p:graphicFrame>
        <p:nvGraphicFramePr>
          <p:cNvPr id="6" name="Chart 5">
            <a:extLst>
              <a:ext uri="{FF2B5EF4-FFF2-40B4-BE49-F238E27FC236}">
                <a16:creationId xmlns:a16="http://schemas.microsoft.com/office/drawing/2014/main" id="{DB62DCB3-0C45-1F48-8ACC-77AC40F35426}"/>
              </a:ext>
            </a:extLst>
          </p:cNvPr>
          <p:cNvGraphicFramePr>
            <a:graphicFrameLocks/>
          </p:cNvGraphicFramePr>
          <p:nvPr>
            <p:extLst/>
          </p:nvPr>
        </p:nvGraphicFramePr>
        <p:xfrm>
          <a:off x="6450548" y="1851750"/>
          <a:ext cx="5287347" cy="2579884"/>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7F8D493D-FB0F-8745-86D0-A3A830E702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1200" y="4246955"/>
            <a:ext cx="6301245" cy="2611045"/>
          </a:xfrm>
          <a:prstGeom prst="rect">
            <a:avLst/>
          </a:prstGeom>
        </p:spPr>
      </p:pic>
      <p:sp>
        <p:nvSpPr>
          <p:cNvPr id="8" name="TextBox 7">
            <a:extLst>
              <a:ext uri="{FF2B5EF4-FFF2-40B4-BE49-F238E27FC236}">
                <a16:creationId xmlns:a16="http://schemas.microsoft.com/office/drawing/2014/main" id="{B5E5E77F-30D0-754A-A1AA-723E758B43B1}"/>
              </a:ext>
            </a:extLst>
          </p:cNvPr>
          <p:cNvSpPr txBox="1"/>
          <p:nvPr/>
        </p:nvSpPr>
        <p:spPr>
          <a:xfrm>
            <a:off x="0" y="6550089"/>
            <a:ext cx="3630609" cy="369332"/>
          </a:xfrm>
          <a:prstGeom prst="rect">
            <a:avLst/>
          </a:prstGeom>
          <a:noFill/>
        </p:spPr>
        <p:txBody>
          <a:bodyPr wrap="none" rtlCol="0">
            <a:spAutoFit/>
          </a:bodyPr>
          <a:lstStyle/>
          <a:p>
            <a:r>
              <a:rPr lang="en-US" dirty="0"/>
              <a:t>Jonathan Smith, EPH2.04 CAHR 2019</a:t>
            </a:r>
          </a:p>
        </p:txBody>
      </p:sp>
      <p:sp>
        <p:nvSpPr>
          <p:cNvPr id="9" name="TextBox 8">
            <a:extLst>
              <a:ext uri="{FF2B5EF4-FFF2-40B4-BE49-F238E27FC236}">
                <a16:creationId xmlns:a16="http://schemas.microsoft.com/office/drawing/2014/main" id="{FDA85D5E-DE18-6643-86D6-23BE4C34D40C}"/>
              </a:ext>
            </a:extLst>
          </p:cNvPr>
          <p:cNvSpPr txBox="1"/>
          <p:nvPr/>
        </p:nvSpPr>
        <p:spPr>
          <a:xfrm>
            <a:off x="6727579" y="1524159"/>
            <a:ext cx="4733283" cy="369332"/>
          </a:xfrm>
          <a:prstGeom prst="rect">
            <a:avLst/>
          </a:prstGeom>
          <a:noFill/>
        </p:spPr>
        <p:txBody>
          <a:bodyPr wrap="none" rtlCol="0">
            <a:spAutoFit/>
          </a:bodyPr>
          <a:lstStyle/>
          <a:p>
            <a:r>
              <a:rPr lang="en-US" dirty="0"/>
              <a:t>HIV prevalence rates among inmates, 2000-2018</a:t>
            </a:r>
          </a:p>
        </p:txBody>
      </p:sp>
    </p:spTree>
    <p:extLst>
      <p:ext uri="{BB962C8B-B14F-4D97-AF65-F5344CB8AC3E}">
        <p14:creationId xmlns:p14="http://schemas.microsoft.com/office/powerpoint/2010/main" val="992766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D6AE-E03F-A14B-A7DB-7171A043C79B}"/>
              </a:ext>
            </a:extLst>
          </p:cNvPr>
          <p:cNvSpPr>
            <a:spLocks noGrp="1"/>
          </p:cNvSpPr>
          <p:nvPr>
            <p:ph type="title"/>
          </p:nvPr>
        </p:nvSpPr>
        <p:spPr/>
        <p:txBody>
          <a:bodyPr>
            <a:normAutofit/>
          </a:bodyPr>
          <a:lstStyle/>
          <a:p>
            <a:r>
              <a:rPr lang="en-US" sz="3600" b="1" dirty="0"/>
              <a:t>Re-engaging lost patients in HIV Care in Saskatchewan</a:t>
            </a:r>
          </a:p>
        </p:txBody>
      </p:sp>
      <p:sp>
        <p:nvSpPr>
          <p:cNvPr id="3" name="Content Placeholder 2">
            <a:extLst>
              <a:ext uri="{FF2B5EF4-FFF2-40B4-BE49-F238E27FC236}">
                <a16:creationId xmlns:a16="http://schemas.microsoft.com/office/drawing/2014/main" id="{88F27E89-10D6-8A40-9609-DB41B2B2D071}"/>
              </a:ext>
            </a:extLst>
          </p:cNvPr>
          <p:cNvSpPr>
            <a:spLocks noGrp="1"/>
          </p:cNvSpPr>
          <p:nvPr>
            <p:ph idx="1"/>
          </p:nvPr>
        </p:nvSpPr>
        <p:spPr>
          <a:xfrm>
            <a:off x="838200" y="1462396"/>
            <a:ext cx="10515600" cy="5334491"/>
          </a:xfrm>
        </p:spPr>
        <p:txBody>
          <a:bodyPr>
            <a:normAutofit/>
          </a:bodyPr>
          <a:lstStyle/>
          <a:p>
            <a:r>
              <a:rPr lang="en-US" sz="2400" dirty="0"/>
              <a:t>An audit through eHealth in 2017 identified PLWH who were not in care (no VL test in 1 </a:t>
            </a:r>
            <a:r>
              <a:rPr lang="en-US" sz="2400" dirty="0" err="1"/>
              <a:t>yr</a:t>
            </a:r>
            <a:r>
              <a:rPr lang="en-US" sz="2400" dirty="0"/>
              <a:t>) to target for re-engagement by contact from clinical teams.</a:t>
            </a:r>
          </a:p>
          <a:p>
            <a:endParaRPr lang="en-US" sz="2400" dirty="0"/>
          </a:p>
          <a:p>
            <a:pPr lvl="1"/>
            <a:r>
              <a:rPr lang="en-US" sz="1800" dirty="0"/>
              <a:t>2017 (N=954)</a:t>
            </a:r>
          </a:p>
          <a:p>
            <a:pPr lvl="2"/>
            <a:r>
              <a:rPr lang="en-US" sz="1800" dirty="0"/>
              <a:t>60% in care </a:t>
            </a:r>
          </a:p>
          <a:p>
            <a:pPr lvl="2"/>
            <a:r>
              <a:rPr lang="en-US" sz="1800" dirty="0"/>
              <a:t>20% not in care </a:t>
            </a:r>
          </a:p>
          <a:p>
            <a:pPr lvl="2"/>
            <a:r>
              <a:rPr lang="en-US" sz="1800" dirty="0"/>
              <a:t>20% deceased</a:t>
            </a:r>
          </a:p>
          <a:p>
            <a:pPr lvl="1"/>
            <a:r>
              <a:rPr lang="en-US" sz="1800" dirty="0"/>
              <a:t>2018 (N=655)</a:t>
            </a:r>
          </a:p>
          <a:p>
            <a:pPr lvl="2"/>
            <a:r>
              <a:rPr lang="en-US" sz="1800" dirty="0"/>
              <a:t>86% in care, 14% not in care</a:t>
            </a:r>
          </a:p>
          <a:p>
            <a:pPr lvl="2"/>
            <a:r>
              <a:rPr lang="en-US" sz="1800" dirty="0"/>
              <a:t>63% of not-in-care 2017 re-linked</a:t>
            </a:r>
          </a:p>
          <a:p>
            <a:pPr lvl="2"/>
            <a:r>
              <a:rPr lang="en-US" sz="1800" dirty="0"/>
              <a:t>11% moved away</a:t>
            </a:r>
          </a:p>
          <a:p>
            <a:pPr lvl="1"/>
            <a:r>
              <a:rPr lang="en-US" sz="1800" dirty="0"/>
              <a:t>2019 (N=709)</a:t>
            </a:r>
          </a:p>
          <a:p>
            <a:pPr lvl="2"/>
            <a:r>
              <a:rPr lang="en-US" sz="1800" dirty="0"/>
              <a:t>89% in care</a:t>
            </a:r>
          </a:p>
          <a:p>
            <a:pPr lvl="2"/>
            <a:r>
              <a:rPr lang="en-US" sz="1800" dirty="0"/>
              <a:t>11% not in care</a:t>
            </a:r>
          </a:p>
          <a:p>
            <a:pPr lvl="2"/>
            <a:endParaRPr lang="en-US" sz="2400" dirty="0"/>
          </a:p>
          <a:p>
            <a:r>
              <a:rPr lang="en-US" sz="2400" dirty="0"/>
              <a:t>Re-engagement in care was associated with improved overall proportion of undetectable VL.</a:t>
            </a:r>
          </a:p>
        </p:txBody>
      </p:sp>
      <p:sp>
        <p:nvSpPr>
          <p:cNvPr id="6" name="Content Placeholder 2">
            <a:extLst>
              <a:ext uri="{FF2B5EF4-FFF2-40B4-BE49-F238E27FC236}">
                <a16:creationId xmlns:a16="http://schemas.microsoft.com/office/drawing/2014/main" id="{FDD08FBA-F250-4449-9D91-B7A5AF155C88}"/>
              </a:ext>
            </a:extLst>
          </p:cNvPr>
          <p:cNvSpPr txBox="1">
            <a:spLocks/>
          </p:cNvSpPr>
          <p:nvPr/>
        </p:nvSpPr>
        <p:spPr>
          <a:xfrm>
            <a:off x="1472681" y="3187618"/>
            <a:ext cx="4990038" cy="3722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7" name="TextBox 6">
            <a:extLst>
              <a:ext uri="{FF2B5EF4-FFF2-40B4-BE49-F238E27FC236}">
                <a16:creationId xmlns:a16="http://schemas.microsoft.com/office/drawing/2014/main" id="{E7715BFA-ACB5-3241-80F0-1F9ED242BDE6}"/>
              </a:ext>
            </a:extLst>
          </p:cNvPr>
          <p:cNvSpPr txBox="1"/>
          <p:nvPr/>
        </p:nvSpPr>
        <p:spPr>
          <a:xfrm>
            <a:off x="8298947" y="-13721"/>
            <a:ext cx="3893053" cy="369332"/>
          </a:xfrm>
          <a:prstGeom prst="rect">
            <a:avLst/>
          </a:prstGeom>
          <a:noFill/>
        </p:spPr>
        <p:txBody>
          <a:bodyPr wrap="none" rtlCol="0">
            <a:spAutoFit/>
          </a:bodyPr>
          <a:lstStyle/>
          <a:p>
            <a:r>
              <a:rPr lang="en-US" dirty="0" err="1"/>
              <a:t>Johnmark</a:t>
            </a:r>
            <a:r>
              <a:rPr lang="en-US" dirty="0"/>
              <a:t> </a:t>
            </a:r>
            <a:r>
              <a:rPr lang="en-US" dirty="0" err="1"/>
              <a:t>Opongo</a:t>
            </a:r>
            <a:r>
              <a:rPr lang="en-US" dirty="0"/>
              <a:t>, EPH2.03 CAHR 2019</a:t>
            </a:r>
          </a:p>
        </p:txBody>
      </p:sp>
      <p:graphicFrame>
        <p:nvGraphicFramePr>
          <p:cNvPr id="8" name="Chart 7">
            <a:extLst>
              <a:ext uri="{FF2B5EF4-FFF2-40B4-BE49-F238E27FC236}">
                <a16:creationId xmlns:a16="http://schemas.microsoft.com/office/drawing/2014/main" id="{33B5858E-D571-8B48-AF6A-2C9CB4DC040B}"/>
              </a:ext>
            </a:extLst>
          </p:cNvPr>
          <p:cNvGraphicFramePr>
            <a:graphicFrameLocks/>
          </p:cNvGraphicFramePr>
          <p:nvPr>
            <p:extLst/>
          </p:nvPr>
        </p:nvGraphicFramePr>
        <p:xfrm>
          <a:off x="6008913" y="2181722"/>
          <a:ext cx="5979368" cy="41241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5603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38ADA-E532-0B45-8AED-F65C016E7D19}"/>
              </a:ext>
            </a:extLst>
          </p:cNvPr>
          <p:cNvSpPr>
            <a:spLocks noGrp="1"/>
          </p:cNvSpPr>
          <p:nvPr>
            <p:ph type="title"/>
          </p:nvPr>
        </p:nvSpPr>
        <p:spPr/>
        <p:txBody>
          <a:bodyPr/>
          <a:lstStyle/>
          <a:p>
            <a:r>
              <a:rPr lang="en-US" dirty="0"/>
              <a:t>PWUD</a:t>
            </a:r>
          </a:p>
        </p:txBody>
      </p:sp>
    </p:spTree>
    <p:extLst>
      <p:ext uri="{BB962C8B-B14F-4D97-AF65-F5344CB8AC3E}">
        <p14:creationId xmlns:p14="http://schemas.microsoft.com/office/powerpoint/2010/main" val="1504684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CAA6-882E-D74F-870D-FA4AB1B556E5}"/>
              </a:ext>
            </a:extLst>
          </p:cNvPr>
          <p:cNvSpPr>
            <a:spLocks noGrp="1"/>
          </p:cNvSpPr>
          <p:nvPr>
            <p:ph type="title"/>
          </p:nvPr>
        </p:nvSpPr>
        <p:spPr/>
        <p:txBody>
          <a:bodyPr/>
          <a:lstStyle/>
          <a:p>
            <a:r>
              <a:rPr lang="en-US" dirty="0"/>
              <a:t>Supervised Consumption Sites in Canada</a:t>
            </a:r>
          </a:p>
        </p:txBody>
      </p:sp>
      <p:sp>
        <p:nvSpPr>
          <p:cNvPr id="3" name="Content Placeholder 2">
            <a:extLst>
              <a:ext uri="{FF2B5EF4-FFF2-40B4-BE49-F238E27FC236}">
                <a16:creationId xmlns:a16="http://schemas.microsoft.com/office/drawing/2014/main" id="{49D53572-7B4B-CA4B-B17E-8BBC63E1C499}"/>
              </a:ext>
            </a:extLst>
          </p:cNvPr>
          <p:cNvSpPr>
            <a:spLocks noGrp="1"/>
          </p:cNvSpPr>
          <p:nvPr>
            <p:ph idx="1"/>
          </p:nvPr>
        </p:nvSpPr>
        <p:spPr/>
        <p:txBody>
          <a:bodyPr/>
          <a:lstStyle/>
          <a:p>
            <a:r>
              <a:rPr lang="en-US" dirty="0"/>
              <a:t>Currently 39 SCS with ministerial exemption (+3 pending site visit and 11 open applications) in 18 municipalities in 4 provinces (BC, AB, ON, QC).</a:t>
            </a:r>
          </a:p>
          <a:p>
            <a:pPr lvl="1"/>
            <a:r>
              <a:rPr lang="en-US" dirty="0"/>
              <a:t>SCS also offered at overdose prevention sites in BC, AB and ON.</a:t>
            </a:r>
          </a:p>
          <a:p>
            <a:pPr lvl="1"/>
            <a:r>
              <a:rPr lang="en-US" dirty="0"/>
              <a:t>Ministerial exemption allows sites to operate without staff or clients facing prosecution under the Controlled Drug and Substances Act for unauthorized possession of a controlled substance.</a:t>
            </a:r>
          </a:p>
          <a:p>
            <a:r>
              <a:rPr lang="en-US" dirty="0"/>
              <a:t>Complicated legal framework for exemptions, resistance at various levels of government, and funding continue to be significant barriers.</a:t>
            </a:r>
          </a:p>
        </p:txBody>
      </p:sp>
      <p:sp>
        <p:nvSpPr>
          <p:cNvPr id="4" name="TextBox 3">
            <a:extLst>
              <a:ext uri="{FF2B5EF4-FFF2-40B4-BE49-F238E27FC236}">
                <a16:creationId xmlns:a16="http://schemas.microsoft.com/office/drawing/2014/main" id="{384FEE90-765B-9141-B7A5-89FE5248A630}"/>
              </a:ext>
            </a:extLst>
          </p:cNvPr>
          <p:cNvSpPr txBox="1"/>
          <p:nvPr/>
        </p:nvSpPr>
        <p:spPr>
          <a:xfrm>
            <a:off x="8041341" y="5807631"/>
            <a:ext cx="3817263" cy="369332"/>
          </a:xfrm>
          <a:prstGeom prst="rect">
            <a:avLst/>
          </a:prstGeom>
          <a:noFill/>
        </p:spPr>
        <p:txBody>
          <a:bodyPr wrap="none" rtlCol="0">
            <a:spAutoFit/>
          </a:bodyPr>
          <a:lstStyle/>
          <a:p>
            <a:r>
              <a:rPr lang="en-US" dirty="0"/>
              <a:t>Cecile </a:t>
            </a:r>
            <a:r>
              <a:rPr lang="en-US" dirty="0" err="1"/>
              <a:t>Kazatchkine</a:t>
            </a:r>
            <a:r>
              <a:rPr lang="en-US" dirty="0"/>
              <a:t>, KP 3.05 CAHR 2019</a:t>
            </a:r>
          </a:p>
        </p:txBody>
      </p:sp>
    </p:spTree>
    <p:extLst>
      <p:ext uri="{BB962C8B-B14F-4D97-AF65-F5344CB8AC3E}">
        <p14:creationId xmlns:p14="http://schemas.microsoft.com/office/powerpoint/2010/main" val="2965439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66903-9A38-3348-A932-56EE4C14D9C2}"/>
              </a:ext>
            </a:extLst>
          </p:cNvPr>
          <p:cNvSpPr>
            <a:spLocks noGrp="1"/>
          </p:cNvSpPr>
          <p:nvPr>
            <p:ph type="title"/>
          </p:nvPr>
        </p:nvSpPr>
        <p:spPr/>
        <p:txBody>
          <a:bodyPr/>
          <a:lstStyle/>
          <a:p>
            <a:r>
              <a:rPr lang="en-US" dirty="0"/>
              <a:t>Women</a:t>
            </a:r>
          </a:p>
        </p:txBody>
      </p:sp>
    </p:spTree>
    <p:extLst>
      <p:ext uri="{BB962C8B-B14F-4D97-AF65-F5344CB8AC3E}">
        <p14:creationId xmlns:p14="http://schemas.microsoft.com/office/powerpoint/2010/main" val="1227621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A87E8-3372-A84B-9442-FC52BF080625}"/>
              </a:ext>
            </a:extLst>
          </p:cNvPr>
          <p:cNvSpPr>
            <a:spLocks noGrp="1"/>
          </p:cNvSpPr>
          <p:nvPr>
            <p:ph type="title"/>
          </p:nvPr>
        </p:nvSpPr>
        <p:spPr>
          <a:xfrm>
            <a:off x="0" y="332656"/>
            <a:ext cx="12192000" cy="1143000"/>
          </a:xfrm>
        </p:spPr>
        <p:txBody>
          <a:bodyPr>
            <a:normAutofit fontScale="90000"/>
          </a:bodyPr>
          <a:lstStyle/>
          <a:p>
            <a:r>
              <a:rPr lang="en-US" sz="3600" b="1" dirty="0"/>
              <a:t>Mortality and Intimate Partner Violence in WLWH: Data from the LISA </a:t>
            </a:r>
            <a:br>
              <a:rPr lang="en-US" sz="3600" b="1" dirty="0"/>
            </a:br>
            <a:r>
              <a:rPr lang="en-US" sz="3600" b="1" dirty="0"/>
              <a:t>study</a:t>
            </a:r>
          </a:p>
        </p:txBody>
      </p:sp>
      <p:sp>
        <p:nvSpPr>
          <p:cNvPr id="3" name="Content Placeholder 2">
            <a:extLst>
              <a:ext uri="{FF2B5EF4-FFF2-40B4-BE49-F238E27FC236}">
                <a16:creationId xmlns:a16="http://schemas.microsoft.com/office/drawing/2014/main" id="{77195C9A-8440-6740-856B-CE298478492D}"/>
              </a:ext>
            </a:extLst>
          </p:cNvPr>
          <p:cNvSpPr>
            <a:spLocks noGrp="1"/>
          </p:cNvSpPr>
          <p:nvPr>
            <p:ph idx="1"/>
          </p:nvPr>
        </p:nvSpPr>
        <p:spPr/>
        <p:txBody>
          <a:bodyPr>
            <a:normAutofit/>
          </a:bodyPr>
          <a:lstStyle/>
          <a:p>
            <a:r>
              <a:rPr lang="en-US" dirty="0"/>
              <a:t>Some type of IPV reported by 60% of women living with HIV in the cohort. </a:t>
            </a:r>
          </a:p>
          <a:p>
            <a:pPr lvl="1"/>
            <a:r>
              <a:rPr lang="en-US" dirty="0"/>
              <a:t>25% mortality of women in the cohort (age-adjusted mortality in the cohort 24/1,000 person years, and among WLHIV who experienced any form of IPV 29.5/1,000 person years) vs national mortality rate (7.2/1,000 person years).</a:t>
            </a:r>
          </a:p>
          <a:p>
            <a:pPr lvl="1"/>
            <a:r>
              <a:rPr lang="en-US" dirty="0"/>
              <a:t>Women who experienced both sexual and physical IPV 2x more likely to die during the study. </a:t>
            </a:r>
          </a:p>
          <a:p>
            <a:pPr lvl="1"/>
            <a:r>
              <a:rPr lang="en-US" dirty="0"/>
              <a:t>Women reporting IPV were also more likely to report experiencing violence in childhood, to have been ever incarcerated, and to report excessive alcohol use. </a:t>
            </a:r>
          </a:p>
        </p:txBody>
      </p:sp>
      <p:sp>
        <p:nvSpPr>
          <p:cNvPr id="4" name="TextBox 3">
            <a:extLst>
              <a:ext uri="{FF2B5EF4-FFF2-40B4-BE49-F238E27FC236}">
                <a16:creationId xmlns:a16="http://schemas.microsoft.com/office/drawing/2014/main" id="{D2F437CB-A365-B44B-9BCD-82532177A2AA}"/>
              </a:ext>
            </a:extLst>
          </p:cNvPr>
          <p:cNvSpPr txBox="1"/>
          <p:nvPr/>
        </p:nvSpPr>
        <p:spPr>
          <a:xfrm>
            <a:off x="8587680" y="6488668"/>
            <a:ext cx="3604320" cy="369332"/>
          </a:xfrm>
          <a:prstGeom prst="rect">
            <a:avLst/>
          </a:prstGeom>
          <a:noFill/>
        </p:spPr>
        <p:txBody>
          <a:bodyPr wrap="none" rtlCol="0">
            <a:spAutoFit/>
          </a:bodyPr>
          <a:lstStyle/>
          <a:p>
            <a:r>
              <a:rPr lang="en-US" dirty="0" err="1"/>
              <a:t>Kalysha</a:t>
            </a:r>
            <a:r>
              <a:rPr lang="en-US" dirty="0"/>
              <a:t> </a:t>
            </a:r>
            <a:r>
              <a:rPr lang="en-US" dirty="0" err="1"/>
              <a:t>Closson</a:t>
            </a:r>
            <a:r>
              <a:rPr lang="en-US" dirty="0"/>
              <a:t>, SS 3.05, CAHR 2019</a:t>
            </a:r>
          </a:p>
        </p:txBody>
      </p:sp>
    </p:spTree>
    <p:extLst>
      <p:ext uri="{BB962C8B-B14F-4D97-AF65-F5344CB8AC3E}">
        <p14:creationId xmlns:p14="http://schemas.microsoft.com/office/powerpoint/2010/main" val="182333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9D44-4B63-F04D-B48C-D0E4E15484DB}"/>
              </a:ext>
            </a:extLst>
          </p:cNvPr>
          <p:cNvSpPr>
            <a:spLocks noGrp="1"/>
          </p:cNvSpPr>
          <p:nvPr>
            <p:ph type="title"/>
          </p:nvPr>
        </p:nvSpPr>
        <p:spPr/>
        <p:txBody>
          <a:bodyPr>
            <a:normAutofit/>
          </a:bodyPr>
          <a:lstStyle/>
          <a:p>
            <a:r>
              <a:rPr lang="en-US" sz="3600" b="1" dirty="0"/>
              <a:t>Congenital anomalies among infants exposed to ART</a:t>
            </a:r>
          </a:p>
        </p:txBody>
      </p:sp>
      <p:sp>
        <p:nvSpPr>
          <p:cNvPr id="3" name="Content Placeholder 2">
            <a:extLst>
              <a:ext uri="{FF2B5EF4-FFF2-40B4-BE49-F238E27FC236}">
                <a16:creationId xmlns:a16="http://schemas.microsoft.com/office/drawing/2014/main" id="{424C074F-4721-2B4E-9D24-4A8157F3BCED}"/>
              </a:ext>
            </a:extLst>
          </p:cNvPr>
          <p:cNvSpPr>
            <a:spLocks noGrp="1"/>
          </p:cNvSpPr>
          <p:nvPr>
            <p:ph idx="1"/>
          </p:nvPr>
        </p:nvSpPr>
        <p:spPr>
          <a:xfrm>
            <a:off x="838200" y="1576445"/>
            <a:ext cx="10515600" cy="4351338"/>
          </a:xfrm>
        </p:spPr>
        <p:txBody>
          <a:bodyPr>
            <a:normAutofit/>
          </a:bodyPr>
          <a:lstStyle/>
          <a:p>
            <a:r>
              <a:rPr lang="en-US" sz="2000" dirty="0"/>
              <a:t>In a Canadian surveillance study of infants born to HIV+ mothers, congenital abnormalities were present in 98 / 2,591 live births including 3 neural tube defects. </a:t>
            </a:r>
            <a:r>
              <a:rPr lang="en-US" sz="2000" b="1" dirty="0"/>
              <a:t>No neural tube defects occurred among women treated with integrase-strand inhibitors</a:t>
            </a:r>
            <a:r>
              <a:rPr lang="en-US" sz="2000" dirty="0"/>
              <a:t>. Congenital anomalies did not conform to any syndrome according to drug/drug class of exposure. </a:t>
            </a:r>
          </a:p>
        </p:txBody>
      </p:sp>
      <p:graphicFrame>
        <p:nvGraphicFramePr>
          <p:cNvPr id="4" name="Content Placeholder 3">
            <a:extLst>
              <a:ext uri="{FF2B5EF4-FFF2-40B4-BE49-F238E27FC236}">
                <a16:creationId xmlns:a16="http://schemas.microsoft.com/office/drawing/2014/main" id="{95AEA1FA-D895-324F-9AF8-ECD0DD30A795}"/>
              </a:ext>
            </a:extLst>
          </p:cNvPr>
          <p:cNvGraphicFramePr>
            <a:graphicFrameLocks/>
          </p:cNvGraphicFramePr>
          <p:nvPr>
            <p:extLst>
              <p:ext uri="{D42A27DB-BD31-4B8C-83A1-F6EECF244321}">
                <p14:modId xmlns:p14="http://schemas.microsoft.com/office/powerpoint/2010/main" val="3056853292"/>
              </p:ext>
            </p:extLst>
          </p:nvPr>
        </p:nvGraphicFramePr>
        <p:xfrm>
          <a:off x="838200" y="2944349"/>
          <a:ext cx="10444567" cy="3655680"/>
        </p:xfrm>
        <a:graphic>
          <a:graphicData uri="http://schemas.openxmlformats.org/drawingml/2006/table">
            <a:tbl>
              <a:tblPr firstRow="1" bandRow="1">
                <a:tableStyleId>{5C22544A-7EE6-4342-B048-85BDC9FD1C3A}</a:tableStyleId>
              </a:tblPr>
              <a:tblGrid>
                <a:gridCol w="4675535">
                  <a:extLst>
                    <a:ext uri="{9D8B030D-6E8A-4147-A177-3AD203B41FA5}">
                      <a16:colId xmlns:a16="http://schemas.microsoft.com/office/drawing/2014/main" val="60263907"/>
                    </a:ext>
                  </a:extLst>
                </a:gridCol>
                <a:gridCol w="831273">
                  <a:extLst>
                    <a:ext uri="{9D8B030D-6E8A-4147-A177-3AD203B41FA5}">
                      <a16:colId xmlns:a16="http://schemas.microsoft.com/office/drawing/2014/main" val="3812633935"/>
                    </a:ext>
                  </a:extLst>
                </a:gridCol>
                <a:gridCol w="2061556">
                  <a:extLst>
                    <a:ext uri="{9D8B030D-6E8A-4147-A177-3AD203B41FA5}">
                      <a16:colId xmlns:a16="http://schemas.microsoft.com/office/drawing/2014/main" val="493401029"/>
                    </a:ext>
                  </a:extLst>
                </a:gridCol>
                <a:gridCol w="648393">
                  <a:extLst>
                    <a:ext uri="{9D8B030D-6E8A-4147-A177-3AD203B41FA5}">
                      <a16:colId xmlns:a16="http://schemas.microsoft.com/office/drawing/2014/main" val="4256610203"/>
                    </a:ext>
                  </a:extLst>
                </a:gridCol>
                <a:gridCol w="1546167">
                  <a:extLst>
                    <a:ext uri="{9D8B030D-6E8A-4147-A177-3AD203B41FA5}">
                      <a16:colId xmlns:a16="http://schemas.microsoft.com/office/drawing/2014/main" val="1330697133"/>
                    </a:ext>
                  </a:extLst>
                </a:gridCol>
                <a:gridCol w="681643">
                  <a:extLst>
                    <a:ext uri="{9D8B030D-6E8A-4147-A177-3AD203B41FA5}">
                      <a16:colId xmlns:a16="http://schemas.microsoft.com/office/drawing/2014/main" val="4061508077"/>
                    </a:ext>
                  </a:extLst>
                </a:gridCol>
              </a:tblGrid>
              <a:tr h="288000">
                <a:tc>
                  <a:txBody>
                    <a:bodyPr/>
                    <a:lstStyle/>
                    <a:p>
                      <a:pPr>
                        <a:spcAft>
                          <a:spcPts val="0"/>
                        </a:spcAft>
                      </a:pP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Variable</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Presence of  anomaly (Rate &amp; 95% CI)</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t>
                      </a:r>
                      <a:endParaRPr lang="en-CA"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Odds ratio </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(95% CI)</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66189093"/>
                  </a:ext>
                </a:extLst>
              </a:tr>
              <a:tr h="288000">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Timing of ART exposure during pregnancy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75379798"/>
                  </a:ext>
                </a:extLst>
              </a:tr>
              <a:tr h="288000">
                <a:tc>
                  <a:txBody>
                    <a:bodyPr/>
                    <a:lstStyle/>
                    <a:p>
                      <a:pPr indent="127000">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ART exposure</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a:t>
                      </a: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5.1%</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[1.9 - 10.7%])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96081057"/>
                  </a:ext>
                </a:extLst>
              </a:tr>
              <a:tr h="288000">
                <a:tc>
                  <a:txBody>
                    <a:bodyPr/>
                    <a:lstStyle/>
                    <a:p>
                      <a:pPr indent="127000">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ARTs at conception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 (</a:t>
                      </a: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4.2%</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[3.2 - 5.4%])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0.76 (0.33, 1.77)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0.530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59458087"/>
                  </a:ext>
                </a:extLst>
              </a:tr>
              <a:tr h="288000">
                <a:tc>
                  <a:txBody>
                    <a:bodyPr/>
                    <a:lstStyle/>
                    <a:p>
                      <a:pPr indent="127000">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ARTs started in 1st trimester</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a:t>
                      </a: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 </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[1.7 - 7.6%])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 (0.26, 2.14)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5380694"/>
                  </a:ext>
                </a:extLst>
              </a:tr>
              <a:tr h="288000">
                <a:tc>
                  <a:txBody>
                    <a:bodyPr/>
                    <a:lstStyle/>
                    <a:p>
                      <a:pPr indent="127000">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ARTs started from 14 weeks onwards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 (</a:t>
                      </a: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[2.6 - 5.6%])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0.72 (0.30, 1.73)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0.459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0735121"/>
                  </a:ext>
                </a:extLst>
              </a:tr>
              <a:tr h="288000">
                <a:tc>
                  <a:txBody>
                    <a:bodyPr/>
                    <a:lstStyle/>
                    <a:p>
                      <a:pPr indent="127000">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 timing Unknown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16088031"/>
                  </a:ext>
                </a:extLst>
              </a:tr>
              <a:tr h="288000">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 exposure during pregnancy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95370532"/>
                  </a:ext>
                </a:extLst>
              </a:tr>
              <a:tr h="288000">
                <a:tc>
                  <a:txBody>
                    <a:bodyPr/>
                    <a:lstStyle/>
                    <a:p>
                      <a:pPr indent="127000">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ART exposure</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a:t>
                      </a: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[1.9 - 10.7%])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5547103"/>
                  </a:ext>
                </a:extLst>
              </a:tr>
              <a:tr h="288000">
                <a:tc>
                  <a:txBody>
                    <a:bodyPr/>
                    <a:lstStyle/>
                    <a:p>
                      <a:pPr indent="127000">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Non-Dolutegravir</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2173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 (</a:t>
                      </a: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[3.2 - 4.9%]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 (0.32, 1.65)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9846509"/>
                  </a:ext>
                </a:extLst>
              </a:tr>
              <a:tr h="288000">
                <a:tc>
                  <a:txBody>
                    <a:bodyPr/>
                    <a:lstStyle/>
                    <a:p>
                      <a:pPr indent="127000">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Dolutegravir</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t>
                      </a: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3.4%</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[0.94 - 8.5%])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0.69 (0.20, 2.36)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0.549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30041688"/>
                  </a:ext>
                </a:extLst>
              </a:tr>
              <a:tr h="288000">
                <a:tc>
                  <a:txBody>
                    <a:bodyPr/>
                    <a:lstStyle/>
                    <a:p>
                      <a:pPr indent="127000">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Unknown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50663903"/>
                  </a:ext>
                </a:extLst>
              </a:tr>
            </a:tbl>
          </a:graphicData>
        </a:graphic>
      </p:graphicFrame>
      <p:sp>
        <p:nvSpPr>
          <p:cNvPr id="5" name="TextBox 4">
            <a:extLst>
              <a:ext uri="{FF2B5EF4-FFF2-40B4-BE49-F238E27FC236}">
                <a16:creationId xmlns:a16="http://schemas.microsoft.com/office/drawing/2014/main" id="{DE7ECA7D-AA2B-4F4D-8CAB-4636825B3D7E}"/>
              </a:ext>
            </a:extLst>
          </p:cNvPr>
          <p:cNvSpPr txBox="1"/>
          <p:nvPr/>
        </p:nvSpPr>
        <p:spPr>
          <a:xfrm>
            <a:off x="0" y="6554613"/>
            <a:ext cx="3347135" cy="369332"/>
          </a:xfrm>
          <a:prstGeom prst="rect">
            <a:avLst/>
          </a:prstGeom>
          <a:noFill/>
        </p:spPr>
        <p:txBody>
          <a:bodyPr wrap="none" rtlCol="0">
            <a:spAutoFit/>
          </a:bodyPr>
          <a:lstStyle/>
          <a:p>
            <a:r>
              <a:rPr lang="en-US" dirty="0"/>
              <a:t>Debra Money, CS 1.03 CAHR 2019</a:t>
            </a:r>
          </a:p>
        </p:txBody>
      </p:sp>
    </p:spTree>
    <p:extLst>
      <p:ext uri="{BB962C8B-B14F-4D97-AF65-F5344CB8AC3E}">
        <p14:creationId xmlns:p14="http://schemas.microsoft.com/office/powerpoint/2010/main" val="508014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704E-A88A-1841-8135-57F2B46F532C}"/>
              </a:ext>
            </a:extLst>
          </p:cNvPr>
          <p:cNvSpPr>
            <a:spLocks noGrp="1"/>
          </p:cNvSpPr>
          <p:nvPr>
            <p:ph type="title"/>
          </p:nvPr>
        </p:nvSpPr>
        <p:spPr/>
        <p:txBody>
          <a:bodyPr>
            <a:normAutofit/>
          </a:bodyPr>
          <a:lstStyle/>
          <a:p>
            <a:r>
              <a:rPr lang="en-US" sz="3600" b="1" dirty="0"/>
              <a:t>Contraceptive use among WLWH</a:t>
            </a:r>
          </a:p>
        </p:txBody>
      </p:sp>
      <p:sp>
        <p:nvSpPr>
          <p:cNvPr id="3" name="Content Placeholder 2">
            <a:extLst>
              <a:ext uri="{FF2B5EF4-FFF2-40B4-BE49-F238E27FC236}">
                <a16:creationId xmlns:a16="http://schemas.microsoft.com/office/drawing/2014/main" id="{5121DD98-4859-A443-90F5-85B9A54B33CD}"/>
              </a:ext>
            </a:extLst>
          </p:cNvPr>
          <p:cNvSpPr>
            <a:spLocks noGrp="1"/>
          </p:cNvSpPr>
          <p:nvPr>
            <p:ph idx="1"/>
          </p:nvPr>
        </p:nvSpPr>
        <p:spPr>
          <a:xfrm>
            <a:off x="838200" y="1415078"/>
            <a:ext cx="10515600" cy="4351338"/>
          </a:xfrm>
        </p:spPr>
        <p:txBody>
          <a:bodyPr>
            <a:normAutofit/>
          </a:bodyPr>
          <a:lstStyle/>
          <a:p>
            <a:r>
              <a:rPr lang="en-US" dirty="0"/>
              <a:t>There is a higher rate of unintended pregnancy among women with HIV (61% vs 40-50%) than the general population. </a:t>
            </a:r>
          </a:p>
          <a:p>
            <a:r>
              <a:rPr lang="en-US" dirty="0"/>
              <a:t>Data from the CARMA cohort found that WLWH were less likely to report using no contraception than their HIV- peers. The choice of contraception for WLWH was different than for their HIV- peers:</a:t>
            </a:r>
          </a:p>
          <a:p>
            <a:pPr lvl="1"/>
            <a:r>
              <a:rPr lang="en-US" dirty="0"/>
              <a:t>Combination and Hormonal contraception was reported less often and hormonal IUDs, tubal ligation, and LARCs more often. </a:t>
            </a:r>
          </a:p>
          <a:p>
            <a:pPr lvl="1"/>
            <a:r>
              <a:rPr lang="en-US" dirty="0"/>
              <a:t>Prevalence of contraindications to hormonal contraception higher among WLWH than among HIV- controls.</a:t>
            </a:r>
          </a:p>
        </p:txBody>
      </p:sp>
      <p:sp>
        <p:nvSpPr>
          <p:cNvPr id="4" name="TextBox 3">
            <a:extLst>
              <a:ext uri="{FF2B5EF4-FFF2-40B4-BE49-F238E27FC236}">
                <a16:creationId xmlns:a16="http://schemas.microsoft.com/office/drawing/2014/main" id="{C89A043E-487C-554A-8CC7-26FC93F7938D}"/>
              </a:ext>
            </a:extLst>
          </p:cNvPr>
          <p:cNvSpPr txBox="1"/>
          <p:nvPr/>
        </p:nvSpPr>
        <p:spPr>
          <a:xfrm>
            <a:off x="5001208" y="6531429"/>
            <a:ext cx="3833101" cy="369332"/>
          </a:xfrm>
          <a:prstGeom prst="rect">
            <a:avLst/>
          </a:prstGeom>
          <a:noFill/>
        </p:spPr>
        <p:txBody>
          <a:bodyPr wrap="none" rtlCol="0">
            <a:spAutoFit/>
          </a:bodyPr>
          <a:lstStyle/>
          <a:p>
            <a:r>
              <a:rPr lang="en-US" dirty="0" err="1"/>
              <a:t>Chadni</a:t>
            </a:r>
            <a:r>
              <a:rPr lang="en-US" dirty="0"/>
              <a:t> </a:t>
            </a:r>
            <a:r>
              <a:rPr lang="en-US" dirty="0" err="1"/>
              <a:t>Khondoker</a:t>
            </a:r>
            <a:r>
              <a:rPr lang="en-US" dirty="0"/>
              <a:t>, SS 4.02, CAHR 2019</a:t>
            </a:r>
          </a:p>
        </p:txBody>
      </p:sp>
    </p:spTree>
    <p:extLst>
      <p:ext uri="{BB962C8B-B14F-4D97-AF65-F5344CB8AC3E}">
        <p14:creationId xmlns:p14="http://schemas.microsoft.com/office/powerpoint/2010/main" val="1305454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F99A-7AD1-A14D-A797-2DCF648BD0C4}"/>
              </a:ext>
            </a:extLst>
          </p:cNvPr>
          <p:cNvSpPr>
            <a:spLocks noGrp="1"/>
          </p:cNvSpPr>
          <p:nvPr>
            <p:ph type="title"/>
          </p:nvPr>
        </p:nvSpPr>
        <p:spPr/>
        <p:txBody>
          <a:bodyPr>
            <a:normAutofit fontScale="90000"/>
          </a:bodyPr>
          <a:lstStyle/>
          <a:p>
            <a:r>
              <a:rPr lang="en-US" sz="3600" b="1" dirty="0"/>
              <a:t>Pregnancy Outcomes in HIV+ Women: Data from the CHIWOS study</a:t>
            </a:r>
          </a:p>
        </p:txBody>
      </p:sp>
      <p:sp>
        <p:nvSpPr>
          <p:cNvPr id="3" name="Content Placeholder 2">
            <a:extLst>
              <a:ext uri="{FF2B5EF4-FFF2-40B4-BE49-F238E27FC236}">
                <a16:creationId xmlns:a16="http://schemas.microsoft.com/office/drawing/2014/main" id="{764E8926-18FD-AA42-9572-619038903ED1}"/>
              </a:ext>
            </a:extLst>
          </p:cNvPr>
          <p:cNvSpPr>
            <a:spLocks noGrp="1"/>
          </p:cNvSpPr>
          <p:nvPr>
            <p:ph idx="1"/>
          </p:nvPr>
        </p:nvSpPr>
        <p:spPr>
          <a:xfrm>
            <a:off x="838200" y="1690688"/>
            <a:ext cx="10515600" cy="4351338"/>
          </a:xfrm>
        </p:spPr>
        <p:txBody>
          <a:bodyPr>
            <a:normAutofit/>
          </a:bodyPr>
          <a:lstStyle/>
          <a:p>
            <a:r>
              <a:rPr lang="en-US" sz="2400" dirty="0"/>
              <a:t>61.4% of pregnancy events resulted in a live birth, 16.7% in termination, 14.5% miscarriage, 2% ectopic, 1% in stillbirth, and 4% were still pregnant at the study conclusion. 80 women (23.4%) reported a pregnancy termination.</a:t>
            </a:r>
          </a:p>
        </p:txBody>
      </p:sp>
      <p:graphicFrame>
        <p:nvGraphicFramePr>
          <p:cNvPr id="4" name="Chart 3">
            <a:extLst>
              <a:ext uri="{FF2B5EF4-FFF2-40B4-BE49-F238E27FC236}">
                <a16:creationId xmlns:a16="http://schemas.microsoft.com/office/drawing/2014/main" id="{8B3CFE1A-D297-F642-96D5-B4C20C3FFEBE}"/>
              </a:ext>
            </a:extLst>
          </p:cNvPr>
          <p:cNvGraphicFramePr>
            <a:graphicFrameLocks noGrp="1"/>
          </p:cNvGraphicFramePr>
          <p:nvPr>
            <p:extLst/>
          </p:nvPr>
        </p:nvGraphicFramePr>
        <p:xfrm>
          <a:off x="1100667" y="2709334"/>
          <a:ext cx="9108783" cy="419382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F95089-4006-3F43-BD7B-9338C6DB1969}"/>
              </a:ext>
            </a:extLst>
          </p:cNvPr>
          <p:cNvSpPr txBox="1"/>
          <p:nvPr/>
        </p:nvSpPr>
        <p:spPr>
          <a:xfrm>
            <a:off x="8952972" y="6533823"/>
            <a:ext cx="3239028" cy="369332"/>
          </a:xfrm>
          <a:prstGeom prst="rect">
            <a:avLst/>
          </a:prstGeom>
          <a:noFill/>
        </p:spPr>
        <p:txBody>
          <a:bodyPr wrap="none" rtlCol="0">
            <a:spAutoFit/>
          </a:bodyPr>
          <a:lstStyle/>
          <a:p>
            <a:r>
              <a:rPr lang="en-US" dirty="0"/>
              <a:t>Angela </a:t>
            </a:r>
            <a:r>
              <a:rPr lang="en-US" dirty="0" err="1"/>
              <a:t>Kaida</a:t>
            </a:r>
            <a:r>
              <a:rPr lang="en-US" dirty="0"/>
              <a:t>, CS3.07 CAHR 2019</a:t>
            </a:r>
          </a:p>
        </p:txBody>
      </p:sp>
      <p:sp>
        <p:nvSpPr>
          <p:cNvPr id="6" name="TextBox 5">
            <a:extLst>
              <a:ext uri="{FF2B5EF4-FFF2-40B4-BE49-F238E27FC236}">
                <a16:creationId xmlns:a16="http://schemas.microsoft.com/office/drawing/2014/main" id="{4B48D926-1EC6-184B-A97E-1FF98AC80BF7}"/>
              </a:ext>
            </a:extLst>
          </p:cNvPr>
          <p:cNvSpPr txBox="1"/>
          <p:nvPr/>
        </p:nvSpPr>
        <p:spPr>
          <a:xfrm>
            <a:off x="9733005" y="4159914"/>
            <a:ext cx="2097241" cy="646331"/>
          </a:xfrm>
          <a:prstGeom prst="rect">
            <a:avLst/>
          </a:prstGeom>
          <a:noFill/>
        </p:spPr>
        <p:txBody>
          <a:bodyPr wrap="none" rtlCol="0">
            <a:spAutoFit/>
          </a:bodyPr>
          <a:lstStyle/>
          <a:p>
            <a:r>
              <a:rPr lang="en-US" dirty="0"/>
              <a:t>N=622 pregnancies, </a:t>
            </a:r>
          </a:p>
          <a:p>
            <a:r>
              <a:rPr lang="en-US" dirty="0"/>
              <a:t>     342 women</a:t>
            </a:r>
          </a:p>
        </p:txBody>
      </p:sp>
    </p:spTree>
    <p:extLst>
      <p:ext uri="{BB962C8B-B14F-4D97-AF65-F5344CB8AC3E}">
        <p14:creationId xmlns:p14="http://schemas.microsoft.com/office/powerpoint/2010/main" val="42248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5FF8-455A-4648-8E93-9AC8B03555CA}"/>
              </a:ext>
            </a:extLst>
          </p:cNvPr>
          <p:cNvSpPr>
            <a:spLocks noGrp="1"/>
          </p:cNvSpPr>
          <p:nvPr>
            <p:ph type="title"/>
          </p:nvPr>
        </p:nvSpPr>
        <p:spPr>
          <a:xfrm>
            <a:off x="0" y="332656"/>
            <a:ext cx="12192000" cy="1143000"/>
          </a:xfrm>
        </p:spPr>
        <p:txBody>
          <a:bodyPr>
            <a:normAutofit/>
          </a:bodyPr>
          <a:lstStyle/>
          <a:p>
            <a:r>
              <a:rPr lang="en-US" sz="3200" b="1" dirty="0"/>
              <a:t>Mother-to-child transmission in Canada: Updates from the Canadian </a:t>
            </a:r>
            <a:br>
              <a:rPr lang="en-US" sz="3200" b="1" dirty="0"/>
            </a:br>
            <a:r>
              <a:rPr lang="en-US" sz="3200" b="1" dirty="0"/>
              <a:t>HIV Surveillance for Vertical Transmission</a:t>
            </a:r>
          </a:p>
        </p:txBody>
      </p:sp>
      <p:sp>
        <p:nvSpPr>
          <p:cNvPr id="3" name="Content Placeholder 2">
            <a:extLst>
              <a:ext uri="{FF2B5EF4-FFF2-40B4-BE49-F238E27FC236}">
                <a16:creationId xmlns:a16="http://schemas.microsoft.com/office/drawing/2014/main" id="{3DD56390-E12C-8E40-BBA3-73254BAD820F}"/>
              </a:ext>
            </a:extLst>
          </p:cNvPr>
          <p:cNvSpPr>
            <a:spLocks noGrp="1"/>
          </p:cNvSpPr>
          <p:nvPr>
            <p:ph idx="1"/>
          </p:nvPr>
        </p:nvSpPr>
        <p:spPr>
          <a:xfrm>
            <a:off x="838200" y="1490041"/>
            <a:ext cx="11054372" cy="4351338"/>
          </a:xfrm>
        </p:spPr>
        <p:txBody>
          <a:bodyPr>
            <a:normAutofit/>
          </a:bodyPr>
          <a:lstStyle/>
          <a:p>
            <a:r>
              <a:rPr lang="en-US" sz="2200" dirty="0"/>
              <a:t>In 2018 there were 259 HIV+ mother-infant pairs (MIPs) across Canada.</a:t>
            </a:r>
          </a:p>
          <a:p>
            <a:r>
              <a:rPr lang="en-US" sz="2200" dirty="0"/>
              <a:t>In 2018, 4.7% (12) mothers with HIV did not receive ≥ 4 weeks of ART. Indigenous ancestry was a significant risk factor for not receiving ≥4 weeks of ART, and Saskatchewan had the highest rate of undertreated mothers at 10%. </a:t>
            </a:r>
          </a:p>
          <a:p>
            <a:r>
              <a:rPr lang="en-US" sz="2200" dirty="0"/>
              <a:t>A mean of 3 cases of vertical transmission occurred between 2010-2018, with 5 cases in 2018.</a:t>
            </a:r>
          </a:p>
        </p:txBody>
      </p:sp>
      <p:sp>
        <p:nvSpPr>
          <p:cNvPr id="4" name="TextBox 3">
            <a:extLst>
              <a:ext uri="{FF2B5EF4-FFF2-40B4-BE49-F238E27FC236}">
                <a16:creationId xmlns:a16="http://schemas.microsoft.com/office/drawing/2014/main" id="{DB980814-69B8-CC41-BC86-843741B746E2}"/>
              </a:ext>
            </a:extLst>
          </p:cNvPr>
          <p:cNvSpPr txBox="1"/>
          <p:nvPr/>
        </p:nvSpPr>
        <p:spPr>
          <a:xfrm>
            <a:off x="8980480" y="0"/>
            <a:ext cx="3211520" cy="369332"/>
          </a:xfrm>
          <a:prstGeom prst="rect">
            <a:avLst/>
          </a:prstGeom>
          <a:noFill/>
        </p:spPr>
        <p:txBody>
          <a:bodyPr wrap="none" rtlCol="0">
            <a:spAutoFit/>
          </a:bodyPr>
          <a:lstStyle/>
          <a:p>
            <a:r>
              <a:rPr lang="en-US" dirty="0"/>
              <a:t>Laura Suave, CS3.02, CAHR 2019</a:t>
            </a:r>
          </a:p>
        </p:txBody>
      </p:sp>
      <p:graphicFrame>
        <p:nvGraphicFramePr>
          <p:cNvPr id="5" name="Content Placeholder 5">
            <a:extLst>
              <a:ext uri="{FF2B5EF4-FFF2-40B4-BE49-F238E27FC236}">
                <a16:creationId xmlns:a16="http://schemas.microsoft.com/office/drawing/2014/main" id="{1B4C35F3-47EA-944B-92A1-B63901B8988C}"/>
              </a:ext>
            </a:extLst>
          </p:cNvPr>
          <p:cNvGraphicFramePr>
            <a:graphicFrameLocks/>
          </p:cNvGraphicFramePr>
          <p:nvPr/>
        </p:nvGraphicFramePr>
        <p:xfrm>
          <a:off x="-163285" y="3984174"/>
          <a:ext cx="6222170" cy="29982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284E241-4DAD-9A44-ACE2-2732AE4AFA9A}"/>
              </a:ext>
            </a:extLst>
          </p:cNvPr>
          <p:cNvSpPr txBox="1"/>
          <p:nvPr/>
        </p:nvSpPr>
        <p:spPr>
          <a:xfrm>
            <a:off x="1436203" y="3665710"/>
            <a:ext cx="3315651" cy="369332"/>
          </a:xfrm>
          <a:prstGeom prst="rect">
            <a:avLst/>
          </a:prstGeom>
          <a:noFill/>
        </p:spPr>
        <p:txBody>
          <a:bodyPr wrap="none" rtlCol="0">
            <a:spAutoFit/>
          </a:bodyPr>
          <a:lstStyle/>
          <a:p>
            <a:r>
              <a:rPr lang="en-US" b="1" dirty="0"/>
              <a:t>Vertical Transmission, 1990-2018</a:t>
            </a:r>
          </a:p>
        </p:txBody>
      </p:sp>
      <p:graphicFrame>
        <p:nvGraphicFramePr>
          <p:cNvPr id="8" name="Content Placeholder 5">
            <a:extLst>
              <a:ext uri="{FF2B5EF4-FFF2-40B4-BE49-F238E27FC236}">
                <a16:creationId xmlns:a16="http://schemas.microsoft.com/office/drawing/2014/main" id="{9FADA0F4-F741-5D49-B27D-204482CAE2EB}"/>
              </a:ext>
            </a:extLst>
          </p:cNvPr>
          <p:cNvGraphicFramePr>
            <a:graphicFrameLocks/>
          </p:cNvGraphicFramePr>
          <p:nvPr/>
        </p:nvGraphicFramePr>
        <p:xfrm>
          <a:off x="5731330" y="3771899"/>
          <a:ext cx="6334126" cy="322968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CEFE99A-E083-D548-9EC7-11BCB4C4EF09}"/>
              </a:ext>
            </a:extLst>
          </p:cNvPr>
          <p:cNvSpPr txBox="1"/>
          <p:nvPr/>
        </p:nvSpPr>
        <p:spPr>
          <a:xfrm>
            <a:off x="10271278" y="4811553"/>
            <a:ext cx="823466" cy="553998"/>
          </a:xfrm>
          <a:prstGeom prst="rect">
            <a:avLst/>
          </a:prstGeom>
          <a:noFill/>
          <a:ln w="19050">
            <a:solidFill>
              <a:schemeClr val="accent3"/>
            </a:solidFill>
          </a:ln>
        </p:spPr>
        <p:txBody>
          <a:bodyPr wrap="square" rtlCol="0">
            <a:spAutoFit/>
          </a:bodyPr>
          <a:lstStyle/>
          <a:p>
            <a:r>
              <a:rPr lang="en-CA" sz="1500" dirty="0"/>
              <a:t>2018:</a:t>
            </a:r>
          </a:p>
          <a:p>
            <a:r>
              <a:rPr lang="en-CA" sz="1500" dirty="0"/>
              <a:t>12 MIPs</a:t>
            </a:r>
          </a:p>
        </p:txBody>
      </p:sp>
      <p:sp>
        <p:nvSpPr>
          <p:cNvPr id="10" name="TextBox 9">
            <a:extLst>
              <a:ext uri="{FF2B5EF4-FFF2-40B4-BE49-F238E27FC236}">
                <a16:creationId xmlns:a16="http://schemas.microsoft.com/office/drawing/2014/main" id="{4E8BE798-0A21-9143-9EA2-497411035E89}"/>
              </a:ext>
            </a:extLst>
          </p:cNvPr>
          <p:cNvSpPr txBox="1"/>
          <p:nvPr/>
        </p:nvSpPr>
        <p:spPr>
          <a:xfrm>
            <a:off x="11267627" y="4832745"/>
            <a:ext cx="624945" cy="553998"/>
          </a:xfrm>
          <a:prstGeom prst="rect">
            <a:avLst/>
          </a:prstGeom>
          <a:noFill/>
          <a:ln w="19050">
            <a:solidFill>
              <a:srgbClr val="FF0000"/>
            </a:solidFill>
          </a:ln>
        </p:spPr>
        <p:txBody>
          <a:bodyPr wrap="square" rtlCol="0">
            <a:spAutoFit/>
          </a:bodyPr>
          <a:lstStyle/>
          <a:p>
            <a:r>
              <a:rPr lang="en-CA" sz="1500" dirty="0"/>
              <a:t>2018:</a:t>
            </a:r>
          </a:p>
          <a:p>
            <a:r>
              <a:rPr lang="en-CA" sz="1500" dirty="0"/>
              <a:t>4.7%</a:t>
            </a:r>
          </a:p>
        </p:txBody>
      </p:sp>
      <p:sp>
        <p:nvSpPr>
          <p:cNvPr id="11" name="TextBox 10">
            <a:extLst>
              <a:ext uri="{FF2B5EF4-FFF2-40B4-BE49-F238E27FC236}">
                <a16:creationId xmlns:a16="http://schemas.microsoft.com/office/drawing/2014/main" id="{7E2F27F2-BDFC-9344-9E9B-F4A3B4BBF888}"/>
              </a:ext>
            </a:extLst>
          </p:cNvPr>
          <p:cNvSpPr txBox="1"/>
          <p:nvPr/>
        </p:nvSpPr>
        <p:spPr>
          <a:xfrm>
            <a:off x="6761677" y="3665710"/>
            <a:ext cx="5196359" cy="369332"/>
          </a:xfrm>
          <a:prstGeom prst="rect">
            <a:avLst/>
          </a:prstGeom>
          <a:noFill/>
        </p:spPr>
        <p:txBody>
          <a:bodyPr wrap="none" rtlCol="0">
            <a:spAutoFit/>
          </a:bodyPr>
          <a:lstStyle/>
          <a:p>
            <a:r>
              <a:rPr lang="en-US" b="1" dirty="0"/>
              <a:t>MIPs who did not receive </a:t>
            </a:r>
            <a:r>
              <a:rPr lang="en-US" dirty="0"/>
              <a:t>≥</a:t>
            </a:r>
            <a:r>
              <a:rPr lang="en-US" b="1" dirty="0"/>
              <a:t>4 weeks </a:t>
            </a:r>
            <a:r>
              <a:rPr lang="en-US" b="1" dirty="0" err="1"/>
              <a:t>cART</a:t>
            </a:r>
            <a:r>
              <a:rPr lang="en-US" b="1" dirty="0"/>
              <a:t>, 1990-2018</a:t>
            </a:r>
          </a:p>
        </p:txBody>
      </p:sp>
      <p:graphicFrame>
        <p:nvGraphicFramePr>
          <p:cNvPr id="12" name="Content Placeholder 5">
            <a:extLst>
              <a:ext uri="{FF2B5EF4-FFF2-40B4-BE49-F238E27FC236}">
                <a16:creationId xmlns:a16="http://schemas.microsoft.com/office/drawing/2014/main" id="{53D07A1A-EAF5-F14E-A73B-BBF061654B5F}"/>
              </a:ext>
            </a:extLst>
          </p:cNvPr>
          <p:cNvGraphicFramePr>
            <a:graphicFrameLocks/>
          </p:cNvGraphicFramePr>
          <p:nvPr>
            <p:extLst/>
          </p:nvPr>
        </p:nvGraphicFramePr>
        <p:xfrm>
          <a:off x="57093" y="3984174"/>
          <a:ext cx="6001791" cy="269441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0DF76A3A-BBAC-6044-A7A1-8D95966E4A8F}"/>
              </a:ext>
            </a:extLst>
          </p:cNvPr>
          <p:cNvSpPr txBox="1"/>
          <p:nvPr/>
        </p:nvSpPr>
        <p:spPr>
          <a:xfrm>
            <a:off x="5312710" y="3716454"/>
            <a:ext cx="611612" cy="323165"/>
          </a:xfrm>
          <a:prstGeom prst="rect">
            <a:avLst/>
          </a:prstGeom>
          <a:noFill/>
          <a:ln w="19050">
            <a:solidFill>
              <a:schemeClr val="accent2"/>
            </a:solidFill>
          </a:ln>
        </p:spPr>
        <p:txBody>
          <a:bodyPr wrap="square" rtlCol="0">
            <a:spAutoFit/>
          </a:bodyPr>
          <a:lstStyle/>
          <a:p>
            <a:r>
              <a:rPr lang="en-CA" sz="1500" dirty="0"/>
              <a:t>MIPs</a:t>
            </a:r>
          </a:p>
        </p:txBody>
      </p:sp>
      <p:sp>
        <p:nvSpPr>
          <p:cNvPr id="14" name="TextBox 13">
            <a:extLst>
              <a:ext uri="{FF2B5EF4-FFF2-40B4-BE49-F238E27FC236}">
                <a16:creationId xmlns:a16="http://schemas.microsoft.com/office/drawing/2014/main" id="{9E4C9334-BE41-2F47-BEFA-AEED49E3F428}"/>
              </a:ext>
            </a:extLst>
          </p:cNvPr>
          <p:cNvSpPr txBox="1"/>
          <p:nvPr/>
        </p:nvSpPr>
        <p:spPr>
          <a:xfrm>
            <a:off x="55719" y="3711877"/>
            <a:ext cx="998704" cy="323165"/>
          </a:xfrm>
          <a:prstGeom prst="rect">
            <a:avLst/>
          </a:prstGeom>
          <a:noFill/>
          <a:ln w="19050">
            <a:solidFill>
              <a:schemeClr val="accent1"/>
            </a:solidFill>
          </a:ln>
        </p:spPr>
        <p:txBody>
          <a:bodyPr wrap="square" rtlCol="0">
            <a:spAutoFit/>
          </a:bodyPr>
          <a:lstStyle/>
          <a:p>
            <a:r>
              <a:rPr lang="en-CA" sz="1500" dirty="0"/>
              <a:t>VT events</a:t>
            </a:r>
          </a:p>
        </p:txBody>
      </p:sp>
    </p:spTree>
    <p:extLst>
      <p:ext uri="{BB962C8B-B14F-4D97-AF65-F5344CB8AC3E}">
        <p14:creationId xmlns:p14="http://schemas.microsoft.com/office/powerpoint/2010/main" val="3293580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8D55-5505-CF44-9382-EE180CF6EBEF}"/>
              </a:ext>
            </a:extLst>
          </p:cNvPr>
          <p:cNvSpPr>
            <a:spLocks noGrp="1"/>
          </p:cNvSpPr>
          <p:nvPr>
            <p:ph type="title"/>
          </p:nvPr>
        </p:nvSpPr>
        <p:spPr>
          <a:xfrm>
            <a:off x="0" y="0"/>
            <a:ext cx="12192000" cy="1325563"/>
          </a:xfrm>
        </p:spPr>
        <p:txBody>
          <a:bodyPr>
            <a:normAutofit/>
          </a:bodyPr>
          <a:lstStyle/>
          <a:p>
            <a:r>
              <a:rPr lang="en-US" sz="3600" b="1" dirty="0"/>
              <a:t>Breastfeeding for WLWH: Results of the CHIWOS Study</a:t>
            </a:r>
          </a:p>
        </p:txBody>
      </p:sp>
      <p:sp>
        <p:nvSpPr>
          <p:cNvPr id="3" name="Content Placeholder 2">
            <a:extLst>
              <a:ext uri="{FF2B5EF4-FFF2-40B4-BE49-F238E27FC236}">
                <a16:creationId xmlns:a16="http://schemas.microsoft.com/office/drawing/2014/main" id="{3F9DF1CE-25EB-D244-856E-DD7D9C06DDA7}"/>
              </a:ext>
            </a:extLst>
          </p:cNvPr>
          <p:cNvSpPr>
            <a:spLocks noGrp="1"/>
          </p:cNvSpPr>
          <p:nvPr>
            <p:ph idx="1"/>
          </p:nvPr>
        </p:nvSpPr>
        <p:spPr>
          <a:xfrm>
            <a:off x="838200" y="923388"/>
            <a:ext cx="10515600" cy="2611956"/>
          </a:xfrm>
        </p:spPr>
        <p:txBody>
          <a:bodyPr>
            <a:normAutofit/>
          </a:bodyPr>
          <a:lstStyle/>
          <a:p>
            <a:r>
              <a:rPr lang="en-US" sz="2400" dirty="0"/>
              <a:t>The majority of WLWH who had had children had been offered infant feeding support, but more than half still experienced social and cultural pressures to breastfeed and were concerned about being identified as HIV+ because of not breastfeeding.</a:t>
            </a:r>
          </a:p>
        </p:txBody>
      </p:sp>
      <p:sp>
        <p:nvSpPr>
          <p:cNvPr id="4" name="TextBox 3">
            <a:extLst>
              <a:ext uri="{FF2B5EF4-FFF2-40B4-BE49-F238E27FC236}">
                <a16:creationId xmlns:a16="http://schemas.microsoft.com/office/drawing/2014/main" id="{1AC7631C-2B6E-9E4F-8307-EC866DE4A8E1}"/>
              </a:ext>
            </a:extLst>
          </p:cNvPr>
          <p:cNvSpPr txBox="1"/>
          <p:nvPr/>
        </p:nvSpPr>
        <p:spPr>
          <a:xfrm>
            <a:off x="8389153" y="6512767"/>
            <a:ext cx="3702232" cy="369332"/>
          </a:xfrm>
          <a:prstGeom prst="rect">
            <a:avLst/>
          </a:prstGeom>
          <a:noFill/>
        </p:spPr>
        <p:txBody>
          <a:bodyPr wrap="none" rtlCol="0">
            <a:spAutoFit/>
          </a:bodyPr>
          <a:lstStyle/>
          <a:p>
            <a:r>
              <a:rPr lang="en-US" dirty="0"/>
              <a:t>Smith &amp; </a:t>
            </a:r>
            <a:r>
              <a:rPr lang="en-US" dirty="0" err="1"/>
              <a:t>Kazemi</a:t>
            </a:r>
            <a:r>
              <a:rPr lang="en-US" dirty="0"/>
              <a:t>, EPH 2.08 CAHR 2019</a:t>
            </a:r>
          </a:p>
        </p:txBody>
      </p:sp>
      <p:sp>
        <p:nvSpPr>
          <p:cNvPr id="5" name="TextBox 4">
            <a:extLst>
              <a:ext uri="{FF2B5EF4-FFF2-40B4-BE49-F238E27FC236}">
                <a16:creationId xmlns:a16="http://schemas.microsoft.com/office/drawing/2014/main" id="{7CEEC37A-1905-E04C-9BC8-FE6FB8561421}"/>
              </a:ext>
            </a:extLst>
          </p:cNvPr>
          <p:cNvSpPr txBox="1"/>
          <p:nvPr/>
        </p:nvSpPr>
        <p:spPr>
          <a:xfrm>
            <a:off x="4320282" y="6512767"/>
            <a:ext cx="4068871" cy="369332"/>
          </a:xfrm>
          <a:prstGeom prst="rect">
            <a:avLst/>
          </a:prstGeom>
          <a:noFill/>
        </p:spPr>
        <p:txBody>
          <a:bodyPr wrap="none" rtlCol="0">
            <a:spAutoFit/>
          </a:bodyPr>
          <a:lstStyle/>
          <a:p>
            <a:r>
              <a:rPr lang="en-US" dirty="0"/>
              <a:t>Gormley &amp; Nicholson, SS2.08, CAHR 2019</a:t>
            </a:r>
          </a:p>
        </p:txBody>
      </p:sp>
      <p:graphicFrame>
        <p:nvGraphicFramePr>
          <p:cNvPr id="6" name="Graphique 2">
            <a:extLst>
              <a:ext uri="{FF2B5EF4-FFF2-40B4-BE49-F238E27FC236}">
                <a16:creationId xmlns:a16="http://schemas.microsoft.com/office/drawing/2014/main" id="{7376E194-9EF6-A641-9D9B-A94481896D88}"/>
              </a:ext>
            </a:extLst>
          </p:cNvPr>
          <p:cNvGraphicFramePr/>
          <p:nvPr>
            <p:extLst/>
          </p:nvPr>
        </p:nvGraphicFramePr>
        <p:xfrm>
          <a:off x="5856532" y="2384876"/>
          <a:ext cx="6328406" cy="37440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2">
            <a:extLst>
              <a:ext uri="{FF2B5EF4-FFF2-40B4-BE49-F238E27FC236}">
                <a16:creationId xmlns:a16="http://schemas.microsoft.com/office/drawing/2014/main" id="{8B4137CC-6C74-F14A-BC53-1CE265708D5D}"/>
              </a:ext>
            </a:extLst>
          </p:cNvPr>
          <p:cNvGraphicFramePr/>
          <p:nvPr>
            <p:extLst/>
          </p:nvPr>
        </p:nvGraphicFramePr>
        <p:xfrm>
          <a:off x="7061" y="2492187"/>
          <a:ext cx="6375810" cy="363675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DB8FC764-13FE-A14B-BB7A-D0CE479D4479}"/>
              </a:ext>
            </a:extLst>
          </p:cNvPr>
          <p:cNvSpPr txBox="1"/>
          <p:nvPr/>
        </p:nvSpPr>
        <p:spPr>
          <a:xfrm>
            <a:off x="0" y="6512767"/>
            <a:ext cx="4454040" cy="369332"/>
          </a:xfrm>
          <a:prstGeom prst="rect">
            <a:avLst/>
          </a:prstGeom>
          <a:noFill/>
        </p:spPr>
        <p:txBody>
          <a:bodyPr wrap="none" rtlCol="0">
            <a:spAutoFit/>
          </a:bodyPr>
          <a:lstStyle/>
          <a:p>
            <a:r>
              <a:rPr lang="en-US" dirty="0"/>
              <a:t>Alexandre de </a:t>
            </a:r>
            <a:r>
              <a:rPr lang="en-US" dirty="0" err="1"/>
              <a:t>Pokomandy</a:t>
            </a:r>
            <a:r>
              <a:rPr lang="en-US" dirty="0"/>
              <a:t>, CS3.04, CAHR 2019</a:t>
            </a:r>
          </a:p>
        </p:txBody>
      </p:sp>
    </p:spTree>
    <p:extLst>
      <p:ext uri="{BB962C8B-B14F-4D97-AF65-F5344CB8AC3E}">
        <p14:creationId xmlns:p14="http://schemas.microsoft.com/office/powerpoint/2010/main" val="840478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4EBF83-57D2-B94C-A9E2-20F77578B19C}"/>
              </a:ext>
            </a:extLst>
          </p:cNvPr>
          <p:cNvSpPr>
            <a:spLocks noGrp="1"/>
          </p:cNvSpPr>
          <p:nvPr>
            <p:ph type="title"/>
          </p:nvPr>
        </p:nvSpPr>
        <p:spPr/>
        <p:txBody>
          <a:bodyPr/>
          <a:lstStyle/>
          <a:p>
            <a:r>
              <a:rPr lang="en-US" dirty="0"/>
              <a:t>Children</a:t>
            </a:r>
          </a:p>
        </p:txBody>
      </p:sp>
    </p:spTree>
    <p:extLst>
      <p:ext uri="{BB962C8B-B14F-4D97-AF65-F5344CB8AC3E}">
        <p14:creationId xmlns:p14="http://schemas.microsoft.com/office/powerpoint/2010/main" val="3475917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D6C6-AA78-794E-8696-942BFA1A2F9E}"/>
              </a:ext>
            </a:extLst>
          </p:cNvPr>
          <p:cNvSpPr>
            <a:spLocks noGrp="1"/>
          </p:cNvSpPr>
          <p:nvPr>
            <p:ph type="title"/>
          </p:nvPr>
        </p:nvSpPr>
        <p:spPr>
          <a:xfrm>
            <a:off x="313192" y="419740"/>
            <a:ext cx="11617291" cy="1143000"/>
          </a:xfrm>
        </p:spPr>
        <p:txBody>
          <a:bodyPr>
            <a:noAutofit/>
          </a:bodyPr>
          <a:lstStyle/>
          <a:p>
            <a:r>
              <a:rPr lang="en-US" sz="3600" b="1" dirty="0"/>
              <a:t>Viral suppression &amp; rebound in Canadian children with HIV: Data from the EPIC4 cohort</a:t>
            </a:r>
          </a:p>
        </p:txBody>
      </p:sp>
      <p:sp>
        <p:nvSpPr>
          <p:cNvPr id="3" name="Content Placeholder 2">
            <a:extLst>
              <a:ext uri="{FF2B5EF4-FFF2-40B4-BE49-F238E27FC236}">
                <a16:creationId xmlns:a16="http://schemas.microsoft.com/office/drawing/2014/main" id="{DBB5F91E-541A-BD40-96DE-96F9D97F536B}"/>
              </a:ext>
            </a:extLst>
          </p:cNvPr>
          <p:cNvSpPr>
            <a:spLocks noGrp="1"/>
          </p:cNvSpPr>
          <p:nvPr>
            <p:ph idx="1"/>
          </p:nvPr>
        </p:nvSpPr>
        <p:spPr>
          <a:xfrm>
            <a:off x="838200" y="1690688"/>
            <a:ext cx="10515600" cy="4797979"/>
          </a:xfrm>
        </p:spPr>
        <p:txBody>
          <a:bodyPr>
            <a:normAutofit/>
          </a:bodyPr>
          <a:lstStyle/>
          <a:p>
            <a:r>
              <a:rPr lang="en-US" dirty="0"/>
              <a:t>131/226 infants and children enrolled in the cohort have had uninterrupted </a:t>
            </a:r>
            <a:r>
              <a:rPr lang="en-US" dirty="0" err="1"/>
              <a:t>cART</a:t>
            </a:r>
            <a:r>
              <a:rPr lang="en-US" dirty="0"/>
              <a:t> during their lifetime, and 97.7% achieved VS over a median of 1.03 years.</a:t>
            </a:r>
          </a:p>
          <a:p>
            <a:pPr lvl="1"/>
            <a:r>
              <a:rPr lang="en-US" dirty="0"/>
              <a:t>Probability of viral suppression at 12 months = 50%. </a:t>
            </a:r>
          </a:p>
          <a:p>
            <a:r>
              <a:rPr lang="en-US" dirty="0"/>
              <a:t>Time to VS was shorter (22 vs 67 weeks) when ART started after age 5, when VL  &lt;100,000 (19.8 vs 41.7 weeks), with INSTI-based regimens (20.8 weeks vs 52.5 weeks for PI and 69 weeks for NNRTI-based), among Canadian-born infants (35 vs 67 weeks) and in those never placed in foster care (29 vs 67 weeks).</a:t>
            </a:r>
          </a:p>
          <a:p>
            <a:r>
              <a:rPr lang="en-US" dirty="0"/>
              <a:t>Children with HIV in Canada are a vulnerable population. 2/3 receive social assistance, 1/3 of children are ever in foster care. ART remains poorly tolerable. These factors are associated with longer time to suppression and higher likelihood of rebound.</a:t>
            </a:r>
          </a:p>
        </p:txBody>
      </p:sp>
      <p:sp>
        <p:nvSpPr>
          <p:cNvPr id="4" name="TextBox 3">
            <a:extLst>
              <a:ext uri="{FF2B5EF4-FFF2-40B4-BE49-F238E27FC236}">
                <a16:creationId xmlns:a16="http://schemas.microsoft.com/office/drawing/2014/main" id="{EA230A0F-1415-614C-B0B7-85726B50248F}"/>
              </a:ext>
            </a:extLst>
          </p:cNvPr>
          <p:cNvSpPr txBox="1"/>
          <p:nvPr/>
        </p:nvSpPr>
        <p:spPr>
          <a:xfrm>
            <a:off x="0" y="6488668"/>
            <a:ext cx="3378745" cy="369332"/>
          </a:xfrm>
          <a:prstGeom prst="rect">
            <a:avLst/>
          </a:prstGeom>
          <a:noFill/>
        </p:spPr>
        <p:txBody>
          <a:bodyPr wrap="none" rtlCol="0">
            <a:spAutoFit/>
          </a:bodyPr>
          <a:lstStyle/>
          <a:p>
            <a:r>
              <a:rPr lang="en-US" dirty="0"/>
              <a:t>Fatima </a:t>
            </a:r>
            <a:r>
              <a:rPr lang="en-US" dirty="0" err="1"/>
              <a:t>Kakkar</a:t>
            </a:r>
            <a:r>
              <a:rPr lang="en-US" dirty="0"/>
              <a:t>, CS3.01, CAHR 2019</a:t>
            </a:r>
          </a:p>
        </p:txBody>
      </p:sp>
      <p:sp>
        <p:nvSpPr>
          <p:cNvPr id="5" name="TextBox 4">
            <a:extLst>
              <a:ext uri="{FF2B5EF4-FFF2-40B4-BE49-F238E27FC236}">
                <a16:creationId xmlns:a16="http://schemas.microsoft.com/office/drawing/2014/main" id="{D45AD71A-1F48-2D48-939D-129D91991F7D}"/>
              </a:ext>
            </a:extLst>
          </p:cNvPr>
          <p:cNvSpPr txBox="1"/>
          <p:nvPr/>
        </p:nvSpPr>
        <p:spPr>
          <a:xfrm>
            <a:off x="3378745" y="6488668"/>
            <a:ext cx="3782574" cy="369332"/>
          </a:xfrm>
          <a:prstGeom prst="rect">
            <a:avLst/>
          </a:prstGeom>
          <a:noFill/>
        </p:spPr>
        <p:txBody>
          <a:bodyPr wrap="none" rtlCol="0">
            <a:spAutoFit/>
          </a:bodyPr>
          <a:lstStyle/>
          <a:p>
            <a:r>
              <a:rPr lang="en-US" dirty="0" err="1"/>
              <a:t>Hinatea</a:t>
            </a:r>
            <a:r>
              <a:rPr lang="en-US" dirty="0"/>
              <a:t> </a:t>
            </a:r>
            <a:r>
              <a:rPr lang="en-US" dirty="0" err="1"/>
              <a:t>Diemegard</a:t>
            </a:r>
            <a:r>
              <a:rPr lang="en-US" dirty="0"/>
              <a:t> BS1.06 CAHR 2019</a:t>
            </a:r>
          </a:p>
        </p:txBody>
      </p:sp>
    </p:spTree>
    <p:extLst>
      <p:ext uri="{BB962C8B-B14F-4D97-AF65-F5344CB8AC3E}">
        <p14:creationId xmlns:p14="http://schemas.microsoft.com/office/powerpoint/2010/main" val="1799028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7AAC-E533-9644-90C7-6B6CB32B3D66}"/>
              </a:ext>
            </a:extLst>
          </p:cNvPr>
          <p:cNvSpPr>
            <a:spLocks noGrp="1"/>
          </p:cNvSpPr>
          <p:nvPr>
            <p:ph type="title"/>
          </p:nvPr>
        </p:nvSpPr>
        <p:spPr/>
        <p:txBody>
          <a:bodyPr>
            <a:normAutofit fontScale="90000"/>
          </a:bodyPr>
          <a:lstStyle/>
          <a:p>
            <a:r>
              <a:rPr lang="en-US" sz="4000" b="1" dirty="0"/>
              <a:t>Sustained Viral Suppression and Early Initiation of </a:t>
            </a:r>
            <a:r>
              <a:rPr lang="en-US" sz="4000" b="1" dirty="0" err="1"/>
              <a:t>cART</a:t>
            </a:r>
            <a:r>
              <a:rPr lang="en-US" sz="4000" b="1" dirty="0"/>
              <a:t> in </a:t>
            </a:r>
            <a:br>
              <a:rPr lang="en-US" sz="4000" b="1" dirty="0"/>
            </a:br>
            <a:r>
              <a:rPr lang="en-US" sz="4000" b="1" dirty="0"/>
              <a:t>Canadian HIV+ infants: Data from the EPIC4 Cohort </a:t>
            </a:r>
          </a:p>
        </p:txBody>
      </p:sp>
      <p:sp>
        <p:nvSpPr>
          <p:cNvPr id="3" name="Content Placeholder 2">
            <a:extLst>
              <a:ext uri="{FF2B5EF4-FFF2-40B4-BE49-F238E27FC236}">
                <a16:creationId xmlns:a16="http://schemas.microsoft.com/office/drawing/2014/main" id="{F99B6366-8ECF-1E46-BC2B-85A8F3DD64DA}"/>
              </a:ext>
            </a:extLst>
          </p:cNvPr>
          <p:cNvSpPr>
            <a:spLocks noGrp="1"/>
          </p:cNvSpPr>
          <p:nvPr>
            <p:ph idx="1"/>
          </p:nvPr>
        </p:nvSpPr>
        <p:spPr>
          <a:xfrm>
            <a:off x="838200" y="1690688"/>
            <a:ext cx="10515600" cy="4351338"/>
          </a:xfrm>
        </p:spPr>
        <p:txBody>
          <a:bodyPr>
            <a:normAutofit/>
          </a:bodyPr>
          <a:lstStyle/>
          <a:p>
            <a:r>
              <a:rPr lang="en-US" sz="2400" dirty="0"/>
              <a:t>Median age at diagnosis was 10d</a:t>
            </a:r>
          </a:p>
          <a:p>
            <a:r>
              <a:rPr lang="en-US" sz="2400" dirty="0"/>
              <a:t>13 (6 female, 7 male) received ART w/in 72h of birth.</a:t>
            </a:r>
          </a:p>
          <a:p>
            <a:pPr lvl="1"/>
            <a:r>
              <a:rPr lang="en-US" sz="2000" dirty="0"/>
              <a:t>AZT/3TC/NVP in 10, AZT/3TC/NFV in 2, AZT/</a:t>
            </a:r>
            <a:r>
              <a:rPr lang="en-US" sz="2000" dirty="0" err="1"/>
              <a:t>ddI</a:t>
            </a:r>
            <a:r>
              <a:rPr lang="en-US" sz="2000" dirty="0"/>
              <a:t>/NFV in 1.</a:t>
            </a:r>
          </a:p>
          <a:p>
            <a:pPr lvl="1"/>
            <a:r>
              <a:rPr lang="en-US" sz="2000" dirty="0"/>
              <a:t>2 did not achieve SVS, 5 achieved SVS with 1</a:t>
            </a:r>
            <a:r>
              <a:rPr lang="en-US" sz="2000" baseline="30000" dirty="0"/>
              <a:t>st</a:t>
            </a:r>
            <a:r>
              <a:rPr lang="en-US" sz="2000" dirty="0"/>
              <a:t> regimen, 6 had at least one VR or treatment interruption, and achieved SVS with 2</a:t>
            </a:r>
            <a:r>
              <a:rPr lang="en-US" sz="2000" baseline="30000" dirty="0"/>
              <a:t>nd</a:t>
            </a:r>
            <a:r>
              <a:rPr lang="en-US" sz="2000" dirty="0"/>
              <a:t> regimen.</a:t>
            </a:r>
          </a:p>
          <a:p>
            <a:pPr lvl="1"/>
            <a:r>
              <a:rPr lang="en-US" sz="2000" dirty="0"/>
              <a:t>All children with SVS were judged to have excellent adherence.</a:t>
            </a:r>
          </a:p>
          <a:p>
            <a:pPr lvl="1"/>
            <a:r>
              <a:rPr lang="en-US" sz="2000" dirty="0"/>
              <a:t>At latest follow-up (median age 5 years, range 0.6-16.9 years), 11 were suppressed.</a:t>
            </a:r>
          </a:p>
          <a:p>
            <a:r>
              <a:rPr lang="en-US" sz="2400" dirty="0"/>
              <a:t>There was a significant burden of clinical complications in HIV+ infants despite SVS.</a:t>
            </a:r>
          </a:p>
          <a:p>
            <a:pPr lvl="1"/>
            <a:r>
              <a:rPr lang="en-US" sz="2000" dirty="0"/>
              <a:t>Congenital toxoplasmosis &amp; CMV, HSV infection, developmental delay,  and ADHD.</a:t>
            </a:r>
          </a:p>
          <a:p>
            <a:endParaRPr lang="en-US" sz="2400" dirty="0"/>
          </a:p>
          <a:p>
            <a:endParaRPr lang="en-US" sz="2400" dirty="0"/>
          </a:p>
          <a:p>
            <a:endParaRPr lang="en-US" sz="2400" dirty="0"/>
          </a:p>
        </p:txBody>
      </p:sp>
      <p:sp>
        <p:nvSpPr>
          <p:cNvPr id="4" name="TextBox 3">
            <a:extLst>
              <a:ext uri="{FF2B5EF4-FFF2-40B4-BE49-F238E27FC236}">
                <a16:creationId xmlns:a16="http://schemas.microsoft.com/office/drawing/2014/main" id="{BBCB063D-7B57-ED4C-B074-C1D70E972D97}"/>
              </a:ext>
            </a:extLst>
          </p:cNvPr>
          <p:cNvSpPr txBox="1"/>
          <p:nvPr/>
        </p:nvSpPr>
        <p:spPr>
          <a:xfrm>
            <a:off x="0" y="6488668"/>
            <a:ext cx="3311676" cy="369332"/>
          </a:xfrm>
          <a:prstGeom prst="rect">
            <a:avLst/>
          </a:prstGeom>
          <a:noFill/>
        </p:spPr>
        <p:txBody>
          <a:bodyPr wrap="none" rtlCol="0">
            <a:spAutoFit/>
          </a:bodyPr>
          <a:lstStyle/>
          <a:p>
            <a:r>
              <a:rPr lang="en-US" dirty="0"/>
              <a:t>Jason Brophy, CS3.08, CAHR 2019</a:t>
            </a:r>
          </a:p>
        </p:txBody>
      </p:sp>
    </p:spTree>
    <p:extLst>
      <p:ext uri="{BB962C8B-B14F-4D97-AF65-F5344CB8AC3E}">
        <p14:creationId xmlns:p14="http://schemas.microsoft.com/office/powerpoint/2010/main" val="2424635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5">
            <a:extLst>
              <a:ext uri="{FF2B5EF4-FFF2-40B4-BE49-F238E27FC236}">
                <a16:creationId xmlns:a16="http://schemas.microsoft.com/office/drawing/2014/main" id="{C85096C2-CB0B-3D4F-B8A7-DEB3DC0E8334}"/>
              </a:ext>
            </a:extLst>
          </p:cNvPr>
          <p:cNvPicPr>
            <a:picLocks noChangeAspect="1"/>
          </p:cNvPicPr>
          <p:nvPr/>
        </p:nvPicPr>
        <p:blipFill>
          <a:blip r:embed="rId3"/>
          <a:stretch>
            <a:fillRect/>
          </a:stretch>
        </p:blipFill>
        <p:spPr>
          <a:xfrm>
            <a:off x="6432881" y="3274773"/>
            <a:ext cx="5094442" cy="3583227"/>
          </a:xfrm>
          <a:prstGeom prst="rect">
            <a:avLst/>
          </a:prstGeom>
          <a:effectLst/>
        </p:spPr>
      </p:pic>
      <p:sp>
        <p:nvSpPr>
          <p:cNvPr id="2" name="Title 1">
            <a:extLst>
              <a:ext uri="{FF2B5EF4-FFF2-40B4-BE49-F238E27FC236}">
                <a16:creationId xmlns:a16="http://schemas.microsoft.com/office/drawing/2014/main" id="{E706AE4D-4C2A-874D-A3EF-C5C5832FEDE6}"/>
              </a:ext>
            </a:extLst>
          </p:cNvPr>
          <p:cNvSpPr>
            <a:spLocks noGrp="1"/>
          </p:cNvSpPr>
          <p:nvPr>
            <p:ph type="title"/>
          </p:nvPr>
        </p:nvSpPr>
        <p:spPr/>
        <p:txBody>
          <a:bodyPr>
            <a:normAutofit/>
          </a:bodyPr>
          <a:lstStyle/>
          <a:p>
            <a:r>
              <a:rPr lang="en-US" sz="3200" b="1" dirty="0"/>
              <a:t>HIV reservoir in ART-treated children: Data from the EPIC4 Cohort</a:t>
            </a:r>
          </a:p>
        </p:txBody>
      </p:sp>
      <p:sp>
        <p:nvSpPr>
          <p:cNvPr id="3" name="Content Placeholder 2">
            <a:extLst>
              <a:ext uri="{FF2B5EF4-FFF2-40B4-BE49-F238E27FC236}">
                <a16:creationId xmlns:a16="http://schemas.microsoft.com/office/drawing/2014/main" id="{81F33647-5735-4142-97B6-3894FDA3BF38}"/>
              </a:ext>
            </a:extLst>
          </p:cNvPr>
          <p:cNvSpPr>
            <a:spLocks noGrp="1"/>
          </p:cNvSpPr>
          <p:nvPr>
            <p:ph idx="1"/>
          </p:nvPr>
        </p:nvSpPr>
        <p:spPr>
          <a:xfrm>
            <a:off x="838200" y="1582228"/>
            <a:ext cx="10515600" cy="4351338"/>
          </a:xfrm>
        </p:spPr>
        <p:txBody>
          <a:bodyPr>
            <a:normAutofit/>
          </a:bodyPr>
          <a:lstStyle/>
          <a:p>
            <a:r>
              <a:rPr lang="en-US" sz="1800" dirty="0"/>
              <a:t>HIV reservoir size in perinatally infected children correlates with age of </a:t>
            </a:r>
            <a:r>
              <a:rPr lang="en-US" sz="1800" dirty="0" err="1"/>
              <a:t>cART</a:t>
            </a:r>
            <a:r>
              <a:rPr lang="en-US" sz="1800" dirty="0"/>
              <a:t> initiation&amp; virologic suppression, and is inversely proportional to the proportion of life with </a:t>
            </a:r>
            <a:r>
              <a:rPr lang="en-US" sz="1800" dirty="0" err="1"/>
              <a:t>virological</a:t>
            </a:r>
            <a:r>
              <a:rPr lang="en-US" sz="1800" dirty="0"/>
              <a:t> suppression.</a:t>
            </a:r>
          </a:p>
          <a:p>
            <a:pPr lvl="1"/>
            <a:r>
              <a:rPr lang="en-US" sz="1800" dirty="0"/>
              <a:t>HIV serology correlates similarly, and may be an indirect measure of reservoir size in children.</a:t>
            </a:r>
          </a:p>
          <a:p>
            <a:r>
              <a:rPr lang="en-US" sz="1800" dirty="0"/>
              <a:t>Initiation of </a:t>
            </a:r>
            <a:r>
              <a:rPr lang="en-US" sz="1800" dirty="0" err="1"/>
              <a:t>cART</a:t>
            </a:r>
            <a:r>
              <a:rPr lang="en-US" sz="1800" dirty="0"/>
              <a:t> before 6 months of age may be required to limit HIV reservoir size in peripheral blood. </a:t>
            </a:r>
          </a:p>
          <a:p>
            <a:r>
              <a:rPr lang="en-US" sz="1800" dirty="0"/>
              <a:t>Reservoir testing data was available for 4 children with VS who initiated ART &lt;72h after birth: 4/4 had non-reactive serology, USVL of 0 copies/mL, and </a:t>
            </a:r>
            <a:r>
              <a:rPr lang="en-US" sz="1800" dirty="0" err="1"/>
              <a:t>proviral</a:t>
            </a:r>
            <a:r>
              <a:rPr lang="en-US" sz="1800" dirty="0"/>
              <a:t> DNA below limit of detection, 3/4 had undetectable cell-free RNA after </a:t>
            </a:r>
            <a:r>
              <a:rPr lang="en-US" sz="1800" dirty="0" err="1"/>
              <a:t>prostratin</a:t>
            </a:r>
            <a:r>
              <a:rPr lang="en-US" sz="1800" dirty="0"/>
              <a:t> stimulation.</a:t>
            </a:r>
          </a:p>
          <a:p>
            <a:endParaRPr lang="en-US" sz="1800" dirty="0"/>
          </a:p>
        </p:txBody>
      </p:sp>
      <p:sp>
        <p:nvSpPr>
          <p:cNvPr id="4" name="TextBox 3">
            <a:extLst>
              <a:ext uri="{FF2B5EF4-FFF2-40B4-BE49-F238E27FC236}">
                <a16:creationId xmlns:a16="http://schemas.microsoft.com/office/drawing/2014/main" id="{BD8751F6-D175-9645-846E-4099E0101642}"/>
              </a:ext>
            </a:extLst>
          </p:cNvPr>
          <p:cNvSpPr txBox="1"/>
          <p:nvPr/>
        </p:nvSpPr>
        <p:spPr>
          <a:xfrm>
            <a:off x="1540991" y="6405668"/>
            <a:ext cx="2771913" cy="369332"/>
          </a:xfrm>
          <a:prstGeom prst="rect">
            <a:avLst/>
          </a:prstGeom>
          <a:noFill/>
        </p:spPr>
        <p:txBody>
          <a:bodyPr wrap="none" rtlCol="0">
            <a:spAutoFit/>
          </a:bodyPr>
          <a:lstStyle/>
          <a:p>
            <a:r>
              <a:rPr lang="en-US" dirty="0"/>
              <a:t>A </a:t>
            </a:r>
            <a:r>
              <a:rPr lang="en-US" dirty="0" err="1"/>
              <a:t>bitun</a:t>
            </a:r>
            <a:r>
              <a:rPr lang="en-US" dirty="0"/>
              <a:t>, CS4.03, CAHR 2019</a:t>
            </a:r>
          </a:p>
        </p:txBody>
      </p:sp>
      <p:sp>
        <p:nvSpPr>
          <p:cNvPr id="8" name="TextBox 7">
            <a:extLst>
              <a:ext uri="{FF2B5EF4-FFF2-40B4-BE49-F238E27FC236}">
                <a16:creationId xmlns:a16="http://schemas.microsoft.com/office/drawing/2014/main" id="{ED84C38D-7FD2-9742-8466-CE0BBEB7927E}"/>
              </a:ext>
            </a:extLst>
          </p:cNvPr>
          <p:cNvSpPr txBox="1"/>
          <p:nvPr/>
        </p:nvSpPr>
        <p:spPr>
          <a:xfrm>
            <a:off x="1723515" y="4743813"/>
            <a:ext cx="4709366" cy="923330"/>
          </a:xfrm>
          <a:prstGeom prst="rect">
            <a:avLst/>
          </a:prstGeom>
          <a:noFill/>
        </p:spPr>
        <p:txBody>
          <a:bodyPr wrap="none" rtlCol="0">
            <a:spAutoFit/>
          </a:bodyPr>
          <a:lstStyle/>
          <a:p>
            <a:pPr algn="r"/>
            <a:r>
              <a:rPr lang="en-US" dirty="0"/>
              <a:t>Group 1: effective </a:t>
            </a:r>
            <a:r>
              <a:rPr lang="en-US" dirty="0" err="1"/>
              <a:t>cART</a:t>
            </a:r>
            <a:r>
              <a:rPr lang="en-US" dirty="0"/>
              <a:t> &lt;6 months</a:t>
            </a:r>
          </a:p>
          <a:p>
            <a:pPr algn="r"/>
            <a:r>
              <a:rPr lang="en-US" dirty="0"/>
              <a:t>Group 2: effective </a:t>
            </a:r>
            <a:r>
              <a:rPr lang="en-US" dirty="0" err="1"/>
              <a:t>cART</a:t>
            </a:r>
            <a:r>
              <a:rPr lang="en-US" dirty="0"/>
              <a:t> &gt; 6 months </a:t>
            </a:r>
          </a:p>
          <a:p>
            <a:pPr algn="r"/>
            <a:r>
              <a:rPr lang="en-US" dirty="0"/>
              <a:t>Group 3: effective </a:t>
            </a:r>
            <a:r>
              <a:rPr lang="en-US" dirty="0" err="1"/>
              <a:t>cART</a:t>
            </a:r>
            <a:r>
              <a:rPr lang="en-US" dirty="0"/>
              <a:t> but not with 1</a:t>
            </a:r>
            <a:r>
              <a:rPr lang="en-US" baseline="30000" dirty="0"/>
              <a:t>st</a:t>
            </a:r>
            <a:r>
              <a:rPr lang="en-US" dirty="0"/>
              <a:t> regimen</a:t>
            </a:r>
          </a:p>
        </p:txBody>
      </p:sp>
      <p:sp>
        <p:nvSpPr>
          <p:cNvPr id="12" name="Rectangle 11">
            <a:extLst>
              <a:ext uri="{FF2B5EF4-FFF2-40B4-BE49-F238E27FC236}">
                <a16:creationId xmlns:a16="http://schemas.microsoft.com/office/drawing/2014/main" id="{4C267E0D-1E0D-1543-9D17-740E5C60E16A}"/>
              </a:ext>
            </a:extLst>
          </p:cNvPr>
          <p:cNvSpPr/>
          <p:nvPr/>
        </p:nvSpPr>
        <p:spPr>
          <a:xfrm>
            <a:off x="-331161" y="6169617"/>
            <a:ext cx="6516216" cy="369332"/>
          </a:xfrm>
          <a:prstGeom prst="rect">
            <a:avLst/>
          </a:prstGeom>
        </p:spPr>
        <p:txBody>
          <a:bodyPr wrap="square">
            <a:spAutoFit/>
          </a:bodyPr>
          <a:lstStyle/>
          <a:p>
            <a:pPr algn="r"/>
            <a:r>
              <a:rPr lang="en-US" dirty="0" err="1">
                <a:latin typeface="Calibri" panose="020F0502020204030204" pitchFamily="34" charset="0"/>
                <a:ea typeface="Times New Roman" panose="02020603050405020304" pitchFamily="18" charset="0"/>
                <a:cs typeface="Times New Roman" panose="02020603050405020304" pitchFamily="18" charset="0"/>
              </a:rPr>
              <a:t>Clin</a:t>
            </a:r>
            <a:r>
              <a:rPr lang="en-US" dirty="0">
                <a:latin typeface="Calibri" panose="020F0502020204030204" pitchFamily="34" charset="0"/>
                <a:ea typeface="Times New Roman" panose="02020603050405020304" pitchFamily="18" charset="0"/>
                <a:cs typeface="Times New Roman" panose="02020603050405020304" pitchFamily="18" charset="0"/>
              </a:rPr>
              <a:t> Infect Dis</a:t>
            </a:r>
            <a:r>
              <a:rPr lang="en-US" dirty="0">
                <a:latin typeface="Calibri" panose="020F0502020204030204" pitchFamily="34" charset="0"/>
                <a:ea typeface="Times New Roman" panose="02020603050405020304" pitchFamily="18" charset="0"/>
                <a:cs typeface="Arial" panose="020B0604020202020204" pitchFamily="34" charset="0"/>
              </a:rPr>
              <a:t>, </a:t>
            </a:r>
            <a:r>
              <a:rPr lang="en-CA" dirty="0">
                <a:latin typeface="Calibri" panose="020F0502020204030204" pitchFamily="34" charset="0"/>
                <a:ea typeface="Times New Roman" panose="02020603050405020304" pitchFamily="18" charset="0"/>
                <a:cs typeface="Arial" panose="020B0604020202020204" pitchFamily="34" charset="0"/>
              </a:rPr>
              <a:t>2019 Mar 28. </a:t>
            </a:r>
            <a:r>
              <a:rPr lang="en-CA" dirty="0" err="1">
                <a:latin typeface="Calibri" panose="020F0502020204030204" pitchFamily="34" charset="0"/>
                <a:ea typeface="Times New Roman" panose="02020603050405020304" pitchFamily="18" charset="0"/>
                <a:cs typeface="Arial" panose="020B0604020202020204" pitchFamily="34" charset="0"/>
              </a:rPr>
              <a:t>pii</a:t>
            </a:r>
            <a:r>
              <a:rPr lang="en-CA" dirty="0">
                <a:latin typeface="Calibri" panose="020F0502020204030204" pitchFamily="34" charset="0"/>
                <a:ea typeface="Times New Roman" panose="02020603050405020304" pitchFamily="18" charset="0"/>
                <a:cs typeface="Arial" panose="020B0604020202020204" pitchFamily="34" charset="0"/>
              </a:rPr>
              <a:t>: ciz251. doi:10.1093/</a:t>
            </a:r>
            <a:r>
              <a:rPr lang="en-CA" dirty="0" err="1">
                <a:latin typeface="Calibri" panose="020F0502020204030204" pitchFamily="34" charset="0"/>
                <a:ea typeface="Times New Roman" panose="02020603050405020304" pitchFamily="18" charset="0"/>
                <a:cs typeface="Arial" panose="020B0604020202020204" pitchFamily="34" charset="0"/>
              </a:rPr>
              <a:t>cid</a:t>
            </a:r>
            <a:r>
              <a:rPr lang="en-CA" dirty="0">
                <a:latin typeface="Calibri" panose="020F0502020204030204" pitchFamily="34" charset="0"/>
                <a:ea typeface="Times New Roman" panose="02020603050405020304" pitchFamily="18" charset="0"/>
                <a:cs typeface="Arial" panose="020B0604020202020204" pitchFamily="34" charset="0"/>
              </a:rPr>
              <a:t>/ciz251</a:t>
            </a:r>
            <a:endParaRPr lang="en-CA" dirty="0"/>
          </a:p>
        </p:txBody>
      </p:sp>
    </p:spTree>
    <p:extLst>
      <p:ext uri="{BB962C8B-B14F-4D97-AF65-F5344CB8AC3E}">
        <p14:creationId xmlns:p14="http://schemas.microsoft.com/office/powerpoint/2010/main" val="1992511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B458F-DFD5-2842-A22B-51E54CED7243}"/>
              </a:ext>
            </a:extLst>
          </p:cNvPr>
          <p:cNvSpPr>
            <a:spLocks noGrp="1"/>
          </p:cNvSpPr>
          <p:nvPr>
            <p:ph type="title"/>
          </p:nvPr>
        </p:nvSpPr>
        <p:spPr/>
        <p:txBody>
          <a:bodyPr/>
          <a:lstStyle/>
          <a:p>
            <a:r>
              <a:rPr lang="en-US" dirty="0"/>
              <a:t>Indigenous Populations</a:t>
            </a:r>
          </a:p>
        </p:txBody>
      </p:sp>
    </p:spTree>
    <p:extLst>
      <p:ext uri="{BB962C8B-B14F-4D97-AF65-F5344CB8AC3E}">
        <p14:creationId xmlns:p14="http://schemas.microsoft.com/office/powerpoint/2010/main" val="181551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D8997-5944-C947-8D98-B9D08FC22F0F}"/>
              </a:ext>
            </a:extLst>
          </p:cNvPr>
          <p:cNvSpPr>
            <a:spLocks noGrp="1"/>
          </p:cNvSpPr>
          <p:nvPr>
            <p:ph type="title"/>
          </p:nvPr>
        </p:nvSpPr>
        <p:spPr/>
        <p:txBody>
          <a:bodyPr/>
          <a:lstStyle/>
          <a:p>
            <a:r>
              <a:rPr lang="en-US" dirty="0"/>
              <a:t>Ongoing HIV outbreak in Saskatchewan</a:t>
            </a:r>
          </a:p>
        </p:txBody>
      </p:sp>
      <p:sp>
        <p:nvSpPr>
          <p:cNvPr id="5" name="Content Placeholder 4">
            <a:extLst>
              <a:ext uri="{FF2B5EF4-FFF2-40B4-BE49-F238E27FC236}">
                <a16:creationId xmlns:a16="http://schemas.microsoft.com/office/drawing/2014/main" id="{580612A7-44C7-BA4F-B2AA-C41F41A66606}"/>
              </a:ext>
            </a:extLst>
          </p:cNvPr>
          <p:cNvSpPr>
            <a:spLocks noGrp="1"/>
          </p:cNvSpPr>
          <p:nvPr>
            <p:ph idx="1"/>
          </p:nvPr>
        </p:nvSpPr>
        <p:spPr>
          <a:xfrm>
            <a:off x="838200" y="1533296"/>
            <a:ext cx="10515600" cy="4351338"/>
          </a:xfrm>
        </p:spPr>
        <p:txBody>
          <a:bodyPr>
            <a:normAutofit/>
          </a:bodyPr>
          <a:lstStyle/>
          <a:p>
            <a:r>
              <a:rPr lang="en-US" sz="2400" dirty="0"/>
              <a:t>HIV incidence occurring at more than 2x the national rate in Saskatchewan, where it disproportionately affects indigenous populations.</a:t>
            </a:r>
          </a:p>
        </p:txBody>
      </p:sp>
      <p:sp>
        <p:nvSpPr>
          <p:cNvPr id="7" name="Text Placeholder 1">
            <a:extLst>
              <a:ext uri="{FF2B5EF4-FFF2-40B4-BE49-F238E27FC236}">
                <a16:creationId xmlns:a16="http://schemas.microsoft.com/office/drawing/2014/main" id="{5EFE0F93-76D6-764E-B04C-75842B05A715}"/>
              </a:ext>
            </a:extLst>
          </p:cNvPr>
          <p:cNvSpPr txBox="1">
            <a:spLocks/>
          </p:cNvSpPr>
          <p:nvPr/>
        </p:nvSpPr>
        <p:spPr>
          <a:xfrm>
            <a:off x="1818687" y="5752666"/>
            <a:ext cx="10515600" cy="84859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t>75–80% in Indigenous peoples who constitute ~16% of the Saskatchewan population</a:t>
            </a:r>
          </a:p>
          <a:p>
            <a:pPr algn="l"/>
            <a:r>
              <a:rPr lang="en-US" sz="1800" dirty="0"/>
              <a:t>2017 rate in non-Indigenous Canadians: ~ 3.8 per 100,000</a:t>
            </a:r>
          </a:p>
          <a:p>
            <a:pPr algn="l"/>
            <a:r>
              <a:rPr lang="en-US" sz="1800" dirty="0"/>
              <a:t>2017 rate in Indigenous Canadians: ~75 per 100,000; ~11.5 times the national average</a:t>
            </a:r>
          </a:p>
        </p:txBody>
      </p:sp>
      <p:grpSp>
        <p:nvGrpSpPr>
          <p:cNvPr id="8" name="Group 7">
            <a:extLst>
              <a:ext uri="{FF2B5EF4-FFF2-40B4-BE49-F238E27FC236}">
                <a16:creationId xmlns:a16="http://schemas.microsoft.com/office/drawing/2014/main" id="{9E5E15CB-DC1D-DD44-A69A-D17EA5BE5626}"/>
              </a:ext>
            </a:extLst>
          </p:cNvPr>
          <p:cNvGrpSpPr/>
          <p:nvPr/>
        </p:nvGrpSpPr>
        <p:grpSpPr>
          <a:xfrm>
            <a:off x="1723262" y="2424018"/>
            <a:ext cx="8264952" cy="3154551"/>
            <a:chOff x="1010111" y="1093990"/>
            <a:chExt cx="10533648" cy="3971975"/>
          </a:xfrm>
        </p:grpSpPr>
        <p:pic>
          <p:nvPicPr>
            <p:cNvPr id="9" name="Picture 8">
              <a:extLst>
                <a:ext uri="{FF2B5EF4-FFF2-40B4-BE49-F238E27FC236}">
                  <a16:creationId xmlns:a16="http://schemas.microsoft.com/office/drawing/2014/main" id="{F87A1266-DB4C-F747-83B5-647F06BB183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0111" y="1093990"/>
              <a:ext cx="10412730" cy="3971975"/>
            </a:xfrm>
            <a:prstGeom prst="rect">
              <a:avLst/>
            </a:prstGeom>
          </p:spPr>
        </p:pic>
        <p:sp>
          <p:nvSpPr>
            <p:cNvPr id="10" name="Rectangle 9">
              <a:extLst>
                <a:ext uri="{FF2B5EF4-FFF2-40B4-BE49-F238E27FC236}">
                  <a16:creationId xmlns:a16="http://schemas.microsoft.com/office/drawing/2014/main" id="{43028346-4810-FB46-9B11-13018093590C}"/>
                </a:ext>
              </a:extLst>
            </p:cNvPr>
            <p:cNvSpPr/>
            <p:nvPr/>
          </p:nvSpPr>
          <p:spPr>
            <a:xfrm>
              <a:off x="11010359" y="2501900"/>
              <a:ext cx="533400" cy="135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1" name="Rectangle 10">
            <a:extLst>
              <a:ext uri="{FF2B5EF4-FFF2-40B4-BE49-F238E27FC236}">
                <a16:creationId xmlns:a16="http://schemas.microsoft.com/office/drawing/2014/main" id="{640B90A0-9169-1545-BBCE-0D88DAB71258}"/>
              </a:ext>
            </a:extLst>
          </p:cNvPr>
          <p:cNvSpPr/>
          <p:nvPr/>
        </p:nvSpPr>
        <p:spPr>
          <a:xfrm rot="16200000">
            <a:off x="57741" y="3678894"/>
            <a:ext cx="2686240" cy="644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B4B4B"/>
                </a:solidFill>
                <a:latin typeface="Helvetica Neue" panose="02000503000000020004" pitchFamily="2" charset="0"/>
                <a:ea typeface="Helvetica Neue" panose="02000503000000020004" pitchFamily="2" charset="0"/>
                <a:cs typeface="Helvetica Neue" panose="02000503000000020004" pitchFamily="2" charset="0"/>
              </a:rPr>
              <a:t>Proportion (%)</a:t>
            </a:r>
          </a:p>
        </p:txBody>
      </p:sp>
      <p:sp>
        <p:nvSpPr>
          <p:cNvPr id="12" name="TextBox 11">
            <a:extLst>
              <a:ext uri="{FF2B5EF4-FFF2-40B4-BE49-F238E27FC236}">
                <a16:creationId xmlns:a16="http://schemas.microsoft.com/office/drawing/2014/main" id="{BC7B7DF8-D8A6-D544-B548-1F921A976012}"/>
              </a:ext>
            </a:extLst>
          </p:cNvPr>
          <p:cNvSpPr txBox="1"/>
          <p:nvPr/>
        </p:nvSpPr>
        <p:spPr>
          <a:xfrm>
            <a:off x="10428247" y="6550223"/>
            <a:ext cx="1763753" cy="307777"/>
          </a:xfrm>
          <a:prstGeom prst="rect">
            <a:avLst/>
          </a:prstGeom>
          <a:noFill/>
        </p:spPr>
        <p:txBody>
          <a:bodyPr wrap="none" rtlCol="0">
            <a:spAutoFit/>
          </a:bodyPr>
          <a:lstStyle/>
          <a:p>
            <a:r>
              <a:rPr lang="en-US" sz="1400" dirty="0"/>
              <a:t>S </a:t>
            </a:r>
            <a:r>
              <a:rPr lang="en-US" sz="1400" dirty="0" err="1"/>
              <a:t>Shafran</a:t>
            </a:r>
            <a:r>
              <a:rPr lang="en-US" sz="1400" dirty="0"/>
              <a:t>, CAHR 2019</a:t>
            </a:r>
          </a:p>
        </p:txBody>
      </p:sp>
    </p:spTree>
    <p:extLst>
      <p:ext uri="{BB962C8B-B14F-4D97-AF65-F5344CB8AC3E}">
        <p14:creationId xmlns:p14="http://schemas.microsoft.com/office/powerpoint/2010/main" val="109448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D1F6-34EA-3C4E-AF3D-1D6669D00AC5}"/>
              </a:ext>
            </a:extLst>
          </p:cNvPr>
          <p:cNvSpPr>
            <a:spLocks noGrp="1"/>
          </p:cNvSpPr>
          <p:nvPr>
            <p:ph type="title"/>
          </p:nvPr>
        </p:nvSpPr>
        <p:spPr/>
        <p:txBody>
          <a:bodyPr>
            <a:normAutofit/>
          </a:bodyPr>
          <a:lstStyle/>
          <a:p>
            <a:r>
              <a:rPr lang="en-US" sz="3600" b="1" dirty="0"/>
              <a:t>Weight Gain with INSTI?</a:t>
            </a:r>
          </a:p>
        </p:txBody>
      </p:sp>
      <p:sp>
        <p:nvSpPr>
          <p:cNvPr id="3" name="Content Placeholder 2">
            <a:extLst>
              <a:ext uri="{FF2B5EF4-FFF2-40B4-BE49-F238E27FC236}">
                <a16:creationId xmlns:a16="http://schemas.microsoft.com/office/drawing/2014/main" id="{7AA5FDB3-7BB5-5A4A-A2CE-62A28B608F21}"/>
              </a:ext>
            </a:extLst>
          </p:cNvPr>
          <p:cNvSpPr>
            <a:spLocks noGrp="1"/>
          </p:cNvSpPr>
          <p:nvPr>
            <p:ph idx="1"/>
          </p:nvPr>
        </p:nvSpPr>
        <p:spPr>
          <a:xfrm>
            <a:off x="838200" y="1321772"/>
            <a:ext cx="10515600" cy="4351338"/>
          </a:xfrm>
        </p:spPr>
        <p:txBody>
          <a:bodyPr>
            <a:normAutofit/>
          </a:bodyPr>
          <a:lstStyle/>
          <a:p>
            <a:r>
              <a:rPr lang="en-US" sz="2400" dirty="0"/>
              <a:t>Evidence of weight gain after initiation of INSTIs has been mixed. </a:t>
            </a:r>
          </a:p>
          <a:p>
            <a:r>
              <a:rPr lang="en-US" sz="2400" dirty="0"/>
              <a:t>In a retrospective study from McGill, a mean weight gain of 4.33 kg and 2.34 kg over 2 years was observed in patients who were switched to RAL or DTG respectively from PI- (49%) or NNRTI-based (37%) regimens.</a:t>
            </a:r>
          </a:p>
          <a:p>
            <a:pPr lvl="1"/>
            <a:endParaRPr lang="en-US" sz="2000" dirty="0"/>
          </a:p>
        </p:txBody>
      </p:sp>
      <p:graphicFrame>
        <p:nvGraphicFramePr>
          <p:cNvPr id="4" name="对象 3">
            <a:extLst>
              <a:ext uri="{FF2B5EF4-FFF2-40B4-BE49-F238E27FC236}">
                <a16:creationId xmlns:a16="http://schemas.microsoft.com/office/drawing/2014/main" id="{CB41A417-1561-604A-B56E-085A00D28D96}"/>
              </a:ext>
            </a:extLst>
          </p:cNvPr>
          <p:cNvGraphicFramePr>
            <a:graphicFrameLocks noChangeAspect="1"/>
          </p:cNvGraphicFramePr>
          <p:nvPr>
            <p:extLst>
              <p:ext uri="{D42A27DB-BD31-4B8C-83A1-F6EECF244321}">
                <p14:modId xmlns:p14="http://schemas.microsoft.com/office/powerpoint/2010/main" val="3454833979"/>
              </p:ext>
            </p:extLst>
          </p:nvPr>
        </p:nvGraphicFramePr>
        <p:xfrm>
          <a:off x="572224" y="3081867"/>
          <a:ext cx="5749518" cy="3813456"/>
        </p:xfrm>
        <a:graphic>
          <a:graphicData uri="http://schemas.openxmlformats.org/presentationml/2006/ole">
            <mc:AlternateContent xmlns:mc="http://schemas.openxmlformats.org/markup-compatibility/2006">
              <mc:Choice xmlns:v="urn:schemas-microsoft-com:vml" Requires="v">
                <p:oleObj spid="_x0000_s1125" name="Prism 6" r:id="rId4" imgW="3829589" imgH="2742730" progId="Prism6.Document">
                  <p:embed/>
                </p:oleObj>
              </mc:Choice>
              <mc:Fallback>
                <p:oleObj name="Prism 6" r:id="rId4" imgW="3829589" imgH="2742730" progId="Prism6.Document">
                  <p:embed/>
                  <p:pic>
                    <p:nvPicPr>
                      <p:cNvPr id="4" name="对象 3">
                        <a:extLst>
                          <a:ext uri="{FF2B5EF4-FFF2-40B4-BE49-F238E27FC236}">
                            <a16:creationId xmlns:a16="http://schemas.microsoft.com/office/drawing/2014/main" id="{CB41A417-1561-604A-B56E-085A00D28D96}"/>
                          </a:ext>
                        </a:extLst>
                      </p:cNvPr>
                      <p:cNvPicPr/>
                      <p:nvPr/>
                    </p:nvPicPr>
                    <p:blipFill>
                      <a:blip r:embed="rId5"/>
                      <a:stretch>
                        <a:fillRect/>
                      </a:stretch>
                    </p:blipFill>
                    <p:spPr>
                      <a:xfrm>
                        <a:off x="572224" y="3081867"/>
                        <a:ext cx="5749518" cy="3813456"/>
                      </a:xfrm>
                      <a:prstGeom prst="rect">
                        <a:avLst/>
                      </a:prstGeom>
                    </p:spPr>
                  </p:pic>
                </p:oleObj>
              </mc:Fallback>
            </mc:AlternateContent>
          </a:graphicData>
        </a:graphic>
      </p:graphicFrame>
      <p:graphicFrame>
        <p:nvGraphicFramePr>
          <p:cNvPr id="5" name="对象 2">
            <a:extLst>
              <a:ext uri="{FF2B5EF4-FFF2-40B4-BE49-F238E27FC236}">
                <a16:creationId xmlns:a16="http://schemas.microsoft.com/office/drawing/2014/main" id="{8D581F2E-3613-B84E-AB18-C7EFCB7960F2}"/>
              </a:ext>
            </a:extLst>
          </p:cNvPr>
          <p:cNvGraphicFramePr>
            <a:graphicFrameLocks noChangeAspect="1"/>
          </p:cNvGraphicFramePr>
          <p:nvPr>
            <p:extLst>
              <p:ext uri="{D42A27DB-BD31-4B8C-83A1-F6EECF244321}">
                <p14:modId xmlns:p14="http://schemas.microsoft.com/office/powerpoint/2010/main" val="4108822763"/>
              </p:ext>
            </p:extLst>
          </p:nvPr>
        </p:nvGraphicFramePr>
        <p:xfrm>
          <a:off x="5751381" y="3086949"/>
          <a:ext cx="5602419" cy="3808374"/>
        </p:xfrm>
        <a:graphic>
          <a:graphicData uri="http://schemas.openxmlformats.org/presentationml/2006/ole">
            <mc:AlternateContent xmlns:mc="http://schemas.openxmlformats.org/markup-compatibility/2006">
              <mc:Choice xmlns:v="urn:schemas-microsoft-com:vml" Requires="v">
                <p:oleObj spid="_x0000_s1126" name="Prism 6" r:id="rId6" imgW="3829589" imgH="2742730" progId="Prism6.Document">
                  <p:embed/>
                </p:oleObj>
              </mc:Choice>
              <mc:Fallback>
                <p:oleObj name="Prism 6" r:id="rId6" imgW="3829589" imgH="2742730" progId="Prism6.Document">
                  <p:embed/>
                  <p:pic>
                    <p:nvPicPr>
                      <p:cNvPr id="5" name="对象 2">
                        <a:extLst>
                          <a:ext uri="{FF2B5EF4-FFF2-40B4-BE49-F238E27FC236}">
                            <a16:creationId xmlns:a16="http://schemas.microsoft.com/office/drawing/2014/main" id="{8D581F2E-3613-B84E-AB18-C7EFCB7960F2}"/>
                          </a:ext>
                        </a:extLst>
                      </p:cNvPr>
                      <p:cNvPicPr/>
                      <p:nvPr/>
                    </p:nvPicPr>
                    <p:blipFill>
                      <a:blip r:embed="rId7"/>
                      <a:stretch>
                        <a:fillRect/>
                      </a:stretch>
                    </p:blipFill>
                    <p:spPr>
                      <a:xfrm>
                        <a:off x="5751381" y="3086949"/>
                        <a:ext cx="5602419" cy="380837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45BFBD0-6B60-E146-8A39-838490905D7D}"/>
              </a:ext>
            </a:extLst>
          </p:cNvPr>
          <p:cNvSpPr txBox="1"/>
          <p:nvPr/>
        </p:nvSpPr>
        <p:spPr>
          <a:xfrm>
            <a:off x="2862461" y="2950778"/>
            <a:ext cx="5411610" cy="369332"/>
          </a:xfrm>
          <a:prstGeom prst="rect">
            <a:avLst/>
          </a:prstGeom>
          <a:noFill/>
        </p:spPr>
        <p:txBody>
          <a:bodyPr wrap="none" rtlCol="0">
            <a:spAutoFit/>
          </a:bodyPr>
          <a:lstStyle/>
          <a:p>
            <a:r>
              <a:rPr lang="en-US" b="1" dirty="0"/>
              <a:t>Weight change before and after switch to RAL and DTG</a:t>
            </a:r>
          </a:p>
        </p:txBody>
      </p:sp>
      <p:sp>
        <p:nvSpPr>
          <p:cNvPr id="7" name="TextBox 6">
            <a:extLst>
              <a:ext uri="{FF2B5EF4-FFF2-40B4-BE49-F238E27FC236}">
                <a16:creationId xmlns:a16="http://schemas.microsoft.com/office/drawing/2014/main" id="{AC71202A-8D5A-0442-987B-65519767B1A8}"/>
              </a:ext>
            </a:extLst>
          </p:cNvPr>
          <p:cNvSpPr txBox="1"/>
          <p:nvPr/>
        </p:nvSpPr>
        <p:spPr>
          <a:xfrm>
            <a:off x="205274" y="0"/>
            <a:ext cx="3802901" cy="369332"/>
          </a:xfrm>
          <a:prstGeom prst="rect">
            <a:avLst/>
          </a:prstGeom>
          <a:noFill/>
        </p:spPr>
        <p:txBody>
          <a:bodyPr wrap="none" rtlCol="0">
            <a:spAutoFit/>
          </a:bodyPr>
          <a:lstStyle/>
          <a:p>
            <a:r>
              <a:rPr lang="en-US" dirty="0"/>
              <a:t>Jun Chen/JP </a:t>
            </a:r>
            <a:r>
              <a:rPr lang="en-US" dirty="0" err="1"/>
              <a:t>Routy</a:t>
            </a:r>
            <a:r>
              <a:rPr lang="en-US" dirty="0"/>
              <a:t>, CS4.05, CAHR 2019</a:t>
            </a:r>
          </a:p>
        </p:txBody>
      </p:sp>
    </p:spTree>
    <p:extLst>
      <p:ext uri="{BB962C8B-B14F-4D97-AF65-F5344CB8AC3E}">
        <p14:creationId xmlns:p14="http://schemas.microsoft.com/office/powerpoint/2010/main" val="3861757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9F00AD-1C07-764A-84E0-13A95749D629}"/>
              </a:ext>
            </a:extLst>
          </p:cNvPr>
          <p:cNvSpPr>
            <a:spLocks noGrp="1"/>
          </p:cNvSpPr>
          <p:nvPr>
            <p:ph type="title"/>
          </p:nvPr>
        </p:nvSpPr>
        <p:spPr/>
        <p:txBody>
          <a:bodyPr/>
          <a:lstStyle/>
          <a:p>
            <a:r>
              <a:rPr lang="en-US" dirty="0"/>
              <a:t>HIV Cure Updates</a:t>
            </a:r>
          </a:p>
        </p:txBody>
      </p:sp>
    </p:spTree>
    <p:extLst>
      <p:ext uri="{BB962C8B-B14F-4D97-AF65-F5344CB8AC3E}">
        <p14:creationId xmlns:p14="http://schemas.microsoft.com/office/powerpoint/2010/main" val="3208711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4663-2057-7544-B051-18ED01F4D946}"/>
              </a:ext>
            </a:extLst>
          </p:cNvPr>
          <p:cNvSpPr>
            <a:spLocks noGrp="1"/>
          </p:cNvSpPr>
          <p:nvPr>
            <p:ph type="title"/>
          </p:nvPr>
        </p:nvSpPr>
        <p:spPr/>
        <p:txBody>
          <a:bodyPr/>
          <a:lstStyle/>
          <a:p>
            <a:r>
              <a:rPr lang="en-US" dirty="0"/>
              <a:t>Stem Cell Transplants for HIV Cure</a:t>
            </a:r>
          </a:p>
        </p:txBody>
      </p:sp>
      <p:sp>
        <p:nvSpPr>
          <p:cNvPr id="3" name="Content Placeholder 2">
            <a:extLst>
              <a:ext uri="{FF2B5EF4-FFF2-40B4-BE49-F238E27FC236}">
                <a16:creationId xmlns:a16="http://schemas.microsoft.com/office/drawing/2014/main" id="{B55292FD-B2CB-9546-8834-D902C9C2C424}"/>
              </a:ext>
            </a:extLst>
          </p:cNvPr>
          <p:cNvSpPr>
            <a:spLocks noGrp="1"/>
          </p:cNvSpPr>
          <p:nvPr>
            <p:ph idx="1"/>
          </p:nvPr>
        </p:nvSpPr>
        <p:spPr>
          <a:xfrm>
            <a:off x="838200" y="1539282"/>
            <a:ext cx="10515600" cy="4351338"/>
          </a:xfrm>
        </p:spPr>
        <p:txBody>
          <a:bodyPr/>
          <a:lstStyle/>
          <a:p>
            <a:r>
              <a:rPr lang="en-US" dirty="0"/>
              <a:t>9 reported instances of HSCT from CCR5 Δ32/Δ32 donor in HIV+ patients.</a:t>
            </a:r>
          </a:p>
          <a:p>
            <a:pPr lvl="1"/>
            <a:r>
              <a:rPr lang="en-US" dirty="0"/>
              <a:t>2 apparently cured, 1 possibly cured, 6 deaths (evidence of HIV rebound in at least 1 prior to death).</a:t>
            </a:r>
          </a:p>
          <a:p>
            <a:pPr lvl="1"/>
            <a:r>
              <a:rPr lang="en-US" dirty="0"/>
              <a:t>Case presented at CAHR did not result in HIV cure, but provides insight into immune exhaustion, viral reservoir reversibility, and anti-HIV immunity following CCR5 Δ32/Δ32 SCT. </a:t>
            </a:r>
          </a:p>
        </p:txBody>
      </p:sp>
      <p:sp>
        <p:nvSpPr>
          <p:cNvPr id="4" name="TextBox 3">
            <a:extLst>
              <a:ext uri="{FF2B5EF4-FFF2-40B4-BE49-F238E27FC236}">
                <a16:creationId xmlns:a16="http://schemas.microsoft.com/office/drawing/2014/main" id="{6F0CE980-5FDA-E94A-A3E6-225EE9E4727A}"/>
              </a:ext>
            </a:extLst>
          </p:cNvPr>
          <p:cNvSpPr txBox="1"/>
          <p:nvPr/>
        </p:nvSpPr>
        <p:spPr>
          <a:xfrm>
            <a:off x="8387753" y="3993631"/>
            <a:ext cx="3804247" cy="369332"/>
          </a:xfrm>
          <a:prstGeom prst="rect">
            <a:avLst/>
          </a:prstGeom>
          <a:noFill/>
        </p:spPr>
        <p:txBody>
          <a:bodyPr wrap="none" rtlCol="0">
            <a:spAutoFit/>
          </a:bodyPr>
          <a:lstStyle/>
          <a:p>
            <a:r>
              <a:rPr lang="en-US" dirty="0"/>
              <a:t>BS1.01 – Clarissa </a:t>
            </a:r>
            <a:r>
              <a:rPr lang="en-US" dirty="0" err="1"/>
              <a:t>Brisseau</a:t>
            </a:r>
            <a:r>
              <a:rPr lang="en-US" dirty="0"/>
              <a:t>, CAHR 2019 </a:t>
            </a:r>
          </a:p>
        </p:txBody>
      </p:sp>
    </p:spTree>
    <p:extLst>
      <p:ext uri="{BB962C8B-B14F-4D97-AF65-F5344CB8AC3E}">
        <p14:creationId xmlns:p14="http://schemas.microsoft.com/office/powerpoint/2010/main" val="3516034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F6B9-7FFE-544C-9649-E5651C281F2A}"/>
              </a:ext>
            </a:extLst>
          </p:cNvPr>
          <p:cNvSpPr>
            <a:spLocks noGrp="1"/>
          </p:cNvSpPr>
          <p:nvPr>
            <p:ph type="title"/>
          </p:nvPr>
        </p:nvSpPr>
        <p:spPr/>
        <p:txBody>
          <a:bodyPr/>
          <a:lstStyle/>
          <a:p>
            <a:r>
              <a:rPr lang="en-US" dirty="0"/>
              <a:t>Expanded Role of CD8+ T cells in controlling HIV infection</a:t>
            </a:r>
          </a:p>
        </p:txBody>
      </p:sp>
      <p:sp>
        <p:nvSpPr>
          <p:cNvPr id="3" name="Content Placeholder 2">
            <a:extLst>
              <a:ext uri="{FF2B5EF4-FFF2-40B4-BE49-F238E27FC236}">
                <a16:creationId xmlns:a16="http://schemas.microsoft.com/office/drawing/2014/main" id="{6F470A14-D7AE-7E4F-9012-EB0B430A13D6}"/>
              </a:ext>
            </a:extLst>
          </p:cNvPr>
          <p:cNvSpPr>
            <a:spLocks noGrp="1"/>
          </p:cNvSpPr>
          <p:nvPr>
            <p:ph idx="1"/>
          </p:nvPr>
        </p:nvSpPr>
        <p:spPr/>
        <p:txBody>
          <a:bodyPr>
            <a:normAutofit/>
          </a:bodyPr>
          <a:lstStyle/>
          <a:p>
            <a:r>
              <a:rPr lang="en-US" dirty="0"/>
              <a:t>Ex vivo, activated CD8+ T cells from both HIV+ </a:t>
            </a:r>
            <a:r>
              <a:rPr lang="en-US" b="1" dirty="0"/>
              <a:t>and HIV- </a:t>
            </a:r>
            <a:r>
              <a:rPr lang="en-US" dirty="0"/>
              <a:t>donors can reduce HIV expression in memory CD4+ T cells.</a:t>
            </a:r>
          </a:p>
          <a:p>
            <a:pPr lvl="1"/>
            <a:r>
              <a:rPr lang="en-US" dirty="0"/>
              <a:t>Without reducing the total frequency of HIV-infected cells. </a:t>
            </a:r>
          </a:p>
          <a:p>
            <a:pPr lvl="1"/>
            <a:r>
              <a:rPr lang="en-US" dirty="0"/>
              <a:t>Via a contact-dependent, HLA-independent mechanism.</a:t>
            </a:r>
          </a:p>
          <a:p>
            <a:endParaRPr lang="en-US" dirty="0"/>
          </a:p>
          <a:p>
            <a:r>
              <a:rPr lang="en-US" dirty="0"/>
              <a:t>When CD8 T cells are depleted in macaque models:</a:t>
            </a:r>
          </a:p>
          <a:p>
            <a:pPr lvl="1"/>
            <a:r>
              <a:rPr lang="en-US" dirty="0"/>
              <a:t>Viral load increases (even under suppressive ART).</a:t>
            </a:r>
          </a:p>
          <a:p>
            <a:pPr lvl="1"/>
            <a:r>
              <a:rPr lang="en-US" dirty="0"/>
              <a:t>But the lifespan of productively infected cells does not change.</a:t>
            </a:r>
          </a:p>
          <a:p>
            <a:endParaRPr lang="en-US" dirty="0"/>
          </a:p>
          <a:p>
            <a:pPr marL="0" indent="0" algn="ctr">
              <a:buNone/>
            </a:pPr>
            <a:r>
              <a:rPr lang="en-US" dirty="0"/>
              <a:t>CD8 T cells may have a non-cytolytic role, silencing HIV by promoting &amp; maintaining latency.</a:t>
            </a:r>
          </a:p>
        </p:txBody>
      </p:sp>
      <p:sp>
        <p:nvSpPr>
          <p:cNvPr id="4" name="TextBox 3">
            <a:extLst>
              <a:ext uri="{FF2B5EF4-FFF2-40B4-BE49-F238E27FC236}">
                <a16:creationId xmlns:a16="http://schemas.microsoft.com/office/drawing/2014/main" id="{0D4650A9-03E9-6D43-92DB-83309D4FF09D}"/>
              </a:ext>
            </a:extLst>
          </p:cNvPr>
          <p:cNvSpPr txBox="1"/>
          <p:nvPr/>
        </p:nvSpPr>
        <p:spPr>
          <a:xfrm>
            <a:off x="326571" y="6484435"/>
            <a:ext cx="4546437" cy="369332"/>
          </a:xfrm>
          <a:prstGeom prst="rect">
            <a:avLst/>
          </a:prstGeom>
          <a:noFill/>
        </p:spPr>
        <p:txBody>
          <a:bodyPr wrap="none" rtlCol="0">
            <a:spAutoFit/>
          </a:bodyPr>
          <a:lstStyle/>
          <a:p>
            <a:r>
              <a:rPr lang="en-US" dirty="0"/>
              <a:t>Wong, </a:t>
            </a:r>
            <a:r>
              <a:rPr lang="en-US" dirty="0" err="1"/>
              <a:t>Dandekar</a:t>
            </a:r>
            <a:r>
              <a:rPr lang="en-US" dirty="0"/>
              <a:t> et al., </a:t>
            </a:r>
            <a:r>
              <a:rPr lang="en-US" dirty="0" err="1"/>
              <a:t>PLoS</a:t>
            </a:r>
            <a:r>
              <a:rPr lang="en-US" dirty="0"/>
              <a:t> Pathogens 2010.</a:t>
            </a:r>
          </a:p>
        </p:txBody>
      </p:sp>
      <p:sp>
        <p:nvSpPr>
          <p:cNvPr id="5" name="TextBox 4">
            <a:extLst>
              <a:ext uri="{FF2B5EF4-FFF2-40B4-BE49-F238E27FC236}">
                <a16:creationId xmlns:a16="http://schemas.microsoft.com/office/drawing/2014/main" id="{741E2A08-67E0-0146-8BE2-E1682F3CF85C}"/>
              </a:ext>
            </a:extLst>
          </p:cNvPr>
          <p:cNvSpPr txBox="1"/>
          <p:nvPr/>
        </p:nvSpPr>
        <p:spPr>
          <a:xfrm>
            <a:off x="326571" y="6176963"/>
            <a:ext cx="3553024" cy="369332"/>
          </a:xfrm>
          <a:prstGeom prst="rect">
            <a:avLst/>
          </a:prstGeom>
          <a:noFill/>
        </p:spPr>
        <p:txBody>
          <a:bodyPr wrap="none" rtlCol="0">
            <a:spAutoFit/>
          </a:bodyPr>
          <a:lstStyle/>
          <a:p>
            <a:r>
              <a:rPr lang="en-US" dirty="0"/>
              <a:t>Klatt, NR et al. </a:t>
            </a:r>
            <a:r>
              <a:rPr lang="en-US" dirty="0" err="1"/>
              <a:t>PlOS</a:t>
            </a:r>
            <a:r>
              <a:rPr lang="en-US" dirty="0"/>
              <a:t> Pathogens 2010</a:t>
            </a:r>
          </a:p>
        </p:txBody>
      </p:sp>
      <p:sp>
        <p:nvSpPr>
          <p:cNvPr id="6" name="TextBox 5">
            <a:extLst>
              <a:ext uri="{FF2B5EF4-FFF2-40B4-BE49-F238E27FC236}">
                <a16:creationId xmlns:a16="http://schemas.microsoft.com/office/drawing/2014/main" id="{192B198B-1C05-334E-AC32-1F871D903586}"/>
              </a:ext>
            </a:extLst>
          </p:cNvPr>
          <p:cNvSpPr txBox="1"/>
          <p:nvPr/>
        </p:nvSpPr>
        <p:spPr>
          <a:xfrm>
            <a:off x="5250472" y="6488668"/>
            <a:ext cx="3359638" cy="369332"/>
          </a:xfrm>
          <a:prstGeom prst="rect">
            <a:avLst/>
          </a:prstGeom>
          <a:noFill/>
        </p:spPr>
        <p:txBody>
          <a:bodyPr wrap="none" rtlCol="0">
            <a:spAutoFit/>
          </a:bodyPr>
          <a:lstStyle/>
          <a:p>
            <a:r>
              <a:rPr lang="en-US" dirty="0"/>
              <a:t>Cartwright et al., Immunity, 2016​</a:t>
            </a:r>
          </a:p>
        </p:txBody>
      </p:sp>
      <p:sp>
        <p:nvSpPr>
          <p:cNvPr id="7" name="TextBox 6">
            <a:extLst>
              <a:ext uri="{FF2B5EF4-FFF2-40B4-BE49-F238E27FC236}">
                <a16:creationId xmlns:a16="http://schemas.microsoft.com/office/drawing/2014/main" id="{802E9385-1630-7D4B-B7C3-E19A3DA28BCA}"/>
              </a:ext>
            </a:extLst>
          </p:cNvPr>
          <p:cNvSpPr txBox="1"/>
          <p:nvPr/>
        </p:nvSpPr>
        <p:spPr>
          <a:xfrm>
            <a:off x="9258300" y="6488668"/>
            <a:ext cx="2685351" cy="369332"/>
          </a:xfrm>
          <a:prstGeom prst="rect">
            <a:avLst/>
          </a:prstGeom>
          <a:noFill/>
        </p:spPr>
        <p:txBody>
          <a:bodyPr wrap="none" rtlCol="0">
            <a:spAutoFit/>
          </a:bodyPr>
          <a:lstStyle/>
          <a:p>
            <a:r>
              <a:rPr lang="en-US" dirty="0"/>
              <a:t>Guido Silvestri, CAHR 2019</a:t>
            </a:r>
          </a:p>
        </p:txBody>
      </p:sp>
    </p:spTree>
    <p:extLst>
      <p:ext uri="{BB962C8B-B14F-4D97-AF65-F5344CB8AC3E}">
        <p14:creationId xmlns:p14="http://schemas.microsoft.com/office/powerpoint/2010/main" val="1888436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1C19-F11E-4A43-883B-31FDD2C197A0}"/>
              </a:ext>
            </a:extLst>
          </p:cNvPr>
          <p:cNvSpPr>
            <a:spLocks noGrp="1"/>
          </p:cNvSpPr>
          <p:nvPr>
            <p:ph type="title"/>
          </p:nvPr>
        </p:nvSpPr>
        <p:spPr/>
        <p:txBody>
          <a:bodyPr/>
          <a:lstStyle/>
          <a:p>
            <a:r>
              <a:rPr lang="en-US" dirty="0"/>
              <a:t>CD8+ T cells as HIV silencers</a:t>
            </a:r>
          </a:p>
        </p:txBody>
      </p:sp>
      <p:sp>
        <p:nvSpPr>
          <p:cNvPr id="3" name="Content Placeholder 2">
            <a:extLst>
              <a:ext uri="{FF2B5EF4-FFF2-40B4-BE49-F238E27FC236}">
                <a16:creationId xmlns:a16="http://schemas.microsoft.com/office/drawing/2014/main" id="{2E2924B0-DA17-534E-8479-B835B749A03E}"/>
              </a:ext>
            </a:extLst>
          </p:cNvPr>
          <p:cNvSpPr>
            <a:spLocks noGrp="1"/>
          </p:cNvSpPr>
          <p:nvPr>
            <p:ph idx="1"/>
          </p:nvPr>
        </p:nvSpPr>
        <p:spPr>
          <a:xfrm>
            <a:off x="838200" y="1573248"/>
            <a:ext cx="4907267" cy="4351338"/>
          </a:xfrm>
        </p:spPr>
        <p:txBody>
          <a:bodyPr>
            <a:normAutofit lnSpcReduction="10000"/>
          </a:bodyPr>
          <a:lstStyle/>
          <a:p>
            <a:r>
              <a:rPr lang="en-US" dirty="0"/>
              <a:t>LRA activity is enhanced when combined with CD8+ T cell depletion. </a:t>
            </a:r>
          </a:p>
          <a:p>
            <a:pPr lvl="1"/>
            <a:r>
              <a:rPr lang="en-US" dirty="0"/>
              <a:t>ATL-803 (IL-15 </a:t>
            </a:r>
            <a:r>
              <a:rPr lang="en-US" dirty="0" err="1"/>
              <a:t>superagonist</a:t>
            </a:r>
            <a:r>
              <a:rPr lang="en-US" dirty="0"/>
              <a:t>) induces CD4 T cell proliferation and activation.</a:t>
            </a:r>
          </a:p>
          <a:p>
            <a:pPr lvl="1"/>
            <a:r>
              <a:rPr lang="en-US" dirty="0"/>
              <a:t>ALT-803 resulted in persistent reactivation in ART-treated macaques only when combined with CD8 Depletion.</a:t>
            </a:r>
          </a:p>
          <a:p>
            <a:pPr lvl="1"/>
            <a:r>
              <a:rPr lang="en-US" dirty="0"/>
              <a:t>Similar results were seen in humanized mice and using other agents.</a:t>
            </a:r>
          </a:p>
        </p:txBody>
      </p:sp>
      <p:pic>
        <p:nvPicPr>
          <p:cNvPr id="4" name="Picture 3">
            <a:extLst>
              <a:ext uri="{FF2B5EF4-FFF2-40B4-BE49-F238E27FC236}">
                <a16:creationId xmlns:a16="http://schemas.microsoft.com/office/drawing/2014/main" id="{81C59C2B-143F-DE4B-932E-B3D5D1E06A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45467" y="1356634"/>
            <a:ext cx="3267669" cy="2283976"/>
          </a:xfrm>
          <a:prstGeom prst="rect">
            <a:avLst/>
          </a:prstGeom>
        </p:spPr>
      </p:pic>
      <p:pic>
        <p:nvPicPr>
          <p:cNvPr id="7" name="Picture 6">
            <a:extLst>
              <a:ext uri="{FF2B5EF4-FFF2-40B4-BE49-F238E27FC236}">
                <a16:creationId xmlns:a16="http://schemas.microsoft.com/office/drawing/2014/main" id="{FAA2B5AC-F4B8-CF43-8A4B-EE6B1AC70C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12"/>
          <a:stretch/>
        </p:blipFill>
        <p:spPr>
          <a:xfrm>
            <a:off x="9140938" y="3640610"/>
            <a:ext cx="2919848" cy="2283976"/>
          </a:xfrm>
          <a:prstGeom prst="rect">
            <a:avLst/>
          </a:prstGeom>
        </p:spPr>
      </p:pic>
      <p:pic>
        <p:nvPicPr>
          <p:cNvPr id="6" name="Picture 5">
            <a:extLst>
              <a:ext uri="{FF2B5EF4-FFF2-40B4-BE49-F238E27FC236}">
                <a16:creationId xmlns:a16="http://schemas.microsoft.com/office/drawing/2014/main" id="{3286000E-2D4F-7C4F-8F6C-4B8C865033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25070" y="3640610"/>
            <a:ext cx="3002973" cy="2304055"/>
          </a:xfrm>
          <a:prstGeom prst="rect">
            <a:avLst/>
          </a:prstGeom>
        </p:spPr>
      </p:pic>
      <p:pic>
        <p:nvPicPr>
          <p:cNvPr id="5" name="Picture 4">
            <a:extLst>
              <a:ext uri="{FF2B5EF4-FFF2-40B4-BE49-F238E27FC236}">
                <a16:creationId xmlns:a16="http://schemas.microsoft.com/office/drawing/2014/main" id="{A370ADD9-7F94-7A4F-A580-E41233BDBF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013136" y="1346594"/>
            <a:ext cx="3154568" cy="2304055"/>
          </a:xfrm>
          <a:prstGeom prst="rect">
            <a:avLst/>
          </a:prstGeom>
        </p:spPr>
      </p:pic>
      <p:sp>
        <p:nvSpPr>
          <p:cNvPr id="8" name="TextBox 7">
            <a:extLst>
              <a:ext uri="{FF2B5EF4-FFF2-40B4-BE49-F238E27FC236}">
                <a16:creationId xmlns:a16="http://schemas.microsoft.com/office/drawing/2014/main" id="{66DD75EB-B091-9545-9C6D-B9A86F9FAB31}"/>
              </a:ext>
            </a:extLst>
          </p:cNvPr>
          <p:cNvSpPr txBox="1"/>
          <p:nvPr/>
        </p:nvSpPr>
        <p:spPr>
          <a:xfrm>
            <a:off x="8897385" y="6211669"/>
            <a:ext cx="3270319" cy="646331"/>
          </a:xfrm>
          <a:prstGeom prst="rect">
            <a:avLst/>
          </a:prstGeom>
          <a:noFill/>
        </p:spPr>
        <p:txBody>
          <a:bodyPr wrap="none" rtlCol="0">
            <a:spAutoFit/>
          </a:bodyPr>
          <a:lstStyle/>
          <a:p>
            <a:r>
              <a:rPr lang="en-US" dirty="0"/>
              <a:t>Victor Garcia, unpublished data​</a:t>
            </a:r>
          </a:p>
          <a:p>
            <a:r>
              <a:rPr lang="en-US" dirty="0"/>
              <a:t>Guido Silvestri, unpublished data</a:t>
            </a:r>
          </a:p>
        </p:txBody>
      </p:sp>
    </p:spTree>
    <p:extLst>
      <p:ext uri="{BB962C8B-B14F-4D97-AF65-F5344CB8AC3E}">
        <p14:creationId xmlns:p14="http://schemas.microsoft.com/office/powerpoint/2010/main" val="2437376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4071-09A8-E74A-A313-8E5F6169E321}"/>
              </a:ext>
            </a:extLst>
          </p:cNvPr>
          <p:cNvSpPr>
            <a:spLocks noGrp="1"/>
          </p:cNvSpPr>
          <p:nvPr>
            <p:ph type="title"/>
          </p:nvPr>
        </p:nvSpPr>
        <p:spPr/>
        <p:txBody>
          <a:bodyPr/>
          <a:lstStyle/>
          <a:p>
            <a:r>
              <a:rPr lang="en-US" dirty="0"/>
              <a:t>Searching for novel anti-HIV compounds</a:t>
            </a:r>
          </a:p>
        </p:txBody>
      </p:sp>
      <p:sp>
        <p:nvSpPr>
          <p:cNvPr id="3" name="Content Placeholder 2">
            <a:extLst>
              <a:ext uri="{FF2B5EF4-FFF2-40B4-BE49-F238E27FC236}">
                <a16:creationId xmlns:a16="http://schemas.microsoft.com/office/drawing/2014/main" id="{0C1D7BC2-C009-3744-8945-E5802F155863}"/>
              </a:ext>
            </a:extLst>
          </p:cNvPr>
          <p:cNvSpPr>
            <a:spLocks noGrp="1"/>
          </p:cNvSpPr>
          <p:nvPr>
            <p:ph idx="1"/>
          </p:nvPr>
        </p:nvSpPr>
        <p:spPr>
          <a:xfrm>
            <a:off x="838200" y="1492940"/>
            <a:ext cx="10515600" cy="2272282"/>
          </a:xfrm>
        </p:spPr>
        <p:txBody>
          <a:bodyPr>
            <a:normAutofit/>
          </a:bodyPr>
          <a:lstStyle/>
          <a:p>
            <a:r>
              <a:rPr lang="en-US" dirty="0"/>
              <a:t>By screening products from a natural products database, 4 novel compounds which suppressed HIV latency reversal and viral replication without significant cytotoxicity were identified. </a:t>
            </a:r>
          </a:p>
          <a:p>
            <a:r>
              <a:rPr lang="en-US" dirty="0"/>
              <a:t>The most potent was </a:t>
            </a:r>
            <a:r>
              <a:rPr lang="en-US" dirty="0" err="1"/>
              <a:t>Hopeaphenol</a:t>
            </a:r>
            <a:r>
              <a:rPr lang="en-US" dirty="0"/>
              <a:t> (a resveratrol tetramer). </a:t>
            </a:r>
          </a:p>
        </p:txBody>
      </p:sp>
      <p:pic>
        <p:nvPicPr>
          <p:cNvPr id="4" name="Picture 3">
            <a:extLst>
              <a:ext uri="{FF2B5EF4-FFF2-40B4-BE49-F238E27FC236}">
                <a16:creationId xmlns:a16="http://schemas.microsoft.com/office/drawing/2014/main" id="{A86080A9-495E-944A-82D6-B0F508A37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500" y="3593691"/>
            <a:ext cx="5251745" cy="3238183"/>
          </a:xfrm>
          <a:prstGeom prst="rect">
            <a:avLst/>
          </a:prstGeom>
        </p:spPr>
      </p:pic>
      <p:pic>
        <p:nvPicPr>
          <p:cNvPr id="6" name="Picture 5">
            <a:extLst>
              <a:ext uri="{FF2B5EF4-FFF2-40B4-BE49-F238E27FC236}">
                <a16:creationId xmlns:a16="http://schemas.microsoft.com/office/drawing/2014/main" id="{28254D90-0BA1-0F41-B39F-99C66AF0E6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6245" y="3653736"/>
            <a:ext cx="5535507" cy="2834932"/>
          </a:xfrm>
          <a:prstGeom prst="rect">
            <a:avLst/>
          </a:prstGeom>
        </p:spPr>
      </p:pic>
      <p:sp>
        <p:nvSpPr>
          <p:cNvPr id="7" name="TextBox 6">
            <a:extLst>
              <a:ext uri="{FF2B5EF4-FFF2-40B4-BE49-F238E27FC236}">
                <a16:creationId xmlns:a16="http://schemas.microsoft.com/office/drawing/2014/main" id="{32D87B45-5CE6-064D-9F2C-8DC59D19F122}"/>
              </a:ext>
            </a:extLst>
          </p:cNvPr>
          <p:cNvSpPr txBox="1"/>
          <p:nvPr/>
        </p:nvSpPr>
        <p:spPr>
          <a:xfrm>
            <a:off x="9207978" y="6488668"/>
            <a:ext cx="2984022" cy="369332"/>
          </a:xfrm>
          <a:prstGeom prst="rect">
            <a:avLst/>
          </a:prstGeom>
          <a:noFill/>
        </p:spPr>
        <p:txBody>
          <a:bodyPr wrap="none" rtlCol="0">
            <a:spAutoFit/>
          </a:bodyPr>
          <a:lstStyle/>
          <a:p>
            <a:r>
              <a:rPr lang="en-US" dirty="0"/>
              <a:t>Zahra </a:t>
            </a:r>
            <a:r>
              <a:rPr lang="en-US" dirty="0" err="1"/>
              <a:t>Haq</a:t>
            </a:r>
            <a:r>
              <a:rPr lang="en-US" dirty="0"/>
              <a:t> BS 2.07 CAHR 2019</a:t>
            </a:r>
          </a:p>
        </p:txBody>
      </p:sp>
    </p:spTree>
    <p:extLst>
      <p:ext uri="{BB962C8B-B14F-4D97-AF65-F5344CB8AC3E}">
        <p14:creationId xmlns:p14="http://schemas.microsoft.com/office/powerpoint/2010/main" val="11934351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220BD9-8B27-7348-8AFC-DD834EFDEE2A}"/>
              </a:ext>
            </a:extLst>
          </p:cNvPr>
          <p:cNvSpPr>
            <a:spLocks noGrp="1"/>
          </p:cNvSpPr>
          <p:nvPr>
            <p:ph idx="1"/>
          </p:nvPr>
        </p:nvSpPr>
        <p:spPr>
          <a:xfrm>
            <a:off x="838200" y="1335272"/>
            <a:ext cx="10515600" cy="4351338"/>
          </a:xfrm>
        </p:spPr>
        <p:txBody>
          <a:bodyPr>
            <a:normAutofit/>
          </a:bodyPr>
          <a:lstStyle/>
          <a:p>
            <a:r>
              <a:rPr lang="en-US" sz="2400" dirty="0"/>
              <a:t>High-throughput screening of chemical library identified two potential inhibitors of Tat-dependent transcription: A7 and C11.</a:t>
            </a:r>
          </a:p>
          <a:p>
            <a:r>
              <a:rPr lang="en-US" sz="2400" dirty="0"/>
              <a:t>Both compounds inhibit Tat-dependent transcription in more than one cell line without significant cytotoxicity, inhibit latency reversal in vitro, and HIV replication &amp; infectivity ex vivo.</a:t>
            </a:r>
          </a:p>
          <a:p>
            <a:pPr lvl="1"/>
            <a:endParaRPr lang="en-US" sz="2000" dirty="0"/>
          </a:p>
        </p:txBody>
      </p:sp>
      <p:pic>
        <p:nvPicPr>
          <p:cNvPr id="7" name="Google Shape;252;p20">
            <a:extLst>
              <a:ext uri="{FF2B5EF4-FFF2-40B4-BE49-F238E27FC236}">
                <a16:creationId xmlns:a16="http://schemas.microsoft.com/office/drawing/2014/main" id="{2364DEBF-E9BD-6346-8865-F8321907FC5E}"/>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63065" y="3372411"/>
            <a:ext cx="4540117" cy="3161117"/>
          </a:xfrm>
          <a:prstGeom prst="rect">
            <a:avLst/>
          </a:prstGeom>
          <a:noFill/>
          <a:ln>
            <a:noFill/>
          </a:ln>
        </p:spPr>
      </p:pic>
      <p:sp>
        <p:nvSpPr>
          <p:cNvPr id="34" name="TextBox 33">
            <a:extLst>
              <a:ext uri="{FF2B5EF4-FFF2-40B4-BE49-F238E27FC236}">
                <a16:creationId xmlns:a16="http://schemas.microsoft.com/office/drawing/2014/main" id="{7B38E4BF-ECBA-9C45-A2AB-0F3636B6A99C}"/>
              </a:ext>
            </a:extLst>
          </p:cNvPr>
          <p:cNvSpPr txBox="1"/>
          <p:nvPr/>
        </p:nvSpPr>
        <p:spPr>
          <a:xfrm>
            <a:off x="9086222" y="6488668"/>
            <a:ext cx="3027047" cy="369332"/>
          </a:xfrm>
          <a:prstGeom prst="rect">
            <a:avLst/>
          </a:prstGeom>
          <a:noFill/>
        </p:spPr>
        <p:txBody>
          <a:bodyPr wrap="none" rtlCol="0">
            <a:spAutoFit/>
          </a:bodyPr>
          <a:lstStyle/>
          <a:p>
            <a:r>
              <a:rPr lang="en-US" dirty="0"/>
              <a:t>Jennifer Yi, BS4.01, CAHR 2019</a:t>
            </a:r>
          </a:p>
        </p:txBody>
      </p:sp>
      <p:sp>
        <p:nvSpPr>
          <p:cNvPr id="12" name="Title 1">
            <a:extLst>
              <a:ext uri="{FF2B5EF4-FFF2-40B4-BE49-F238E27FC236}">
                <a16:creationId xmlns:a16="http://schemas.microsoft.com/office/drawing/2014/main" id="{418B0340-6C7C-C744-90E8-260A27688DB1}"/>
              </a:ext>
            </a:extLst>
          </p:cNvPr>
          <p:cNvSpPr txBox="1">
            <a:spLocks/>
          </p:cNvSpPr>
          <p:nvPr/>
        </p:nvSpPr>
        <p:spPr>
          <a:xfrm>
            <a:off x="838200" y="3192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Searching for novel anti-HIV compounds</a:t>
            </a:r>
          </a:p>
        </p:txBody>
      </p:sp>
      <p:sp>
        <p:nvSpPr>
          <p:cNvPr id="2" name="Rectangle 1">
            <a:extLst>
              <a:ext uri="{FF2B5EF4-FFF2-40B4-BE49-F238E27FC236}">
                <a16:creationId xmlns:a16="http://schemas.microsoft.com/office/drawing/2014/main" id="{C48CDDBF-6329-E64D-9615-EF18649AD305}"/>
              </a:ext>
            </a:extLst>
          </p:cNvPr>
          <p:cNvSpPr/>
          <p:nvPr/>
        </p:nvSpPr>
        <p:spPr>
          <a:xfrm>
            <a:off x="5825733" y="6141766"/>
            <a:ext cx="540533" cy="369332"/>
          </a:xfrm>
          <a:prstGeom prst="rect">
            <a:avLst/>
          </a:prstGeom>
        </p:spPr>
        <p:txBody>
          <a:bodyPr wrap="none">
            <a:spAutoFit/>
          </a:bodyPr>
          <a:lstStyle/>
          <a:p>
            <a:r>
              <a:rPr lang="en-US" b="1" dirty="0">
                <a:solidFill>
                  <a:srgbClr val="00B050"/>
                </a:solidFill>
                <a:ea typeface="Calibri"/>
                <a:cs typeface="Calibri"/>
                <a:sym typeface="Calibri"/>
              </a:rPr>
              <a:t>C11</a:t>
            </a:r>
            <a:endParaRPr lang="en-US" dirty="0"/>
          </a:p>
        </p:txBody>
      </p:sp>
      <p:grpSp>
        <p:nvGrpSpPr>
          <p:cNvPr id="9" name="Google Shape;178;p15">
            <a:extLst>
              <a:ext uri="{FF2B5EF4-FFF2-40B4-BE49-F238E27FC236}">
                <a16:creationId xmlns:a16="http://schemas.microsoft.com/office/drawing/2014/main" id="{21580BCC-C877-734F-BB82-8DD51B70FCA1}"/>
              </a:ext>
            </a:extLst>
          </p:cNvPr>
          <p:cNvGrpSpPr/>
          <p:nvPr/>
        </p:nvGrpSpPr>
        <p:grpSpPr>
          <a:xfrm>
            <a:off x="611552" y="3510941"/>
            <a:ext cx="4308728" cy="3097609"/>
            <a:chOff x="2785872" y="1379420"/>
            <a:chExt cx="6620256" cy="4861160"/>
          </a:xfrm>
        </p:grpSpPr>
        <p:pic>
          <p:nvPicPr>
            <p:cNvPr id="10" name="Google Shape;179;p15">
              <a:extLst>
                <a:ext uri="{FF2B5EF4-FFF2-40B4-BE49-F238E27FC236}">
                  <a16:creationId xmlns:a16="http://schemas.microsoft.com/office/drawing/2014/main" id="{229D55F5-6E41-2E48-A7D3-48E69B85ADD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85872" y="1379420"/>
              <a:ext cx="6620256" cy="4861160"/>
            </a:xfrm>
            <a:prstGeom prst="rect">
              <a:avLst/>
            </a:prstGeom>
            <a:noFill/>
            <a:ln>
              <a:noFill/>
            </a:ln>
          </p:spPr>
        </p:pic>
        <p:pic>
          <p:nvPicPr>
            <p:cNvPr id="11" name="Google Shape;180;p15">
              <a:extLst>
                <a:ext uri="{FF2B5EF4-FFF2-40B4-BE49-F238E27FC236}">
                  <a16:creationId xmlns:a16="http://schemas.microsoft.com/office/drawing/2014/main" id="{AFB22767-3819-184D-A467-B85AD0344400}"/>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70712" y="5427251"/>
              <a:ext cx="142535" cy="281164"/>
            </a:xfrm>
            <a:prstGeom prst="rect">
              <a:avLst/>
            </a:prstGeom>
            <a:noFill/>
            <a:ln>
              <a:noFill/>
            </a:ln>
          </p:spPr>
        </p:pic>
      </p:grpSp>
      <p:sp>
        <p:nvSpPr>
          <p:cNvPr id="28" name="Google Shape;217;p18">
            <a:extLst>
              <a:ext uri="{FF2B5EF4-FFF2-40B4-BE49-F238E27FC236}">
                <a16:creationId xmlns:a16="http://schemas.microsoft.com/office/drawing/2014/main" id="{A0BBE6B1-93FA-DE47-A964-B825A3336F00}"/>
              </a:ext>
            </a:extLst>
          </p:cNvPr>
          <p:cNvSpPr txBox="1"/>
          <p:nvPr/>
        </p:nvSpPr>
        <p:spPr>
          <a:xfrm>
            <a:off x="2556117" y="6470020"/>
            <a:ext cx="1671300" cy="4652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600" b="1" i="0" u="none" strike="noStrike" cap="none" dirty="0">
                <a:solidFill>
                  <a:srgbClr val="0202C0"/>
                </a:solidFill>
                <a:latin typeface="Calibri"/>
                <a:ea typeface="Calibri"/>
                <a:cs typeface="Calibri"/>
                <a:sym typeface="Calibri"/>
              </a:rPr>
              <a:t>A7</a:t>
            </a:r>
            <a:r>
              <a:rPr lang="en-US" sz="1600" b="1" i="0" u="none" strike="noStrike" cap="none" dirty="0">
                <a:solidFill>
                  <a:srgbClr val="5F497A"/>
                </a:solidFill>
                <a:latin typeface="Calibri"/>
                <a:ea typeface="Calibri"/>
                <a:cs typeface="Calibri"/>
                <a:sym typeface="Calibri"/>
              </a:rPr>
              <a:t> </a:t>
            </a:r>
            <a:r>
              <a:rPr lang="en-US" sz="1600" b="0" i="0" u="none" strike="noStrike" cap="none" dirty="0">
                <a:solidFill>
                  <a:schemeClr val="dk1"/>
                </a:solidFill>
                <a:latin typeface="Calibri"/>
                <a:ea typeface="Calibri"/>
                <a:cs typeface="Calibri"/>
                <a:sym typeface="Calibri"/>
              </a:rPr>
              <a:t>and </a:t>
            </a:r>
            <a:r>
              <a:rPr lang="en-US" sz="1600" b="1" i="0" u="none" strike="noStrike" cap="none" dirty="0">
                <a:solidFill>
                  <a:srgbClr val="00B050"/>
                </a:solidFill>
                <a:latin typeface="Calibri"/>
                <a:ea typeface="Calibri"/>
                <a:cs typeface="Calibri"/>
                <a:sym typeface="Calibri"/>
              </a:rPr>
              <a:t>C11</a:t>
            </a: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146468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3524-FC45-8C4B-9B2E-8377F0DE5833}"/>
              </a:ext>
            </a:extLst>
          </p:cNvPr>
          <p:cNvSpPr>
            <a:spLocks noGrp="1"/>
          </p:cNvSpPr>
          <p:nvPr>
            <p:ph type="title"/>
          </p:nvPr>
        </p:nvSpPr>
        <p:spPr>
          <a:xfrm>
            <a:off x="522514" y="219847"/>
            <a:ext cx="5502279" cy="1325563"/>
          </a:xfrm>
        </p:spPr>
        <p:txBody>
          <a:bodyPr>
            <a:normAutofit/>
          </a:bodyPr>
          <a:lstStyle/>
          <a:p>
            <a:r>
              <a:rPr lang="en-US" sz="3200" dirty="0"/>
              <a:t>Reservoir under long-term ART</a:t>
            </a:r>
          </a:p>
        </p:txBody>
      </p:sp>
      <p:sp>
        <p:nvSpPr>
          <p:cNvPr id="3" name="Content Placeholder 2">
            <a:extLst>
              <a:ext uri="{FF2B5EF4-FFF2-40B4-BE49-F238E27FC236}">
                <a16:creationId xmlns:a16="http://schemas.microsoft.com/office/drawing/2014/main" id="{F18CA7AB-3DDC-0242-A828-DEFD071CE967}"/>
              </a:ext>
            </a:extLst>
          </p:cNvPr>
          <p:cNvSpPr>
            <a:spLocks noGrp="1"/>
          </p:cNvSpPr>
          <p:nvPr>
            <p:ph sz="half" idx="1"/>
          </p:nvPr>
        </p:nvSpPr>
        <p:spPr>
          <a:xfrm>
            <a:off x="838200" y="1319439"/>
            <a:ext cx="5269332" cy="4844293"/>
          </a:xfrm>
        </p:spPr>
        <p:txBody>
          <a:bodyPr>
            <a:normAutofit fontScale="92500" lnSpcReduction="20000"/>
          </a:bodyPr>
          <a:lstStyle/>
          <a:p>
            <a:r>
              <a:rPr lang="en-US" sz="2400" dirty="0"/>
              <a:t>Post-mortem assessment of HIV persistence in tissue reservoirs was performed in a Canadian patient in Ottawa.</a:t>
            </a:r>
          </a:p>
          <a:p>
            <a:pPr lvl="1"/>
            <a:r>
              <a:rPr lang="en-US" sz="2000" dirty="0"/>
              <a:t>HIV DNA and LTR-Gag DNA was detected in all tested tissues, highest levels were in Lymph nodes and lungs. LTR-Gag RNA was also detected in LN and Lung, and at low levels in the other tested tissues.</a:t>
            </a:r>
          </a:p>
          <a:p>
            <a:pPr marL="457200" lvl="1" indent="0">
              <a:buNone/>
            </a:pPr>
            <a:endParaRPr lang="en-US" sz="2000" dirty="0"/>
          </a:p>
          <a:p>
            <a:pPr marL="457200" lvl="1" indent="0">
              <a:buNone/>
            </a:pPr>
            <a:endParaRPr lang="en-US" sz="2000" dirty="0"/>
          </a:p>
          <a:p>
            <a:r>
              <a:rPr lang="en-US" sz="2400" dirty="0"/>
              <a:t>In a macaque model of ART treatment after acute infection, viral DNA and reverse transcript products were detected in treated animals, particularly in TEM and TFH cells of the spleen and mesenteric LNs, but not in peripheral LNs.</a:t>
            </a:r>
          </a:p>
        </p:txBody>
      </p:sp>
      <p:sp>
        <p:nvSpPr>
          <p:cNvPr id="4" name="TextBox 3">
            <a:extLst>
              <a:ext uri="{FF2B5EF4-FFF2-40B4-BE49-F238E27FC236}">
                <a16:creationId xmlns:a16="http://schemas.microsoft.com/office/drawing/2014/main" id="{202E76C5-4375-4F4C-8957-56BB07B7440E}"/>
              </a:ext>
            </a:extLst>
          </p:cNvPr>
          <p:cNvSpPr txBox="1"/>
          <p:nvPr/>
        </p:nvSpPr>
        <p:spPr>
          <a:xfrm>
            <a:off x="-14006" y="3651731"/>
            <a:ext cx="3676456" cy="369332"/>
          </a:xfrm>
          <a:prstGeom prst="rect">
            <a:avLst/>
          </a:prstGeom>
          <a:noFill/>
        </p:spPr>
        <p:txBody>
          <a:bodyPr wrap="none" rtlCol="0">
            <a:spAutoFit/>
          </a:bodyPr>
          <a:lstStyle/>
          <a:p>
            <a:r>
              <a:rPr lang="en-US" dirty="0"/>
              <a:t>Teslin Sandstrom, BS3.07, CAHR 2019</a:t>
            </a:r>
          </a:p>
        </p:txBody>
      </p:sp>
      <p:grpSp>
        <p:nvGrpSpPr>
          <p:cNvPr id="8" name="Group 7">
            <a:extLst>
              <a:ext uri="{FF2B5EF4-FFF2-40B4-BE49-F238E27FC236}">
                <a16:creationId xmlns:a16="http://schemas.microsoft.com/office/drawing/2014/main" id="{B47695AF-80C4-4E4A-876D-CE7835985421}"/>
              </a:ext>
            </a:extLst>
          </p:cNvPr>
          <p:cNvGrpSpPr/>
          <p:nvPr/>
        </p:nvGrpSpPr>
        <p:grpSpPr>
          <a:xfrm>
            <a:off x="6051194" y="3836397"/>
            <a:ext cx="6274448" cy="2769205"/>
            <a:chOff x="115056" y="1081837"/>
            <a:chExt cx="9217904" cy="2840536"/>
          </a:xfrm>
        </p:grpSpPr>
        <p:sp>
          <p:nvSpPr>
            <p:cNvPr id="9" name="ZoneTexte 15">
              <a:extLst>
                <a:ext uri="{FF2B5EF4-FFF2-40B4-BE49-F238E27FC236}">
                  <a16:creationId xmlns:a16="http://schemas.microsoft.com/office/drawing/2014/main" id="{7DF603AA-56E3-914F-A8D9-176B3A0A5F8A}"/>
                </a:ext>
              </a:extLst>
            </p:cNvPr>
            <p:cNvSpPr txBox="1"/>
            <p:nvPr/>
          </p:nvSpPr>
          <p:spPr>
            <a:xfrm>
              <a:off x="868368" y="1084470"/>
              <a:ext cx="2067178" cy="478287"/>
            </a:xfrm>
            <a:prstGeom prst="rect">
              <a:avLst/>
            </a:prstGeom>
            <a:noFill/>
            <a:effectLst/>
          </p:spPr>
          <p:txBody>
            <a:bodyPr wrap="square" lIns="75859" tIns="37929" rIns="75859" bIns="37929" rtlCol="0">
              <a:spAutoFit/>
            </a:bodyPr>
            <a:lstStyle/>
            <a:p>
              <a:pPr algn="ctr"/>
              <a:r>
                <a:rPr lang="fr-FR" sz="2000" b="1" dirty="0">
                  <a:solidFill>
                    <a:srgbClr val="0000FF"/>
                  </a:solidFill>
                </a:rPr>
                <a:t>SPLEEN</a:t>
              </a:r>
            </a:p>
          </p:txBody>
        </p:sp>
        <p:sp>
          <p:nvSpPr>
            <p:cNvPr id="10" name="ZoneTexte 16">
              <a:extLst>
                <a:ext uri="{FF2B5EF4-FFF2-40B4-BE49-F238E27FC236}">
                  <a16:creationId xmlns:a16="http://schemas.microsoft.com/office/drawing/2014/main" id="{F778BFA2-2149-AB41-8B87-39145F52DB98}"/>
                </a:ext>
              </a:extLst>
            </p:cNvPr>
            <p:cNvSpPr txBox="1"/>
            <p:nvPr/>
          </p:nvSpPr>
          <p:spPr>
            <a:xfrm>
              <a:off x="7052153" y="1081837"/>
              <a:ext cx="2280807" cy="478287"/>
            </a:xfrm>
            <a:prstGeom prst="rect">
              <a:avLst/>
            </a:prstGeom>
            <a:noFill/>
            <a:effectLst/>
          </p:spPr>
          <p:txBody>
            <a:bodyPr wrap="square" lIns="75859" tIns="37929" rIns="75859" bIns="37929" rtlCol="0">
              <a:spAutoFit/>
            </a:bodyPr>
            <a:lstStyle/>
            <a:p>
              <a:pPr algn="ctr"/>
              <a:r>
                <a:rPr lang="fr-FR" sz="2000" b="1" dirty="0">
                  <a:solidFill>
                    <a:srgbClr val="0000FF"/>
                  </a:solidFill>
                </a:rPr>
                <a:t>MES </a:t>
              </a:r>
              <a:r>
                <a:rPr lang="fr-FR" sz="2000" b="1" dirty="0" err="1">
                  <a:solidFill>
                    <a:srgbClr val="0000FF"/>
                  </a:solidFill>
                </a:rPr>
                <a:t>LNs</a:t>
              </a:r>
              <a:endParaRPr lang="fr-FR" sz="2000" b="1" dirty="0">
                <a:solidFill>
                  <a:srgbClr val="0000FF"/>
                </a:solidFill>
              </a:endParaRPr>
            </a:p>
          </p:txBody>
        </p:sp>
        <p:graphicFrame>
          <p:nvGraphicFramePr>
            <p:cNvPr id="11" name="Objet 1">
              <a:extLst>
                <a:ext uri="{FF2B5EF4-FFF2-40B4-BE49-F238E27FC236}">
                  <a16:creationId xmlns:a16="http://schemas.microsoft.com/office/drawing/2014/main" id="{32CFAF50-AF8D-CE4B-9FB4-0B3B3A3ACA93}"/>
                </a:ext>
              </a:extLst>
            </p:cNvPr>
            <p:cNvGraphicFramePr>
              <a:graphicFrameLocks noChangeAspect="1"/>
            </p:cNvGraphicFramePr>
            <p:nvPr>
              <p:extLst/>
            </p:nvPr>
          </p:nvGraphicFramePr>
          <p:xfrm>
            <a:off x="115056" y="1210171"/>
            <a:ext cx="4867753" cy="2504815"/>
          </p:xfrm>
          <a:graphic>
            <a:graphicData uri="http://schemas.openxmlformats.org/presentationml/2006/ole">
              <mc:AlternateContent xmlns:mc="http://schemas.openxmlformats.org/markup-compatibility/2006">
                <mc:Choice xmlns:v="urn:schemas-microsoft-com:vml" Requires="v">
                  <p:oleObj spid="_x0000_s5195" name="Prism 8" r:id="rId4" imgW="4024877" imgH="2762742" progId="Prism8.Document">
                    <p:embed/>
                  </p:oleObj>
                </mc:Choice>
                <mc:Fallback>
                  <p:oleObj name="Prism 8" r:id="rId4" imgW="4024877" imgH="2762742" progId="Prism8.Document">
                    <p:embed/>
                    <p:pic>
                      <p:nvPicPr>
                        <p:cNvPr id="11" name="Objet 1">
                          <a:extLst>
                            <a:ext uri="{FF2B5EF4-FFF2-40B4-BE49-F238E27FC236}">
                              <a16:creationId xmlns:a16="http://schemas.microsoft.com/office/drawing/2014/main" id="{32CFAF50-AF8D-CE4B-9FB4-0B3B3A3AC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56" y="1210171"/>
                          <a:ext cx="4867753" cy="25048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 2">
              <a:extLst>
                <a:ext uri="{FF2B5EF4-FFF2-40B4-BE49-F238E27FC236}">
                  <a16:creationId xmlns:a16="http://schemas.microsoft.com/office/drawing/2014/main" id="{EEC24562-D40C-1B4B-8181-46665B661A49}"/>
                </a:ext>
              </a:extLst>
            </p:cNvPr>
            <p:cNvGraphicFramePr>
              <a:graphicFrameLocks noChangeAspect="1"/>
            </p:cNvGraphicFramePr>
            <p:nvPr>
              <p:extLst/>
            </p:nvPr>
          </p:nvGraphicFramePr>
          <p:xfrm>
            <a:off x="4411954" y="1227873"/>
            <a:ext cx="4724670" cy="2434007"/>
          </p:xfrm>
          <a:graphic>
            <a:graphicData uri="http://schemas.openxmlformats.org/presentationml/2006/ole">
              <mc:AlternateContent xmlns:mc="http://schemas.openxmlformats.org/markup-compatibility/2006">
                <mc:Choice xmlns:v="urn:schemas-microsoft-com:vml" Requires="v">
                  <p:oleObj spid="_x0000_s5196" name="Prism 8" r:id="rId6" imgW="4024877" imgH="2762742" progId="Prism8.Document">
                    <p:embed/>
                  </p:oleObj>
                </mc:Choice>
                <mc:Fallback>
                  <p:oleObj name="Prism 8" r:id="rId6" imgW="4024877" imgH="2762742" progId="Prism8.Document">
                    <p:embed/>
                    <p:pic>
                      <p:nvPicPr>
                        <p:cNvPr id="12" name="Objet 2">
                          <a:extLst>
                            <a:ext uri="{FF2B5EF4-FFF2-40B4-BE49-F238E27FC236}">
                              <a16:creationId xmlns:a16="http://schemas.microsoft.com/office/drawing/2014/main" id="{EEC24562-D40C-1B4B-8181-46665B661A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1954" y="1227873"/>
                          <a:ext cx="4724670" cy="24340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7">
              <a:extLst>
                <a:ext uri="{FF2B5EF4-FFF2-40B4-BE49-F238E27FC236}">
                  <a16:creationId xmlns:a16="http://schemas.microsoft.com/office/drawing/2014/main" id="{E181747E-AA55-0444-BEBE-ED5C309AC5A6}"/>
                </a:ext>
              </a:extLst>
            </p:cNvPr>
            <p:cNvGrpSpPr/>
            <p:nvPr/>
          </p:nvGrpSpPr>
          <p:grpSpPr>
            <a:xfrm>
              <a:off x="3013325" y="1090191"/>
              <a:ext cx="728084" cy="1043658"/>
              <a:chOff x="4080090" y="1281793"/>
              <a:chExt cx="655678" cy="392182"/>
            </a:xfrm>
          </p:grpSpPr>
          <p:grpSp>
            <p:nvGrpSpPr>
              <p:cNvPr id="25" name="Groupe 34">
                <a:extLst>
                  <a:ext uri="{FF2B5EF4-FFF2-40B4-BE49-F238E27FC236}">
                    <a16:creationId xmlns:a16="http://schemas.microsoft.com/office/drawing/2014/main" id="{A73A7BF8-7439-034D-B5A5-16C07FEF3E51}"/>
                  </a:ext>
                </a:extLst>
              </p:cNvPr>
              <p:cNvGrpSpPr/>
              <p:nvPr/>
            </p:nvGrpSpPr>
            <p:grpSpPr>
              <a:xfrm>
                <a:off x="4080090" y="1281793"/>
                <a:ext cx="655678" cy="128351"/>
                <a:chOff x="694866" y="3303251"/>
                <a:chExt cx="655678" cy="128351"/>
              </a:xfrm>
            </p:grpSpPr>
            <p:grpSp>
              <p:nvGrpSpPr>
                <p:cNvPr id="27" name="Groupe 36">
                  <a:extLst>
                    <a:ext uri="{FF2B5EF4-FFF2-40B4-BE49-F238E27FC236}">
                      <a16:creationId xmlns:a16="http://schemas.microsoft.com/office/drawing/2014/main" id="{96E0BCE6-542C-714A-8DA4-6414BA50A7BB}"/>
                    </a:ext>
                  </a:extLst>
                </p:cNvPr>
                <p:cNvGrpSpPr/>
                <p:nvPr/>
              </p:nvGrpSpPr>
              <p:grpSpPr>
                <a:xfrm>
                  <a:off x="694866" y="3303251"/>
                  <a:ext cx="655678" cy="109873"/>
                  <a:chOff x="939137" y="5705879"/>
                  <a:chExt cx="655678" cy="109873"/>
                </a:xfrm>
              </p:grpSpPr>
              <p:sp>
                <p:nvSpPr>
                  <p:cNvPr id="29" name="ZoneTexte 40">
                    <a:extLst>
                      <a:ext uri="{FF2B5EF4-FFF2-40B4-BE49-F238E27FC236}">
                        <a16:creationId xmlns:a16="http://schemas.microsoft.com/office/drawing/2014/main" id="{BA48551E-9D64-9840-9517-94D96315CED9}"/>
                      </a:ext>
                    </a:extLst>
                  </p:cNvPr>
                  <p:cNvSpPr txBox="1"/>
                  <p:nvPr/>
                </p:nvSpPr>
                <p:spPr>
                  <a:xfrm>
                    <a:off x="939137" y="5705879"/>
                    <a:ext cx="655678" cy="109873"/>
                  </a:xfrm>
                  <a:prstGeom prst="rect">
                    <a:avLst/>
                  </a:prstGeom>
                  <a:noFill/>
                </p:spPr>
                <p:txBody>
                  <a:bodyPr wrap="none" rtlCol="0">
                    <a:spAutoFit/>
                  </a:bodyPr>
                  <a:lstStyle/>
                  <a:p>
                    <a:pPr algn="ctr"/>
                    <a:r>
                      <a:rPr lang="en-CA" sz="1300" dirty="0"/>
                      <a:t>P = 0.06</a:t>
                    </a:r>
                    <a:endParaRPr lang="fr-CA" sz="1300" dirty="0"/>
                  </a:p>
                </p:txBody>
              </p:sp>
              <p:cxnSp>
                <p:nvCxnSpPr>
                  <p:cNvPr id="30" name="Connecteur droit 41">
                    <a:extLst>
                      <a:ext uri="{FF2B5EF4-FFF2-40B4-BE49-F238E27FC236}">
                        <a16:creationId xmlns:a16="http://schemas.microsoft.com/office/drawing/2014/main" id="{A3A1BF4F-ECED-1149-953B-415C9CE27A64}"/>
                      </a:ext>
                    </a:extLst>
                  </p:cNvPr>
                  <p:cNvCxnSpPr/>
                  <p:nvPr/>
                </p:nvCxnSpPr>
                <p:spPr>
                  <a:xfrm>
                    <a:off x="1103351" y="5789230"/>
                    <a:ext cx="32068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8" name="Connecteur droit 38">
                  <a:extLst>
                    <a:ext uri="{FF2B5EF4-FFF2-40B4-BE49-F238E27FC236}">
                      <a16:creationId xmlns:a16="http://schemas.microsoft.com/office/drawing/2014/main" id="{238BAA1E-80E8-A54F-B29A-0904189DAA63}"/>
                    </a:ext>
                  </a:extLst>
                </p:cNvPr>
                <p:cNvCxnSpPr/>
                <p:nvPr/>
              </p:nvCxnSpPr>
              <p:spPr>
                <a:xfrm>
                  <a:off x="857009" y="3386526"/>
                  <a:ext cx="0" cy="4507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Connecteur droit 936">
                <a:extLst>
                  <a:ext uri="{FF2B5EF4-FFF2-40B4-BE49-F238E27FC236}">
                    <a16:creationId xmlns:a16="http://schemas.microsoft.com/office/drawing/2014/main" id="{AEC4653A-5B18-4341-A388-643E1273ECC8}"/>
                  </a:ext>
                </a:extLst>
              </p:cNvPr>
              <p:cNvCxnSpPr>
                <a:cxnSpLocks/>
              </p:cNvCxnSpPr>
              <p:nvPr/>
            </p:nvCxnSpPr>
            <p:spPr>
              <a:xfrm>
                <a:off x="4567835" y="1363258"/>
                <a:ext cx="0" cy="31071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7">
              <a:extLst>
                <a:ext uri="{FF2B5EF4-FFF2-40B4-BE49-F238E27FC236}">
                  <a16:creationId xmlns:a16="http://schemas.microsoft.com/office/drawing/2014/main" id="{2E6431C8-2DED-3F4A-8830-D6E6FC316354}"/>
                </a:ext>
              </a:extLst>
            </p:cNvPr>
            <p:cNvGrpSpPr/>
            <p:nvPr/>
          </p:nvGrpSpPr>
          <p:grpSpPr>
            <a:xfrm>
              <a:off x="6600357" y="1090191"/>
              <a:ext cx="728084" cy="1043658"/>
              <a:chOff x="4080088" y="1281793"/>
              <a:chExt cx="655678" cy="392182"/>
            </a:xfrm>
          </p:grpSpPr>
          <p:grpSp>
            <p:nvGrpSpPr>
              <p:cNvPr id="19" name="Groupe 43">
                <a:extLst>
                  <a:ext uri="{FF2B5EF4-FFF2-40B4-BE49-F238E27FC236}">
                    <a16:creationId xmlns:a16="http://schemas.microsoft.com/office/drawing/2014/main" id="{FA867D07-783D-F940-BA28-A02AEFE151F7}"/>
                  </a:ext>
                </a:extLst>
              </p:cNvPr>
              <p:cNvGrpSpPr/>
              <p:nvPr/>
            </p:nvGrpSpPr>
            <p:grpSpPr>
              <a:xfrm>
                <a:off x="4080088" y="1281793"/>
                <a:ext cx="655678" cy="128351"/>
                <a:chOff x="694864" y="3303251"/>
                <a:chExt cx="655678" cy="128351"/>
              </a:xfrm>
            </p:grpSpPr>
            <p:grpSp>
              <p:nvGrpSpPr>
                <p:cNvPr id="21" name="Groupe 45">
                  <a:extLst>
                    <a:ext uri="{FF2B5EF4-FFF2-40B4-BE49-F238E27FC236}">
                      <a16:creationId xmlns:a16="http://schemas.microsoft.com/office/drawing/2014/main" id="{FB56381E-785F-E14E-ADB1-B446859F1902}"/>
                    </a:ext>
                  </a:extLst>
                </p:cNvPr>
                <p:cNvGrpSpPr/>
                <p:nvPr/>
              </p:nvGrpSpPr>
              <p:grpSpPr>
                <a:xfrm>
                  <a:off x="694864" y="3303251"/>
                  <a:ext cx="655678" cy="109873"/>
                  <a:chOff x="939135" y="5705879"/>
                  <a:chExt cx="655678" cy="109873"/>
                </a:xfrm>
              </p:grpSpPr>
              <p:sp>
                <p:nvSpPr>
                  <p:cNvPr id="23" name="ZoneTexte 47">
                    <a:extLst>
                      <a:ext uri="{FF2B5EF4-FFF2-40B4-BE49-F238E27FC236}">
                        <a16:creationId xmlns:a16="http://schemas.microsoft.com/office/drawing/2014/main" id="{2B52CB2E-BFD2-DB4C-82E8-5A65BAF4BEE2}"/>
                      </a:ext>
                    </a:extLst>
                  </p:cNvPr>
                  <p:cNvSpPr txBox="1"/>
                  <p:nvPr/>
                </p:nvSpPr>
                <p:spPr>
                  <a:xfrm>
                    <a:off x="939135" y="5705879"/>
                    <a:ext cx="655678" cy="109873"/>
                  </a:xfrm>
                  <a:prstGeom prst="rect">
                    <a:avLst/>
                  </a:prstGeom>
                  <a:noFill/>
                </p:spPr>
                <p:txBody>
                  <a:bodyPr wrap="none" rtlCol="0">
                    <a:spAutoFit/>
                  </a:bodyPr>
                  <a:lstStyle/>
                  <a:p>
                    <a:pPr algn="ctr"/>
                    <a:r>
                      <a:rPr lang="en-CA" sz="1300" dirty="0"/>
                      <a:t>P = 0.03</a:t>
                    </a:r>
                    <a:endParaRPr lang="fr-CA" sz="1300" dirty="0"/>
                  </a:p>
                </p:txBody>
              </p:sp>
              <p:cxnSp>
                <p:nvCxnSpPr>
                  <p:cNvPr id="24" name="Connecteur droit 48">
                    <a:extLst>
                      <a:ext uri="{FF2B5EF4-FFF2-40B4-BE49-F238E27FC236}">
                        <a16:creationId xmlns:a16="http://schemas.microsoft.com/office/drawing/2014/main" id="{0FF9C75D-6F92-C14B-A1A3-A5CEF0B62E57}"/>
                      </a:ext>
                    </a:extLst>
                  </p:cNvPr>
                  <p:cNvCxnSpPr/>
                  <p:nvPr/>
                </p:nvCxnSpPr>
                <p:spPr>
                  <a:xfrm>
                    <a:off x="1103351" y="5789230"/>
                    <a:ext cx="32068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2" name="Connecteur droit 46">
                  <a:extLst>
                    <a:ext uri="{FF2B5EF4-FFF2-40B4-BE49-F238E27FC236}">
                      <a16:creationId xmlns:a16="http://schemas.microsoft.com/office/drawing/2014/main" id="{F5326315-ED2F-F047-8800-65EB6AC13C07}"/>
                    </a:ext>
                  </a:extLst>
                </p:cNvPr>
                <p:cNvCxnSpPr/>
                <p:nvPr/>
              </p:nvCxnSpPr>
              <p:spPr>
                <a:xfrm>
                  <a:off x="857009" y="3386526"/>
                  <a:ext cx="0" cy="4507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0" name="Connecteur droit 936">
                <a:extLst>
                  <a:ext uri="{FF2B5EF4-FFF2-40B4-BE49-F238E27FC236}">
                    <a16:creationId xmlns:a16="http://schemas.microsoft.com/office/drawing/2014/main" id="{7B517A60-913B-4A4E-A428-3E1247CA9961}"/>
                  </a:ext>
                </a:extLst>
              </p:cNvPr>
              <p:cNvCxnSpPr>
                <a:cxnSpLocks/>
              </p:cNvCxnSpPr>
              <p:nvPr/>
            </p:nvCxnSpPr>
            <p:spPr>
              <a:xfrm>
                <a:off x="4567835" y="1363258"/>
                <a:ext cx="0" cy="31071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 name="ZoneTexte 1">
              <a:extLst>
                <a:ext uri="{FF2B5EF4-FFF2-40B4-BE49-F238E27FC236}">
                  <a16:creationId xmlns:a16="http://schemas.microsoft.com/office/drawing/2014/main" id="{FA576A82-1055-094B-81FE-85880743EEB6}"/>
                </a:ext>
              </a:extLst>
            </p:cNvPr>
            <p:cNvSpPr txBox="1"/>
            <p:nvPr/>
          </p:nvSpPr>
          <p:spPr>
            <a:xfrm>
              <a:off x="3013326" y="3645719"/>
              <a:ext cx="1587567" cy="276654"/>
            </a:xfrm>
            <a:prstGeom prst="rect">
              <a:avLst/>
            </a:prstGeom>
            <a:noFill/>
          </p:spPr>
          <p:txBody>
            <a:bodyPr wrap="none" lIns="75859" tIns="37929" rIns="75859" bIns="37929" rtlCol="0">
              <a:spAutoFit/>
            </a:bodyPr>
            <a:lstStyle/>
            <a:p>
              <a:r>
                <a:rPr lang="fr-CA" sz="1300" dirty="0"/>
                <a:t>E = reverse </a:t>
              </a:r>
              <a:r>
                <a:rPr lang="fr-CA" sz="1300" dirty="0" err="1"/>
                <a:t>transcript</a:t>
              </a:r>
              <a:endParaRPr lang="fr-CA" sz="1300" dirty="0"/>
            </a:p>
          </p:txBody>
        </p:sp>
        <p:sp>
          <p:nvSpPr>
            <p:cNvPr id="16" name="ZoneTexte 41">
              <a:extLst>
                <a:ext uri="{FF2B5EF4-FFF2-40B4-BE49-F238E27FC236}">
                  <a16:creationId xmlns:a16="http://schemas.microsoft.com/office/drawing/2014/main" id="{FAC26E33-E40E-9340-8722-D39F050710C0}"/>
                </a:ext>
              </a:extLst>
            </p:cNvPr>
            <p:cNvSpPr txBox="1"/>
            <p:nvPr/>
          </p:nvSpPr>
          <p:spPr>
            <a:xfrm>
              <a:off x="5592267" y="3645719"/>
              <a:ext cx="722265" cy="276654"/>
            </a:xfrm>
            <a:prstGeom prst="rect">
              <a:avLst/>
            </a:prstGeom>
            <a:noFill/>
          </p:spPr>
          <p:txBody>
            <a:bodyPr wrap="none" lIns="75859" tIns="37929" rIns="75859" bIns="37929" rtlCol="0">
              <a:spAutoFit/>
            </a:bodyPr>
            <a:lstStyle/>
            <a:p>
              <a:r>
                <a:rPr lang="fr-CA" sz="1300" dirty="0"/>
                <a:t>D = DNA</a:t>
              </a:r>
            </a:p>
          </p:txBody>
        </p:sp>
        <p:sp>
          <p:nvSpPr>
            <p:cNvPr id="17" name="Rectangle 16">
              <a:extLst>
                <a:ext uri="{FF2B5EF4-FFF2-40B4-BE49-F238E27FC236}">
                  <a16:creationId xmlns:a16="http://schemas.microsoft.com/office/drawing/2014/main" id="{3CD7BC0E-3D2E-BA4A-A8B6-C2F40A4E114C}"/>
                </a:ext>
              </a:extLst>
            </p:cNvPr>
            <p:cNvSpPr/>
            <p:nvPr/>
          </p:nvSpPr>
          <p:spPr>
            <a:xfrm rot="16200000">
              <a:off x="-384537" y="1974614"/>
              <a:ext cx="1694003" cy="45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5859" tIns="37929" rIns="75859" bIns="37929" rtlCol="0" anchor="ctr"/>
            <a:lstStyle/>
            <a:p>
              <a:pPr algn="ctr"/>
              <a:r>
                <a:rPr lang="en-CA" sz="1400" dirty="0">
                  <a:solidFill>
                    <a:schemeClr val="tx1"/>
                  </a:solidFill>
                </a:rPr>
                <a:t>Copies/10</a:t>
              </a:r>
              <a:r>
                <a:rPr lang="en-CA" sz="1400" baseline="30000" dirty="0">
                  <a:solidFill>
                    <a:schemeClr val="tx1"/>
                  </a:solidFill>
                </a:rPr>
                <a:t>6</a:t>
              </a:r>
              <a:r>
                <a:rPr lang="en-CA" sz="1400" dirty="0">
                  <a:solidFill>
                    <a:schemeClr val="tx1"/>
                  </a:solidFill>
                </a:rPr>
                <a:t> cells </a:t>
              </a:r>
            </a:p>
          </p:txBody>
        </p:sp>
        <p:sp>
          <p:nvSpPr>
            <p:cNvPr id="18" name="Rectangle 17">
              <a:extLst>
                <a:ext uri="{FF2B5EF4-FFF2-40B4-BE49-F238E27FC236}">
                  <a16:creationId xmlns:a16="http://schemas.microsoft.com/office/drawing/2014/main" id="{F47B1F0E-DAC1-9B45-88AF-719EA0583FA6}"/>
                </a:ext>
              </a:extLst>
            </p:cNvPr>
            <p:cNvSpPr/>
            <p:nvPr/>
          </p:nvSpPr>
          <p:spPr>
            <a:xfrm rot="16200000">
              <a:off x="3886987" y="1975956"/>
              <a:ext cx="1694003" cy="45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5859" tIns="37929" rIns="75859" bIns="37929" rtlCol="0" anchor="ctr"/>
            <a:lstStyle/>
            <a:p>
              <a:pPr algn="ctr"/>
              <a:r>
                <a:rPr lang="en-CA" sz="1400" dirty="0">
                  <a:solidFill>
                    <a:schemeClr val="tx1"/>
                  </a:solidFill>
                </a:rPr>
                <a:t>Copies/10</a:t>
              </a:r>
              <a:r>
                <a:rPr lang="en-CA" sz="1400" baseline="30000" dirty="0">
                  <a:solidFill>
                    <a:schemeClr val="tx1"/>
                  </a:solidFill>
                </a:rPr>
                <a:t>6</a:t>
              </a:r>
              <a:r>
                <a:rPr lang="en-CA" sz="1400" dirty="0">
                  <a:solidFill>
                    <a:schemeClr val="tx1"/>
                  </a:solidFill>
                </a:rPr>
                <a:t> cells </a:t>
              </a:r>
            </a:p>
          </p:txBody>
        </p:sp>
      </p:grpSp>
      <p:sp>
        <p:nvSpPr>
          <p:cNvPr id="31" name="TextBox 30">
            <a:extLst>
              <a:ext uri="{FF2B5EF4-FFF2-40B4-BE49-F238E27FC236}">
                <a16:creationId xmlns:a16="http://schemas.microsoft.com/office/drawing/2014/main" id="{723F6550-22B5-6542-9B3D-645EA07063FF}"/>
              </a:ext>
            </a:extLst>
          </p:cNvPr>
          <p:cNvSpPr txBox="1"/>
          <p:nvPr/>
        </p:nvSpPr>
        <p:spPr>
          <a:xfrm>
            <a:off x="-14006" y="6003163"/>
            <a:ext cx="4401077" cy="369332"/>
          </a:xfrm>
          <a:prstGeom prst="rect">
            <a:avLst/>
          </a:prstGeom>
          <a:noFill/>
        </p:spPr>
        <p:txBody>
          <a:bodyPr wrap="none" rtlCol="0">
            <a:spAutoFit/>
          </a:bodyPr>
          <a:lstStyle/>
          <a:p>
            <a:r>
              <a:rPr lang="en-CA" dirty="0" err="1"/>
              <a:t>Henintsoa</a:t>
            </a:r>
            <a:r>
              <a:rPr lang="en-CA" dirty="0"/>
              <a:t> </a:t>
            </a:r>
            <a:r>
              <a:rPr lang="en-CA" dirty="0" err="1"/>
              <a:t>Rabezanahary</a:t>
            </a:r>
            <a:r>
              <a:rPr lang="en-CA" dirty="0"/>
              <a:t>, BS3.08, CAHR 2019</a:t>
            </a:r>
            <a:endParaRPr lang="en-US" dirty="0"/>
          </a:p>
        </p:txBody>
      </p:sp>
      <p:graphicFrame>
        <p:nvGraphicFramePr>
          <p:cNvPr id="33" name="Objeto 16">
            <a:extLst>
              <a:ext uri="{FF2B5EF4-FFF2-40B4-BE49-F238E27FC236}">
                <a16:creationId xmlns:a16="http://schemas.microsoft.com/office/drawing/2014/main" id="{91224238-5DD5-AC47-AAB7-01A04DA91C62}"/>
              </a:ext>
            </a:extLst>
          </p:cNvPr>
          <p:cNvGraphicFramePr>
            <a:graphicFrameLocks noChangeAspect="1"/>
          </p:cNvGraphicFramePr>
          <p:nvPr>
            <p:extLst>
              <p:ext uri="{D42A27DB-BD31-4B8C-83A1-F6EECF244321}">
                <p14:modId xmlns:p14="http://schemas.microsoft.com/office/powerpoint/2010/main" val="3463770032"/>
              </p:ext>
            </p:extLst>
          </p:nvPr>
        </p:nvGraphicFramePr>
        <p:xfrm>
          <a:off x="8700803" y="1112621"/>
          <a:ext cx="3766401" cy="2529741"/>
        </p:xfrm>
        <a:graphic>
          <a:graphicData uri="http://schemas.openxmlformats.org/presentationml/2006/ole">
            <mc:AlternateContent xmlns:mc="http://schemas.openxmlformats.org/markup-compatibility/2006">
              <mc:Choice xmlns:v="urn:schemas-microsoft-com:vml" Requires="v">
                <p:oleObj spid="_x0000_s5197" name="Prism 8" r:id="rId8" imgW="3624046" imgH="2597380" progId="">
                  <p:embed/>
                </p:oleObj>
              </mc:Choice>
              <mc:Fallback>
                <p:oleObj name="Prism 8" r:id="rId8" imgW="3624046" imgH="2597380" progId="">
                  <p:embed/>
                  <p:pic>
                    <p:nvPicPr>
                      <p:cNvPr id="33" name="Objeto 16">
                        <a:extLst>
                          <a:ext uri="{FF2B5EF4-FFF2-40B4-BE49-F238E27FC236}">
                            <a16:creationId xmlns:a16="http://schemas.microsoft.com/office/drawing/2014/main" id="{91224238-5DD5-AC47-AAB7-01A04DA91C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00803" y="1112621"/>
                        <a:ext cx="3766401" cy="2529741"/>
                      </a:xfrm>
                      <a:prstGeom prst="rect">
                        <a:avLst/>
                      </a:prstGeom>
                      <a:noFill/>
                      <a:extLst/>
                    </p:spPr>
                  </p:pic>
                </p:oleObj>
              </mc:Fallback>
            </mc:AlternateContent>
          </a:graphicData>
        </a:graphic>
      </p:graphicFrame>
      <p:sp>
        <p:nvSpPr>
          <p:cNvPr id="7" name="Rectangle 6">
            <a:extLst>
              <a:ext uri="{FF2B5EF4-FFF2-40B4-BE49-F238E27FC236}">
                <a16:creationId xmlns:a16="http://schemas.microsoft.com/office/drawing/2014/main" id="{69263EDD-8F17-2944-A8B7-8213D1A563E9}"/>
              </a:ext>
            </a:extLst>
          </p:cNvPr>
          <p:cNvSpPr/>
          <p:nvPr/>
        </p:nvSpPr>
        <p:spPr>
          <a:xfrm>
            <a:off x="8646725" y="592667"/>
            <a:ext cx="852875" cy="289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15">
            <a:extLst>
              <a:ext uri="{FF2B5EF4-FFF2-40B4-BE49-F238E27FC236}">
                <a16:creationId xmlns:a16="http://schemas.microsoft.com/office/drawing/2014/main" id="{B88C66E8-DBCE-0341-BF54-E94F6A65BCC5}"/>
              </a:ext>
            </a:extLst>
          </p:cNvPr>
          <p:cNvSpPr txBox="1"/>
          <p:nvPr/>
        </p:nvSpPr>
        <p:spPr>
          <a:xfrm flipH="1">
            <a:off x="8574154" y="1005757"/>
            <a:ext cx="1376390" cy="377026"/>
          </a:xfrm>
          <a:prstGeom prst="rect">
            <a:avLst/>
          </a:prstGeom>
          <a:noFill/>
        </p:spPr>
        <p:txBody>
          <a:bodyPr wrap="square" lIns="68580" tIns="34290" rIns="68580" bIns="34290" rtlCol="0">
            <a:spAutoFit/>
          </a:bodyPr>
          <a:lstStyle/>
          <a:p>
            <a:r>
              <a:rPr lang="en-CA" sz="2000" b="1" dirty="0">
                <a:latin typeface="Arial" panose="020B0604020202020204" pitchFamily="34" charset="0"/>
                <a:cs typeface="Arial" panose="020B0604020202020204" pitchFamily="34" charset="0"/>
              </a:rPr>
              <a:t>HIV DNA </a:t>
            </a:r>
          </a:p>
        </p:txBody>
      </p:sp>
      <p:pic>
        <p:nvPicPr>
          <p:cNvPr id="5" name="Picture 4">
            <a:extLst>
              <a:ext uri="{FF2B5EF4-FFF2-40B4-BE49-F238E27FC236}">
                <a16:creationId xmlns:a16="http://schemas.microsoft.com/office/drawing/2014/main" id="{906DDF97-A9F1-8F45-95BC-5770D3ECD4F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051194" y="1022472"/>
            <a:ext cx="3469190" cy="2463800"/>
          </a:xfrm>
          <a:prstGeom prst="rect">
            <a:avLst/>
          </a:prstGeom>
        </p:spPr>
      </p:pic>
    </p:spTree>
    <p:extLst>
      <p:ext uri="{BB962C8B-B14F-4D97-AF65-F5344CB8AC3E}">
        <p14:creationId xmlns:p14="http://schemas.microsoft.com/office/powerpoint/2010/main" val="556394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DA55-77E1-A549-9B2D-7C7F9FAB10CF}"/>
              </a:ext>
            </a:extLst>
          </p:cNvPr>
          <p:cNvSpPr>
            <a:spLocks noGrp="1"/>
          </p:cNvSpPr>
          <p:nvPr>
            <p:ph type="title"/>
          </p:nvPr>
        </p:nvSpPr>
        <p:spPr/>
        <p:txBody>
          <a:bodyPr/>
          <a:lstStyle/>
          <a:p>
            <a:r>
              <a:rPr lang="en-US" dirty="0"/>
              <a:t>Decreased inflammation and T cell activation among HESN Female Sex </a:t>
            </a:r>
            <a:br>
              <a:rPr lang="en-US" dirty="0"/>
            </a:br>
            <a:r>
              <a:rPr lang="en-US" dirty="0"/>
              <a:t>Workers</a:t>
            </a:r>
          </a:p>
        </p:txBody>
      </p:sp>
      <p:sp>
        <p:nvSpPr>
          <p:cNvPr id="3" name="Content Placeholder 2">
            <a:extLst>
              <a:ext uri="{FF2B5EF4-FFF2-40B4-BE49-F238E27FC236}">
                <a16:creationId xmlns:a16="http://schemas.microsoft.com/office/drawing/2014/main" id="{4B6A9E62-71D1-EE48-8BAB-322C26B01CE2}"/>
              </a:ext>
            </a:extLst>
          </p:cNvPr>
          <p:cNvSpPr>
            <a:spLocks noGrp="1"/>
          </p:cNvSpPr>
          <p:nvPr>
            <p:ph idx="1"/>
          </p:nvPr>
        </p:nvSpPr>
        <p:spPr/>
        <p:txBody>
          <a:bodyPr/>
          <a:lstStyle/>
          <a:p>
            <a:r>
              <a:rPr lang="en-US" dirty="0"/>
              <a:t>In a cohort of female sex workers (FSW) from Kenya, HIV-exposed seronegative (HESN) workers have lower cervical inflammation and lower systemic T-cell activation than newer HIV- sex workers. </a:t>
            </a:r>
          </a:p>
        </p:txBody>
      </p:sp>
      <p:sp>
        <p:nvSpPr>
          <p:cNvPr id="4" name="TextBox 3">
            <a:extLst>
              <a:ext uri="{FF2B5EF4-FFF2-40B4-BE49-F238E27FC236}">
                <a16:creationId xmlns:a16="http://schemas.microsoft.com/office/drawing/2014/main" id="{5F6C64A2-41BA-F94F-8CFA-DFCB3BDB43CF}"/>
              </a:ext>
            </a:extLst>
          </p:cNvPr>
          <p:cNvSpPr txBox="1"/>
          <p:nvPr/>
        </p:nvSpPr>
        <p:spPr>
          <a:xfrm>
            <a:off x="8712458" y="6488668"/>
            <a:ext cx="3179460" cy="369332"/>
          </a:xfrm>
          <a:prstGeom prst="rect">
            <a:avLst/>
          </a:prstGeom>
          <a:noFill/>
        </p:spPr>
        <p:txBody>
          <a:bodyPr wrap="none" rtlCol="0">
            <a:spAutoFit/>
          </a:bodyPr>
          <a:lstStyle/>
          <a:p>
            <a:r>
              <a:rPr lang="en-US" dirty="0"/>
              <a:t>Keith Fowke, KP1.05 CAHR 2019</a:t>
            </a:r>
          </a:p>
        </p:txBody>
      </p:sp>
      <p:grpSp>
        <p:nvGrpSpPr>
          <p:cNvPr id="6" name="Group 5">
            <a:extLst>
              <a:ext uri="{FF2B5EF4-FFF2-40B4-BE49-F238E27FC236}">
                <a16:creationId xmlns:a16="http://schemas.microsoft.com/office/drawing/2014/main" id="{742B38F8-0500-1442-B651-A142654B9119}"/>
              </a:ext>
            </a:extLst>
          </p:cNvPr>
          <p:cNvGrpSpPr/>
          <p:nvPr/>
        </p:nvGrpSpPr>
        <p:grpSpPr>
          <a:xfrm>
            <a:off x="486694" y="3946811"/>
            <a:ext cx="2774004" cy="2547389"/>
            <a:chOff x="490983" y="1487526"/>
            <a:chExt cx="2861082" cy="3170399"/>
          </a:xfrm>
        </p:grpSpPr>
        <p:pic>
          <p:nvPicPr>
            <p:cNvPr id="8" name="Picture 7">
              <a:extLst>
                <a:ext uri="{FF2B5EF4-FFF2-40B4-BE49-F238E27FC236}">
                  <a16:creationId xmlns:a16="http://schemas.microsoft.com/office/drawing/2014/main" id="{304371C5-5904-AA4E-900F-26A775D5ED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983" y="1856858"/>
              <a:ext cx="2861082" cy="2801067"/>
            </a:xfrm>
            <a:prstGeom prst="rect">
              <a:avLst/>
            </a:prstGeom>
          </p:spPr>
        </p:pic>
        <p:sp>
          <p:nvSpPr>
            <p:cNvPr id="9" name="TextBox 8">
              <a:extLst>
                <a:ext uri="{FF2B5EF4-FFF2-40B4-BE49-F238E27FC236}">
                  <a16:creationId xmlns:a16="http://schemas.microsoft.com/office/drawing/2014/main" id="{23353D81-5542-1A4E-846A-5E2C84BA0084}"/>
                </a:ext>
              </a:extLst>
            </p:cNvPr>
            <p:cNvSpPr txBox="1"/>
            <p:nvPr/>
          </p:nvSpPr>
          <p:spPr>
            <a:xfrm>
              <a:off x="1115616" y="1487526"/>
              <a:ext cx="2000484" cy="369332"/>
            </a:xfrm>
            <a:prstGeom prst="rect">
              <a:avLst/>
            </a:prstGeom>
            <a:noFill/>
          </p:spPr>
          <p:txBody>
            <a:bodyPr wrap="none" rtlCol="0">
              <a:spAutoFit/>
            </a:bodyPr>
            <a:lstStyle/>
            <a:p>
              <a:r>
                <a:rPr lang="en-US" dirty="0"/>
                <a:t>Inflammation score</a:t>
              </a:r>
            </a:p>
          </p:txBody>
        </p:sp>
      </p:grpSp>
      <p:grpSp>
        <p:nvGrpSpPr>
          <p:cNvPr id="10" name="Group 9">
            <a:extLst>
              <a:ext uri="{FF2B5EF4-FFF2-40B4-BE49-F238E27FC236}">
                <a16:creationId xmlns:a16="http://schemas.microsoft.com/office/drawing/2014/main" id="{C28EB203-4A25-4E41-BB9A-294D0270E363}"/>
              </a:ext>
            </a:extLst>
          </p:cNvPr>
          <p:cNvGrpSpPr/>
          <p:nvPr/>
        </p:nvGrpSpPr>
        <p:grpSpPr>
          <a:xfrm>
            <a:off x="5950569" y="3946810"/>
            <a:ext cx="2670175" cy="2015672"/>
            <a:chOff x="5796136" y="1505861"/>
            <a:chExt cx="2743100" cy="2469922"/>
          </a:xfrm>
        </p:grpSpPr>
        <p:pic>
          <p:nvPicPr>
            <p:cNvPr id="16" name="Picture 15">
              <a:extLst>
                <a:ext uri="{FF2B5EF4-FFF2-40B4-BE49-F238E27FC236}">
                  <a16:creationId xmlns:a16="http://schemas.microsoft.com/office/drawing/2014/main" id="{D9F2D75C-4516-974F-B859-176C29A80F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6136" y="1820249"/>
              <a:ext cx="2743100" cy="2155534"/>
            </a:xfrm>
            <a:prstGeom prst="rect">
              <a:avLst/>
            </a:prstGeom>
          </p:spPr>
        </p:pic>
        <p:sp>
          <p:nvSpPr>
            <p:cNvPr id="17" name="TextBox 3">
              <a:extLst>
                <a:ext uri="{FF2B5EF4-FFF2-40B4-BE49-F238E27FC236}">
                  <a16:creationId xmlns:a16="http://schemas.microsoft.com/office/drawing/2014/main" id="{325794E1-7C7E-7B4F-A243-53578F2937E4}"/>
                </a:ext>
              </a:extLst>
            </p:cNvPr>
            <p:cNvSpPr txBox="1"/>
            <p:nvPr/>
          </p:nvSpPr>
          <p:spPr>
            <a:xfrm>
              <a:off x="6361045" y="1505861"/>
              <a:ext cx="1612686" cy="369332"/>
            </a:xfrm>
            <a:prstGeom prst="rect">
              <a:avLst/>
            </a:prstGeom>
            <a:noFill/>
          </p:spPr>
          <p:txBody>
            <a:bodyPr wrap="none" rtlCol="0">
              <a:spAutoFit/>
            </a:bodyPr>
            <a:lstStyle/>
            <a:p>
              <a:r>
                <a:rPr lang="en-US" dirty="0"/>
                <a:t>HIV Target cells</a:t>
              </a:r>
            </a:p>
          </p:txBody>
        </p:sp>
      </p:grpSp>
      <p:grpSp>
        <p:nvGrpSpPr>
          <p:cNvPr id="11" name="Group 10">
            <a:extLst>
              <a:ext uri="{FF2B5EF4-FFF2-40B4-BE49-F238E27FC236}">
                <a16:creationId xmlns:a16="http://schemas.microsoft.com/office/drawing/2014/main" id="{774D69E0-2162-DC4E-92F9-536E50997A11}"/>
              </a:ext>
            </a:extLst>
          </p:cNvPr>
          <p:cNvGrpSpPr/>
          <p:nvPr/>
        </p:nvGrpSpPr>
        <p:grpSpPr>
          <a:xfrm>
            <a:off x="3286031" y="3946810"/>
            <a:ext cx="6613853" cy="2529863"/>
            <a:chOff x="935606" y="3778592"/>
            <a:chExt cx="6747083" cy="3101806"/>
          </a:xfrm>
        </p:grpSpPr>
        <p:grpSp>
          <p:nvGrpSpPr>
            <p:cNvPr id="12" name="Group 11">
              <a:extLst>
                <a:ext uri="{FF2B5EF4-FFF2-40B4-BE49-F238E27FC236}">
                  <a16:creationId xmlns:a16="http://schemas.microsoft.com/office/drawing/2014/main" id="{DE6F732E-94B8-254D-8BB5-38E208680F5A}"/>
                </a:ext>
              </a:extLst>
            </p:cNvPr>
            <p:cNvGrpSpPr/>
            <p:nvPr/>
          </p:nvGrpSpPr>
          <p:grpSpPr>
            <a:xfrm>
              <a:off x="935606" y="3778592"/>
              <a:ext cx="2798388" cy="3101806"/>
              <a:chOff x="935606" y="3778592"/>
              <a:chExt cx="2798388" cy="3101806"/>
            </a:xfrm>
          </p:grpSpPr>
          <p:pic>
            <p:nvPicPr>
              <p:cNvPr id="14" name="Picture 13">
                <a:extLst>
                  <a:ext uri="{FF2B5EF4-FFF2-40B4-BE49-F238E27FC236}">
                    <a16:creationId xmlns:a16="http://schemas.microsoft.com/office/drawing/2014/main" id="{D469A75E-9717-9A48-9532-9BD855900733}"/>
                  </a:ext>
                </a:extLst>
              </p:cNvPr>
              <p:cNvPicPr>
                <a:picLocks noChangeAspect="1"/>
              </p:cNvPicPr>
              <p:nvPr/>
            </p:nvPicPr>
            <p:blipFill>
              <a:blip r:embed="rId5"/>
              <a:stretch>
                <a:fillRect/>
              </a:stretch>
            </p:blipFill>
            <p:spPr>
              <a:xfrm>
                <a:off x="935606" y="4113000"/>
                <a:ext cx="2798388" cy="2767398"/>
              </a:xfrm>
              <a:prstGeom prst="rect">
                <a:avLst/>
              </a:prstGeom>
            </p:spPr>
          </p:pic>
          <p:sp>
            <p:nvSpPr>
              <p:cNvPr id="15" name="TextBox 8">
                <a:extLst>
                  <a:ext uri="{FF2B5EF4-FFF2-40B4-BE49-F238E27FC236}">
                    <a16:creationId xmlns:a16="http://schemas.microsoft.com/office/drawing/2014/main" id="{0E87CB03-DA5B-7040-8176-CB806B977D70}"/>
                  </a:ext>
                </a:extLst>
              </p:cNvPr>
              <p:cNvSpPr txBox="1"/>
              <p:nvPr/>
            </p:nvSpPr>
            <p:spPr>
              <a:xfrm>
                <a:off x="1489805" y="3778592"/>
                <a:ext cx="1822102" cy="369332"/>
              </a:xfrm>
              <a:prstGeom prst="rect">
                <a:avLst/>
              </a:prstGeom>
              <a:solidFill>
                <a:schemeClr val="bg1"/>
              </a:solidFill>
            </p:spPr>
            <p:txBody>
              <a:bodyPr wrap="none" rtlCol="0">
                <a:spAutoFit/>
              </a:bodyPr>
              <a:lstStyle/>
              <a:p>
                <a:r>
                  <a:rPr lang="en-US" dirty="0"/>
                  <a:t>Regulatory T cells</a:t>
                </a:r>
              </a:p>
            </p:txBody>
          </p:sp>
        </p:grpSp>
        <p:pic>
          <p:nvPicPr>
            <p:cNvPr id="13" name="Picture 12">
              <a:extLst>
                <a:ext uri="{FF2B5EF4-FFF2-40B4-BE49-F238E27FC236}">
                  <a16:creationId xmlns:a16="http://schemas.microsoft.com/office/drawing/2014/main" id="{5C7B8403-53B0-0647-9FD1-990E1F926A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82485" y="5100653"/>
              <a:ext cx="1000204" cy="792088"/>
            </a:xfrm>
            <a:prstGeom prst="rect">
              <a:avLst/>
            </a:prstGeom>
          </p:spPr>
        </p:pic>
      </p:grpSp>
    </p:spTree>
    <p:extLst>
      <p:ext uri="{BB962C8B-B14F-4D97-AF65-F5344CB8AC3E}">
        <p14:creationId xmlns:p14="http://schemas.microsoft.com/office/powerpoint/2010/main" val="3442348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DEEC-916B-0549-BFD5-CAD296118C9C}"/>
              </a:ext>
            </a:extLst>
          </p:cNvPr>
          <p:cNvSpPr>
            <a:spLocks noGrp="1"/>
          </p:cNvSpPr>
          <p:nvPr>
            <p:ph type="title"/>
          </p:nvPr>
        </p:nvSpPr>
        <p:spPr/>
        <p:txBody>
          <a:bodyPr>
            <a:normAutofit/>
          </a:bodyPr>
          <a:lstStyle/>
          <a:p>
            <a:r>
              <a:rPr lang="en-US" sz="4800" dirty="0"/>
              <a:t>Promising avenues for HIV Cure research</a:t>
            </a:r>
          </a:p>
        </p:txBody>
      </p:sp>
      <p:sp>
        <p:nvSpPr>
          <p:cNvPr id="3" name="Content Placeholder 2">
            <a:extLst>
              <a:ext uri="{FF2B5EF4-FFF2-40B4-BE49-F238E27FC236}">
                <a16:creationId xmlns:a16="http://schemas.microsoft.com/office/drawing/2014/main" id="{B5D5A1C1-CCC2-0344-9696-D2E9F5F67B25}"/>
              </a:ext>
            </a:extLst>
          </p:cNvPr>
          <p:cNvSpPr>
            <a:spLocks noGrp="1"/>
          </p:cNvSpPr>
          <p:nvPr>
            <p:ph idx="1"/>
          </p:nvPr>
        </p:nvSpPr>
        <p:spPr>
          <a:xfrm>
            <a:off x="805451" y="1377138"/>
            <a:ext cx="10783170" cy="4801269"/>
          </a:xfrm>
        </p:spPr>
        <p:txBody>
          <a:bodyPr>
            <a:normAutofit/>
          </a:bodyPr>
          <a:lstStyle/>
          <a:p>
            <a:pPr>
              <a:spcAft>
                <a:spcPts val="1800"/>
              </a:spcAft>
            </a:pPr>
            <a:r>
              <a:rPr lang="en-US" sz="2400" dirty="0"/>
              <a:t>HIV subtypes target different regions of non-B DNA for integration, nearby non-B DNA structures affect HIV latency and re-activation. Changing the stability of non-B structures (as demonstrated using G4) can affect the proportion of latent vs productively infected cells.</a:t>
            </a:r>
          </a:p>
          <a:p>
            <a:r>
              <a:rPr lang="en-US" sz="2400" dirty="0"/>
              <a:t>TIGIT blockade resulted in increased NK-cell mediated killing of PVR labelled cells, while TIGIT engagement reduced HIV-specific ADCC in an in vitro model of cells harvested from HIV+/HCMV+ donors.</a:t>
            </a:r>
          </a:p>
          <a:p>
            <a:endParaRPr lang="en-US" sz="2400" dirty="0"/>
          </a:p>
          <a:p>
            <a:endParaRPr lang="en-US" sz="2400" dirty="0"/>
          </a:p>
        </p:txBody>
      </p:sp>
      <p:sp>
        <p:nvSpPr>
          <p:cNvPr id="32" name="TextBox 31">
            <a:extLst>
              <a:ext uri="{FF2B5EF4-FFF2-40B4-BE49-F238E27FC236}">
                <a16:creationId xmlns:a16="http://schemas.microsoft.com/office/drawing/2014/main" id="{D5946358-B7E0-3C4F-8E9D-FA7E55EC3982}"/>
              </a:ext>
            </a:extLst>
          </p:cNvPr>
          <p:cNvSpPr txBox="1"/>
          <p:nvPr/>
        </p:nvSpPr>
        <p:spPr>
          <a:xfrm>
            <a:off x="8462628" y="2484720"/>
            <a:ext cx="3407984" cy="369332"/>
          </a:xfrm>
          <a:prstGeom prst="rect">
            <a:avLst/>
          </a:prstGeom>
          <a:noFill/>
        </p:spPr>
        <p:txBody>
          <a:bodyPr wrap="none" rtlCol="0">
            <a:spAutoFit/>
          </a:bodyPr>
          <a:lstStyle/>
          <a:p>
            <a:r>
              <a:rPr lang="en-US" dirty="0"/>
              <a:t>Hannah </a:t>
            </a:r>
            <a:r>
              <a:rPr lang="en-US" dirty="0" err="1"/>
              <a:t>Ajoge</a:t>
            </a:r>
            <a:r>
              <a:rPr lang="en-US" dirty="0"/>
              <a:t>, BS4.04, CAHR 2019</a:t>
            </a:r>
          </a:p>
        </p:txBody>
      </p:sp>
      <p:sp>
        <p:nvSpPr>
          <p:cNvPr id="34" name="TextBox 33">
            <a:extLst>
              <a:ext uri="{FF2B5EF4-FFF2-40B4-BE49-F238E27FC236}">
                <a16:creationId xmlns:a16="http://schemas.microsoft.com/office/drawing/2014/main" id="{48547C1E-1DFE-4942-9D8F-7A611C64A1D7}"/>
              </a:ext>
            </a:extLst>
          </p:cNvPr>
          <p:cNvSpPr txBox="1"/>
          <p:nvPr/>
        </p:nvSpPr>
        <p:spPr>
          <a:xfrm>
            <a:off x="8676211" y="4005975"/>
            <a:ext cx="3194401" cy="369332"/>
          </a:xfrm>
          <a:prstGeom prst="rect">
            <a:avLst/>
          </a:prstGeom>
          <a:noFill/>
        </p:spPr>
        <p:txBody>
          <a:bodyPr wrap="none" rtlCol="0">
            <a:spAutoFit/>
          </a:bodyPr>
          <a:lstStyle/>
          <a:p>
            <a:r>
              <a:rPr lang="en-US" dirty="0"/>
              <a:t>Kayla Holder, BS1.02 CAHR 2019</a:t>
            </a:r>
          </a:p>
        </p:txBody>
      </p:sp>
    </p:spTree>
    <p:extLst>
      <p:ext uri="{BB962C8B-B14F-4D97-AF65-F5344CB8AC3E}">
        <p14:creationId xmlns:p14="http://schemas.microsoft.com/office/powerpoint/2010/main" val="38624644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DEEC-916B-0549-BFD5-CAD296118C9C}"/>
              </a:ext>
            </a:extLst>
          </p:cNvPr>
          <p:cNvSpPr>
            <a:spLocks noGrp="1"/>
          </p:cNvSpPr>
          <p:nvPr>
            <p:ph type="title"/>
          </p:nvPr>
        </p:nvSpPr>
        <p:spPr/>
        <p:txBody>
          <a:bodyPr>
            <a:normAutofit/>
          </a:bodyPr>
          <a:lstStyle/>
          <a:p>
            <a:r>
              <a:rPr lang="en-US" sz="4800" dirty="0"/>
              <a:t>Promising avenues for HIV Cure research</a:t>
            </a:r>
          </a:p>
        </p:txBody>
      </p:sp>
      <p:sp>
        <p:nvSpPr>
          <p:cNvPr id="3" name="Content Placeholder 2">
            <a:extLst>
              <a:ext uri="{FF2B5EF4-FFF2-40B4-BE49-F238E27FC236}">
                <a16:creationId xmlns:a16="http://schemas.microsoft.com/office/drawing/2014/main" id="{B5D5A1C1-CCC2-0344-9696-D2E9F5F67B25}"/>
              </a:ext>
            </a:extLst>
          </p:cNvPr>
          <p:cNvSpPr>
            <a:spLocks noGrp="1"/>
          </p:cNvSpPr>
          <p:nvPr>
            <p:ph idx="1"/>
          </p:nvPr>
        </p:nvSpPr>
        <p:spPr>
          <a:xfrm>
            <a:off x="805451" y="1377138"/>
            <a:ext cx="10783170" cy="4801269"/>
          </a:xfrm>
        </p:spPr>
        <p:txBody>
          <a:bodyPr>
            <a:normAutofit/>
          </a:bodyPr>
          <a:lstStyle/>
          <a:p>
            <a:r>
              <a:rPr lang="en-US" sz="2400" dirty="0"/>
              <a:t>Reducing endogenous IRF-1 expression (with CD4-specific aptamer SiRNA chimera</a:t>
            </a:r>
            <a:r>
              <a:rPr lang="en-US" sz="2400" cap="small" dirty="0"/>
              <a:t>)</a:t>
            </a:r>
            <a:r>
              <a:rPr lang="en-US" sz="2400" dirty="0"/>
              <a:t> in a humanized mouse model resulted in resistance to HIV infection by intravaginal challenge and increased the frequency of </a:t>
            </a:r>
            <a:r>
              <a:rPr lang="en-US" sz="2400" dirty="0" err="1"/>
              <a:t>Tregs</a:t>
            </a:r>
            <a:r>
              <a:rPr lang="en-US" sz="2400" dirty="0"/>
              <a:t> without affecting antiviral cytokine expression.</a:t>
            </a:r>
          </a:p>
          <a:p>
            <a:r>
              <a:rPr lang="en-US" sz="2400" dirty="0"/>
              <a:t>New humanized mouse model to study HIV cure and reservoir.</a:t>
            </a:r>
          </a:p>
          <a:p>
            <a:pPr lvl="1"/>
            <a:r>
              <a:rPr lang="en-US" sz="2000" dirty="0"/>
              <a:t>TKO-BLT mice have longer life expectancy, maintain HIV infection, and can be treated to viral suppression with </a:t>
            </a:r>
            <a:r>
              <a:rPr lang="en-US" sz="2000" dirty="0" err="1"/>
              <a:t>cART</a:t>
            </a:r>
            <a:r>
              <a:rPr lang="en-US" sz="2000" dirty="0"/>
              <a:t> and HIV latency can be induced. </a:t>
            </a:r>
          </a:p>
          <a:p>
            <a:endParaRPr lang="en-US" sz="2400" dirty="0"/>
          </a:p>
          <a:p>
            <a:endParaRPr lang="en-US" sz="2400" dirty="0"/>
          </a:p>
        </p:txBody>
      </p:sp>
      <p:sp>
        <p:nvSpPr>
          <p:cNvPr id="4" name="TextBox 3">
            <a:extLst>
              <a:ext uri="{FF2B5EF4-FFF2-40B4-BE49-F238E27FC236}">
                <a16:creationId xmlns:a16="http://schemas.microsoft.com/office/drawing/2014/main" id="{C3FBC8D2-ABEB-D648-8B99-6D2BA08546BF}"/>
              </a:ext>
            </a:extLst>
          </p:cNvPr>
          <p:cNvSpPr txBox="1"/>
          <p:nvPr/>
        </p:nvSpPr>
        <p:spPr>
          <a:xfrm>
            <a:off x="8462628" y="3659500"/>
            <a:ext cx="3534878" cy="369332"/>
          </a:xfrm>
          <a:prstGeom prst="rect">
            <a:avLst/>
          </a:prstGeom>
          <a:noFill/>
        </p:spPr>
        <p:txBody>
          <a:bodyPr wrap="none" rtlCol="0">
            <a:spAutoFit/>
          </a:bodyPr>
          <a:lstStyle/>
          <a:p>
            <a:r>
              <a:rPr lang="en-US" dirty="0"/>
              <a:t>Kerry Lavender, BS4.06, CAHR 2019</a:t>
            </a:r>
          </a:p>
        </p:txBody>
      </p:sp>
      <p:grpSp>
        <p:nvGrpSpPr>
          <p:cNvPr id="5" name="Group 4">
            <a:extLst>
              <a:ext uri="{FF2B5EF4-FFF2-40B4-BE49-F238E27FC236}">
                <a16:creationId xmlns:a16="http://schemas.microsoft.com/office/drawing/2014/main" id="{B81ED38D-FE45-D94E-817A-68383BF0DDED}"/>
              </a:ext>
            </a:extLst>
          </p:cNvPr>
          <p:cNvGrpSpPr/>
          <p:nvPr/>
        </p:nvGrpSpPr>
        <p:grpSpPr>
          <a:xfrm>
            <a:off x="2374003" y="4355642"/>
            <a:ext cx="7856064" cy="1650368"/>
            <a:chOff x="-257684" y="1577624"/>
            <a:chExt cx="9759563" cy="2699133"/>
          </a:xfrm>
        </p:grpSpPr>
        <p:sp>
          <p:nvSpPr>
            <p:cNvPr id="6" name="TextBox 5">
              <a:extLst>
                <a:ext uri="{FF2B5EF4-FFF2-40B4-BE49-F238E27FC236}">
                  <a16:creationId xmlns:a16="http://schemas.microsoft.com/office/drawing/2014/main" id="{B6B049FA-8A3E-6C42-980C-C7AF736F0CD0}"/>
                </a:ext>
              </a:extLst>
            </p:cNvPr>
            <p:cNvSpPr txBox="1"/>
            <p:nvPr/>
          </p:nvSpPr>
          <p:spPr>
            <a:xfrm>
              <a:off x="8082308" y="2437240"/>
              <a:ext cx="1350580" cy="503361"/>
            </a:xfrm>
            <a:prstGeom prst="rect">
              <a:avLst/>
            </a:prstGeom>
            <a:noFill/>
          </p:spPr>
          <p:txBody>
            <a:bodyPr wrap="square" rtlCol="0">
              <a:spAutoFit/>
            </a:bodyPr>
            <a:lstStyle/>
            <a:p>
              <a:r>
                <a:rPr lang="en-US" sz="1400" dirty="0"/>
                <a:t>B cells</a:t>
              </a:r>
            </a:p>
          </p:txBody>
        </p:sp>
        <p:pic>
          <p:nvPicPr>
            <p:cNvPr id="7" name="Picture 6" descr="Untitled-1.psd">
              <a:extLst>
                <a:ext uri="{FF2B5EF4-FFF2-40B4-BE49-F238E27FC236}">
                  <a16:creationId xmlns:a16="http://schemas.microsoft.com/office/drawing/2014/main" id="{3FD7F95F-D2A0-E843-949E-623B490817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199" y="1577624"/>
              <a:ext cx="1895856" cy="1161288"/>
            </a:xfrm>
            <a:prstGeom prst="rect">
              <a:avLst/>
            </a:prstGeom>
          </p:spPr>
        </p:pic>
        <p:grpSp>
          <p:nvGrpSpPr>
            <p:cNvPr id="8" name="Group 27">
              <a:extLst>
                <a:ext uri="{FF2B5EF4-FFF2-40B4-BE49-F238E27FC236}">
                  <a16:creationId xmlns:a16="http://schemas.microsoft.com/office/drawing/2014/main" id="{909E70D7-9F7E-7945-A18D-2B897D42A38A}"/>
                </a:ext>
              </a:extLst>
            </p:cNvPr>
            <p:cNvGrpSpPr/>
            <p:nvPr/>
          </p:nvGrpSpPr>
          <p:grpSpPr>
            <a:xfrm>
              <a:off x="-257684" y="1658249"/>
              <a:ext cx="4499735" cy="2093443"/>
              <a:chOff x="1977604" y="1357249"/>
              <a:chExt cx="4499735" cy="2093443"/>
            </a:xfrm>
          </p:grpSpPr>
          <p:sp>
            <p:nvSpPr>
              <p:cNvPr id="26" name="TextBox 25">
                <a:extLst>
                  <a:ext uri="{FF2B5EF4-FFF2-40B4-BE49-F238E27FC236}">
                    <a16:creationId xmlns:a16="http://schemas.microsoft.com/office/drawing/2014/main" id="{083F9357-66FC-4B44-AE63-885769632C36}"/>
                  </a:ext>
                </a:extLst>
              </p:cNvPr>
              <p:cNvSpPr txBox="1"/>
              <p:nvPr/>
            </p:nvSpPr>
            <p:spPr>
              <a:xfrm>
                <a:off x="2232228" y="2494308"/>
                <a:ext cx="2511857" cy="956384"/>
              </a:xfrm>
              <a:prstGeom prst="rect">
                <a:avLst/>
              </a:prstGeom>
              <a:noFill/>
            </p:spPr>
            <p:txBody>
              <a:bodyPr wrap="square" rtlCol="0">
                <a:spAutoFit/>
              </a:bodyPr>
              <a:lstStyle/>
              <a:p>
                <a:pPr algn="ctr"/>
                <a:r>
                  <a:rPr lang="en-US" sz="1600" dirty="0"/>
                  <a:t>CD34+ liver</a:t>
                </a:r>
              </a:p>
              <a:p>
                <a:pPr algn="ctr"/>
                <a:r>
                  <a:rPr lang="en-US" sz="1600" b="1" dirty="0"/>
                  <a:t> Progenitor </a:t>
                </a:r>
                <a:r>
                  <a:rPr lang="en-US" sz="1600" dirty="0"/>
                  <a:t>cells (IV)</a:t>
                </a:r>
              </a:p>
            </p:txBody>
          </p:sp>
          <p:sp>
            <p:nvSpPr>
              <p:cNvPr id="27" name="TextBox 26">
                <a:extLst>
                  <a:ext uri="{FF2B5EF4-FFF2-40B4-BE49-F238E27FC236}">
                    <a16:creationId xmlns:a16="http://schemas.microsoft.com/office/drawing/2014/main" id="{57215A2D-5318-5D4C-A258-8A30A2D12A85}"/>
                  </a:ext>
                </a:extLst>
              </p:cNvPr>
              <p:cNvSpPr txBox="1"/>
              <p:nvPr/>
            </p:nvSpPr>
            <p:spPr>
              <a:xfrm>
                <a:off x="1977604" y="1357249"/>
                <a:ext cx="2836822" cy="956384"/>
              </a:xfrm>
              <a:prstGeom prst="rect">
                <a:avLst/>
              </a:prstGeom>
              <a:noFill/>
            </p:spPr>
            <p:txBody>
              <a:bodyPr wrap="square" rtlCol="0">
                <a:spAutoFit/>
              </a:bodyPr>
              <a:lstStyle/>
              <a:p>
                <a:pPr algn="ctr"/>
                <a:r>
                  <a:rPr lang="en-US" sz="1600" dirty="0"/>
                  <a:t>Transplant </a:t>
                </a:r>
                <a:r>
                  <a:rPr lang="en-US" sz="1600" b="1" dirty="0"/>
                  <a:t>Liver/Thymus </a:t>
                </a:r>
                <a:r>
                  <a:rPr lang="en-US" sz="1600" dirty="0"/>
                  <a:t>under kidney capsule</a:t>
                </a:r>
              </a:p>
            </p:txBody>
          </p:sp>
          <p:sp>
            <p:nvSpPr>
              <p:cNvPr id="28" name="Bent Arrow 27">
                <a:extLst>
                  <a:ext uri="{FF2B5EF4-FFF2-40B4-BE49-F238E27FC236}">
                    <a16:creationId xmlns:a16="http://schemas.microsoft.com/office/drawing/2014/main" id="{EF8C4B52-5481-0045-B3A9-CB2DA6A815CA}"/>
                  </a:ext>
                </a:extLst>
              </p:cNvPr>
              <p:cNvSpPr/>
              <p:nvPr/>
            </p:nvSpPr>
            <p:spPr>
              <a:xfrm rot="16200000" flipV="1">
                <a:off x="5393341" y="1730594"/>
                <a:ext cx="450536" cy="1717460"/>
              </a:xfrm>
              <a:prstGeom prst="bentArrow">
                <a:avLst/>
              </a:prstGeom>
              <a:solidFill>
                <a:srgbClr val="203864"/>
              </a:solidFill>
              <a:ln>
                <a:solidFill>
                  <a:srgbClr val="2038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29" name="Right Arrow 28">
                <a:extLst>
                  <a:ext uri="{FF2B5EF4-FFF2-40B4-BE49-F238E27FC236}">
                    <a16:creationId xmlns:a16="http://schemas.microsoft.com/office/drawing/2014/main" id="{1EB4E421-DE2B-774C-B21F-0E8B6B4C1AC9}"/>
                  </a:ext>
                </a:extLst>
              </p:cNvPr>
              <p:cNvSpPr/>
              <p:nvPr/>
            </p:nvSpPr>
            <p:spPr>
              <a:xfrm>
                <a:off x="4750535" y="1771793"/>
                <a:ext cx="1284737" cy="249311"/>
              </a:xfrm>
              <a:prstGeom prst="rightArrow">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accent1">
                      <a:lumMod val="50000"/>
                    </a:schemeClr>
                  </a:solidFill>
                </a:endParaRPr>
              </a:p>
            </p:txBody>
          </p:sp>
          <p:sp>
            <p:nvSpPr>
              <p:cNvPr id="30" name="Lightning Bolt 29">
                <a:extLst>
                  <a:ext uri="{FF2B5EF4-FFF2-40B4-BE49-F238E27FC236}">
                    <a16:creationId xmlns:a16="http://schemas.microsoft.com/office/drawing/2014/main" id="{B59D6122-69E0-4747-9240-52A61C2CFDEE}"/>
                  </a:ext>
                </a:extLst>
              </p:cNvPr>
              <p:cNvSpPr/>
              <p:nvPr/>
            </p:nvSpPr>
            <p:spPr>
              <a:xfrm rot="17881582">
                <a:off x="5708367" y="2136417"/>
                <a:ext cx="741399" cy="279415"/>
              </a:xfrm>
              <a:prstGeom prst="lightningBolt">
                <a:avLst/>
              </a:prstGeom>
              <a:solidFill>
                <a:srgbClr val="FFC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1" name="TextBox 30">
                <a:extLst>
                  <a:ext uri="{FF2B5EF4-FFF2-40B4-BE49-F238E27FC236}">
                    <a16:creationId xmlns:a16="http://schemas.microsoft.com/office/drawing/2014/main" id="{AB9338B5-A17A-704A-BEAD-F8F1C8CA5D4B}"/>
                  </a:ext>
                </a:extLst>
              </p:cNvPr>
              <p:cNvSpPr txBox="1"/>
              <p:nvPr/>
            </p:nvSpPr>
            <p:spPr>
              <a:xfrm>
                <a:off x="4909501" y="2139957"/>
                <a:ext cx="990600" cy="553696"/>
              </a:xfrm>
              <a:prstGeom prst="rect">
                <a:avLst/>
              </a:prstGeom>
              <a:noFill/>
            </p:spPr>
            <p:txBody>
              <a:bodyPr wrap="square" rtlCol="0">
                <a:spAutoFit/>
              </a:bodyPr>
              <a:lstStyle/>
              <a:p>
                <a:r>
                  <a:rPr lang="en-US" sz="1600" dirty="0"/>
                  <a:t>500rad</a:t>
                </a:r>
              </a:p>
            </p:txBody>
          </p:sp>
        </p:grpSp>
        <p:grpSp>
          <p:nvGrpSpPr>
            <p:cNvPr id="9" name="Group 36">
              <a:extLst>
                <a:ext uri="{FF2B5EF4-FFF2-40B4-BE49-F238E27FC236}">
                  <a16:creationId xmlns:a16="http://schemas.microsoft.com/office/drawing/2014/main" id="{E131C708-4604-1743-82EA-47BF9A9699EF}"/>
                </a:ext>
              </a:extLst>
            </p:cNvPr>
            <p:cNvGrpSpPr/>
            <p:nvPr/>
          </p:nvGrpSpPr>
          <p:grpSpPr>
            <a:xfrm>
              <a:off x="5265985" y="1728613"/>
              <a:ext cx="4235894" cy="2548144"/>
              <a:chOff x="5469185" y="1690383"/>
              <a:chExt cx="4235894" cy="2548144"/>
            </a:xfrm>
          </p:grpSpPr>
          <p:sp>
            <p:nvSpPr>
              <p:cNvPr id="14" name="TextBox 13">
                <a:extLst>
                  <a:ext uri="{FF2B5EF4-FFF2-40B4-BE49-F238E27FC236}">
                    <a16:creationId xmlns:a16="http://schemas.microsoft.com/office/drawing/2014/main" id="{716547A5-D1C3-2D41-9D3D-892F47FE0308}"/>
                  </a:ext>
                </a:extLst>
              </p:cNvPr>
              <p:cNvSpPr txBox="1"/>
              <p:nvPr/>
            </p:nvSpPr>
            <p:spPr>
              <a:xfrm>
                <a:off x="5469185" y="1690383"/>
                <a:ext cx="1840491" cy="1359074"/>
              </a:xfrm>
              <a:prstGeom prst="rect">
                <a:avLst/>
              </a:prstGeom>
              <a:noFill/>
            </p:spPr>
            <p:txBody>
              <a:bodyPr wrap="square" rtlCol="0">
                <a:spAutoFit/>
              </a:bodyPr>
              <a:lstStyle/>
              <a:p>
                <a:r>
                  <a:rPr lang="en-US" sz="1600" dirty="0"/>
                  <a:t>Surrogate</a:t>
                </a:r>
                <a:br>
                  <a:rPr lang="en-US" sz="1600" dirty="0"/>
                </a:br>
                <a:r>
                  <a:rPr lang="en-US" sz="1600" dirty="0"/>
                  <a:t>human </a:t>
                </a:r>
                <a:br>
                  <a:rPr lang="en-US" sz="1600" dirty="0"/>
                </a:br>
                <a:r>
                  <a:rPr lang="en-US" sz="1600" dirty="0"/>
                  <a:t>thymus</a:t>
                </a:r>
              </a:p>
            </p:txBody>
          </p:sp>
          <p:sp>
            <p:nvSpPr>
              <p:cNvPr id="15" name="TextBox 14">
                <a:extLst>
                  <a:ext uri="{FF2B5EF4-FFF2-40B4-BE49-F238E27FC236}">
                    <a16:creationId xmlns:a16="http://schemas.microsoft.com/office/drawing/2014/main" id="{5CC5A195-162A-1545-A5BA-A873DD68C72A}"/>
                  </a:ext>
                </a:extLst>
              </p:cNvPr>
              <p:cNvSpPr txBox="1"/>
              <p:nvPr/>
            </p:nvSpPr>
            <p:spPr>
              <a:xfrm>
                <a:off x="5672323" y="3385391"/>
                <a:ext cx="2087414" cy="553696"/>
              </a:xfrm>
              <a:prstGeom prst="rect">
                <a:avLst/>
              </a:prstGeom>
              <a:noFill/>
            </p:spPr>
            <p:txBody>
              <a:bodyPr wrap="square" rtlCol="0">
                <a:spAutoFit/>
              </a:bodyPr>
              <a:lstStyle/>
              <a:p>
                <a:r>
                  <a:rPr lang="en-US" sz="1600" dirty="0" err="1"/>
                  <a:t>Hematopoiesis</a:t>
                </a:r>
                <a:endParaRPr lang="en-US" sz="1600" dirty="0"/>
              </a:p>
            </p:txBody>
          </p:sp>
          <p:sp>
            <p:nvSpPr>
              <p:cNvPr id="16" name="TextBox 15">
                <a:extLst>
                  <a:ext uri="{FF2B5EF4-FFF2-40B4-BE49-F238E27FC236}">
                    <a16:creationId xmlns:a16="http://schemas.microsoft.com/office/drawing/2014/main" id="{68FFBD8B-E7B4-6B46-87F3-2827A8A709D9}"/>
                  </a:ext>
                </a:extLst>
              </p:cNvPr>
              <p:cNvSpPr txBox="1"/>
              <p:nvPr/>
            </p:nvSpPr>
            <p:spPr>
              <a:xfrm>
                <a:off x="5867619" y="2721844"/>
                <a:ext cx="1460200" cy="503361"/>
              </a:xfrm>
              <a:prstGeom prst="rect">
                <a:avLst/>
              </a:prstGeom>
              <a:noFill/>
            </p:spPr>
            <p:txBody>
              <a:bodyPr wrap="square" rtlCol="0">
                <a:spAutoFit/>
              </a:bodyPr>
              <a:lstStyle/>
              <a:p>
                <a:r>
                  <a:rPr lang="en-US" sz="1400" dirty="0" err="1"/>
                  <a:t>thymocytes</a:t>
                </a:r>
                <a:endParaRPr lang="en-US" sz="1400" dirty="0"/>
              </a:p>
            </p:txBody>
          </p:sp>
          <p:cxnSp>
            <p:nvCxnSpPr>
              <p:cNvPr id="17" name="Straight Arrow Connector 16">
                <a:extLst>
                  <a:ext uri="{FF2B5EF4-FFF2-40B4-BE49-F238E27FC236}">
                    <a16:creationId xmlns:a16="http://schemas.microsoft.com/office/drawing/2014/main" id="{FE15D118-12D9-9F4F-8E42-046D87EAE6C2}"/>
                  </a:ext>
                </a:extLst>
              </p:cNvPr>
              <p:cNvCxnSpPr>
                <a:cxnSpLocks/>
              </p:cNvCxnSpPr>
              <p:nvPr/>
            </p:nvCxnSpPr>
            <p:spPr>
              <a:xfrm flipH="1" flipV="1">
                <a:off x="7163953" y="2691481"/>
                <a:ext cx="2" cy="40660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FDC3B28-1C08-9546-811F-64C5E69D8C2A}"/>
                  </a:ext>
                </a:extLst>
              </p:cNvPr>
              <p:cNvCxnSpPr/>
              <p:nvPr/>
            </p:nvCxnSpPr>
            <p:spPr>
              <a:xfrm>
                <a:off x="7829744" y="2112676"/>
                <a:ext cx="448189" cy="1588"/>
              </a:xfrm>
              <a:prstGeom prst="straightConnector1">
                <a:avLst/>
              </a:prstGeom>
              <a:ln w="28575">
                <a:solidFill>
                  <a:srgbClr val="203864"/>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EF62E34-659F-9349-BA23-76DA059A6E5E}"/>
                  </a:ext>
                </a:extLst>
              </p:cNvPr>
              <p:cNvSpPr txBox="1"/>
              <p:nvPr/>
            </p:nvSpPr>
            <p:spPr>
              <a:xfrm>
                <a:off x="8250621" y="1929597"/>
                <a:ext cx="893379" cy="503361"/>
              </a:xfrm>
              <a:prstGeom prst="rect">
                <a:avLst/>
              </a:prstGeom>
              <a:noFill/>
            </p:spPr>
            <p:txBody>
              <a:bodyPr wrap="square" rtlCol="0">
                <a:spAutoFit/>
              </a:bodyPr>
              <a:lstStyle/>
              <a:p>
                <a:r>
                  <a:rPr lang="en-US" sz="1400" dirty="0"/>
                  <a:t>T cells</a:t>
                </a:r>
              </a:p>
            </p:txBody>
          </p:sp>
          <p:cxnSp>
            <p:nvCxnSpPr>
              <p:cNvPr id="20" name="Straight Arrow Connector 19">
                <a:extLst>
                  <a:ext uri="{FF2B5EF4-FFF2-40B4-BE49-F238E27FC236}">
                    <a16:creationId xmlns:a16="http://schemas.microsoft.com/office/drawing/2014/main" id="{10601E45-DDAD-E147-91AF-91EC8A99BB45}"/>
                  </a:ext>
                </a:extLst>
              </p:cNvPr>
              <p:cNvCxnSpPr/>
              <p:nvPr/>
            </p:nvCxnSpPr>
            <p:spPr>
              <a:xfrm rot="5400000" flipH="1" flipV="1">
                <a:off x="7706822" y="2647197"/>
                <a:ext cx="659525" cy="564708"/>
              </a:xfrm>
              <a:prstGeom prst="straightConnector1">
                <a:avLst/>
              </a:prstGeom>
              <a:ln w="28575">
                <a:solidFill>
                  <a:srgbClr val="203864"/>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900F882-FB2C-D245-BE63-D1E297BF95EF}"/>
                  </a:ext>
                </a:extLst>
              </p:cNvPr>
              <p:cNvCxnSpPr/>
              <p:nvPr/>
            </p:nvCxnSpPr>
            <p:spPr>
              <a:xfrm>
                <a:off x="7754230" y="3259312"/>
                <a:ext cx="623390" cy="8262"/>
              </a:xfrm>
              <a:prstGeom prst="straightConnector1">
                <a:avLst/>
              </a:prstGeom>
              <a:ln w="28575">
                <a:solidFill>
                  <a:srgbClr val="203864"/>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3F30EEB-3E1C-0B41-A8D3-D5CCFB1FA80F}"/>
                  </a:ext>
                </a:extLst>
              </p:cNvPr>
              <p:cNvSpPr txBox="1"/>
              <p:nvPr/>
            </p:nvSpPr>
            <p:spPr>
              <a:xfrm>
                <a:off x="8354500" y="2755346"/>
                <a:ext cx="1350579" cy="503361"/>
              </a:xfrm>
              <a:prstGeom prst="rect">
                <a:avLst/>
              </a:prstGeom>
              <a:noFill/>
            </p:spPr>
            <p:txBody>
              <a:bodyPr wrap="square" rtlCol="0">
                <a:spAutoFit/>
              </a:bodyPr>
              <a:lstStyle/>
              <a:p>
                <a:r>
                  <a:rPr lang="en-US" sz="1400" dirty="0"/>
                  <a:t>NK cells</a:t>
                </a:r>
              </a:p>
            </p:txBody>
          </p:sp>
          <p:sp>
            <p:nvSpPr>
              <p:cNvPr id="23" name="TextBox 22">
                <a:extLst>
                  <a:ext uri="{FF2B5EF4-FFF2-40B4-BE49-F238E27FC236}">
                    <a16:creationId xmlns:a16="http://schemas.microsoft.com/office/drawing/2014/main" id="{C80FDA2E-EFE5-A347-A19F-FC983ED9E6A5}"/>
                  </a:ext>
                </a:extLst>
              </p:cNvPr>
              <p:cNvSpPr txBox="1"/>
              <p:nvPr/>
            </p:nvSpPr>
            <p:spPr>
              <a:xfrm>
                <a:off x="8338888" y="3098177"/>
                <a:ext cx="735724" cy="503361"/>
              </a:xfrm>
              <a:prstGeom prst="rect">
                <a:avLst/>
              </a:prstGeom>
              <a:noFill/>
            </p:spPr>
            <p:txBody>
              <a:bodyPr wrap="square" rtlCol="0">
                <a:spAutoFit/>
              </a:bodyPr>
              <a:lstStyle/>
              <a:p>
                <a:r>
                  <a:rPr lang="en-US" sz="1400" dirty="0"/>
                  <a:t>DC</a:t>
                </a:r>
              </a:p>
            </p:txBody>
          </p:sp>
          <p:cxnSp>
            <p:nvCxnSpPr>
              <p:cNvPr id="24" name="Straight Arrow Connector 23">
                <a:extLst>
                  <a:ext uri="{FF2B5EF4-FFF2-40B4-BE49-F238E27FC236}">
                    <a16:creationId xmlns:a16="http://schemas.microsoft.com/office/drawing/2014/main" id="{19452141-F4D7-644B-8E8E-A37DB966162D}"/>
                  </a:ext>
                </a:extLst>
              </p:cNvPr>
              <p:cNvCxnSpPr/>
              <p:nvPr/>
            </p:nvCxnSpPr>
            <p:spPr>
              <a:xfrm>
                <a:off x="7754230" y="3260900"/>
                <a:ext cx="564708" cy="461514"/>
              </a:xfrm>
              <a:prstGeom prst="straightConnector1">
                <a:avLst/>
              </a:prstGeom>
              <a:ln w="28575">
                <a:solidFill>
                  <a:srgbClr val="203864"/>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9BF73E6-8640-0246-977D-10609443E52C}"/>
                  </a:ext>
                </a:extLst>
              </p:cNvPr>
              <p:cNvSpPr txBox="1"/>
              <p:nvPr/>
            </p:nvSpPr>
            <p:spPr>
              <a:xfrm>
                <a:off x="8285508" y="3382814"/>
                <a:ext cx="1166648" cy="855713"/>
              </a:xfrm>
              <a:prstGeom prst="rect">
                <a:avLst/>
              </a:prstGeom>
              <a:noFill/>
            </p:spPr>
            <p:txBody>
              <a:bodyPr wrap="square" rtlCol="0">
                <a:spAutoFit/>
              </a:bodyPr>
              <a:lstStyle/>
              <a:p>
                <a:r>
                  <a:rPr lang="en-US" sz="1400" dirty="0"/>
                  <a:t>Other myeloid </a:t>
                </a:r>
              </a:p>
            </p:txBody>
          </p:sp>
        </p:grpSp>
        <p:sp>
          <p:nvSpPr>
            <p:cNvPr id="10" name="Right Brace 9">
              <a:extLst>
                <a:ext uri="{FF2B5EF4-FFF2-40B4-BE49-F238E27FC236}">
                  <a16:creationId xmlns:a16="http://schemas.microsoft.com/office/drawing/2014/main" id="{1E2A9CE0-3C1C-BF4E-80E8-0B8062F81668}"/>
                </a:ext>
              </a:extLst>
            </p:cNvPr>
            <p:cNvSpPr/>
            <p:nvPr/>
          </p:nvSpPr>
          <p:spPr>
            <a:xfrm>
              <a:off x="4938055" y="1850570"/>
              <a:ext cx="359791" cy="1482506"/>
            </a:xfrm>
            <a:prstGeom prst="rightBrace">
              <a:avLst/>
            </a:prstGeom>
            <a:ln w="38100">
              <a:solidFill>
                <a:srgbClr val="20386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cxnSp>
          <p:nvCxnSpPr>
            <p:cNvPr id="11" name="Straight Arrow Connector 10">
              <a:extLst>
                <a:ext uri="{FF2B5EF4-FFF2-40B4-BE49-F238E27FC236}">
                  <a16:creationId xmlns:a16="http://schemas.microsoft.com/office/drawing/2014/main" id="{379D32B4-1869-EF4D-929F-A8CCD8796FE9}"/>
                </a:ext>
              </a:extLst>
            </p:cNvPr>
            <p:cNvCxnSpPr/>
            <p:nvPr/>
          </p:nvCxnSpPr>
          <p:spPr>
            <a:xfrm flipV="1">
              <a:off x="7551030" y="2975084"/>
              <a:ext cx="648791" cy="322458"/>
            </a:xfrm>
            <a:prstGeom prst="straightConnector1">
              <a:avLst/>
            </a:prstGeom>
            <a:ln w="28575">
              <a:solidFill>
                <a:srgbClr val="203864"/>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descr="Untitled-1.psd">
              <a:extLst>
                <a:ext uri="{FF2B5EF4-FFF2-40B4-BE49-F238E27FC236}">
                  <a16:creationId xmlns:a16="http://schemas.microsoft.com/office/drawing/2014/main" id="{15290B16-DEDD-0845-A469-DBB86E2081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638" y="1676465"/>
              <a:ext cx="1182624" cy="2001939"/>
            </a:xfrm>
            <a:prstGeom prst="rect">
              <a:avLst/>
            </a:prstGeom>
          </p:spPr>
        </p:pic>
        <p:pic>
          <p:nvPicPr>
            <p:cNvPr id="13" name="Picture 12">
              <a:extLst>
                <a:ext uri="{FF2B5EF4-FFF2-40B4-BE49-F238E27FC236}">
                  <a16:creationId xmlns:a16="http://schemas.microsoft.com/office/drawing/2014/main" id="{2368C90B-6455-9746-A714-936C62141B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4480" y="1629122"/>
              <a:ext cx="1130140" cy="1055582"/>
            </a:xfrm>
            <a:prstGeom prst="rect">
              <a:avLst/>
            </a:prstGeom>
          </p:spPr>
        </p:pic>
      </p:grpSp>
      <p:sp>
        <p:nvSpPr>
          <p:cNvPr id="33" name="TextBox 32">
            <a:extLst>
              <a:ext uri="{FF2B5EF4-FFF2-40B4-BE49-F238E27FC236}">
                <a16:creationId xmlns:a16="http://schemas.microsoft.com/office/drawing/2014/main" id="{C5A3AF08-8686-884F-BEEF-F700EB5352ED}"/>
              </a:ext>
            </a:extLst>
          </p:cNvPr>
          <p:cNvSpPr txBox="1"/>
          <p:nvPr/>
        </p:nvSpPr>
        <p:spPr>
          <a:xfrm>
            <a:off x="9050357" y="2278155"/>
            <a:ext cx="2837765" cy="369332"/>
          </a:xfrm>
          <a:prstGeom prst="rect">
            <a:avLst/>
          </a:prstGeom>
          <a:noFill/>
        </p:spPr>
        <p:txBody>
          <a:bodyPr wrap="none" rtlCol="0">
            <a:spAutoFit/>
          </a:bodyPr>
          <a:lstStyle/>
          <a:p>
            <a:r>
              <a:rPr lang="en-US" dirty="0" err="1"/>
              <a:t>Ruey</a:t>
            </a:r>
            <a:r>
              <a:rPr lang="en-US" dirty="0"/>
              <a:t> Su, BS4.03, CAHR 2019</a:t>
            </a:r>
          </a:p>
        </p:txBody>
      </p:sp>
    </p:spTree>
    <p:extLst>
      <p:ext uri="{BB962C8B-B14F-4D97-AF65-F5344CB8AC3E}">
        <p14:creationId xmlns:p14="http://schemas.microsoft.com/office/powerpoint/2010/main" val="26434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4E0A-31ED-DD41-AC03-C571652CC297}"/>
              </a:ext>
            </a:extLst>
          </p:cNvPr>
          <p:cNvSpPr>
            <a:spLocks noGrp="1"/>
          </p:cNvSpPr>
          <p:nvPr>
            <p:ph type="title"/>
          </p:nvPr>
        </p:nvSpPr>
        <p:spPr>
          <a:xfrm>
            <a:off x="838200" y="205829"/>
            <a:ext cx="10515600" cy="1325563"/>
          </a:xfrm>
        </p:spPr>
        <p:txBody>
          <a:bodyPr>
            <a:normAutofit/>
          </a:bodyPr>
          <a:lstStyle/>
          <a:p>
            <a:r>
              <a:rPr lang="en-US" sz="3200" b="1" dirty="0"/>
              <a:t>HIV patients in care maintain viral suppression and adherence</a:t>
            </a:r>
          </a:p>
        </p:txBody>
      </p:sp>
      <p:sp>
        <p:nvSpPr>
          <p:cNvPr id="3" name="Content Placeholder 2">
            <a:extLst>
              <a:ext uri="{FF2B5EF4-FFF2-40B4-BE49-F238E27FC236}">
                <a16:creationId xmlns:a16="http://schemas.microsoft.com/office/drawing/2014/main" id="{8EBA24AA-7036-0E48-B8A2-85CA29E7F513}"/>
              </a:ext>
            </a:extLst>
          </p:cNvPr>
          <p:cNvSpPr>
            <a:spLocks noGrp="1"/>
          </p:cNvSpPr>
          <p:nvPr>
            <p:ph idx="1"/>
          </p:nvPr>
        </p:nvSpPr>
        <p:spPr>
          <a:xfrm>
            <a:off x="838200" y="1246820"/>
            <a:ext cx="10515600" cy="1166623"/>
          </a:xfrm>
        </p:spPr>
        <p:txBody>
          <a:bodyPr>
            <a:normAutofit lnSpcReduction="10000"/>
          </a:bodyPr>
          <a:lstStyle/>
          <a:p>
            <a:r>
              <a:rPr lang="en-US" sz="2400" dirty="0"/>
              <a:t>Data from the SHAPE study found 96% of participants experienced no viral rebound. Among those who were adherent at baseline, 94% had no interruption of ART and 92% had &gt;80% adherence.</a:t>
            </a:r>
          </a:p>
        </p:txBody>
      </p:sp>
      <p:graphicFrame>
        <p:nvGraphicFramePr>
          <p:cNvPr id="4" name="Content Placeholder 3">
            <a:extLst>
              <a:ext uri="{FF2B5EF4-FFF2-40B4-BE49-F238E27FC236}">
                <a16:creationId xmlns:a16="http://schemas.microsoft.com/office/drawing/2014/main" id="{60BAA7E4-E5C7-A549-81E7-2BD80B3FEED0}"/>
              </a:ext>
            </a:extLst>
          </p:cNvPr>
          <p:cNvGraphicFramePr>
            <a:graphicFrameLocks/>
          </p:cNvGraphicFramePr>
          <p:nvPr>
            <p:extLst>
              <p:ext uri="{D42A27DB-BD31-4B8C-83A1-F6EECF244321}">
                <p14:modId xmlns:p14="http://schemas.microsoft.com/office/powerpoint/2010/main" val="3119736026"/>
              </p:ext>
            </p:extLst>
          </p:nvPr>
        </p:nvGraphicFramePr>
        <p:xfrm>
          <a:off x="393959" y="2572383"/>
          <a:ext cx="8447236" cy="3919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4D4788F-B796-2D47-8921-F31C1C7C77ED}"/>
              </a:ext>
            </a:extLst>
          </p:cNvPr>
          <p:cNvSpPr txBox="1"/>
          <p:nvPr/>
        </p:nvSpPr>
        <p:spPr>
          <a:xfrm>
            <a:off x="8652826" y="-11597"/>
            <a:ext cx="3539174" cy="369332"/>
          </a:xfrm>
          <a:prstGeom prst="rect">
            <a:avLst/>
          </a:prstGeom>
          <a:noFill/>
        </p:spPr>
        <p:txBody>
          <a:bodyPr wrap="none" rtlCol="0">
            <a:spAutoFit/>
          </a:bodyPr>
          <a:lstStyle/>
          <a:p>
            <a:r>
              <a:rPr lang="en-US" dirty="0"/>
              <a:t>Andrea </a:t>
            </a:r>
            <a:r>
              <a:rPr lang="en-US" dirty="0" err="1"/>
              <a:t>Bever</a:t>
            </a:r>
            <a:r>
              <a:rPr lang="en-US" dirty="0"/>
              <a:t>, EPH 3.07, CAHR 2019</a:t>
            </a:r>
          </a:p>
        </p:txBody>
      </p:sp>
      <p:sp>
        <p:nvSpPr>
          <p:cNvPr id="6" name="Rectangle 5">
            <a:extLst>
              <a:ext uri="{FF2B5EF4-FFF2-40B4-BE49-F238E27FC236}">
                <a16:creationId xmlns:a16="http://schemas.microsoft.com/office/drawing/2014/main" id="{1F2804C2-6B0A-484A-8DF7-1A0F457B6EED}"/>
              </a:ext>
            </a:extLst>
          </p:cNvPr>
          <p:cNvSpPr/>
          <p:nvPr/>
        </p:nvSpPr>
        <p:spPr>
          <a:xfrm>
            <a:off x="6468531" y="2051495"/>
            <a:ext cx="5723469" cy="2862322"/>
          </a:xfrm>
          <a:prstGeom prst="rect">
            <a:avLst/>
          </a:prstGeom>
        </p:spPr>
        <p:txBody>
          <a:bodyPr wrap="square">
            <a:spAutoFit/>
          </a:bodyPr>
          <a:lstStyle/>
          <a:p>
            <a:pPr lvl="1"/>
            <a:r>
              <a:rPr lang="en-US" dirty="0"/>
              <a:t>Rebound was associated with incarceration history, homelessness, HCV diagnosis, lower annual income, IDU, and younger age. </a:t>
            </a:r>
          </a:p>
          <a:p>
            <a:pPr lvl="1"/>
            <a:endParaRPr lang="en-US" dirty="0"/>
          </a:p>
          <a:p>
            <a:pPr lvl="1"/>
            <a:r>
              <a:rPr lang="en-US" dirty="0"/>
              <a:t>ART interruption was associated with  younger age, indigenous self-identification, lower education level, incarceration history, and homelessness.</a:t>
            </a:r>
          </a:p>
          <a:p>
            <a:pPr lvl="1"/>
            <a:endParaRPr lang="en-US" dirty="0"/>
          </a:p>
          <a:p>
            <a:pPr lvl="1"/>
            <a:r>
              <a:rPr lang="en-US" dirty="0"/>
              <a:t>Lower adherence was associated with age and indigenous self-identification.</a:t>
            </a:r>
          </a:p>
        </p:txBody>
      </p:sp>
    </p:spTree>
    <p:extLst>
      <p:ext uri="{BB962C8B-B14F-4D97-AF65-F5344CB8AC3E}">
        <p14:creationId xmlns:p14="http://schemas.microsoft.com/office/powerpoint/2010/main" val="3287583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22F4-CB62-CA42-B0A6-A1AC1A99B21D}"/>
              </a:ext>
            </a:extLst>
          </p:cNvPr>
          <p:cNvSpPr>
            <a:spLocks noGrp="1"/>
          </p:cNvSpPr>
          <p:nvPr>
            <p:ph type="title"/>
          </p:nvPr>
        </p:nvSpPr>
        <p:spPr/>
        <p:txBody>
          <a:bodyPr/>
          <a:lstStyle/>
          <a:p>
            <a:r>
              <a:rPr lang="en-US" dirty="0"/>
              <a:t>Understanding initial infection</a:t>
            </a:r>
          </a:p>
        </p:txBody>
      </p:sp>
    </p:spTree>
    <p:extLst>
      <p:ext uri="{BB962C8B-B14F-4D97-AF65-F5344CB8AC3E}">
        <p14:creationId xmlns:p14="http://schemas.microsoft.com/office/powerpoint/2010/main" val="858820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32F3-C633-044E-8CE7-E9925C248993}"/>
              </a:ext>
            </a:extLst>
          </p:cNvPr>
          <p:cNvSpPr>
            <a:spLocks noGrp="1"/>
          </p:cNvSpPr>
          <p:nvPr>
            <p:ph type="title"/>
          </p:nvPr>
        </p:nvSpPr>
        <p:spPr/>
        <p:txBody>
          <a:bodyPr>
            <a:normAutofit/>
          </a:bodyPr>
          <a:lstStyle/>
          <a:p>
            <a:r>
              <a:rPr lang="en-US" sz="3600" b="1" dirty="0"/>
              <a:t>Novel insights to the role of HIV-</a:t>
            </a:r>
            <a:r>
              <a:rPr lang="en-US" sz="3600" b="1" dirty="0" err="1"/>
              <a:t>Nef</a:t>
            </a:r>
            <a:endParaRPr lang="en-US" sz="3600" b="1" dirty="0"/>
          </a:p>
        </p:txBody>
      </p:sp>
      <p:sp>
        <p:nvSpPr>
          <p:cNvPr id="3" name="Content Placeholder 2">
            <a:extLst>
              <a:ext uri="{FF2B5EF4-FFF2-40B4-BE49-F238E27FC236}">
                <a16:creationId xmlns:a16="http://schemas.microsoft.com/office/drawing/2014/main" id="{4562C603-D952-984B-8E8A-24933BBEC22E}"/>
              </a:ext>
            </a:extLst>
          </p:cNvPr>
          <p:cNvSpPr>
            <a:spLocks noGrp="1"/>
          </p:cNvSpPr>
          <p:nvPr>
            <p:ph idx="1"/>
          </p:nvPr>
        </p:nvSpPr>
        <p:spPr/>
        <p:txBody>
          <a:bodyPr/>
          <a:lstStyle/>
          <a:p>
            <a:r>
              <a:rPr lang="en-US" dirty="0"/>
              <a:t>HIV infection results in </a:t>
            </a:r>
            <a:r>
              <a:rPr lang="en-US" dirty="0" err="1"/>
              <a:t>Nef</a:t>
            </a:r>
            <a:r>
              <a:rPr lang="en-US" dirty="0"/>
              <a:t>-mediated endocytosis (or downregulation) of Serine Incorporator 5 (SERINC5), as well as CD4. </a:t>
            </a:r>
          </a:p>
          <a:p>
            <a:r>
              <a:rPr lang="en-US" dirty="0"/>
              <a:t>Both downregulation pathways use AP2, but mechanisms may be distinct.</a:t>
            </a:r>
          </a:p>
        </p:txBody>
      </p:sp>
      <p:sp>
        <p:nvSpPr>
          <p:cNvPr id="4" name="TextBox 3">
            <a:extLst>
              <a:ext uri="{FF2B5EF4-FFF2-40B4-BE49-F238E27FC236}">
                <a16:creationId xmlns:a16="http://schemas.microsoft.com/office/drawing/2014/main" id="{6999DAFA-8052-A643-8AE6-B93BF45F220C}"/>
              </a:ext>
            </a:extLst>
          </p:cNvPr>
          <p:cNvSpPr txBox="1"/>
          <p:nvPr/>
        </p:nvSpPr>
        <p:spPr>
          <a:xfrm>
            <a:off x="498763" y="6176963"/>
            <a:ext cx="3522952" cy="369332"/>
          </a:xfrm>
          <a:prstGeom prst="rect">
            <a:avLst/>
          </a:prstGeom>
          <a:noFill/>
        </p:spPr>
        <p:txBody>
          <a:bodyPr wrap="none" rtlCol="0">
            <a:spAutoFit/>
          </a:bodyPr>
          <a:lstStyle/>
          <a:p>
            <a:r>
              <a:rPr lang="en-US" dirty="0"/>
              <a:t>Mitchell </a:t>
            </a:r>
            <a:r>
              <a:rPr lang="en-US" dirty="0" err="1"/>
              <a:t>Mumby</a:t>
            </a:r>
            <a:r>
              <a:rPr lang="en-US" dirty="0"/>
              <a:t> BS2.03 CAHR 2019</a:t>
            </a:r>
          </a:p>
        </p:txBody>
      </p:sp>
      <p:sp>
        <p:nvSpPr>
          <p:cNvPr id="5" name="TextBox 4">
            <a:extLst>
              <a:ext uri="{FF2B5EF4-FFF2-40B4-BE49-F238E27FC236}">
                <a16:creationId xmlns:a16="http://schemas.microsoft.com/office/drawing/2014/main" id="{79C7A447-2D0A-5742-9794-76F0CCBEA4F3}"/>
              </a:ext>
            </a:extLst>
          </p:cNvPr>
          <p:cNvSpPr txBox="1"/>
          <p:nvPr/>
        </p:nvSpPr>
        <p:spPr>
          <a:xfrm>
            <a:off x="4189615" y="6154417"/>
            <a:ext cx="4442242" cy="369332"/>
          </a:xfrm>
          <a:prstGeom prst="rect">
            <a:avLst/>
          </a:prstGeom>
          <a:noFill/>
        </p:spPr>
        <p:txBody>
          <a:bodyPr wrap="none" rtlCol="0">
            <a:spAutoFit/>
          </a:bodyPr>
          <a:lstStyle/>
          <a:p>
            <a:r>
              <a:rPr lang="en-US" altLang="en-US" dirty="0" err="1">
                <a:latin typeface="Arial" panose="020B0604020202020204" pitchFamily="34" charset="0"/>
              </a:rPr>
              <a:t>Hanwei</a:t>
            </a:r>
            <a:r>
              <a:rPr lang="en-US" altLang="en-US" dirty="0">
                <a:latin typeface="Arial" panose="020B0604020202020204" pitchFamily="34" charset="0"/>
              </a:rPr>
              <a:t> </a:t>
            </a:r>
            <a:r>
              <a:rPr lang="en-US" altLang="en-US" dirty="0" err="1">
                <a:latin typeface="Arial" panose="020B0604020202020204" pitchFamily="34" charset="0"/>
              </a:rPr>
              <a:t>Sudderuddin</a:t>
            </a:r>
            <a:r>
              <a:rPr lang="en-US" altLang="en-US" dirty="0">
                <a:latin typeface="Arial" panose="020B0604020202020204" pitchFamily="34" charset="0"/>
              </a:rPr>
              <a:t> BS2.02 CAHR 2019</a:t>
            </a:r>
          </a:p>
        </p:txBody>
      </p:sp>
    </p:spTree>
    <p:extLst>
      <p:ext uri="{BB962C8B-B14F-4D97-AF65-F5344CB8AC3E}">
        <p14:creationId xmlns:p14="http://schemas.microsoft.com/office/powerpoint/2010/main" val="15507299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8803-592C-ED49-8F3C-26E2C6067FE9}"/>
              </a:ext>
            </a:extLst>
          </p:cNvPr>
          <p:cNvSpPr>
            <a:spLocks noGrp="1"/>
          </p:cNvSpPr>
          <p:nvPr>
            <p:ph type="title"/>
          </p:nvPr>
        </p:nvSpPr>
        <p:spPr/>
        <p:txBody>
          <a:bodyPr>
            <a:normAutofit/>
          </a:bodyPr>
          <a:lstStyle/>
          <a:p>
            <a:r>
              <a:rPr lang="en-US" sz="3600" b="1" dirty="0"/>
              <a:t>Steps in early mucosal infection</a:t>
            </a:r>
          </a:p>
        </p:txBody>
      </p:sp>
      <p:sp>
        <p:nvSpPr>
          <p:cNvPr id="3" name="Content Placeholder 2">
            <a:extLst>
              <a:ext uri="{FF2B5EF4-FFF2-40B4-BE49-F238E27FC236}">
                <a16:creationId xmlns:a16="http://schemas.microsoft.com/office/drawing/2014/main" id="{E1087FFC-B650-9D44-B8ED-008DED1171C9}"/>
              </a:ext>
            </a:extLst>
          </p:cNvPr>
          <p:cNvSpPr>
            <a:spLocks noGrp="1"/>
          </p:cNvSpPr>
          <p:nvPr>
            <p:ph idx="1"/>
          </p:nvPr>
        </p:nvSpPr>
        <p:spPr>
          <a:xfrm>
            <a:off x="838200" y="1415078"/>
            <a:ext cx="10515600" cy="4351338"/>
          </a:xfrm>
        </p:spPr>
        <p:txBody>
          <a:bodyPr>
            <a:normAutofit/>
          </a:bodyPr>
          <a:lstStyle/>
          <a:p>
            <a:r>
              <a:rPr lang="en-US" dirty="0"/>
              <a:t>R5-tropic virus is translocated through endometrial epithelial monolayers with greater frequency and provokes less IFN response and lower translation of interferon-stimulated genes than X4 virus. </a:t>
            </a:r>
          </a:p>
          <a:p>
            <a:pPr marL="0" indent="0">
              <a:buNone/>
            </a:pPr>
            <a:endParaRPr lang="en-US" dirty="0"/>
          </a:p>
          <a:p>
            <a:r>
              <a:rPr lang="en-US" dirty="0"/>
              <a:t>Glycosylation of viral gp120 allows for binding by lectins within host mucosal tissue, preventing conformational changes required for viral fusion. Gp120 glycosylation is associated with lower transmission fitness and trapping of virus within the tissue. </a:t>
            </a:r>
          </a:p>
          <a:p>
            <a:pPr marL="0" indent="0">
              <a:buNone/>
            </a:pPr>
            <a:endParaRPr lang="en-US" dirty="0"/>
          </a:p>
        </p:txBody>
      </p:sp>
      <p:sp>
        <p:nvSpPr>
          <p:cNvPr id="4" name="TextBox 3">
            <a:extLst>
              <a:ext uri="{FF2B5EF4-FFF2-40B4-BE49-F238E27FC236}">
                <a16:creationId xmlns:a16="http://schemas.microsoft.com/office/drawing/2014/main" id="{F8888123-616C-FB45-AB31-7D98A504FE94}"/>
              </a:ext>
            </a:extLst>
          </p:cNvPr>
          <p:cNvSpPr txBox="1"/>
          <p:nvPr/>
        </p:nvSpPr>
        <p:spPr>
          <a:xfrm>
            <a:off x="8311735" y="4787271"/>
            <a:ext cx="3608937" cy="369332"/>
          </a:xfrm>
          <a:prstGeom prst="rect">
            <a:avLst/>
          </a:prstGeom>
          <a:noFill/>
        </p:spPr>
        <p:txBody>
          <a:bodyPr wrap="none" rtlCol="0">
            <a:spAutoFit/>
          </a:bodyPr>
          <a:lstStyle/>
          <a:p>
            <a:r>
              <a:rPr lang="en-US" dirty="0"/>
              <a:t>Adam Meadows, BS 3.06 CAHR 2019</a:t>
            </a:r>
          </a:p>
        </p:txBody>
      </p:sp>
      <p:sp>
        <p:nvSpPr>
          <p:cNvPr id="5" name="TextBox 4">
            <a:extLst>
              <a:ext uri="{FF2B5EF4-FFF2-40B4-BE49-F238E27FC236}">
                <a16:creationId xmlns:a16="http://schemas.microsoft.com/office/drawing/2014/main" id="{EA847CCC-620F-E949-983E-B5BCAEAD9EAF}"/>
              </a:ext>
            </a:extLst>
          </p:cNvPr>
          <p:cNvSpPr txBox="1"/>
          <p:nvPr/>
        </p:nvSpPr>
        <p:spPr>
          <a:xfrm>
            <a:off x="8851337" y="2555975"/>
            <a:ext cx="3174267" cy="369332"/>
          </a:xfrm>
          <a:prstGeom prst="rect">
            <a:avLst/>
          </a:prstGeom>
          <a:noFill/>
        </p:spPr>
        <p:txBody>
          <a:bodyPr wrap="none" rtlCol="0">
            <a:spAutoFit/>
          </a:bodyPr>
          <a:lstStyle/>
          <a:p>
            <a:r>
              <a:rPr lang="en-US" dirty="0"/>
              <a:t>Aisha </a:t>
            </a:r>
            <a:r>
              <a:rPr lang="en-US" dirty="0" err="1"/>
              <a:t>Nazlin</a:t>
            </a:r>
            <a:r>
              <a:rPr lang="en-US" dirty="0"/>
              <a:t>, BS3.05 CAHR 2019</a:t>
            </a:r>
          </a:p>
        </p:txBody>
      </p:sp>
    </p:spTree>
    <p:extLst>
      <p:ext uri="{BB962C8B-B14F-4D97-AF65-F5344CB8AC3E}">
        <p14:creationId xmlns:p14="http://schemas.microsoft.com/office/powerpoint/2010/main" val="18751516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117A-F026-674B-83DC-0F497112DFB4}"/>
              </a:ext>
            </a:extLst>
          </p:cNvPr>
          <p:cNvSpPr>
            <a:spLocks noGrp="1"/>
          </p:cNvSpPr>
          <p:nvPr>
            <p:ph type="title"/>
          </p:nvPr>
        </p:nvSpPr>
        <p:spPr/>
        <p:txBody>
          <a:bodyPr>
            <a:normAutofit fontScale="90000"/>
          </a:bodyPr>
          <a:lstStyle/>
          <a:p>
            <a:r>
              <a:rPr lang="en-US" sz="3600" b="1" dirty="0"/>
              <a:t>What is the role of endothelial cells in transmucosal HIV infection?</a:t>
            </a:r>
          </a:p>
        </p:txBody>
      </p:sp>
      <p:sp>
        <p:nvSpPr>
          <p:cNvPr id="3" name="Content Placeholder 2">
            <a:extLst>
              <a:ext uri="{FF2B5EF4-FFF2-40B4-BE49-F238E27FC236}">
                <a16:creationId xmlns:a16="http://schemas.microsoft.com/office/drawing/2014/main" id="{2A73C335-1225-FC49-82F4-B12269724D56}"/>
              </a:ext>
            </a:extLst>
          </p:cNvPr>
          <p:cNvSpPr>
            <a:spLocks noGrp="1"/>
          </p:cNvSpPr>
          <p:nvPr>
            <p:ph idx="1"/>
          </p:nvPr>
        </p:nvSpPr>
        <p:spPr>
          <a:xfrm>
            <a:off x="821053" y="1589893"/>
            <a:ext cx="10515600" cy="4351338"/>
          </a:xfrm>
        </p:spPr>
        <p:txBody>
          <a:bodyPr>
            <a:normAutofit/>
          </a:bodyPr>
          <a:lstStyle/>
          <a:p>
            <a:r>
              <a:rPr lang="en-US" sz="2400" dirty="0"/>
              <a:t>Endothelial cells may enhance HIV infection of tissue CD4 T cells expressing homing cytokines. Blockade of alpa4 and </a:t>
            </a:r>
            <a:r>
              <a:rPr lang="en-US" sz="2400" dirty="0" err="1"/>
              <a:t>alphaL</a:t>
            </a:r>
            <a:r>
              <a:rPr lang="en-US" sz="2400" dirty="0"/>
              <a:t> inhibited HIV infection of CD4 T cells co-cultured with ECs in vitro.</a:t>
            </a:r>
          </a:p>
        </p:txBody>
      </p:sp>
      <p:pic>
        <p:nvPicPr>
          <p:cNvPr id="4" name="Picture 3">
            <a:extLst>
              <a:ext uri="{FF2B5EF4-FFF2-40B4-BE49-F238E27FC236}">
                <a16:creationId xmlns:a16="http://schemas.microsoft.com/office/drawing/2014/main" id="{2CBF41F4-A993-2341-B20D-40B82794B0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0636" y="2707438"/>
            <a:ext cx="1295783" cy="1800000"/>
          </a:xfrm>
          <a:prstGeom prst="rect">
            <a:avLst/>
          </a:prstGeom>
        </p:spPr>
      </p:pic>
      <p:pic>
        <p:nvPicPr>
          <p:cNvPr id="5" name="Picture 4">
            <a:extLst>
              <a:ext uri="{FF2B5EF4-FFF2-40B4-BE49-F238E27FC236}">
                <a16:creationId xmlns:a16="http://schemas.microsoft.com/office/drawing/2014/main" id="{40AC6A3E-6421-C045-8EC2-771E1E7453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2505" y="2704344"/>
            <a:ext cx="1350000" cy="1800000"/>
          </a:xfrm>
          <a:prstGeom prst="rect">
            <a:avLst/>
          </a:prstGeom>
        </p:spPr>
      </p:pic>
      <p:sp>
        <p:nvSpPr>
          <p:cNvPr id="7" name="Rectangle 6">
            <a:extLst>
              <a:ext uri="{FF2B5EF4-FFF2-40B4-BE49-F238E27FC236}">
                <a16:creationId xmlns:a16="http://schemas.microsoft.com/office/drawing/2014/main" id="{A2C6617E-6C44-CA42-A44E-97A62D558640}"/>
              </a:ext>
            </a:extLst>
          </p:cNvPr>
          <p:cNvSpPr/>
          <p:nvPr/>
        </p:nvSpPr>
        <p:spPr>
          <a:xfrm>
            <a:off x="2559606" y="2741273"/>
            <a:ext cx="4280964" cy="36109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a:extLst>
              <a:ext uri="{FF2B5EF4-FFF2-40B4-BE49-F238E27FC236}">
                <a16:creationId xmlns:a16="http://schemas.microsoft.com/office/drawing/2014/main" id="{A66AB3E8-C795-AE41-B91A-F49B75F6C7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7162" y="3268029"/>
            <a:ext cx="1611129" cy="1208347"/>
          </a:xfrm>
          <a:prstGeom prst="rect">
            <a:avLst/>
          </a:prstGeom>
          <a:ln>
            <a:solidFill>
              <a:schemeClr val="bg1"/>
            </a:solidFill>
            <a:prstDash val="sysDash"/>
          </a:ln>
        </p:spPr>
      </p:pic>
      <p:pic>
        <p:nvPicPr>
          <p:cNvPr id="9" name="Picture 8">
            <a:extLst>
              <a:ext uri="{FF2B5EF4-FFF2-40B4-BE49-F238E27FC236}">
                <a16:creationId xmlns:a16="http://schemas.microsoft.com/office/drawing/2014/main" id="{A0A36F1C-4AEC-1B45-9B9C-81583772A5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6307" y="3268029"/>
            <a:ext cx="1611129" cy="1208347"/>
          </a:xfrm>
          <a:prstGeom prst="rect">
            <a:avLst/>
          </a:prstGeom>
          <a:ln>
            <a:solidFill>
              <a:schemeClr val="bg1"/>
            </a:solidFill>
            <a:prstDash val="sysDash"/>
          </a:ln>
        </p:spPr>
      </p:pic>
      <p:sp>
        <p:nvSpPr>
          <p:cNvPr id="10" name="TextBox 9">
            <a:extLst>
              <a:ext uri="{FF2B5EF4-FFF2-40B4-BE49-F238E27FC236}">
                <a16:creationId xmlns:a16="http://schemas.microsoft.com/office/drawing/2014/main" id="{C6F80BA7-6770-A74A-8160-29AE3AB511A3}"/>
              </a:ext>
            </a:extLst>
          </p:cNvPr>
          <p:cNvSpPr txBox="1"/>
          <p:nvPr/>
        </p:nvSpPr>
        <p:spPr>
          <a:xfrm>
            <a:off x="3365429" y="3037661"/>
            <a:ext cx="869392" cy="248209"/>
          </a:xfrm>
          <a:prstGeom prst="rect">
            <a:avLst/>
          </a:prstGeom>
          <a:noFill/>
        </p:spPr>
        <p:txBody>
          <a:bodyPr wrap="square" rtlCol="0">
            <a:spAutoFit/>
          </a:bodyPr>
          <a:lstStyle/>
          <a:p>
            <a:pPr algn="ctr"/>
            <a:r>
              <a:rPr lang="en-US" sz="1013" dirty="0">
                <a:solidFill>
                  <a:schemeClr val="bg1"/>
                </a:solidFill>
              </a:rPr>
              <a:t>untreated</a:t>
            </a:r>
          </a:p>
        </p:txBody>
      </p:sp>
      <p:sp>
        <p:nvSpPr>
          <p:cNvPr id="11" name="TextBox 10">
            <a:extLst>
              <a:ext uri="{FF2B5EF4-FFF2-40B4-BE49-F238E27FC236}">
                <a16:creationId xmlns:a16="http://schemas.microsoft.com/office/drawing/2014/main" id="{E8FB457D-347B-7C4D-B0EE-6C4FC16EEEA8}"/>
              </a:ext>
            </a:extLst>
          </p:cNvPr>
          <p:cNvSpPr txBox="1"/>
          <p:nvPr/>
        </p:nvSpPr>
        <p:spPr>
          <a:xfrm>
            <a:off x="4952072" y="3037660"/>
            <a:ext cx="1757801" cy="248209"/>
          </a:xfrm>
          <a:prstGeom prst="rect">
            <a:avLst/>
          </a:prstGeom>
          <a:noFill/>
        </p:spPr>
        <p:txBody>
          <a:bodyPr wrap="square" lIns="36000" rIns="36000" rtlCol="0">
            <a:spAutoFit/>
          </a:bodyPr>
          <a:lstStyle/>
          <a:p>
            <a:pPr algn="ctr"/>
            <a:r>
              <a:rPr lang="en-US" sz="1013" dirty="0">
                <a:solidFill>
                  <a:schemeClr val="bg1"/>
                </a:solidFill>
              </a:rPr>
              <a:t>LFA-1 (αL) and VLA-4 (α4) block</a:t>
            </a:r>
          </a:p>
        </p:txBody>
      </p:sp>
      <p:pic>
        <p:nvPicPr>
          <p:cNvPr id="12" name="Picture 11">
            <a:extLst>
              <a:ext uri="{FF2B5EF4-FFF2-40B4-BE49-F238E27FC236}">
                <a16:creationId xmlns:a16="http://schemas.microsoft.com/office/drawing/2014/main" id="{336BB452-190F-FC4D-A1F1-0CF72481D892}"/>
              </a:ext>
            </a:extLst>
          </p:cNvPr>
          <p:cNvPicPr>
            <a:picLocks/>
          </p:cNvPicPr>
          <p:nvPr/>
        </p:nvPicPr>
        <p:blipFill rotWithShape="1">
          <a:blip r:embed="rId6" cstate="email">
            <a:extLst>
              <a:ext uri="{28A0092B-C50C-407E-A947-70E740481C1C}">
                <a14:useLocalDpi xmlns:a14="http://schemas.microsoft.com/office/drawing/2010/main"/>
              </a:ext>
            </a:extLst>
          </a:blip>
          <a:srcRect/>
          <a:stretch/>
        </p:blipFill>
        <p:spPr>
          <a:xfrm>
            <a:off x="2995536" y="4913039"/>
            <a:ext cx="1611900" cy="1208347"/>
          </a:xfrm>
          <a:prstGeom prst="rect">
            <a:avLst/>
          </a:prstGeom>
          <a:ln>
            <a:solidFill>
              <a:schemeClr val="bg1"/>
            </a:solidFill>
            <a:prstDash val="sysDash"/>
          </a:ln>
        </p:spPr>
      </p:pic>
      <p:pic>
        <p:nvPicPr>
          <p:cNvPr id="13" name="Picture 12">
            <a:extLst>
              <a:ext uri="{FF2B5EF4-FFF2-40B4-BE49-F238E27FC236}">
                <a16:creationId xmlns:a16="http://schemas.microsoft.com/office/drawing/2014/main" id="{4A004F30-F788-AA48-B6CA-C2AF8C7529F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985169" y="4913040"/>
            <a:ext cx="831661" cy="1209600"/>
          </a:xfrm>
          <a:prstGeom prst="rect">
            <a:avLst/>
          </a:prstGeom>
          <a:ln>
            <a:solidFill>
              <a:schemeClr val="bg1"/>
            </a:solidFill>
            <a:prstDash val="sysDash"/>
          </a:ln>
        </p:spPr>
      </p:pic>
      <p:sp>
        <p:nvSpPr>
          <p:cNvPr id="14" name="TextBox 13">
            <a:extLst>
              <a:ext uri="{FF2B5EF4-FFF2-40B4-BE49-F238E27FC236}">
                <a16:creationId xmlns:a16="http://schemas.microsoft.com/office/drawing/2014/main" id="{AF7A2D4E-4A2C-3743-9AD3-01DF29F2897E}"/>
              </a:ext>
            </a:extLst>
          </p:cNvPr>
          <p:cNvSpPr txBox="1"/>
          <p:nvPr/>
        </p:nvSpPr>
        <p:spPr>
          <a:xfrm rot="16200000">
            <a:off x="2331890" y="3803393"/>
            <a:ext cx="1072569" cy="248209"/>
          </a:xfrm>
          <a:prstGeom prst="rect">
            <a:avLst/>
          </a:prstGeom>
          <a:noFill/>
        </p:spPr>
        <p:txBody>
          <a:bodyPr wrap="square" rtlCol="0">
            <a:spAutoFit/>
          </a:bodyPr>
          <a:lstStyle/>
          <a:p>
            <a:pPr algn="ctr"/>
            <a:r>
              <a:rPr lang="en-US" sz="1013" dirty="0">
                <a:solidFill>
                  <a:schemeClr val="bg1"/>
                </a:solidFill>
              </a:rPr>
              <a:t>HUVEC-TNFα</a:t>
            </a:r>
          </a:p>
        </p:txBody>
      </p:sp>
      <p:sp>
        <p:nvSpPr>
          <p:cNvPr id="15" name="TextBox 14">
            <a:extLst>
              <a:ext uri="{FF2B5EF4-FFF2-40B4-BE49-F238E27FC236}">
                <a16:creationId xmlns:a16="http://schemas.microsoft.com/office/drawing/2014/main" id="{A225F68C-18D5-604B-B0CD-C85F836CAF68}"/>
              </a:ext>
            </a:extLst>
          </p:cNvPr>
          <p:cNvSpPr txBox="1"/>
          <p:nvPr/>
        </p:nvSpPr>
        <p:spPr>
          <a:xfrm rot="16200000">
            <a:off x="2320752" y="5393735"/>
            <a:ext cx="1072569" cy="248209"/>
          </a:xfrm>
          <a:prstGeom prst="rect">
            <a:avLst/>
          </a:prstGeom>
          <a:noFill/>
        </p:spPr>
        <p:txBody>
          <a:bodyPr wrap="square" rtlCol="0">
            <a:spAutoFit/>
          </a:bodyPr>
          <a:lstStyle/>
          <a:p>
            <a:pPr algn="ctr"/>
            <a:r>
              <a:rPr lang="en-US" sz="1013" dirty="0" err="1">
                <a:solidFill>
                  <a:schemeClr val="bg1"/>
                </a:solidFill>
              </a:rPr>
              <a:t>rICAM</a:t>
            </a:r>
            <a:endParaRPr lang="en-US" sz="1013" dirty="0">
              <a:solidFill>
                <a:schemeClr val="bg1"/>
              </a:solidFill>
            </a:endParaRPr>
          </a:p>
        </p:txBody>
      </p:sp>
      <p:sp>
        <p:nvSpPr>
          <p:cNvPr id="16" name="TextBox 15">
            <a:extLst>
              <a:ext uri="{FF2B5EF4-FFF2-40B4-BE49-F238E27FC236}">
                <a16:creationId xmlns:a16="http://schemas.microsoft.com/office/drawing/2014/main" id="{57732FA5-D7C6-5049-889E-3BC92EBD77F9}"/>
              </a:ext>
            </a:extLst>
          </p:cNvPr>
          <p:cNvSpPr txBox="1"/>
          <p:nvPr/>
        </p:nvSpPr>
        <p:spPr>
          <a:xfrm>
            <a:off x="2966303" y="4668875"/>
            <a:ext cx="869392" cy="248209"/>
          </a:xfrm>
          <a:prstGeom prst="rect">
            <a:avLst/>
          </a:prstGeom>
          <a:noFill/>
        </p:spPr>
        <p:txBody>
          <a:bodyPr wrap="square" rtlCol="0">
            <a:spAutoFit/>
          </a:bodyPr>
          <a:lstStyle/>
          <a:p>
            <a:pPr algn="ctr"/>
            <a:r>
              <a:rPr lang="en-US" sz="1013" dirty="0">
                <a:solidFill>
                  <a:schemeClr val="bg1"/>
                </a:solidFill>
              </a:rPr>
              <a:t>untreated</a:t>
            </a:r>
          </a:p>
        </p:txBody>
      </p:sp>
      <p:sp>
        <p:nvSpPr>
          <p:cNvPr id="17" name="TextBox 16">
            <a:extLst>
              <a:ext uri="{FF2B5EF4-FFF2-40B4-BE49-F238E27FC236}">
                <a16:creationId xmlns:a16="http://schemas.microsoft.com/office/drawing/2014/main" id="{464CA50F-2C46-0C47-A464-86939C461D91}"/>
              </a:ext>
            </a:extLst>
          </p:cNvPr>
          <p:cNvSpPr txBox="1"/>
          <p:nvPr/>
        </p:nvSpPr>
        <p:spPr>
          <a:xfrm>
            <a:off x="3846063" y="4537132"/>
            <a:ext cx="790606" cy="404085"/>
          </a:xfrm>
          <a:prstGeom prst="rect">
            <a:avLst/>
          </a:prstGeom>
          <a:noFill/>
        </p:spPr>
        <p:txBody>
          <a:bodyPr wrap="square" rtlCol="0">
            <a:spAutoFit/>
          </a:bodyPr>
          <a:lstStyle/>
          <a:p>
            <a:pPr algn="ctr"/>
            <a:r>
              <a:rPr lang="en-US" sz="1013" dirty="0">
                <a:solidFill>
                  <a:schemeClr val="bg1"/>
                </a:solidFill>
              </a:rPr>
              <a:t>LFA-1 (αL) block</a:t>
            </a:r>
          </a:p>
        </p:txBody>
      </p:sp>
      <p:pic>
        <p:nvPicPr>
          <p:cNvPr id="18" name="Picture 17">
            <a:extLst>
              <a:ext uri="{FF2B5EF4-FFF2-40B4-BE49-F238E27FC236}">
                <a16:creationId xmlns:a16="http://schemas.microsoft.com/office/drawing/2014/main" id="{1293DD3A-A7C7-F442-B549-7FFEA2D7A39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5657" y="4907452"/>
            <a:ext cx="1612800" cy="1209600"/>
          </a:xfrm>
          <a:prstGeom prst="rect">
            <a:avLst/>
          </a:prstGeom>
          <a:ln>
            <a:solidFill>
              <a:schemeClr val="bg1"/>
            </a:solidFill>
            <a:prstDash val="sysDash"/>
          </a:ln>
        </p:spPr>
      </p:pic>
      <p:pic>
        <p:nvPicPr>
          <p:cNvPr id="19" name="Picture 18">
            <a:extLst>
              <a:ext uri="{FF2B5EF4-FFF2-40B4-BE49-F238E27FC236}">
                <a16:creationId xmlns:a16="http://schemas.microsoft.com/office/drawing/2014/main" id="{14752814-5F76-5D41-B729-75FFBF1FF81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975657" y="4911786"/>
            <a:ext cx="825929" cy="1209600"/>
          </a:xfrm>
          <a:prstGeom prst="rect">
            <a:avLst/>
          </a:prstGeom>
          <a:ln>
            <a:solidFill>
              <a:schemeClr val="bg1"/>
            </a:solidFill>
            <a:prstDash val="sysDash"/>
          </a:ln>
        </p:spPr>
      </p:pic>
      <p:sp>
        <p:nvSpPr>
          <p:cNvPr id="20" name="TextBox 19">
            <a:extLst>
              <a:ext uri="{FF2B5EF4-FFF2-40B4-BE49-F238E27FC236}">
                <a16:creationId xmlns:a16="http://schemas.microsoft.com/office/drawing/2014/main" id="{EC1BF603-2704-C94D-9EF1-C35C45FDC5DE}"/>
              </a:ext>
            </a:extLst>
          </p:cNvPr>
          <p:cNvSpPr txBox="1"/>
          <p:nvPr/>
        </p:nvSpPr>
        <p:spPr>
          <a:xfrm>
            <a:off x="4940076" y="4673110"/>
            <a:ext cx="869392" cy="248209"/>
          </a:xfrm>
          <a:prstGeom prst="rect">
            <a:avLst/>
          </a:prstGeom>
          <a:noFill/>
        </p:spPr>
        <p:txBody>
          <a:bodyPr wrap="square" rtlCol="0">
            <a:spAutoFit/>
          </a:bodyPr>
          <a:lstStyle/>
          <a:p>
            <a:pPr algn="ctr"/>
            <a:r>
              <a:rPr lang="en-US" sz="1013" dirty="0">
                <a:solidFill>
                  <a:schemeClr val="bg1"/>
                </a:solidFill>
              </a:rPr>
              <a:t>untreated</a:t>
            </a:r>
          </a:p>
        </p:txBody>
      </p:sp>
      <p:sp>
        <p:nvSpPr>
          <p:cNvPr id="21" name="TextBox 20">
            <a:extLst>
              <a:ext uri="{FF2B5EF4-FFF2-40B4-BE49-F238E27FC236}">
                <a16:creationId xmlns:a16="http://schemas.microsoft.com/office/drawing/2014/main" id="{3AAE255A-D27D-1146-A2B4-EB059E60C079}"/>
              </a:ext>
            </a:extLst>
          </p:cNvPr>
          <p:cNvSpPr txBox="1"/>
          <p:nvPr/>
        </p:nvSpPr>
        <p:spPr>
          <a:xfrm>
            <a:off x="5819835" y="4541367"/>
            <a:ext cx="796184" cy="404085"/>
          </a:xfrm>
          <a:prstGeom prst="rect">
            <a:avLst/>
          </a:prstGeom>
          <a:noFill/>
        </p:spPr>
        <p:txBody>
          <a:bodyPr wrap="square" rtlCol="0">
            <a:spAutoFit/>
          </a:bodyPr>
          <a:lstStyle/>
          <a:p>
            <a:pPr algn="ctr"/>
            <a:r>
              <a:rPr lang="en-US" sz="1013" dirty="0">
                <a:solidFill>
                  <a:schemeClr val="bg1"/>
                </a:solidFill>
              </a:rPr>
              <a:t>VLA-4 (α4) block</a:t>
            </a:r>
          </a:p>
        </p:txBody>
      </p:sp>
      <p:sp>
        <p:nvSpPr>
          <p:cNvPr id="22" name="TextBox 21">
            <a:extLst>
              <a:ext uri="{FF2B5EF4-FFF2-40B4-BE49-F238E27FC236}">
                <a16:creationId xmlns:a16="http://schemas.microsoft.com/office/drawing/2014/main" id="{13BE9BFB-3228-804A-A54D-3C40C19C45B4}"/>
              </a:ext>
            </a:extLst>
          </p:cNvPr>
          <p:cNvSpPr txBox="1"/>
          <p:nvPr/>
        </p:nvSpPr>
        <p:spPr>
          <a:xfrm rot="16200000">
            <a:off x="4330482" y="5366623"/>
            <a:ext cx="1072569" cy="248209"/>
          </a:xfrm>
          <a:prstGeom prst="rect">
            <a:avLst/>
          </a:prstGeom>
          <a:noFill/>
        </p:spPr>
        <p:txBody>
          <a:bodyPr wrap="square" rtlCol="0">
            <a:spAutoFit/>
          </a:bodyPr>
          <a:lstStyle/>
          <a:p>
            <a:pPr algn="ctr"/>
            <a:r>
              <a:rPr lang="en-US" sz="1013" dirty="0" err="1">
                <a:solidFill>
                  <a:schemeClr val="bg1"/>
                </a:solidFill>
              </a:rPr>
              <a:t>rVCAM</a:t>
            </a:r>
            <a:endParaRPr lang="en-US" sz="1013" dirty="0">
              <a:solidFill>
                <a:schemeClr val="bg1"/>
              </a:solidFill>
            </a:endParaRPr>
          </a:p>
        </p:txBody>
      </p:sp>
      <p:sp>
        <p:nvSpPr>
          <p:cNvPr id="23" name="TextBox 22">
            <a:extLst>
              <a:ext uri="{FF2B5EF4-FFF2-40B4-BE49-F238E27FC236}">
                <a16:creationId xmlns:a16="http://schemas.microsoft.com/office/drawing/2014/main" id="{90D90445-ADF0-7248-BC7D-00BD0802357C}"/>
              </a:ext>
            </a:extLst>
          </p:cNvPr>
          <p:cNvSpPr txBox="1"/>
          <p:nvPr/>
        </p:nvSpPr>
        <p:spPr>
          <a:xfrm rot="16200000">
            <a:off x="4351987" y="3802658"/>
            <a:ext cx="1072569" cy="248209"/>
          </a:xfrm>
          <a:prstGeom prst="rect">
            <a:avLst/>
          </a:prstGeom>
          <a:noFill/>
        </p:spPr>
        <p:txBody>
          <a:bodyPr wrap="square" rtlCol="0">
            <a:spAutoFit/>
          </a:bodyPr>
          <a:lstStyle/>
          <a:p>
            <a:pPr algn="ctr"/>
            <a:r>
              <a:rPr lang="en-US" sz="1013" dirty="0">
                <a:solidFill>
                  <a:schemeClr val="bg1"/>
                </a:solidFill>
              </a:rPr>
              <a:t>HUVEC-TNFα</a:t>
            </a:r>
          </a:p>
        </p:txBody>
      </p:sp>
      <p:sp>
        <p:nvSpPr>
          <p:cNvPr id="24" name="TextBox 23">
            <a:extLst>
              <a:ext uri="{FF2B5EF4-FFF2-40B4-BE49-F238E27FC236}">
                <a16:creationId xmlns:a16="http://schemas.microsoft.com/office/drawing/2014/main" id="{B51F4CC1-E0B1-064F-8C63-62D5D79E3F06}"/>
              </a:ext>
            </a:extLst>
          </p:cNvPr>
          <p:cNvSpPr txBox="1"/>
          <p:nvPr/>
        </p:nvSpPr>
        <p:spPr>
          <a:xfrm>
            <a:off x="2559606" y="2765362"/>
            <a:ext cx="4280964" cy="253916"/>
          </a:xfrm>
          <a:prstGeom prst="rect">
            <a:avLst/>
          </a:prstGeom>
          <a:noFill/>
        </p:spPr>
        <p:txBody>
          <a:bodyPr wrap="square" lIns="36000" rIns="36000" rtlCol="0">
            <a:spAutoFit/>
          </a:bodyPr>
          <a:lstStyle/>
          <a:p>
            <a:pPr algn="ctr"/>
            <a:r>
              <a:rPr lang="en-US" sz="1050" dirty="0">
                <a:solidFill>
                  <a:srgbClr val="92D050"/>
                </a:solidFill>
              </a:rPr>
              <a:t>Cell Tracker Green-labelled CD4+ T cells </a:t>
            </a:r>
            <a:r>
              <a:rPr lang="en-US" sz="1050" dirty="0">
                <a:solidFill>
                  <a:schemeClr val="bg1"/>
                </a:solidFill>
              </a:rPr>
              <a:t>adhered to (A) HUVEC or (B) </a:t>
            </a:r>
            <a:r>
              <a:rPr lang="en-US" sz="1050" dirty="0" err="1">
                <a:solidFill>
                  <a:schemeClr val="bg1"/>
                </a:solidFill>
              </a:rPr>
              <a:t>rCAMs</a:t>
            </a:r>
            <a:endParaRPr lang="en-US" sz="1050" dirty="0">
              <a:solidFill>
                <a:schemeClr val="bg1"/>
              </a:solidFill>
            </a:endParaRPr>
          </a:p>
        </p:txBody>
      </p:sp>
      <p:sp>
        <p:nvSpPr>
          <p:cNvPr id="25" name="TextBox 24">
            <a:extLst>
              <a:ext uri="{FF2B5EF4-FFF2-40B4-BE49-F238E27FC236}">
                <a16:creationId xmlns:a16="http://schemas.microsoft.com/office/drawing/2014/main" id="{5559CAB2-F085-7242-80ED-48443A0A587F}"/>
              </a:ext>
            </a:extLst>
          </p:cNvPr>
          <p:cNvSpPr txBox="1"/>
          <p:nvPr/>
        </p:nvSpPr>
        <p:spPr>
          <a:xfrm>
            <a:off x="2592637" y="3074488"/>
            <a:ext cx="348064" cy="253916"/>
          </a:xfrm>
          <a:prstGeom prst="rect">
            <a:avLst/>
          </a:prstGeom>
          <a:noFill/>
        </p:spPr>
        <p:txBody>
          <a:bodyPr wrap="square" rtlCol="0">
            <a:spAutoFit/>
          </a:bodyPr>
          <a:lstStyle/>
          <a:p>
            <a:pPr algn="ctr"/>
            <a:r>
              <a:rPr lang="en-US" sz="1050" dirty="0">
                <a:solidFill>
                  <a:schemeClr val="bg1"/>
                </a:solidFill>
              </a:rPr>
              <a:t>A.</a:t>
            </a:r>
          </a:p>
        </p:txBody>
      </p:sp>
      <p:sp>
        <p:nvSpPr>
          <p:cNvPr id="26" name="TextBox 25">
            <a:extLst>
              <a:ext uri="{FF2B5EF4-FFF2-40B4-BE49-F238E27FC236}">
                <a16:creationId xmlns:a16="http://schemas.microsoft.com/office/drawing/2014/main" id="{F3EEEC23-2F6C-9A4D-9BEF-52C911DFFD16}"/>
              </a:ext>
            </a:extLst>
          </p:cNvPr>
          <p:cNvSpPr txBox="1"/>
          <p:nvPr/>
        </p:nvSpPr>
        <p:spPr>
          <a:xfrm>
            <a:off x="2592637" y="4615069"/>
            <a:ext cx="348064" cy="253916"/>
          </a:xfrm>
          <a:prstGeom prst="rect">
            <a:avLst/>
          </a:prstGeom>
          <a:noFill/>
        </p:spPr>
        <p:txBody>
          <a:bodyPr wrap="square" rtlCol="0">
            <a:spAutoFit/>
          </a:bodyPr>
          <a:lstStyle/>
          <a:p>
            <a:pPr algn="ctr"/>
            <a:r>
              <a:rPr lang="en-US" sz="1050" dirty="0">
                <a:solidFill>
                  <a:schemeClr val="bg1"/>
                </a:solidFill>
              </a:rPr>
              <a:t>B.</a:t>
            </a:r>
          </a:p>
        </p:txBody>
      </p:sp>
      <p:sp>
        <p:nvSpPr>
          <p:cNvPr id="27" name="TextBox 26">
            <a:extLst>
              <a:ext uri="{FF2B5EF4-FFF2-40B4-BE49-F238E27FC236}">
                <a16:creationId xmlns:a16="http://schemas.microsoft.com/office/drawing/2014/main" id="{B2FA528D-B4F1-3844-A977-5E32FF708CF6}"/>
              </a:ext>
            </a:extLst>
          </p:cNvPr>
          <p:cNvSpPr txBox="1"/>
          <p:nvPr/>
        </p:nvSpPr>
        <p:spPr>
          <a:xfrm>
            <a:off x="6078853" y="6200950"/>
            <a:ext cx="603525" cy="123111"/>
          </a:xfrm>
          <a:prstGeom prst="rect">
            <a:avLst/>
          </a:prstGeom>
          <a:noFill/>
        </p:spPr>
        <p:txBody>
          <a:bodyPr wrap="square" lIns="0" tIns="0" rIns="0" bIns="0" rtlCol="0">
            <a:spAutoFit/>
          </a:bodyPr>
          <a:lstStyle/>
          <a:p>
            <a:pPr algn="ctr"/>
            <a:r>
              <a:rPr lang="en-US" sz="800" i="1" dirty="0">
                <a:solidFill>
                  <a:schemeClr val="bg1"/>
                </a:solidFill>
              </a:rPr>
              <a:t>20X mag</a:t>
            </a:r>
          </a:p>
        </p:txBody>
      </p:sp>
      <p:pic>
        <p:nvPicPr>
          <p:cNvPr id="28" name="Content Placeholder 61">
            <a:extLst>
              <a:ext uri="{FF2B5EF4-FFF2-40B4-BE49-F238E27FC236}">
                <a16:creationId xmlns:a16="http://schemas.microsoft.com/office/drawing/2014/main" id="{7C4E5BCA-0D80-764B-8F7B-10995B6FF34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081016" y="4386767"/>
            <a:ext cx="2295799" cy="1976343"/>
          </a:xfrm>
          <a:prstGeom prst="rect">
            <a:avLst/>
          </a:prstGeom>
        </p:spPr>
      </p:pic>
      <p:sp>
        <p:nvSpPr>
          <p:cNvPr id="29" name="TextBox 28">
            <a:extLst>
              <a:ext uri="{FF2B5EF4-FFF2-40B4-BE49-F238E27FC236}">
                <a16:creationId xmlns:a16="http://schemas.microsoft.com/office/drawing/2014/main" id="{6E12D2FE-7AAD-B441-ABCA-A8506FA8D922}"/>
              </a:ext>
            </a:extLst>
          </p:cNvPr>
          <p:cNvSpPr txBox="1"/>
          <p:nvPr/>
        </p:nvSpPr>
        <p:spPr>
          <a:xfrm>
            <a:off x="8228915" y="6493090"/>
            <a:ext cx="3547318" cy="369332"/>
          </a:xfrm>
          <a:prstGeom prst="rect">
            <a:avLst/>
          </a:prstGeom>
          <a:noFill/>
        </p:spPr>
        <p:txBody>
          <a:bodyPr wrap="none" rtlCol="0">
            <a:spAutoFit/>
          </a:bodyPr>
          <a:lstStyle/>
          <a:p>
            <a:r>
              <a:rPr lang="en-US" dirty="0"/>
              <a:t>Catherine Card, BS 4.03, CAHR 2019</a:t>
            </a:r>
          </a:p>
        </p:txBody>
      </p:sp>
    </p:spTree>
    <p:extLst>
      <p:ext uri="{BB962C8B-B14F-4D97-AF65-F5344CB8AC3E}">
        <p14:creationId xmlns:p14="http://schemas.microsoft.com/office/powerpoint/2010/main" val="125530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FD74-72A5-FD44-97ED-AF4BAAB21F63}"/>
              </a:ext>
            </a:extLst>
          </p:cNvPr>
          <p:cNvSpPr>
            <a:spLocks noGrp="1"/>
          </p:cNvSpPr>
          <p:nvPr>
            <p:ph type="title"/>
          </p:nvPr>
        </p:nvSpPr>
        <p:spPr/>
        <p:txBody>
          <a:bodyPr>
            <a:normAutofit/>
          </a:bodyPr>
          <a:lstStyle/>
          <a:p>
            <a:r>
              <a:rPr lang="en-US" sz="3600" b="1" dirty="0"/>
              <a:t>The Role of DCs in Early &amp; Chronic HIV Infection</a:t>
            </a:r>
          </a:p>
        </p:txBody>
      </p:sp>
      <p:sp>
        <p:nvSpPr>
          <p:cNvPr id="3" name="Content Placeholder 2">
            <a:extLst>
              <a:ext uri="{FF2B5EF4-FFF2-40B4-BE49-F238E27FC236}">
                <a16:creationId xmlns:a16="http://schemas.microsoft.com/office/drawing/2014/main" id="{C96529FF-EB59-5140-8B68-A462AD7522E9}"/>
              </a:ext>
            </a:extLst>
          </p:cNvPr>
          <p:cNvSpPr>
            <a:spLocks noGrp="1"/>
          </p:cNvSpPr>
          <p:nvPr>
            <p:ph idx="1"/>
          </p:nvPr>
        </p:nvSpPr>
        <p:spPr/>
        <p:txBody>
          <a:bodyPr>
            <a:normAutofit/>
          </a:bodyPr>
          <a:lstStyle/>
          <a:p>
            <a:r>
              <a:rPr lang="en-US" dirty="0"/>
              <a:t>DCs compartmentalize HIV in vitro. Migration to lymph nodes by HIV-captured DCs is supported by expression of appropriate chemoattractant receptors in vitro, and observed migration to LNs in humanized mice.</a:t>
            </a:r>
          </a:p>
          <a:p>
            <a:r>
              <a:rPr lang="en-US" dirty="0"/>
              <a:t>DC:T cell trans-infection requires stable contact between the cells, initiated by Env:CD4 interaction and strengthened by ICAM-1/LFA-1 interaction.</a:t>
            </a:r>
          </a:p>
          <a:p>
            <a:pPr lvl="1">
              <a:spcAft>
                <a:spcPts val="1800"/>
              </a:spcAft>
            </a:pPr>
            <a:r>
              <a:rPr lang="en-US" dirty="0"/>
              <a:t>Blockade of these receptors disrupts DC:T cell trans-infection in vitro.</a:t>
            </a:r>
          </a:p>
          <a:p>
            <a:r>
              <a:rPr lang="en-US" dirty="0"/>
              <a:t>In macaques, the dynamics of SIV infection are similar in monocyte subsets to CD4 T cells during acute infection, with more infection of DCs in the spleen than in gut or LNs. </a:t>
            </a:r>
          </a:p>
          <a:p>
            <a:pPr lvl="1"/>
            <a:r>
              <a:rPr lang="en-US" dirty="0"/>
              <a:t>After treatment interruption, early viral replication was observed in both CD4 T cells and monocytes. </a:t>
            </a:r>
          </a:p>
          <a:p>
            <a:endParaRPr lang="en-US" dirty="0"/>
          </a:p>
        </p:txBody>
      </p:sp>
      <p:sp>
        <p:nvSpPr>
          <p:cNvPr id="4" name="TextBox 3">
            <a:extLst>
              <a:ext uri="{FF2B5EF4-FFF2-40B4-BE49-F238E27FC236}">
                <a16:creationId xmlns:a16="http://schemas.microsoft.com/office/drawing/2014/main" id="{894C3277-5F26-6241-BBD4-7BDC9AC3BFE8}"/>
              </a:ext>
            </a:extLst>
          </p:cNvPr>
          <p:cNvSpPr txBox="1"/>
          <p:nvPr/>
        </p:nvSpPr>
        <p:spPr>
          <a:xfrm>
            <a:off x="8857084" y="5615934"/>
            <a:ext cx="3145413" cy="369332"/>
          </a:xfrm>
          <a:prstGeom prst="rect">
            <a:avLst/>
          </a:prstGeom>
          <a:noFill/>
        </p:spPr>
        <p:txBody>
          <a:bodyPr wrap="none" rtlCol="0">
            <a:spAutoFit/>
          </a:bodyPr>
          <a:lstStyle/>
          <a:p>
            <a:r>
              <a:rPr lang="en-US" dirty="0"/>
              <a:t>Julien </a:t>
            </a:r>
            <a:r>
              <a:rPr lang="en-US" dirty="0" err="1"/>
              <a:t>Clain</a:t>
            </a:r>
            <a:r>
              <a:rPr lang="en-US" dirty="0"/>
              <a:t>, BS3.02, CAHR 2019</a:t>
            </a:r>
          </a:p>
        </p:txBody>
      </p:sp>
      <p:sp>
        <p:nvSpPr>
          <p:cNvPr id="5" name="TextBox 4">
            <a:extLst>
              <a:ext uri="{FF2B5EF4-FFF2-40B4-BE49-F238E27FC236}">
                <a16:creationId xmlns:a16="http://schemas.microsoft.com/office/drawing/2014/main" id="{71AFED7A-4EEE-1B4A-A7B5-0F5848C1EB96}"/>
              </a:ext>
            </a:extLst>
          </p:cNvPr>
          <p:cNvSpPr txBox="1"/>
          <p:nvPr/>
        </p:nvSpPr>
        <p:spPr>
          <a:xfrm>
            <a:off x="9125747" y="3816628"/>
            <a:ext cx="2876750" cy="369332"/>
          </a:xfrm>
          <a:prstGeom prst="rect">
            <a:avLst/>
          </a:prstGeom>
          <a:noFill/>
        </p:spPr>
        <p:txBody>
          <a:bodyPr wrap="none" rtlCol="0">
            <a:spAutoFit/>
          </a:bodyPr>
          <a:lstStyle/>
          <a:p>
            <a:r>
              <a:rPr lang="en-US" dirty="0"/>
              <a:t>Wan Koh. BS3.01 CAHR 2019</a:t>
            </a:r>
          </a:p>
        </p:txBody>
      </p:sp>
    </p:spTree>
    <p:extLst>
      <p:ext uri="{BB962C8B-B14F-4D97-AF65-F5344CB8AC3E}">
        <p14:creationId xmlns:p14="http://schemas.microsoft.com/office/powerpoint/2010/main" val="3509665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9E28-0D2B-5647-96B5-09C9CCE50D94}"/>
              </a:ext>
            </a:extLst>
          </p:cNvPr>
          <p:cNvSpPr>
            <a:spLocks noGrp="1"/>
          </p:cNvSpPr>
          <p:nvPr>
            <p:ph type="title"/>
          </p:nvPr>
        </p:nvSpPr>
        <p:spPr/>
        <p:txBody>
          <a:bodyPr>
            <a:normAutofit/>
          </a:bodyPr>
          <a:lstStyle/>
          <a:p>
            <a:r>
              <a:rPr lang="en-CA" sz="3600" b="1" dirty="0"/>
              <a:t>The role of </a:t>
            </a:r>
            <a:r>
              <a:rPr lang="el-GR" sz="3600" b="1" dirty="0"/>
              <a:t>α4β7</a:t>
            </a:r>
            <a:r>
              <a:rPr lang="en-CA" sz="3600" b="1" dirty="0"/>
              <a:t> during HIV infection</a:t>
            </a:r>
            <a:endParaRPr lang="en-US" sz="3600" b="1" dirty="0"/>
          </a:p>
        </p:txBody>
      </p:sp>
      <p:sp>
        <p:nvSpPr>
          <p:cNvPr id="3" name="Content Placeholder 2">
            <a:extLst>
              <a:ext uri="{FF2B5EF4-FFF2-40B4-BE49-F238E27FC236}">
                <a16:creationId xmlns:a16="http://schemas.microsoft.com/office/drawing/2014/main" id="{FDC10BDB-4305-514D-B0CD-6C60CBD090B3}"/>
              </a:ext>
            </a:extLst>
          </p:cNvPr>
          <p:cNvSpPr>
            <a:spLocks noGrp="1"/>
          </p:cNvSpPr>
          <p:nvPr>
            <p:ph idx="1"/>
          </p:nvPr>
        </p:nvSpPr>
        <p:spPr>
          <a:xfrm>
            <a:off x="838200" y="1325000"/>
            <a:ext cx="10515600" cy="1482841"/>
          </a:xfrm>
        </p:spPr>
        <p:txBody>
          <a:bodyPr>
            <a:normAutofit fontScale="92500" lnSpcReduction="20000"/>
          </a:bodyPr>
          <a:lstStyle/>
          <a:p>
            <a:r>
              <a:rPr lang="en-US" dirty="0"/>
              <a:t>In humanized mice HIV with α4β7 incorporated in the viral envelope localizes to the gut (specifically, Peyer’s patches) vs. virus without α4β7 incorporation.</a:t>
            </a:r>
          </a:p>
          <a:p>
            <a:pPr lvl="1"/>
            <a:r>
              <a:rPr lang="el-GR" dirty="0"/>
              <a:t>α4β7</a:t>
            </a:r>
            <a:r>
              <a:rPr lang="en-CA" dirty="0"/>
              <a:t> </a:t>
            </a:r>
            <a:r>
              <a:rPr lang="en-US" dirty="0"/>
              <a:t>increased capture of virions by MADCAM-1, and variably increased capture by anti-gp120 antibodies, potentiated by the presence of Mn++.</a:t>
            </a:r>
          </a:p>
          <a:p>
            <a:r>
              <a:rPr lang="en-US" dirty="0"/>
              <a:t>Gag may have a role in directing α4β7 incorporation</a:t>
            </a:r>
          </a:p>
        </p:txBody>
      </p:sp>
      <p:pic>
        <p:nvPicPr>
          <p:cNvPr id="4" name="Picture 3">
            <a:extLst>
              <a:ext uri="{FF2B5EF4-FFF2-40B4-BE49-F238E27FC236}">
                <a16:creationId xmlns:a16="http://schemas.microsoft.com/office/drawing/2014/main" id="{2759CC54-7497-6F4B-A7F5-6FCFD68CE7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1584" y="2962130"/>
            <a:ext cx="6974840" cy="3776187"/>
          </a:xfrm>
          <a:prstGeom prst="rect">
            <a:avLst/>
          </a:prstGeom>
        </p:spPr>
      </p:pic>
      <p:sp>
        <p:nvSpPr>
          <p:cNvPr id="5" name="TextBox 4">
            <a:extLst>
              <a:ext uri="{FF2B5EF4-FFF2-40B4-BE49-F238E27FC236}">
                <a16:creationId xmlns:a16="http://schemas.microsoft.com/office/drawing/2014/main" id="{324B72FC-2B32-3741-B80F-7AC5D49BE47F}"/>
              </a:ext>
            </a:extLst>
          </p:cNvPr>
          <p:cNvSpPr txBox="1"/>
          <p:nvPr/>
        </p:nvSpPr>
        <p:spPr>
          <a:xfrm>
            <a:off x="8778240" y="5802284"/>
            <a:ext cx="3424720" cy="369332"/>
          </a:xfrm>
          <a:prstGeom prst="rect">
            <a:avLst/>
          </a:prstGeom>
          <a:noFill/>
        </p:spPr>
        <p:txBody>
          <a:bodyPr wrap="none" rtlCol="0">
            <a:spAutoFit/>
          </a:bodyPr>
          <a:lstStyle/>
          <a:p>
            <a:r>
              <a:rPr lang="en-US" dirty="0"/>
              <a:t>Christina </a:t>
            </a:r>
            <a:r>
              <a:rPr lang="en-US" dirty="0" err="1"/>
              <a:t>Guzzo</a:t>
            </a:r>
            <a:r>
              <a:rPr lang="en-US" dirty="0"/>
              <a:t> BS2.05 CAHR 2019</a:t>
            </a:r>
          </a:p>
        </p:txBody>
      </p:sp>
      <p:sp>
        <p:nvSpPr>
          <p:cNvPr id="6" name="TextBox 5">
            <a:extLst>
              <a:ext uri="{FF2B5EF4-FFF2-40B4-BE49-F238E27FC236}">
                <a16:creationId xmlns:a16="http://schemas.microsoft.com/office/drawing/2014/main" id="{9C581007-7FC1-764F-9A44-3BC3CFC8293B}"/>
              </a:ext>
            </a:extLst>
          </p:cNvPr>
          <p:cNvSpPr txBox="1"/>
          <p:nvPr/>
        </p:nvSpPr>
        <p:spPr>
          <a:xfrm>
            <a:off x="8894619" y="6185516"/>
            <a:ext cx="2864374" cy="369332"/>
          </a:xfrm>
          <a:prstGeom prst="rect">
            <a:avLst/>
          </a:prstGeom>
          <a:noFill/>
        </p:spPr>
        <p:txBody>
          <a:bodyPr wrap="none" rtlCol="0">
            <a:spAutoFit/>
          </a:bodyPr>
          <a:lstStyle/>
          <a:p>
            <a:r>
              <a:rPr lang="en-US" dirty="0"/>
              <a:t>Jonathan Burnie  CAHR 2019</a:t>
            </a:r>
          </a:p>
        </p:txBody>
      </p:sp>
    </p:spTree>
    <p:extLst>
      <p:ext uri="{BB962C8B-B14F-4D97-AF65-F5344CB8AC3E}">
        <p14:creationId xmlns:p14="http://schemas.microsoft.com/office/powerpoint/2010/main" val="69844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2EB3D6-8B19-404C-8737-1B611EB50BD4}"/>
              </a:ext>
            </a:extLst>
          </p:cNvPr>
          <p:cNvSpPr>
            <a:spLocks noGrp="1"/>
          </p:cNvSpPr>
          <p:nvPr>
            <p:ph type="title"/>
          </p:nvPr>
        </p:nvSpPr>
        <p:spPr/>
        <p:txBody>
          <a:bodyPr/>
          <a:lstStyle/>
          <a:p>
            <a:r>
              <a:rPr lang="en-US" dirty="0"/>
              <a:t>POCT and rapid treatment starts</a:t>
            </a:r>
          </a:p>
        </p:txBody>
      </p:sp>
    </p:spTree>
    <p:extLst>
      <p:ext uri="{BB962C8B-B14F-4D97-AF65-F5344CB8AC3E}">
        <p14:creationId xmlns:p14="http://schemas.microsoft.com/office/powerpoint/2010/main" val="29593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F7BF-D968-8B41-9817-E872AAC800B5}"/>
              </a:ext>
            </a:extLst>
          </p:cNvPr>
          <p:cNvSpPr>
            <a:spLocks noGrp="1"/>
          </p:cNvSpPr>
          <p:nvPr>
            <p:ph type="title"/>
          </p:nvPr>
        </p:nvSpPr>
        <p:spPr/>
        <p:txBody>
          <a:bodyPr>
            <a:normAutofit fontScale="90000"/>
          </a:bodyPr>
          <a:lstStyle/>
          <a:p>
            <a:r>
              <a:rPr lang="en-US" sz="3600" b="1" dirty="0"/>
              <a:t>Rapid-Start ART can be successfully accomplished in a Canadian context</a:t>
            </a:r>
          </a:p>
        </p:txBody>
      </p:sp>
      <p:sp>
        <p:nvSpPr>
          <p:cNvPr id="3" name="Content Placeholder 2">
            <a:extLst>
              <a:ext uri="{FF2B5EF4-FFF2-40B4-BE49-F238E27FC236}">
                <a16:creationId xmlns:a16="http://schemas.microsoft.com/office/drawing/2014/main" id="{81730F11-286F-5948-9A12-8E2519A6F045}"/>
              </a:ext>
            </a:extLst>
          </p:cNvPr>
          <p:cNvSpPr>
            <a:spLocks noGrp="1"/>
          </p:cNvSpPr>
          <p:nvPr>
            <p:ph idx="1"/>
          </p:nvPr>
        </p:nvSpPr>
        <p:spPr>
          <a:xfrm>
            <a:off x="838200" y="1495615"/>
            <a:ext cx="10515600" cy="4351338"/>
          </a:xfrm>
        </p:spPr>
        <p:txBody>
          <a:bodyPr>
            <a:normAutofit/>
          </a:bodyPr>
          <a:lstStyle/>
          <a:p>
            <a:r>
              <a:rPr lang="en-US" sz="2000" dirty="0"/>
              <a:t>Rapid ART initiation is recommended where feasible by the latest IAS-USA guidelines and supported by WHO and DHHS guidelines.</a:t>
            </a:r>
          </a:p>
          <a:p>
            <a:r>
              <a:rPr lang="en-US" sz="2000" dirty="0"/>
              <a:t>At BC-</a:t>
            </a:r>
            <a:r>
              <a:rPr lang="en-US" sz="2000" dirty="0" err="1"/>
              <a:t>CfE</a:t>
            </a:r>
            <a:r>
              <a:rPr lang="en-US" sz="2000" dirty="0"/>
              <a:t> patients receive immediate (target 48h) access to ART after HIV diagnosis is confirmed.</a:t>
            </a:r>
          </a:p>
          <a:p>
            <a:pPr lvl="1"/>
            <a:r>
              <a:rPr lang="en-US" sz="1800" dirty="0"/>
              <a:t>From June 2015 – June 2018, 104 patients initiated HIV therapy. </a:t>
            </a:r>
          </a:p>
          <a:p>
            <a:pPr lvl="1"/>
            <a:r>
              <a:rPr lang="en-US" sz="1800" dirty="0"/>
              <a:t>Median time to ART start = 1 day for AHI &amp; 14 days for CHI. Retention in care at 12 months and VL suppression at 12 months was high, especially among those with acute infection. </a:t>
            </a:r>
          </a:p>
        </p:txBody>
      </p:sp>
      <p:sp>
        <p:nvSpPr>
          <p:cNvPr id="4" name="TextBox 3">
            <a:extLst>
              <a:ext uri="{FF2B5EF4-FFF2-40B4-BE49-F238E27FC236}">
                <a16:creationId xmlns:a16="http://schemas.microsoft.com/office/drawing/2014/main" id="{94F600AD-5EFB-DE48-9297-1F83D8739DD8}"/>
              </a:ext>
            </a:extLst>
          </p:cNvPr>
          <p:cNvSpPr txBox="1"/>
          <p:nvPr/>
        </p:nvSpPr>
        <p:spPr>
          <a:xfrm>
            <a:off x="8852624" y="6488668"/>
            <a:ext cx="3339376" cy="369332"/>
          </a:xfrm>
          <a:prstGeom prst="rect">
            <a:avLst/>
          </a:prstGeom>
          <a:noFill/>
        </p:spPr>
        <p:txBody>
          <a:bodyPr wrap="none" rtlCol="0">
            <a:spAutoFit/>
          </a:bodyPr>
          <a:lstStyle/>
          <a:p>
            <a:r>
              <a:rPr lang="en-US" dirty="0"/>
              <a:t>Silvia </a:t>
            </a:r>
            <a:r>
              <a:rPr lang="en-US" dirty="0" err="1"/>
              <a:t>Guillemi</a:t>
            </a:r>
            <a:r>
              <a:rPr lang="en-US" dirty="0"/>
              <a:t> CS 1.05 CAHR 2019</a:t>
            </a:r>
          </a:p>
        </p:txBody>
      </p:sp>
      <p:graphicFrame>
        <p:nvGraphicFramePr>
          <p:cNvPr id="5" name="Content Placeholder 3">
            <a:extLst>
              <a:ext uri="{FF2B5EF4-FFF2-40B4-BE49-F238E27FC236}">
                <a16:creationId xmlns:a16="http://schemas.microsoft.com/office/drawing/2014/main" id="{AC4CAC54-4E73-D846-BBFD-8C4C08B3C7CE}"/>
              </a:ext>
            </a:extLst>
          </p:cNvPr>
          <p:cNvGraphicFramePr>
            <a:graphicFrameLocks/>
          </p:cNvGraphicFramePr>
          <p:nvPr>
            <p:extLst>
              <p:ext uri="{D42A27DB-BD31-4B8C-83A1-F6EECF244321}">
                <p14:modId xmlns:p14="http://schemas.microsoft.com/office/powerpoint/2010/main" val="3069182374"/>
              </p:ext>
            </p:extLst>
          </p:nvPr>
        </p:nvGraphicFramePr>
        <p:xfrm>
          <a:off x="1127448" y="3468084"/>
          <a:ext cx="9937104" cy="2926080"/>
        </p:xfrm>
        <a:graphic>
          <a:graphicData uri="http://schemas.openxmlformats.org/drawingml/2006/table">
            <a:tbl>
              <a:tblPr firstRow="1" bandRow="1">
                <a:tableStyleId>{5C22544A-7EE6-4342-B048-85BDC9FD1C3A}</a:tableStyleId>
              </a:tblPr>
              <a:tblGrid>
                <a:gridCol w="5254691">
                  <a:extLst>
                    <a:ext uri="{9D8B030D-6E8A-4147-A177-3AD203B41FA5}">
                      <a16:colId xmlns:a16="http://schemas.microsoft.com/office/drawing/2014/main" val="853713541"/>
                    </a:ext>
                  </a:extLst>
                </a:gridCol>
                <a:gridCol w="1698171">
                  <a:extLst>
                    <a:ext uri="{9D8B030D-6E8A-4147-A177-3AD203B41FA5}">
                      <a16:colId xmlns:a16="http://schemas.microsoft.com/office/drawing/2014/main" val="2592250833"/>
                    </a:ext>
                  </a:extLst>
                </a:gridCol>
                <a:gridCol w="1679510">
                  <a:extLst>
                    <a:ext uri="{9D8B030D-6E8A-4147-A177-3AD203B41FA5}">
                      <a16:colId xmlns:a16="http://schemas.microsoft.com/office/drawing/2014/main" val="2712225101"/>
                    </a:ext>
                  </a:extLst>
                </a:gridCol>
                <a:gridCol w="1304732">
                  <a:extLst>
                    <a:ext uri="{9D8B030D-6E8A-4147-A177-3AD203B41FA5}">
                      <a16:colId xmlns:a16="http://schemas.microsoft.com/office/drawing/2014/main" val="3578270941"/>
                    </a:ext>
                  </a:extLst>
                </a:gridCol>
              </a:tblGrid>
              <a:tr h="0">
                <a:tc>
                  <a:txBody>
                    <a:bodyPr/>
                    <a:lstStyle/>
                    <a:p>
                      <a:pPr algn="ctr"/>
                      <a:r>
                        <a:rPr lang="en-US" sz="1600" dirty="0"/>
                        <a:t>Variable </a:t>
                      </a:r>
                    </a:p>
                  </a:txBody>
                  <a:tcPr/>
                </a:tc>
                <a:tc>
                  <a:txBody>
                    <a:bodyPr/>
                    <a:lstStyle/>
                    <a:p>
                      <a:pPr algn="ctr"/>
                      <a:r>
                        <a:rPr lang="en-US" sz="1600" dirty="0"/>
                        <a:t>AHI (n= 53)</a:t>
                      </a:r>
                    </a:p>
                  </a:txBody>
                  <a:tcPr/>
                </a:tc>
                <a:tc>
                  <a:txBody>
                    <a:bodyPr/>
                    <a:lstStyle/>
                    <a:p>
                      <a:pPr algn="ctr"/>
                      <a:r>
                        <a:rPr lang="en-US" sz="1600" dirty="0"/>
                        <a:t>CHI (n= 51)</a:t>
                      </a:r>
                    </a:p>
                  </a:txBody>
                  <a:tcPr/>
                </a:tc>
                <a:tc>
                  <a:txBody>
                    <a:bodyPr/>
                    <a:lstStyle/>
                    <a:p>
                      <a:pPr algn="ctr"/>
                      <a:r>
                        <a:rPr lang="en-US" sz="1600" dirty="0"/>
                        <a:t>P value</a:t>
                      </a:r>
                    </a:p>
                  </a:txBody>
                  <a:tcPr/>
                </a:tc>
                <a:extLst>
                  <a:ext uri="{0D108BD9-81ED-4DB2-BD59-A6C34878D82A}">
                    <a16:rowId xmlns:a16="http://schemas.microsoft.com/office/drawing/2014/main" val="3150433291"/>
                  </a:ext>
                </a:extLst>
              </a:tr>
              <a:tr h="0">
                <a:tc>
                  <a:txBody>
                    <a:bodyPr/>
                    <a:lstStyle/>
                    <a:p>
                      <a:pPr fontAlgn="t"/>
                      <a:r>
                        <a:rPr lang="en-CA" sz="1400" dirty="0">
                          <a:effectLst/>
                        </a:rPr>
                        <a:t>Time to ART initiation from date of HIV Dx (days)</a:t>
                      </a:r>
                    </a:p>
                    <a:p>
                      <a:pPr fontAlgn="t"/>
                      <a:r>
                        <a:rPr lang="en-CA" sz="1400" dirty="0">
                          <a:effectLst/>
                        </a:rPr>
                        <a:t> Median (IQR)</a:t>
                      </a:r>
                    </a:p>
                  </a:txBody>
                  <a:tcPr/>
                </a:tc>
                <a:tc>
                  <a:txBody>
                    <a:bodyPr/>
                    <a:lstStyle/>
                    <a:p>
                      <a:pPr algn="ctr" fontAlgn="t"/>
                      <a:r>
                        <a:rPr lang="en-CA" sz="1400" dirty="0">
                          <a:effectLst/>
                        </a:rPr>
                        <a:t>1 (0- 5)</a:t>
                      </a:r>
                    </a:p>
                  </a:txBody>
                  <a:tcPr/>
                </a:tc>
                <a:tc>
                  <a:txBody>
                    <a:bodyPr/>
                    <a:lstStyle/>
                    <a:p>
                      <a:pPr algn="ctr" fontAlgn="t"/>
                      <a:r>
                        <a:rPr lang="en-CA" sz="1400" dirty="0">
                          <a:effectLst/>
                        </a:rPr>
                        <a:t>14 (7-21)</a:t>
                      </a:r>
                    </a:p>
                  </a:txBody>
                  <a:tcPr/>
                </a:tc>
                <a:tc>
                  <a:txBody>
                    <a:bodyPr/>
                    <a:lstStyle/>
                    <a:p>
                      <a:pPr algn="ctr" fontAlgn="t"/>
                      <a:r>
                        <a:rPr lang="en-CA" sz="1400" dirty="0">
                          <a:solidFill>
                            <a:srgbClr val="000000"/>
                          </a:solidFill>
                          <a:effectLst/>
                        </a:rPr>
                        <a:t>&lt; 0.001</a:t>
                      </a:r>
                      <a:endParaRPr lang="en-CA" sz="1400" dirty="0">
                        <a:effectLst/>
                      </a:endParaRPr>
                    </a:p>
                  </a:txBody>
                  <a:tcPr/>
                </a:tc>
                <a:extLst>
                  <a:ext uri="{0D108BD9-81ED-4DB2-BD59-A6C34878D82A}">
                    <a16:rowId xmlns:a16="http://schemas.microsoft.com/office/drawing/2014/main" val="796853430"/>
                  </a:ext>
                </a:extLst>
              </a:tr>
              <a:tr h="0">
                <a:tc>
                  <a:txBody>
                    <a:bodyPr/>
                    <a:lstStyle/>
                    <a:p>
                      <a:pPr fontAlgn="t"/>
                      <a:r>
                        <a:rPr lang="en-CA" sz="1400" dirty="0">
                          <a:effectLst/>
                        </a:rPr>
                        <a:t>Time to HIV-RNA &lt;40 c/ml from ART initiation (days) </a:t>
                      </a:r>
                    </a:p>
                    <a:p>
                      <a:pPr fontAlgn="t"/>
                      <a:r>
                        <a:rPr lang="en-CA" sz="1400" dirty="0">
                          <a:effectLst/>
                        </a:rPr>
                        <a:t>Median (IQR)</a:t>
                      </a:r>
                    </a:p>
                  </a:txBody>
                  <a:tcPr/>
                </a:tc>
                <a:tc>
                  <a:txBody>
                    <a:bodyPr/>
                    <a:lstStyle/>
                    <a:p>
                      <a:pPr algn="ctr" fontAlgn="t"/>
                      <a:r>
                        <a:rPr lang="en-CA" sz="1400" dirty="0">
                          <a:effectLst/>
                        </a:rPr>
                        <a:t>67 (33-90)</a:t>
                      </a:r>
                    </a:p>
                  </a:txBody>
                  <a:tcPr/>
                </a:tc>
                <a:tc>
                  <a:txBody>
                    <a:bodyPr/>
                    <a:lstStyle/>
                    <a:p>
                      <a:pPr algn="ctr" fontAlgn="t"/>
                      <a:r>
                        <a:rPr lang="en-CA" sz="1400" dirty="0">
                          <a:effectLst/>
                        </a:rPr>
                        <a:t>85 (42-169)</a:t>
                      </a:r>
                    </a:p>
                  </a:txBody>
                  <a:tcPr/>
                </a:tc>
                <a:tc>
                  <a:txBody>
                    <a:bodyPr/>
                    <a:lstStyle/>
                    <a:p>
                      <a:pPr algn="ctr" fontAlgn="t"/>
                      <a:r>
                        <a:rPr lang="en-CA" sz="1400" dirty="0">
                          <a:effectLst/>
                        </a:rPr>
                        <a:t>0.021</a:t>
                      </a:r>
                    </a:p>
                  </a:txBody>
                  <a:tcPr/>
                </a:tc>
                <a:extLst>
                  <a:ext uri="{0D108BD9-81ED-4DB2-BD59-A6C34878D82A}">
                    <a16:rowId xmlns:a16="http://schemas.microsoft.com/office/drawing/2014/main" val="4207666243"/>
                  </a:ext>
                </a:extLst>
              </a:tr>
              <a:tr h="0">
                <a:tc>
                  <a:txBody>
                    <a:bodyPr/>
                    <a:lstStyle/>
                    <a:p>
                      <a:pPr fontAlgn="t"/>
                      <a:r>
                        <a:rPr lang="en-CA" sz="1400" dirty="0">
                          <a:effectLst/>
                        </a:rPr>
                        <a:t>First ART regimen:</a:t>
                      </a:r>
                    </a:p>
                    <a:p>
                      <a:pPr marL="493713" indent="0" fontAlgn="t">
                        <a:tabLst/>
                      </a:pPr>
                      <a:r>
                        <a:rPr lang="en-CA" sz="1400" dirty="0">
                          <a:effectLst/>
                        </a:rPr>
                        <a:t>INSTI +  </a:t>
                      </a:r>
                      <a:r>
                        <a:rPr lang="en-CA" sz="1400" dirty="0" err="1">
                          <a:effectLst/>
                        </a:rPr>
                        <a:t>bPi</a:t>
                      </a:r>
                      <a:r>
                        <a:rPr lang="en-CA" sz="1400" dirty="0">
                          <a:effectLst/>
                        </a:rPr>
                        <a:t>: + NRTI</a:t>
                      </a:r>
                    </a:p>
                    <a:p>
                      <a:pPr marL="493713" indent="0" fontAlgn="t">
                        <a:tabLst/>
                      </a:pPr>
                      <a:r>
                        <a:rPr lang="en-CA" sz="1400" dirty="0">
                          <a:effectLst/>
                        </a:rPr>
                        <a:t>INSTI + NRTI</a:t>
                      </a:r>
                    </a:p>
                    <a:p>
                      <a:pPr marL="493713" indent="0" fontAlgn="t">
                        <a:tabLst/>
                      </a:pPr>
                      <a:r>
                        <a:rPr lang="en-CA" sz="1400" dirty="0" err="1">
                          <a:effectLst/>
                        </a:rPr>
                        <a:t>bPi</a:t>
                      </a:r>
                      <a:r>
                        <a:rPr lang="en-CA" sz="1400" dirty="0">
                          <a:effectLst/>
                        </a:rPr>
                        <a:t> + NRTI</a:t>
                      </a:r>
                    </a:p>
                  </a:txBody>
                  <a:tcPr/>
                </a:tc>
                <a:tc>
                  <a:txBody>
                    <a:bodyPr/>
                    <a:lstStyle/>
                    <a:p>
                      <a:pPr algn="ctr" fontAlgn="t"/>
                      <a:r>
                        <a:rPr lang="en-CA" sz="1400" dirty="0">
                          <a:effectLst/>
                        </a:rPr>
                        <a:t> </a:t>
                      </a:r>
                    </a:p>
                    <a:p>
                      <a:pPr algn="ctr" fontAlgn="t"/>
                      <a:r>
                        <a:rPr lang="en-CA" sz="1400" dirty="0">
                          <a:effectLst/>
                        </a:rPr>
                        <a:t>52 (98%)</a:t>
                      </a:r>
                    </a:p>
                    <a:p>
                      <a:pPr algn="ctr" fontAlgn="t"/>
                      <a:r>
                        <a:rPr lang="en-CA" sz="1400" dirty="0">
                          <a:effectLst/>
                        </a:rPr>
                        <a:t>1 (2%)</a:t>
                      </a:r>
                    </a:p>
                    <a:p>
                      <a:pPr algn="ctr" fontAlgn="t"/>
                      <a:r>
                        <a:rPr lang="en-CA" sz="1400" dirty="0">
                          <a:effectLst/>
                        </a:rPr>
                        <a:t>0 (0%)</a:t>
                      </a:r>
                    </a:p>
                  </a:txBody>
                  <a:tcPr/>
                </a:tc>
                <a:tc>
                  <a:txBody>
                    <a:bodyPr/>
                    <a:lstStyle/>
                    <a:p>
                      <a:pPr algn="ctr" fontAlgn="t"/>
                      <a:r>
                        <a:rPr lang="en-CA" sz="1400" dirty="0">
                          <a:effectLst/>
                        </a:rPr>
                        <a:t> </a:t>
                      </a:r>
                    </a:p>
                    <a:p>
                      <a:pPr algn="ctr" fontAlgn="t"/>
                      <a:r>
                        <a:rPr lang="en-CA" sz="1400" dirty="0">
                          <a:effectLst/>
                        </a:rPr>
                        <a:t>2 (4 %)</a:t>
                      </a:r>
                    </a:p>
                    <a:p>
                      <a:pPr algn="ctr" fontAlgn="t"/>
                      <a:r>
                        <a:rPr lang="en-CA" sz="1400" dirty="0">
                          <a:effectLst/>
                        </a:rPr>
                        <a:t>13 (27%)</a:t>
                      </a:r>
                    </a:p>
                    <a:p>
                      <a:pPr algn="ctr" fontAlgn="t"/>
                      <a:r>
                        <a:rPr lang="en-CA" sz="1400" dirty="0">
                          <a:effectLst/>
                        </a:rPr>
                        <a:t>36 (73 %) </a:t>
                      </a:r>
                    </a:p>
                  </a:txBody>
                  <a:tcPr/>
                </a:tc>
                <a:tc>
                  <a:txBody>
                    <a:bodyPr/>
                    <a:lstStyle/>
                    <a:p>
                      <a:pPr algn="ctr" fontAlgn="t"/>
                      <a:r>
                        <a:rPr lang="en-CA" sz="1400">
                          <a:solidFill>
                            <a:srgbClr val="000000"/>
                          </a:solidFill>
                          <a:effectLst/>
                        </a:rPr>
                        <a:t>&lt;0.001</a:t>
                      </a:r>
                      <a:endParaRPr lang="en-CA" sz="1400">
                        <a:effectLst/>
                      </a:endParaRPr>
                    </a:p>
                  </a:txBody>
                  <a:tcPr/>
                </a:tc>
                <a:extLst>
                  <a:ext uri="{0D108BD9-81ED-4DB2-BD59-A6C34878D82A}">
                    <a16:rowId xmlns:a16="http://schemas.microsoft.com/office/drawing/2014/main" val="2102267485"/>
                  </a:ext>
                </a:extLst>
              </a:tr>
              <a:tr h="0">
                <a:tc>
                  <a:txBody>
                    <a:bodyPr/>
                    <a:lstStyle/>
                    <a:p>
                      <a:pPr fontAlgn="t"/>
                      <a:r>
                        <a:rPr lang="en-CA" sz="1400" dirty="0">
                          <a:effectLst/>
                        </a:rPr>
                        <a:t>Engagement in care at 12 months </a:t>
                      </a:r>
                    </a:p>
                  </a:txBody>
                  <a:tcPr/>
                </a:tc>
                <a:tc>
                  <a:txBody>
                    <a:bodyPr/>
                    <a:lstStyle/>
                    <a:p>
                      <a:pPr algn="ctr" fontAlgn="t"/>
                      <a:r>
                        <a:rPr lang="en-CA" sz="1400">
                          <a:effectLst/>
                        </a:rPr>
                        <a:t>44 (83%)</a:t>
                      </a:r>
                    </a:p>
                  </a:txBody>
                  <a:tcPr/>
                </a:tc>
                <a:tc>
                  <a:txBody>
                    <a:bodyPr/>
                    <a:lstStyle/>
                    <a:p>
                      <a:pPr algn="ctr" fontAlgn="t"/>
                      <a:r>
                        <a:rPr lang="en-CA" sz="1400">
                          <a:effectLst/>
                        </a:rPr>
                        <a:t>39 (76%)</a:t>
                      </a:r>
                    </a:p>
                  </a:txBody>
                  <a:tcPr/>
                </a:tc>
                <a:tc>
                  <a:txBody>
                    <a:bodyPr/>
                    <a:lstStyle/>
                    <a:p>
                      <a:pPr algn="ctr" fontAlgn="t"/>
                      <a:r>
                        <a:rPr lang="en-CA" sz="1400">
                          <a:solidFill>
                            <a:srgbClr val="000000"/>
                          </a:solidFill>
                          <a:effectLst/>
                        </a:rPr>
                        <a:t>0.406</a:t>
                      </a:r>
                      <a:endParaRPr lang="en-CA" sz="1400">
                        <a:effectLst/>
                      </a:endParaRPr>
                    </a:p>
                  </a:txBody>
                  <a:tcPr/>
                </a:tc>
                <a:extLst>
                  <a:ext uri="{0D108BD9-81ED-4DB2-BD59-A6C34878D82A}">
                    <a16:rowId xmlns:a16="http://schemas.microsoft.com/office/drawing/2014/main" val="1316247319"/>
                  </a:ext>
                </a:extLst>
              </a:tr>
              <a:tr h="0">
                <a:tc>
                  <a:txBody>
                    <a:bodyPr/>
                    <a:lstStyle/>
                    <a:p>
                      <a:pPr fontAlgn="t"/>
                      <a:r>
                        <a:rPr lang="en-CA" sz="1400" dirty="0">
                          <a:effectLst/>
                        </a:rPr>
                        <a:t>HIV-RNA VL  at 12 months &lt;40 c/ml</a:t>
                      </a:r>
                    </a:p>
                  </a:txBody>
                  <a:tcPr/>
                </a:tc>
                <a:tc>
                  <a:txBody>
                    <a:bodyPr/>
                    <a:lstStyle/>
                    <a:p>
                      <a:pPr algn="ctr" fontAlgn="t"/>
                      <a:r>
                        <a:rPr lang="en-CA" sz="1400" dirty="0">
                          <a:solidFill>
                            <a:srgbClr val="000000"/>
                          </a:solidFill>
                          <a:effectLst/>
                        </a:rPr>
                        <a:t>47 (98%)</a:t>
                      </a:r>
                    </a:p>
                  </a:txBody>
                  <a:tcPr/>
                </a:tc>
                <a:tc>
                  <a:txBody>
                    <a:bodyPr/>
                    <a:lstStyle/>
                    <a:p>
                      <a:pPr algn="ctr" fontAlgn="t"/>
                      <a:r>
                        <a:rPr lang="en-CA" sz="1400" dirty="0">
                          <a:solidFill>
                            <a:srgbClr val="000000"/>
                          </a:solidFill>
                          <a:effectLst/>
                        </a:rPr>
                        <a:t>39(95%)</a:t>
                      </a:r>
                    </a:p>
                  </a:txBody>
                  <a:tcPr/>
                </a:tc>
                <a:tc>
                  <a:txBody>
                    <a:bodyPr/>
                    <a:lstStyle/>
                    <a:p>
                      <a:pPr algn="ctr" fontAlgn="t"/>
                      <a:r>
                        <a:rPr lang="en-CA" sz="1400" dirty="0">
                          <a:solidFill>
                            <a:srgbClr val="000000"/>
                          </a:solidFill>
                          <a:effectLst/>
                        </a:rPr>
                        <a:t>0.593</a:t>
                      </a:r>
                      <a:endParaRPr lang="en-CA" sz="1400" dirty="0">
                        <a:effectLst/>
                      </a:endParaRPr>
                    </a:p>
                  </a:txBody>
                  <a:tcPr/>
                </a:tc>
                <a:extLst>
                  <a:ext uri="{0D108BD9-81ED-4DB2-BD59-A6C34878D82A}">
                    <a16:rowId xmlns:a16="http://schemas.microsoft.com/office/drawing/2014/main" val="4083925470"/>
                  </a:ext>
                </a:extLst>
              </a:tr>
            </a:tbl>
          </a:graphicData>
        </a:graphic>
      </p:graphicFrame>
    </p:spTree>
    <p:extLst>
      <p:ext uri="{BB962C8B-B14F-4D97-AF65-F5344CB8AC3E}">
        <p14:creationId xmlns:p14="http://schemas.microsoft.com/office/powerpoint/2010/main" val="11624253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6995</Words>
  <Application>Microsoft Macintosh PowerPoint</Application>
  <PresentationFormat>Widescreen</PresentationFormat>
  <Paragraphs>745</Paragraphs>
  <Slides>75</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85" baseType="lpstr">
      <vt:lpstr>맑은 고딕</vt:lpstr>
      <vt:lpstr>Arial</vt:lpstr>
      <vt:lpstr>Calibri</vt:lpstr>
      <vt:lpstr>Helvetica Neue</vt:lpstr>
      <vt:lpstr>Times New Roman</vt:lpstr>
      <vt:lpstr>Verdana</vt:lpstr>
      <vt:lpstr>Wingdings</vt:lpstr>
      <vt:lpstr>1_Office Theme</vt:lpstr>
      <vt:lpstr>Prism 6</vt:lpstr>
      <vt:lpstr>Prism 8</vt:lpstr>
      <vt:lpstr>PowerPoint Presentation</vt:lpstr>
      <vt:lpstr>PowerPoint Presentation</vt:lpstr>
      <vt:lpstr>HIV Treatment Updates</vt:lpstr>
      <vt:lpstr>New NNRTI: Doravirine</vt:lpstr>
      <vt:lpstr>Congenital anomalies among infants exposed to ART</vt:lpstr>
      <vt:lpstr>Weight Gain with INSTI?</vt:lpstr>
      <vt:lpstr>HIV patients in care maintain viral suppression and adherence</vt:lpstr>
      <vt:lpstr>POCT and rapid treatment starts</vt:lpstr>
      <vt:lpstr>Rapid-Start ART can be successfully accomplished in a Canadian context</vt:lpstr>
      <vt:lpstr>HIV self-testing strategies in development in Canada</vt:lpstr>
      <vt:lpstr>Routine Offer of HIV Testing in Healthcare Settings</vt:lpstr>
      <vt:lpstr>Event-Based HIV &amp; STBBI Testing</vt:lpstr>
      <vt:lpstr>Co-infection</vt:lpstr>
      <vt:lpstr>HCV, HBV, and HIV alone and in combination continue to have a significant impact on morbidity and mortality in Canada</vt:lpstr>
      <vt:lpstr>HCV, HBV, and HIV alone and in combination continue to have a significant impact on morbidity and mortality in Canada</vt:lpstr>
      <vt:lpstr>Progress toward HCV Elimination</vt:lpstr>
      <vt:lpstr>Progress toward HCV Elimination</vt:lpstr>
      <vt:lpstr>DAA therapy highly successful for HCV in the real world  context </vt:lpstr>
      <vt:lpstr>HCV Same-Day Treatment Start is feasible in Canadian Context </vt:lpstr>
      <vt:lpstr>HCV re-infection rates in the era of DAA</vt:lpstr>
      <vt:lpstr>Novel insights in HCV pathogenesis</vt:lpstr>
      <vt:lpstr>STBBIs</vt:lpstr>
      <vt:lpstr>Routinized syphilis screening in HIV+ men</vt:lpstr>
      <vt:lpstr>Factors associated with G/C among MSM </vt:lpstr>
      <vt:lpstr>STBBIs in Saskatchewan </vt:lpstr>
      <vt:lpstr>HIV Prevention Updates</vt:lpstr>
      <vt:lpstr>Undetectable = Untransmittable</vt:lpstr>
      <vt:lpstr>Accessible testing, ART, and care linkage prevents new HIV infections</vt:lpstr>
      <vt:lpstr>Targeting those left behind by 90-90-90</vt:lpstr>
      <vt:lpstr>Good news? Declining prevalence of HIV among FSW in Kenya</vt:lpstr>
      <vt:lpstr>PrEP</vt:lpstr>
      <vt:lpstr>PrEP use in Canada – still a long way to go</vt:lpstr>
      <vt:lpstr>PrEP use among MSM: Results from the Engage Study</vt:lpstr>
      <vt:lpstr>PrEP delivery: success with non-physician-led models</vt:lpstr>
      <vt:lpstr>Behaviour and Risk</vt:lpstr>
      <vt:lpstr>HIV &amp; STBBI behavioural risk</vt:lpstr>
      <vt:lpstr>Comorbidities and Chronic Disease in PLWH</vt:lpstr>
      <vt:lpstr>Insights into the impact of HIV on inflammation and aging</vt:lpstr>
      <vt:lpstr>Low awareness of HPV and cancer risk among women with HIV</vt:lpstr>
      <vt:lpstr>Do PLWH need Lung Ca Screening?</vt:lpstr>
      <vt:lpstr>Burden of non-communicable comorbidities in PLWH</vt:lpstr>
      <vt:lpstr>Non-HIV comorbidities in WLWH in Canada: Data from the CARMA cohort</vt:lpstr>
      <vt:lpstr>Specific Populations</vt:lpstr>
      <vt:lpstr>HIV and HCV in incarcerated individuals: Updated from Correctional Services Canada</vt:lpstr>
      <vt:lpstr>Re-engaging lost patients in HIV Care in Saskatchewan</vt:lpstr>
      <vt:lpstr>PWUD</vt:lpstr>
      <vt:lpstr>Supervised Consumption Sites in Canada</vt:lpstr>
      <vt:lpstr>Women</vt:lpstr>
      <vt:lpstr>Mortality and Intimate Partner Violence in WLWH: Data from the LISA  study</vt:lpstr>
      <vt:lpstr>Contraceptive use among WLWH</vt:lpstr>
      <vt:lpstr>Pregnancy Outcomes in HIV+ Women: Data from the CHIWOS study</vt:lpstr>
      <vt:lpstr>Mother-to-child transmission in Canada: Updates from the Canadian  HIV Surveillance for Vertical Transmission</vt:lpstr>
      <vt:lpstr>Breastfeeding for WLWH: Results of the CHIWOS Study</vt:lpstr>
      <vt:lpstr>Children</vt:lpstr>
      <vt:lpstr>Viral suppression &amp; rebound in Canadian children with HIV: Data from the EPIC4 cohort</vt:lpstr>
      <vt:lpstr>Sustained Viral Suppression and Early Initiation of cART in  Canadian HIV+ infants: Data from the EPIC4 Cohort </vt:lpstr>
      <vt:lpstr>HIV reservoir in ART-treated children: Data from the EPIC4 Cohort</vt:lpstr>
      <vt:lpstr>Indigenous Populations</vt:lpstr>
      <vt:lpstr>Ongoing HIV outbreak in Saskatchewan</vt:lpstr>
      <vt:lpstr>HIV Cure Updates</vt:lpstr>
      <vt:lpstr>Stem Cell Transplants for HIV Cure</vt:lpstr>
      <vt:lpstr>Expanded Role of CD8+ T cells in controlling HIV infection</vt:lpstr>
      <vt:lpstr>CD8+ T cells as HIV silencers</vt:lpstr>
      <vt:lpstr>Searching for novel anti-HIV compounds</vt:lpstr>
      <vt:lpstr>PowerPoint Presentation</vt:lpstr>
      <vt:lpstr>Reservoir under long-term ART</vt:lpstr>
      <vt:lpstr>Decreased inflammation and T cell activation among HESN Female Sex  Workers</vt:lpstr>
      <vt:lpstr>Promising avenues for HIV Cure research</vt:lpstr>
      <vt:lpstr>Promising avenues for HIV Cure research</vt:lpstr>
      <vt:lpstr>Understanding initial infection</vt:lpstr>
      <vt:lpstr>Novel insights to the role of HIV-Nef</vt:lpstr>
      <vt:lpstr>Steps in early mucosal infection</vt:lpstr>
      <vt:lpstr>What is the role of endothelial cells in transmucosal HIV infection?</vt:lpstr>
      <vt:lpstr>The Role of DCs in Early &amp; Chronic HIV Infection</vt:lpstr>
      <vt:lpstr>The role of α4β7 during HIV infection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2019-05-31T14:09:44Z</dcterms:created>
  <dcterms:modified xsi:type="dcterms:W3CDTF">2019-06-04T12:43:13Z</dcterms:modified>
</cp:coreProperties>
</file>