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1"/>
  </p:notesMasterIdLst>
  <p:sldIdLst>
    <p:sldId id="257" r:id="rId2"/>
    <p:sldId id="485" r:id="rId3"/>
    <p:sldId id="360" r:id="rId4"/>
    <p:sldId id="291" r:id="rId5"/>
    <p:sldId id="294" r:id="rId6"/>
    <p:sldId id="296" r:id="rId7"/>
    <p:sldId id="298" r:id="rId8"/>
    <p:sldId id="300" r:id="rId9"/>
    <p:sldId id="301" r:id="rId10"/>
    <p:sldId id="364" r:id="rId11"/>
    <p:sldId id="365" r:id="rId12"/>
    <p:sldId id="366" r:id="rId13"/>
    <p:sldId id="302" r:id="rId14"/>
    <p:sldId id="303" r:id="rId15"/>
    <p:sldId id="363" r:id="rId16"/>
    <p:sldId id="304" r:id="rId17"/>
    <p:sldId id="313" r:id="rId18"/>
    <p:sldId id="361" r:id="rId19"/>
    <p:sldId id="367" r:id="rId20"/>
    <p:sldId id="329" r:id="rId21"/>
    <p:sldId id="356" r:id="rId22"/>
    <p:sldId id="330" r:id="rId23"/>
    <p:sldId id="344" r:id="rId24"/>
    <p:sldId id="348" r:id="rId25"/>
    <p:sldId id="349" r:id="rId26"/>
    <p:sldId id="357" r:id="rId27"/>
    <p:sldId id="318" r:id="rId28"/>
    <p:sldId id="320" r:id="rId29"/>
    <p:sldId id="328" r:id="rId30"/>
    <p:sldId id="358" r:id="rId31"/>
    <p:sldId id="359" r:id="rId32"/>
    <p:sldId id="362" r:id="rId33"/>
    <p:sldId id="368" r:id="rId34"/>
    <p:sldId id="369" r:id="rId35"/>
    <p:sldId id="370" r:id="rId36"/>
    <p:sldId id="400" r:id="rId37"/>
    <p:sldId id="401" r:id="rId38"/>
    <p:sldId id="440" r:id="rId39"/>
    <p:sldId id="403" r:id="rId40"/>
    <p:sldId id="404" r:id="rId41"/>
    <p:sldId id="405" r:id="rId42"/>
    <p:sldId id="406" r:id="rId43"/>
    <p:sldId id="409" r:id="rId44"/>
    <p:sldId id="410" r:id="rId45"/>
    <p:sldId id="421" r:id="rId46"/>
    <p:sldId id="422" r:id="rId47"/>
    <p:sldId id="423" r:id="rId48"/>
    <p:sldId id="427" r:id="rId49"/>
    <p:sldId id="428" r:id="rId50"/>
    <p:sldId id="429" r:id="rId51"/>
    <p:sldId id="431" r:id="rId52"/>
    <p:sldId id="430" r:id="rId53"/>
    <p:sldId id="432" r:id="rId54"/>
    <p:sldId id="436" r:id="rId55"/>
    <p:sldId id="434" r:id="rId56"/>
    <p:sldId id="425" r:id="rId57"/>
    <p:sldId id="426" r:id="rId58"/>
    <p:sldId id="411" r:id="rId59"/>
    <p:sldId id="437" r:id="rId60"/>
    <p:sldId id="438" r:id="rId61"/>
    <p:sldId id="439" r:id="rId62"/>
    <p:sldId id="414" r:id="rId63"/>
    <p:sldId id="418" r:id="rId64"/>
    <p:sldId id="415" r:id="rId65"/>
    <p:sldId id="380" r:id="rId66"/>
    <p:sldId id="382" r:id="rId67"/>
    <p:sldId id="383" r:id="rId68"/>
    <p:sldId id="391" r:id="rId69"/>
    <p:sldId id="389" r:id="rId70"/>
    <p:sldId id="394" r:id="rId71"/>
    <p:sldId id="390" r:id="rId72"/>
    <p:sldId id="386" r:id="rId73"/>
    <p:sldId id="387" r:id="rId74"/>
    <p:sldId id="388" r:id="rId75"/>
    <p:sldId id="381" r:id="rId76"/>
    <p:sldId id="441" r:id="rId77"/>
    <p:sldId id="392" r:id="rId78"/>
    <p:sldId id="393" r:id="rId79"/>
    <p:sldId id="442" r:id="rId80"/>
    <p:sldId id="395" r:id="rId81"/>
    <p:sldId id="396" r:id="rId82"/>
    <p:sldId id="399" r:id="rId83"/>
    <p:sldId id="443" r:id="rId84"/>
    <p:sldId id="444" r:id="rId85"/>
    <p:sldId id="445" r:id="rId86"/>
    <p:sldId id="384" r:id="rId87"/>
    <p:sldId id="385" r:id="rId88"/>
    <p:sldId id="446" r:id="rId89"/>
    <p:sldId id="447" r:id="rId90"/>
    <p:sldId id="448" r:id="rId91"/>
    <p:sldId id="449" r:id="rId92"/>
    <p:sldId id="450" r:id="rId93"/>
    <p:sldId id="451" r:id="rId94"/>
    <p:sldId id="452" r:id="rId95"/>
    <p:sldId id="397" r:id="rId96"/>
    <p:sldId id="398" r:id="rId97"/>
    <p:sldId id="453" r:id="rId98"/>
    <p:sldId id="454" r:id="rId99"/>
    <p:sldId id="455" r:id="rId100"/>
    <p:sldId id="456" r:id="rId101"/>
    <p:sldId id="457" r:id="rId102"/>
    <p:sldId id="458" r:id="rId103"/>
    <p:sldId id="459" r:id="rId104"/>
    <p:sldId id="460" r:id="rId105"/>
    <p:sldId id="461" r:id="rId106"/>
    <p:sldId id="462" r:id="rId107"/>
    <p:sldId id="463" r:id="rId108"/>
    <p:sldId id="464" r:id="rId109"/>
    <p:sldId id="465" r:id="rId110"/>
    <p:sldId id="466" r:id="rId111"/>
    <p:sldId id="467" r:id="rId112"/>
    <p:sldId id="468" r:id="rId113"/>
    <p:sldId id="469" r:id="rId114"/>
    <p:sldId id="470" r:id="rId115"/>
    <p:sldId id="471" r:id="rId116"/>
    <p:sldId id="472" r:id="rId117"/>
    <p:sldId id="473" r:id="rId118"/>
    <p:sldId id="408" r:id="rId119"/>
    <p:sldId id="474" r:id="rId120"/>
    <p:sldId id="475" r:id="rId121"/>
    <p:sldId id="476" r:id="rId122"/>
    <p:sldId id="477" r:id="rId123"/>
    <p:sldId id="478" r:id="rId124"/>
    <p:sldId id="479" r:id="rId125"/>
    <p:sldId id="480" r:id="rId126"/>
    <p:sldId id="481" r:id="rId127"/>
    <p:sldId id="482" r:id="rId128"/>
    <p:sldId id="483" r:id="rId129"/>
    <p:sldId id="484" r:id="rId13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4EC"/>
    <a:srgbClr val="FFF9E7"/>
    <a:srgbClr val="F3FFCD"/>
    <a:srgbClr val="FF9900"/>
    <a:srgbClr val="E8D0D0"/>
    <a:srgbClr val="F3E9E9"/>
    <a:srgbClr val="DBD600"/>
    <a:srgbClr val="F77F07"/>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3822"/>
  </p:normalViewPr>
  <p:slideViewPr>
    <p:cSldViewPr>
      <p:cViewPr varScale="1">
        <p:scale>
          <a:sx n="68" d="100"/>
          <a:sy n="68" d="100"/>
        </p:scale>
        <p:origin x="1504" y="200"/>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a:lstStyle/>
              <a:p>
                <a:pPr>
                  <a:defRPr sz="120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Sheet1!$B$2:$B$7</c:f>
              <c:numCache>
                <c:formatCode>0%</c:formatCode>
                <c:ptCount val="6"/>
                <c:pt idx="0">
                  <c:v>0.28999999999999998</c:v>
                </c:pt>
                <c:pt idx="1">
                  <c:v>0.36</c:v>
                </c:pt>
                <c:pt idx="2">
                  <c:v>0.42</c:v>
                </c:pt>
                <c:pt idx="3">
                  <c:v>0.47</c:v>
                </c:pt>
                <c:pt idx="4">
                  <c:v>0.49</c:v>
                </c:pt>
                <c:pt idx="5">
                  <c:v>0.45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Any adverse outcome
(PTD, SGA, SB, neonatal death</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HIV-uninfected</c:v>
                      </c:pt>
                      <c:pt idx="1">
                        <c:v>EFV/TDF/FTC
(N=2503)</c:v>
                      </c:pt>
                      <c:pt idx="2">
                        <c:v>NVP/TDF/FTC
(N=775)</c:v>
                      </c:pt>
                      <c:pt idx="3">
                        <c:v>NVP/AZT/3TC
(N=1403)</c:v>
                      </c:pt>
                      <c:pt idx="4">
                        <c:v>LPV-r/TDF/FTC
(N=237)</c:v>
                      </c:pt>
                      <c:pt idx="5">
                        <c:v>LPV-r/AZT/3TC
(N=169)</c:v>
                      </c:pt>
                    </c:strCache>
                  </c:strRef>
                </c15:cat>
              </c15:filteredCategoryTitle>
            </c:ext>
            <c:ext xmlns:c16="http://schemas.microsoft.com/office/drawing/2014/chart" uri="{C3380CC4-5D6E-409C-BE32-E72D297353CC}">
              <c16:uniqueId val="{00000000-3D7B-0F47-B74F-1846766D2893}"/>
            </c:ext>
          </c:extLst>
        </c:ser>
        <c:ser>
          <c:idx val="1"/>
          <c:order val="1"/>
          <c:invertIfNegative val="0"/>
          <c:dLbls>
            <c:spPr>
              <a:noFill/>
              <a:ln>
                <a:noFill/>
              </a:ln>
              <a:effectLst/>
            </c:spPr>
            <c:txPr>
              <a:bodyPr/>
              <a:lstStyle/>
              <a:p>
                <a:pPr>
                  <a:defRPr sz="120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0%</c:formatCode>
                <c:ptCount val="6"/>
                <c:pt idx="0">
                  <c:v>0.1</c:v>
                </c:pt>
                <c:pt idx="1">
                  <c:v>0.12</c:v>
                </c:pt>
                <c:pt idx="2">
                  <c:v>0.18</c:v>
                </c:pt>
                <c:pt idx="3">
                  <c:v>0.21</c:v>
                </c:pt>
                <c:pt idx="4">
                  <c:v>0.2</c:v>
                </c:pt>
                <c:pt idx="5">
                  <c:v>0.23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Any severe outcome
(VPTD, VSGA, SB, neonatal death)</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HIV-uninfected</c:v>
                      </c:pt>
                      <c:pt idx="1">
                        <c:v>EFV/TDF/FTC
(N=2503)</c:v>
                      </c:pt>
                      <c:pt idx="2">
                        <c:v>NVP/TDF/FTC
(N=775)</c:v>
                      </c:pt>
                      <c:pt idx="3">
                        <c:v>NVP/AZT/3TC
(N=1403)</c:v>
                      </c:pt>
                      <c:pt idx="4">
                        <c:v>LPV-r/TDF/FTC
(N=237)</c:v>
                      </c:pt>
                      <c:pt idx="5">
                        <c:v>LPV-r/AZT/3TC
(N=169)</c:v>
                      </c:pt>
                    </c:strCache>
                  </c:strRef>
                </c15:cat>
              </c15:filteredCategoryTitle>
            </c:ext>
            <c:ext xmlns:c16="http://schemas.microsoft.com/office/drawing/2014/chart" uri="{C3380CC4-5D6E-409C-BE32-E72D297353CC}">
              <c16:uniqueId val="{00000001-3D7B-0F47-B74F-1846766D2893}"/>
            </c:ext>
          </c:extLst>
        </c:ser>
        <c:dLbls>
          <c:dLblPos val="outEnd"/>
          <c:showLegendKey val="0"/>
          <c:showVal val="1"/>
          <c:showCatName val="0"/>
          <c:showSerName val="0"/>
          <c:showPercent val="0"/>
          <c:showBubbleSize val="0"/>
        </c:dLbls>
        <c:gapWidth val="150"/>
        <c:axId val="264850432"/>
        <c:axId val="264852224"/>
      </c:barChart>
      <c:catAx>
        <c:axId val="264850432"/>
        <c:scaling>
          <c:orientation val="minMax"/>
        </c:scaling>
        <c:delete val="0"/>
        <c:axPos val="b"/>
        <c:numFmt formatCode="General" sourceLinked="0"/>
        <c:majorTickMark val="out"/>
        <c:minorTickMark val="none"/>
        <c:tickLblPos val="nextTo"/>
        <c:txPr>
          <a:bodyPr/>
          <a:lstStyle/>
          <a:p>
            <a:pPr>
              <a:defRPr sz="1200"/>
            </a:pPr>
            <a:endParaRPr lang="en-US"/>
          </a:p>
        </c:txPr>
        <c:crossAx val="264852224"/>
        <c:crosses val="autoZero"/>
        <c:auto val="1"/>
        <c:lblAlgn val="ctr"/>
        <c:lblOffset val="100"/>
        <c:noMultiLvlLbl val="0"/>
      </c:catAx>
      <c:valAx>
        <c:axId val="264852224"/>
        <c:scaling>
          <c:orientation val="minMax"/>
        </c:scaling>
        <c:delete val="0"/>
        <c:axPos val="l"/>
        <c:majorGridlines>
          <c:spPr>
            <a:ln>
              <a:prstDash val="sysDot"/>
            </a:ln>
          </c:spPr>
        </c:majorGridlines>
        <c:title>
          <c:tx>
            <c:rich>
              <a:bodyPr rot="-5400000" vert="horz"/>
              <a:lstStyle/>
              <a:p>
                <a:pPr>
                  <a:defRPr sz="1600"/>
                </a:pPr>
                <a:r>
                  <a:rPr lang="en-US" altLang="en-US" sz="1600" dirty="0"/>
                  <a:t>Percent</a:t>
                </a:r>
                <a:r>
                  <a:rPr lang="en-US" altLang="en-US" sz="1600" baseline="0" dirty="0"/>
                  <a:t> of Pregnancy Outcomes</a:t>
                </a:r>
                <a:endParaRPr lang="en-US" altLang="en-US" sz="1600" dirty="0"/>
              </a:p>
            </c:rich>
          </c:tx>
          <c:layout>
            <c:manualLayout>
              <c:xMode val="edge"/>
              <c:yMode val="edge"/>
              <c:x val="1.0203182199223042E-2"/>
              <c:y val="3.226574803149606E-2"/>
            </c:manualLayout>
          </c:layout>
          <c:overlay val="0"/>
        </c:title>
        <c:numFmt formatCode="0%" sourceLinked="1"/>
        <c:majorTickMark val="out"/>
        <c:minorTickMark val="none"/>
        <c:tickLblPos val="nextTo"/>
        <c:txPr>
          <a:bodyPr/>
          <a:lstStyle/>
          <a:p>
            <a:pPr>
              <a:defRPr sz="1200"/>
            </a:pPr>
            <a:endParaRPr lang="en-US"/>
          </a:p>
        </c:txPr>
        <c:crossAx val="264850432"/>
        <c:crosses val="autoZero"/>
        <c:crossBetween val="between"/>
      </c:valAx>
    </c:plotArea>
    <c:legend>
      <c:legendPos val="b"/>
      <c:layout>
        <c:manualLayout>
          <c:xMode val="edge"/>
          <c:yMode val="edge"/>
          <c:x val="0.15076312715954063"/>
          <c:y val="0.85050639763779523"/>
          <c:w val="0.7273771211616864"/>
          <c:h val="0.13511906796680712"/>
        </c:manualLayout>
      </c:layout>
      <c:overlay val="0"/>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019255960433"/>
          <c:y val="9.8704890869531631E-2"/>
          <c:w val="0.87961050859208634"/>
          <c:h val="0.78668283306397435"/>
        </c:manualLayout>
      </c:layout>
      <c:barChart>
        <c:barDir val="col"/>
        <c:grouping val="clustered"/>
        <c:varyColors val="0"/>
        <c:ser>
          <c:idx val="1"/>
          <c:order val="0"/>
          <c:spPr>
            <a:solidFill>
              <a:srgbClr val="00C42A"/>
            </a:solidFill>
            <a:ln>
              <a:noFill/>
            </a:ln>
          </c:spPr>
          <c:invertIfNegative val="0"/>
          <c:dLbls>
            <c:dLbl>
              <c:idx val="0"/>
              <c:layout>
                <c:manualLayout>
                  <c:x val="0"/>
                  <c:y val="-0.2214589836263074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2A-DA4D-A3FA-71C6FEE9C241}"/>
                </c:ext>
              </c:extLst>
            </c:dLbl>
            <c:spPr>
              <a:noFill/>
              <a:ln w="18955">
                <a:noFill/>
              </a:ln>
            </c:spPr>
            <c:txPr>
              <a:bodyPr rot="0" vert="horz"/>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c:f>
                <c:numCache>
                  <c:formatCode>General</c:formatCode>
                  <c:ptCount val="1"/>
                  <c:pt idx="0">
                    <c:v>0.17</c:v>
                  </c:pt>
                </c:numCache>
              </c:numRef>
            </c:plus>
            <c:minus>
              <c:numRef>
                <c:f>Sheet1!$H$2</c:f>
                <c:numCache>
                  <c:formatCode>General</c:formatCode>
                  <c:ptCount val="1"/>
                  <c:pt idx="0">
                    <c:v>9.6000000000000002E-2</c:v>
                  </c:pt>
                </c:numCache>
              </c:numRef>
            </c:minus>
          </c:errBars>
          <c:val>
            <c:numRef>
              <c:f>Sheet1!$B$2</c:f>
              <c:numCache>
                <c:formatCode>General</c:formatCode>
                <c:ptCount val="1"/>
                <c:pt idx="0">
                  <c:v>0.16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F/TAF</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HIV Infection Rate/100 PY</c:v>
                      </c:pt>
                    </c:strCache>
                  </c:strRef>
                </c15:cat>
              </c15:filteredCategoryTitle>
            </c:ext>
            <c:ext xmlns:c16="http://schemas.microsoft.com/office/drawing/2014/chart" uri="{C3380CC4-5D6E-409C-BE32-E72D297353CC}">
              <c16:uniqueId val="{00000000-062A-DA4D-A3FA-71C6FEE9C241}"/>
            </c:ext>
          </c:extLst>
        </c:ser>
        <c:ser>
          <c:idx val="0"/>
          <c:order val="1"/>
          <c:spPr>
            <a:solidFill>
              <a:srgbClr val="7F7F7F"/>
            </a:solidFill>
          </c:spPr>
          <c:invertIfNegative val="0"/>
          <c:dLbls>
            <c:dLbl>
              <c:idx val="0"/>
              <c:layout>
                <c:manualLayout>
                  <c:x val="-1.1530265124244521E-16"/>
                  <c:y val="-0.28181225623520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2A-DA4D-A3FA-71C6FEE9C241}"/>
                </c:ext>
              </c:extLst>
            </c:dLbl>
            <c:numFmt formatCode="#,##0.00" sourceLinked="0"/>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Sheet1!$I$3</c:f>
                <c:numCache>
                  <c:formatCode>General</c:formatCode>
                  <c:ptCount val="1"/>
                  <c:pt idx="0">
                    <c:v>0.22199999999999992</c:v>
                  </c:pt>
                </c:numCache>
              </c:numRef>
            </c:plus>
            <c:minus>
              <c:numRef>
                <c:f>Sheet1!$H$3</c:f>
                <c:numCache>
                  <c:formatCode>General</c:formatCode>
                  <c:ptCount val="1"/>
                  <c:pt idx="0">
                    <c:v>0.15100000000000002</c:v>
                  </c:pt>
                </c:numCache>
              </c:numRef>
            </c:minus>
          </c:errBars>
          <c:val>
            <c:numRef>
              <c:f>Sheet1!$C$2</c:f>
              <c:numCache>
                <c:formatCode>0.0</c:formatCode>
                <c:ptCount val="1"/>
                <c:pt idx="0">
                  <c:v>0.34200000000000003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F/TDF</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HIV Infection Rate/100 PY</c:v>
                      </c:pt>
                    </c:strCache>
                  </c:strRef>
                </c15:cat>
              </c15:filteredCategoryTitle>
            </c:ext>
            <c:ext xmlns:c16="http://schemas.microsoft.com/office/drawing/2014/chart" uri="{C3380CC4-5D6E-409C-BE32-E72D297353CC}">
              <c16:uniqueId val="{00000003-062A-DA4D-A3FA-71C6FEE9C241}"/>
            </c:ext>
          </c:extLst>
        </c:ser>
        <c:dLbls>
          <c:showLegendKey val="0"/>
          <c:showVal val="0"/>
          <c:showCatName val="0"/>
          <c:showSerName val="0"/>
          <c:showPercent val="0"/>
          <c:showBubbleSize val="0"/>
        </c:dLbls>
        <c:gapWidth val="100"/>
        <c:overlap val="-50"/>
        <c:axId val="257072512"/>
        <c:axId val="257086592"/>
      </c:barChart>
      <c:catAx>
        <c:axId val="257072512"/>
        <c:scaling>
          <c:orientation val="minMax"/>
        </c:scaling>
        <c:delete val="0"/>
        <c:axPos val="b"/>
        <c:numFmt formatCode="General" sourceLinked="1"/>
        <c:majorTickMark val="none"/>
        <c:minorTickMark val="none"/>
        <c:tickLblPos val="none"/>
        <c:spPr>
          <a:ln>
            <a:solidFill>
              <a:sysClr val="windowText" lastClr="000000"/>
            </a:solidFill>
          </a:ln>
        </c:spPr>
        <c:txPr>
          <a:bodyPr rot="-60000000" vert="horz"/>
          <a:lstStyle/>
          <a:p>
            <a:pPr>
              <a:defRPr sz="1192" b="0"/>
            </a:pPr>
            <a:endParaRPr lang="en-US"/>
          </a:p>
        </c:txPr>
        <c:crossAx val="257086592"/>
        <c:crosses val="autoZero"/>
        <c:auto val="1"/>
        <c:lblAlgn val="ctr"/>
        <c:lblOffset val="100"/>
        <c:tickMarkSkip val="1"/>
        <c:noMultiLvlLbl val="0"/>
      </c:catAx>
      <c:valAx>
        <c:axId val="257086592"/>
        <c:scaling>
          <c:orientation val="minMax"/>
        </c:scaling>
        <c:delete val="0"/>
        <c:axPos val="l"/>
        <c:numFmt formatCode="General" sourceLinked="1"/>
        <c:majorTickMark val="out"/>
        <c:minorTickMark val="none"/>
        <c:tickLblPos val="nextTo"/>
        <c:spPr>
          <a:ln>
            <a:solidFill>
              <a:sysClr val="windowText" lastClr="000000"/>
            </a:solidFill>
          </a:ln>
        </c:spPr>
        <c:txPr>
          <a:bodyPr rot="-60000000" vert="horz"/>
          <a:lstStyle/>
          <a:p>
            <a:pPr>
              <a:defRPr sz="1400"/>
            </a:pPr>
            <a:endParaRPr lang="en-US"/>
          </a:p>
        </c:txPr>
        <c:crossAx val="257072512"/>
        <c:crosses val="autoZero"/>
        <c:crossBetween val="between"/>
      </c:valAx>
      <c:spPr>
        <a:noFill/>
        <a:ln w="19038">
          <a:noFill/>
        </a:ln>
      </c:spPr>
    </c:plotArea>
    <c:plotVisOnly val="1"/>
    <c:dispBlanksAs val="span"/>
    <c:showDLblsOverMax val="0"/>
  </c:chart>
  <c:txPr>
    <a:bodyPr/>
    <a:lstStyle/>
    <a:p>
      <a:pPr>
        <a:defRPr sz="1342"/>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788898183568713E-2"/>
          <c:y val="4.446643637623527E-2"/>
          <c:w val="0.90765432332728202"/>
          <c:h val="0.85053024113269793"/>
        </c:manualLayout>
      </c:layout>
      <c:scatterChart>
        <c:scatterStyle val="lineMarker"/>
        <c:varyColors val="0"/>
        <c:ser>
          <c:idx val="0"/>
          <c:order val="0"/>
          <c:spPr>
            <a:ln w="28575" cap="rnd">
              <a:noFill/>
              <a:round/>
            </a:ln>
            <a:effectLst/>
          </c:spPr>
          <c:marker>
            <c:symbol val="diamond"/>
            <c:size val="19"/>
            <c:spPr>
              <a:solidFill>
                <a:schemeClr val="tx1"/>
              </a:solidFill>
              <a:ln w="9525">
                <a:noFill/>
              </a:ln>
              <a:effectLst/>
            </c:spPr>
          </c:marker>
          <c:dPt>
            <c:idx val="0"/>
            <c:marker>
              <c:symbol val="diamond"/>
              <c:size val="10"/>
            </c:marker>
            <c:bubble3D val="0"/>
            <c:extLst>
              <c:ext xmlns:c16="http://schemas.microsoft.com/office/drawing/2014/chart" uri="{C3380CC4-5D6E-409C-BE32-E72D297353CC}">
                <c16:uniqueId val="{00000001-2480-4814-B3E5-68D8B57DF79E}"/>
              </c:ext>
            </c:extLst>
          </c:dPt>
          <c:errBars>
            <c:errDir val="x"/>
            <c:errBarType val="both"/>
            <c:errValType val="cust"/>
            <c:noEndCap val="0"/>
            <c:plus>
              <c:numRef>
                <c:f>Sheet1!$E$2:$E$12</c:f>
                <c:numCache>
                  <c:formatCode>General</c:formatCode>
                  <c:ptCount val="11"/>
                  <c:pt idx="0">
                    <c:v>0.68100000000000005</c:v>
                  </c:pt>
                  <c:pt idx="1">
                    <c:v>0</c:v>
                  </c:pt>
                  <c:pt idx="2">
                    <c:v>0</c:v>
                  </c:pt>
                  <c:pt idx="3">
                    <c:v>0</c:v>
                  </c:pt>
                  <c:pt idx="4">
                    <c:v>0</c:v>
                  </c:pt>
                </c:numCache>
              </c:numRef>
            </c:plus>
            <c:minus>
              <c:numRef>
                <c:f>Sheet1!$D$2:$D$12</c:f>
                <c:numCache>
                  <c:formatCode>General</c:formatCode>
                  <c:ptCount val="11"/>
                  <c:pt idx="0">
                    <c:v>0.27700000000000002</c:v>
                  </c:pt>
                  <c:pt idx="1">
                    <c:v>0</c:v>
                  </c:pt>
                  <c:pt idx="2">
                    <c:v>0</c:v>
                  </c:pt>
                  <c:pt idx="3">
                    <c:v>0</c:v>
                  </c:pt>
                  <c:pt idx="4">
                    <c:v>0</c:v>
                  </c:pt>
                </c:numCache>
              </c:numRef>
            </c:minus>
            <c:spPr>
              <a:noFill/>
              <a:ln w="34925" cap="flat" cmpd="sng" algn="ctr">
                <a:solidFill>
                  <a:schemeClr val="tx1"/>
                </a:solidFill>
                <a:round/>
              </a:ln>
              <a:effectLst/>
            </c:spPr>
          </c:errBars>
          <c:xVal>
            <c:numRef>
              <c:f>Sheet1!$A$2:$A$12</c:f>
              <c:numCache>
                <c:formatCode>General</c:formatCode>
                <c:ptCount val="11"/>
                <c:pt idx="0">
                  <c:v>0.46800000000000003</c:v>
                </c:pt>
              </c:numCache>
            </c:numRef>
          </c:xVal>
          <c:yVal>
            <c:numRef>
              <c:f>Sheet1!$B$2:$B$12</c:f>
              <c:numCache>
                <c:formatCode>General</c:formatCode>
                <c:ptCount val="11"/>
                <c:pt idx="0">
                  <c:v>1</c:v>
                </c:pt>
              </c:numCache>
            </c:numRef>
          </c:y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Y-Values</c:v>
                      </c:pt>
                    </c:strCache>
                  </c:strRef>
                </c15:tx>
              </c15:filteredSeriesTitle>
            </c:ext>
            <c:ext xmlns:c16="http://schemas.microsoft.com/office/drawing/2014/chart" uri="{C3380CC4-5D6E-409C-BE32-E72D297353CC}">
              <c16:uniqueId val="{00000000-17F9-CA4A-8BB1-0AC5EC447795}"/>
            </c:ext>
          </c:extLst>
        </c:ser>
        <c:ser>
          <c:idx val="1"/>
          <c:order val="1"/>
          <c:spPr>
            <a:ln w="28575">
              <a:noFill/>
            </a:ln>
          </c:spPr>
          <c:xVal>
            <c:numRef>
              <c:f>Sheet1!$A$2:$A$12</c:f>
              <c:numCache>
                <c:formatCode>General</c:formatCode>
                <c:ptCount val="11"/>
                <c:pt idx="0">
                  <c:v>0.46800000000000003</c:v>
                </c:pt>
              </c:numCache>
            </c:numRef>
          </c:xVal>
          <c:yVal>
            <c:numRef>
              <c:f>Sheet1!$C$2:$C$12</c:f>
              <c:numCache>
                <c:formatCode>General</c:formatCode>
                <c:ptCount val="11"/>
                <c:pt idx="1">
                  <c:v>0</c:v>
                </c:pt>
                <c:pt idx="2">
                  <c:v>2</c:v>
                </c:pt>
              </c:numCache>
            </c:numRef>
          </c:y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 xmlns:c16="http://schemas.microsoft.com/office/drawing/2014/chart" uri="{C3380CC4-5D6E-409C-BE32-E72D297353CC}">
              <c16:uniqueId val="{00000000-2480-4814-B3E5-68D8B57DF79E}"/>
            </c:ext>
          </c:extLst>
        </c:ser>
        <c:dLbls>
          <c:showLegendKey val="0"/>
          <c:showVal val="0"/>
          <c:showCatName val="0"/>
          <c:showSerName val="0"/>
          <c:showPercent val="0"/>
          <c:showBubbleSize val="0"/>
        </c:dLbls>
        <c:axId val="257157760"/>
        <c:axId val="257159552"/>
      </c:scatterChart>
      <c:valAx>
        <c:axId val="257157760"/>
        <c:scaling>
          <c:orientation val="minMax"/>
          <c:max val="2"/>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57159552"/>
        <c:crossesAt val="0"/>
        <c:crossBetween val="midCat"/>
        <c:majorUnit val="1"/>
      </c:valAx>
      <c:valAx>
        <c:axId val="257159552"/>
        <c:scaling>
          <c:orientation val="minMax"/>
          <c:max val="2"/>
          <c:min val="0"/>
        </c:scaling>
        <c:delete val="0"/>
        <c:axPos val="l"/>
        <c:numFmt formatCode="General" sourceLinked="1"/>
        <c:majorTickMark val="none"/>
        <c:minorTickMark val="none"/>
        <c:tickLblPos val="none"/>
        <c:spPr>
          <a:noFill/>
          <a:ln w="25400" cap="flat" cmpd="sng" algn="ctr">
            <a:solidFill>
              <a:schemeClr val="tx1"/>
            </a:solid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7157760"/>
        <c:crossesAt val="1.62"/>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602285008491586E-2"/>
          <c:y val="6.8695307646779724E-2"/>
          <c:w val="0.91246191224150852"/>
          <c:h val="0.88505641105194044"/>
        </c:manualLayout>
      </c:layout>
      <c:barChart>
        <c:barDir val="col"/>
        <c:grouping val="clustered"/>
        <c:varyColors val="0"/>
        <c:ser>
          <c:idx val="1"/>
          <c:order val="0"/>
          <c:spPr>
            <a:solidFill>
              <a:srgbClr val="002060"/>
            </a:solidFill>
          </c:spPr>
          <c:invertIfNegative val="0"/>
          <c:dPt>
            <c:idx val="0"/>
            <c:invertIfNegative val="0"/>
            <c:bubble3D val="0"/>
            <c:spPr>
              <a:pattFill prst="openDmnd">
                <a:fgClr>
                  <a:schemeClr val="tx2"/>
                </a:fgClr>
                <a:bgClr>
                  <a:schemeClr val="tx2">
                    <a:lumMod val="20000"/>
                    <a:lumOff val="80000"/>
                  </a:schemeClr>
                </a:bgClr>
              </a:pattFill>
            </c:spPr>
            <c:extLst>
              <c:ext xmlns:c16="http://schemas.microsoft.com/office/drawing/2014/chart" uri="{C3380CC4-5D6E-409C-BE32-E72D297353CC}">
                <c16:uniqueId val="{00000004-5435-4241-BD1F-2BB1DE0E61CC}"/>
              </c:ext>
            </c:extLst>
          </c:dPt>
          <c:dPt>
            <c:idx val="1"/>
            <c:invertIfNegative val="0"/>
            <c:bubble3D val="0"/>
            <c:spPr>
              <a:solidFill>
                <a:srgbClr val="03C52D"/>
              </a:solidFill>
            </c:spPr>
            <c:extLst>
              <c:ext xmlns:c16="http://schemas.microsoft.com/office/drawing/2014/chart" uri="{C3380CC4-5D6E-409C-BE32-E72D297353CC}">
                <c16:uniqueId val="{00000005-5435-4241-BD1F-2BB1DE0E61CC}"/>
              </c:ext>
            </c:extLst>
          </c:dPt>
          <c:dPt>
            <c:idx val="2"/>
            <c:invertIfNegative val="0"/>
            <c:bubble3D val="0"/>
            <c:spPr>
              <a:solidFill>
                <a:srgbClr val="7F7F7F"/>
              </a:solidFill>
            </c:spPr>
            <c:extLst>
              <c:ext xmlns:c16="http://schemas.microsoft.com/office/drawing/2014/chart" uri="{C3380CC4-5D6E-409C-BE32-E72D297353CC}">
                <c16:uniqueId val="{00000006-5435-4241-BD1F-2BB1DE0E61CC}"/>
              </c:ext>
            </c:extLst>
          </c:dPt>
          <c:dLbls>
            <c:dLbl>
              <c:idx val="0"/>
              <c:layout>
                <c:manualLayout>
                  <c:x val="3.3607788115333462E-3"/>
                  <c:y val="3.9442047209956536E-3"/>
                </c:manualLayout>
              </c:layout>
              <c:tx>
                <c:rich>
                  <a:bodyPr/>
                  <a:lstStyle/>
                  <a:p>
                    <a:r>
                      <a:rPr lang="en-US" sz="1400" dirty="0"/>
                      <a:t>4.02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35-4241-BD1F-2BB1DE0E61CC}"/>
                </c:ext>
              </c:extLst>
            </c:dLbl>
            <c:dLbl>
              <c:idx val="1"/>
              <c:layout>
                <c:manualLayout>
                  <c:x val="-9.2420343555142586E-17"/>
                  <c:y val="-3.8455993043914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35-4241-BD1F-2BB1DE0E61CC}"/>
                </c:ext>
              </c:extLst>
            </c:dLbl>
            <c:dLbl>
              <c:idx val="2"/>
              <c:layout>
                <c:manualLayout>
                  <c:x val="-9.2420343555142586E-17"/>
                  <c:y val="-6.50793728435471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35-4241-BD1F-2BB1DE0E61CC}"/>
                </c:ext>
              </c:extLst>
            </c:dLbl>
            <c:numFmt formatCode="#,##0.0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Sheet1!$J$2:$J$4</c:f>
                <c:numCache>
                  <c:formatCode>General</c:formatCode>
                  <c:ptCount val="3"/>
                  <c:pt idx="0">
                    <c:v>7.0000000000000284E-2</c:v>
                  </c:pt>
                  <c:pt idx="1">
                    <c:v>0.2</c:v>
                  </c:pt>
                  <c:pt idx="2">
                    <c:v>0.33</c:v>
                  </c:pt>
                </c:numCache>
              </c:numRef>
            </c:plus>
            <c:minus>
              <c:numRef>
                <c:f>Sheet1!$I$2:$I$4</c:f>
                <c:numCache>
                  <c:formatCode>General</c:formatCode>
                  <c:ptCount val="3"/>
                  <c:pt idx="0">
                    <c:v>5.9999999999999609E-2</c:v>
                  </c:pt>
                  <c:pt idx="1">
                    <c:v>7.0000000000000007E-2</c:v>
                  </c:pt>
                  <c:pt idx="2">
                    <c:v>0.22</c:v>
                  </c:pt>
                </c:numCache>
              </c:numRef>
            </c:minus>
            <c:spPr>
              <a:ln>
                <a:solidFill>
                  <a:schemeClr val="tx1"/>
                </a:solidFill>
              </a:ln>
            </c:spPr>
          </c:errBars>
          <c:val>
            <c:numRef>
              <c:f>Sheet1!$B$2:$B$4</c:f>
              <c:numCache>
                <c:formatCode>General</c:formatCode>
                <c:ptCount val="3"/>
                <c:pt idx="0">
                  <c:v>4.0199999999999996</c:v>
                </c:pt>
                <c:pt idx="1">
                  <c:v>0.08</c:v>
                </c:pt>
                <c:pt idx="2">
                  <c:v>0.45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DISCOVER</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Estimated US HIV rate</c:v>
                      </c:pt>
                      <c:pt idx="1">
                        <c:v>F/TAF</c:v>
                      </c:pt>
                      <c:pt idx="2">
                        <c:v>TDF</c:v>
                      </c:pt>
                    </c:strCache>
                  </c:strRef>
                </c15:cat>
              </c15:filteredCategoryTitle>
            </c:ext>
            <c:ext xmlns:c16="http://schemas.microsoft.com/office/drawing/2014/chart" uri="{C3380CC4-5D6E-409C-BE32-E72D297353CC}">
              <c16:uniqueId val="{00000005-DEFF-EE46-B0A8-47CFAFEFA1BD}"/>
            </c:ext>
          </c:extLst>
        </c:ser>
        <c:dLbls>
          <c:dLblPos val="outEnd"/>
          <c:showLegendKey val="0"/>
          <c:showVal val="1"/>
          <c:showCatName val="0"/>
          <c:showSerName val="0"/>
          <c:showPercent val="0"/>
          <c:showBubbleSize val="0"/>
        </c:dLbls>
        <c:gapWidth val="80"/>
        <c:overlap val="-8"/>
        <c:axId val="257268352"/>
        <c:axId val="257278336"/>
      </c:barChart>
      <c:catAx>
        <c:axId val="257268352"/>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7278336"/>
        <c:crosses val="autoZero"/>
        <c:auto val="1"/>
        <c:lblAlgn val="ctr"/>
        <c:lblOffset val="100"/>
        <c:noMultiLvlLbl val="0"/>
      </c:catAx>
      <c:valAx>
        <c:axId val="257278336"/>
        <c:scaling>
          <c:orientation val="minMax"/>
          <c:max val="4.5"/>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7268352"/>
        <c:crosses val="autoZero"/>
        <c:crossBetween val="between"/>
        <c:majorUnit val="0.5"/>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18CA2-B763-4274-819B-AC890D879B5B}" type="datetimeFigureOut">
              <a:rPr lang="ko-KR" altLang="en-US" smtClean="0"/>
              <a:t>2019. 5. 17.</a:t>
            </a:fld>
            <a:endParaRPr lang="ko-K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00A97-BE47-4037-97A6-7B4DB3C56D49}" type="slidenum">
              <a:rPr lang="ko-KR" altLang="en-US" smtClean="0"/>
              <a:t>‹#›</a:t>
            </a:fld>
            <a:endParaRPr lang="ko-KR" altLang="en-US"/>
          </a:p>
        </p:txBody>
      </p:sp>
    </p:spTree>
    <p:extLst>
      <p:ext uri="{BB962C8B-B14F-4D97-AF65-F5344CB8AC3E}">
        <p14:creationId xmlns:p14="http://schemas.microsoft.com/office/powerpoint/2010/main" val="148606632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*Permitted baseline regimens: 2 NRTIs + INSTI (except DTG/ABC/3TC), NNRTI, or boosted PI (or </a:t>
            </a:r>
            <a:r>
              <a:rPr kumimoji="0" lang="en-US" sz="1200" b="0" i="0" u="none" strike="noStrike" kern="0" cap="none" spc="0" normalizeH="0" baseline="0" noProof="0" dirty="0" err="1">
                <a:ln>
                  <a:noFill/>
                </a:ln>
                <a:solidFill>
                  <a:srgbClr val="000000"/>
                </a:solidFill>
                <a:effectLst/>
                <a:uLnTx/>
                <a:uFillTx/>
                <a:cs typeface="Arial" panose="020B0604020202020204" pitchFamily="34" charset="0"/>
              </a:rPr>
              <a:t>unboosted</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ATV).</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30000" noProof="0" dirty="0">
                <a:ln>
                  <a:noFill/>
                </a:ln>
                <a:solidFill>
                  <a:srgbClr val="000000"/>
                </a:solidFill>
                <a:effectLst/>
                <a:uLnTx/>
                <a:uFillTx/>
                <a:cs typeface="Arial" panose="020B0604020202020204" pitchFamily="34" charset="0"/>
              </a:rPr>
              <a:t>†</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CAB 30 mg + RPV 25 mg orally QD for 4 </a:t>
            </a:r>
            <a:r>
              <a:rPr kumimoji="0" lang="en-US" sz="1200" b="0" i="0" u="none" strike="noStrike" kern="0" cap="none" spc="0" normalizeH="0" baseline="0" noProof="0" dirty="0" err="1">
                <a:ln>
                  <a:noFill/>
                </a:ln>
                <a:solidFill>
                  <a:srgbClr val="000000"/>
                </a:solidFill>
                <a:effectLst/>
                <a:uLnTx/>
                <a:uFillTx/>
                <a:cs typeface="Arial" panose="020B0604020202020204" pitchFamily="34" charset="0"/>
              </a:rPr>
              <a:t>wks</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followed by CAB LA 600 mg IM + RPV LA 900 mg IM at first injection, then CAB LA 400 mg IM + RPV LA 600 mg IM at </a:t>
            </a:r>
            <a:r>
              <a:rPr kumimoji="0" lang="en-US" sz="1200" b="0" i="0" u="none" strike="noStrike" kern="0" cap="none" spc="0" normalizeH="0" baseline="0" noProof="0" dirty="0" err="1">
                <a:ln>
                  <a:noFill/>
                </a:ln>
                <a:solidFill>
                  <a:srgbClr val="000000"/>
                </a:solidFill>
                <a:effectLst/>
                <a:uLnTx/>
                <a:uFillTx/>
                <a:cs typeface="Arial" panose="020B0604020202020204" pitchFamily="34" charset="0"/>
              </a:rPr>
              <a:t>Wk</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8 and every 4 </a:t>
            </a:r>
            <a:r>
              <a:rPr kumimoji="0" lang="en-US" sz="1200" b="0" i="0" u="none" strike="noStrike" kern="0" cap="none" spc="0" normalizeH="0" baseline="0" noProof="0" dirty="0" err="1">
                <a:ln>
                  <a:noFill/>
                </a:ln>
                <a:solidFill>
                  <a:srgbClr val="000000"/>
                </a:solidFill>
                <a:effectLst/>
                <a:uLnTx/>
                <a:uFillTx/>
                <a:cs typeface="Arial" panose="020B0604020202020204" pitchFamily="34" charset="0"/>
              </a:rPr>
              <a:t>wks</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thereafter until withdrawal. </a:t>
            </a:r>
          </a:p>
        </p:txBody>
      </p:sp>
      <p:sp>
        <p:nvSpPr>
          <p:cNvPr id="4" name="Slide Number Placeholder 3"/>
          <p:cNvSpPr>
            <a:spLocks noGrp="1"/>
          </p:cNvSpPr>
          <p:nvPr>
            <p:ph type="sldNum" sz="quarter" idx="10"/>
          </p:nvPr>
        </p:nvSpPr>
        <p:spPr/>
        <p:txBody>
          <a:bodyPr/>
          <a:lstStyle/>
          <a:p>
            <a:fld id="{01000A97-BE47-4037-97A6-7B4DB3C56D49}" type="slidenum">
              <a:rPr lang="ko-KR" altLang="en-US" smtClean="0"/>
              <a:t>4</a:t>
            </a:fld>
            <a:endParaRPr lang="ko-KR" altLang="en-US"/>
          </a:p>
        </p:txBody>
      </p:sp>
    </p:spTree>
    <p:extLst>
      <p:ext uri="{BB962C8B-B14F-4D97-AF65-F5344CB8AC3E}">
        <p14:creationId xmlns:p14="http://schemas.microsoft.com/office/powerpoint/2010/main" val="150722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CA" dirty="0"/>
              <a:t> </a:t>
            </a:r>
            <a:r>
              <a:rPr lang="en-US" altLang="ko-KR" sz="1200" dirty="0"/>
              <a:t>* ISR, injection-site reaction; VF, virologic failure</a:t>
            </a:r>
          </a:p>
          <a:p>
            <a:endParaRPr lang="en-CA" dirty="0"/>
          </a:p>
        </p:txBody>
      </p:sp>
      <p:sp>
        <p:nvSpPr>
          <p:cNvPr id="4" name="Slide Number Placeholder 3"/>
          <p:cNvSpPr>
            <a:spLocks noGrp="1"/>
          </p:cNvSpPr>
          <p:nvPr>
            <p:ph type="sldNum" sz="quarter" idx="10"/>
          </p:nvPr>
        </p:nvSpPr>
        <p:spPr/>
        <p:txBody>
          <a:bodyPr/>
          <a:lstStyle/>
          <a:p>
            <a:fld id="{01000A97-BE47-4037-97A6-7B4DB3C56D49}" type="slidenum">
              <a:rPr lang="ko-KR" altLang="en-US" smtClean="0"/>
              <a:t>6</a:t>
            </a:fld>
            <a:endParaRPr lang="ko-KR" altLang="en-US"/>
          </a:p>
        </p:txBody>
      </p:sp>
    </p:spTree>
    <p:extLst>
      <p:ext uri="{BB962C8B-B14F-4D97-AF65-F5344CB8AC3E}">
        <p14:creationId xmlns:p14="http://schemas.microsoft.com/office/powerpoint/2010/main" val="181362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CA" dirty="0"/>
              <a:t> </a:t>
            </a:r>
            <a:r>
              <a:rPr lang="en-US" sz="1200" dirty="0">
                <a:solidFill>
                  <a:srgbClr val="000000"/>
                </a:solidFill>
                <a:cs typeface="Calibri" panose="020F0502020204030204" pitchFamily="34" charset="0"/>
              </a:rPr>
              <a:t>*Adjusted for sex, BL HIV-1 RNA (&lt; vs ≥ 100,000 c/mL).</a:t>
            </a:r>
          </a:p>
          <a:p>
            <a:endParaRPr lang="en-CA" dirty="0"/>
          </a:p>
        </p:txBody>
      </p:sp>
      <p:sp>
        <p:nvSpPr>
          <p:cNvPr id="4" name="Slide Number Placeholder 3"/>
          <p:cNvSpPr>
            <a:spLocks noGrp="1"/>
          </p:cNvSpPr>
          <p:nvPr>
            <p:ph type="sldNum" sz="quarter" idx="10"/>
          </p:nvPr>
        </p:nvSpPr>
        <p:spPr/>
        <p:txBody>
          <a:bodyPr/>
          <a:lstStyle/>
          <a:p>
            <a:fld id="{01000A97-BE47-4037-97A6-7B4DB3C56D49}" type="slidenum">
              <a:rPr lang="ko-KR" altLang="en-US" smtClean="0"/>
              <a:t>8</a:t>
            </a:fld>
            <a:endParaRPr lang="ko-KR" altLang="en-US"/>
          </a:p>
        </p:txBody>
      </p:sp>
    </p:spTree>
    <p:extLst>
      <p:ext uri="{BB962C8B-B14F-4D97-AF65-F5344CB8AC3E}">
        <p14:creationId xmlns:p14="http://schemas.microsoft.com/office/powerpoint/2010/main" val="173964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*EC</a:t>
            </a:r>
            <a:r>
              <a:rPr lang="en-US" altLang="ko-KR" sz="1200" baseline="-25000" dirty="0"/>
              <a:t>95</a:t>
            </a:r>
            <a:r>
              <a:rPr lang="en-US" altLang="ko-KR" sz="1200" dirty="0"/>
              <a:t> determined in MT-4 T-Cell Line with WT HIV-1 (IIIB strain). C</a:t>
            </a:r>
            <a:r>
              <a:rPr lang="en-US" altLang="ko-KR" sz="1200" baseline="-25000" dirty="0"/>
              <a:t>w12,</a:t>
            </a:r>
            <a:r>
              <a:rPr lang="en-US" altLang="ko-KR" sz="1200" dirty="0"/>
              <a:t> GS-6207 plasma concentration on Day 84; IQ, inhibitory quotient; paEC</a:t>
            </a:r>
            <a:r>
              <a:rPr lang="en-US" altLang="ko-KR" sz="1200" baseline="-25000" dirty="0"/>
              <a:t>95</a:t>
            </a:r>
            <a:r>
              <a:rPr lang="en-US" altLang="ko-KR" sz="1200" dirty="0"/>
              <a:t>, protein adjusted EC</a:t>
            </a:r>
            <a:r>
              <a:rPr lang="en-US" altLang="ko-KR" sz="1200" baseline="-25000" dirty="0"/>
              <a:t>95</a:t>
            </a:r>
            <a:endParaRPr lang="ko-KR" altLang="en-US" sz="1200" baseline="-25000" dirty="0"/>
          </a:p>
          <a:p>
            <a:endParaRPr lang="en-CA" dirty="0"/>
          </a:p>
        </p:txBody>
      </p:sp>
      <p:sp>
        <p:nvSpPr>
          <p:cNvPr id="4" name="Slide Number Placeholder 3"/>
          <p:cNvSpPr>
            <a:spLocks noGrp="1"/>
          </p:cNvSpPr>
          <p:nvPr>
            <p:ph type="sldNum" sz="quarter" idx="5"/>
          </p:nvPr>
        </p:nvSpPr>
        <p:spPr/>
        <p:txBody>
          <a:bodyPr/>
          <a:lstStyle/>
          <a:p>
            <a:fld id="{01000A97-BE47-4037-97A6-7B4DB3C56D49}" type="slidenum">
              <a:rPr lang="ko-KR" altLang="en-US" smtClean="0"/>
              <a:t>11</a:t>
            </a:fld>
            <a:endParaRPr lang="ko-KR" altLang="en-US"/>
          </a:p>
        </p:txBody>
      </p:sp>
    </p:spTree>
    <p:extLst>
      <p:ext uri="{BB962C8B-B14F-4D97-AF65-F5344CB8AC3E}">
        <p14:creationId xmlns:p14="http://schemas.microsoft.com/office/powerpoint/2010/main" val="96685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000A97-BE47-4037-97A6-7B4DB3C56D49}" type="slidenum">
              <a:rPr lang="ko-KR" altLang="en-US" smtClean="0"/>
              <a:t>12</a:t>
            </a:fld>
            <a:endParaRPr lang="ko-KR" altLang="en-US"/>
          </a:p>
        </p:txBody>
      </p:sp>
    </p:spTree>
    <p:extLst>
      <p:ext uri="{BB962C8B-B14F-4D97-AF65-F5344CB8AC3E}">
        <p14:creationId xmlns:p14="http://schemas.microsoft.com/office/powerpoint/2010/main" val="309424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CA" dirty="0"/>
              <a:t> </a:t>
            </a:r>
            <a:r>
              <a:rPr lang="en-US" sz="1200" dirty="0">
                <a:solidFill>
                  <a:srgbClr val="000000"/>
                </a:solidFill>
                <a:cs typeface="Arial" panose="020B0604020202020204" pitchFamily="34" charset="0"/>
              </a:rPr>
              <a:t>*Short-course ZDV (</a:t>
            </a:r>
            <a:r>
              <a:rPr lang="en-US" sz="1200" dirty="0">
                <a:solidFill>
                  <a:srgbClr val="000000"/>
                </a:solidFill>
                <a:cs typeface="Calibri" panose="020F0502020204030204" pitchFamily="34" charset="0"/>
              </a:rPr>
              <a:t>≤</a:t>
            </a:r>
            <a:r>
              <a:rPr lang="en-US" sz="1200" dirty="0">
                <a:solidFill>
                  <a:srgbClr val="000000"/>
                </a:solidFill>
                <a:cs typeface="Arial" panose="020B0604020202020204" pitchFamily="34" charset="0"/>
              </a:rPr>
              <a:t> 8 </a:t>
            </a:r>
            <a:r>
              <a:rPr lang="en-US" sz="1200" dirty="0" err="1">
                <a:solidFill>
                  <a:srgbClr val="000000"/>
                </a:solidFill>
                <a:cs typeface="Arial" panose="020B0604020202020204" pitchFamily="34" charset="0"/>
              </a:rPr>
              <a:t>wks</a:t>
            </a:r>
            <a:r>
              <a:rPr lang="en-US" sz="1200" dirty="0">
                <a:solidFill>
                  <a:srgbClr val="000000"/>
                </a:solidFill>
                <a:cs typeface="Arial" panose="020B0604020202020204" pitchFamily="34" charset="0"/>
              </a:rPr>
              <a:t>) for prevention of MTCT in previous pregnancies allowed. </a:t>
            </a:r>
            <a:r>
              <a:rPr lang="en-US" sz="1200" baseline="30000" dirty="0">
                <a:solidFill>
                  <a:srgbClr val="000000"/>
                </a:solidFill>
                <a:cs typeface="Arial" panose="020B0604020202020204" pitchFamily="34" charset="0"/>
              </a:rPr>
              <a:t>†</a:t>
            </a:r>
            <a:r>
              <a:rPr lang="en-US" sz="1200" dirty="0">
                <a:solidFill>
                  <a:srgbClr val="000000"/>
                </a:solidFill>
                <a:cs typeface="Arial" panose="020B0604020202020204" pitchFamily="34" charset="0"/>
              </a:rPr>
              <a:t>Minimum gestational age reduced from </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28 to 20 </a:t>
            </a:r>
            <a:r>
              <a:rPr lang="en-US" sz="1200" dirty="0" err="1">
                <a:solidFill>
                  <a:srgbClr val="000000"/>
                </a:solidFill>
                <a:cs typeface="Arial" panose="020B0604020202020204" pitchFamily="34" charset="0"/>
              </a:rPr>
              <a:t>wks</a:t>
            </a:r>
            <a:r>
              <a:rPr lang="en-US" sz="1200" dirty="0">
                <a:solidFill>
                  <a:srgbClr val="000000"/>
                </a:solidFill>
                <a:cs typeface="Arial" panose="020B0604020202020204" pitchFamily="34" charset="0"/>
              </a:rPr>
              <a:t> after 22% of study population enrolled. </a:t>
            </a:r>
            <a:r>
              <a:rPr lang="en-US" sz="1200" baseline="30000" dirty="0">
                <a:solidFill>
                  <a:srgbClr val="000000"/>
                </a:solidFill>
                <a:cs typeface="Arial" panose="020B0604020202020204" pitchFamily="34" charset="0"/>
              </a:rPr>
              <a:t>‡</a:t>
            </a:r>
            <a:r>
              <a:rPr lang="en-US" sz="1200" dirty="0">
                <a:solidFill>
                  <a:srgbClr val="000000"/>
                </a:solidFill>
                <a:cs typeface="Arial" panose="020B0604020202020204" pitchFamily="34" charset="0"/>
              </a:rPr>
              <a:t>Alternative NRTI backbone permitted if clinically indicated.</a:t>
            </a:r>
          </a:p>
          <a:p>
            <a:endParaRPr lang="en-CA" dirty="0"/>
          </a:p>
        </p:txBody>
      </p:sp>
      <p:sp>
        <p:nvSpPr>
          <p:cNvPr id="4" name="Slide Number Placeholder 3"/>
          <p:cNvSpPr>
            <a:spLocks noGrp="1"/>
          </p:cNvSpPr>
          <p:nvPr>
            <p:ph type="sldNum" sz="quarter" idx="10"/>
          </p:nvPr>
        </p:nvSpPr>
        <p:spPr/>
        <p:txBody>
          <a:bodyPr/>
          <a:lstStyle/>
          <a:p>
            <a:fld id="{01000A97-BE47-4037-97A6-7B4DB3C56D49}" type="slidenum">
              <a:rPr lang="ko-KR" altLang="en-US" smtClean="0"/>
              <a:t>36</a:t>
            </a:fld>
            <a:endParaRPr lang="ko-KR" altLang="en-US"/>
          </a:p>
        </p:txBody>
      </p:sp>
    </p:spTree>
    <p:extLst>
      <p:ext uri="{BB962C8B-B14F-4D97-AF65-F5344CB8AC3E}">
        <p14:creationId xmlns:p14="http://schemas.microsoft.com/office/powerpoint/2010/main" val="49450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b="0" dirty="0">
                <a:solidFill>
                  <a:prstClr val="black"/>
                </a:solidFill>
                <a:latin typeface="Calibri" panose="020F0502020204030204" pitchFamily="34" charset="0"/>
                <a:cs typeface="Calibri" panose="020F0502020204030204" pitchFamily="34" charset="0"/>
              </a:rPr>
              <a:t>*Primary efficacy population: women with HIV-1 RNA ≥ 200 copies/mL and no genotypic resistance to any study ARV at entry.</a:t>
            </a:r>
          </a:p>
          <a:p>
            <a:pPr eaLnBrk="1" fontAlgn="auto" hangingPunct="1">
              <a:spcBef>
                <a:spcPts val="0"/>
              </a:spcBef>
              <a:spcAft>
                <a:spcPts val="0"/>
              </a:spcAft>
              <a:defRPr/>
            </a:pPr>
            <a:r>
              <a:rPr lang="en-US" sz="1200" b="0" dirty="0">
                <a:solidFill>
                  <a:prstClr val="black"/>
                </a:solidFill>
                <a:latin typeface="Calibri" panose="020F0502020204030204" pitchFamily="34" charset="0"/>
                <a:cs typeface="Calibri" panose="020F0502020204030204" pitchFamily="34" charset="0"/>
              </a:rPr>
              <a:t>Similar trends observed in sensitivity analyses when restrictions on HIV-1 RNA and resistance lifted.</a:t>
            </a:r>
          </a:p>
          <a:p>
            <a:endParaRPr lang="en-CA" dirty="0"/>
          </a:p>
        </p:txBody>
      </p:sp>
      <p:sp>
        <p:nvSpPr>
          <p:cNvPr id="4" name="Slide Number Placeholder 3"/>
          <p:cNvSpPr>
            <a:spLocks noGrp="1"/>
          </p:cNvSpPr>
          <p:nvPr>
            <p:ph type="sldNum" sz="quarter" idx="10"/>
          </p:nvPr>
        </p:nvSpPr>
        <p:spPr/>
        <p:txBody>
          <a:bodyPr/>
          <a:lstStyle/>
          <a:p>
            <a:fld id="{01000A97-BE47-4037-97A6-7B4DB3C56D49}" type="slidenum">
              <a:rPr lang="ko-KR" altLang="en-US" smtClean="0"/>
              <a:t>37</a:t>
            </a:fld>
            <a:endParaRPr lang="ko-KR" altLang="en-US"/>
          </a:p>
        </p:txBody>
      </p:sp>
    </p:spTree>
    <p:extLst>
      <p:ext uri="{BB962C8B-B14F-4D97-AF65-F5344CB8AC3E}">
        <p14:creationId xmlns:p14="http://schemas.microsoft.com/office/powerpoint/2010/main" val="129610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000A97-BE47-4037-97A6-7B4DB3C56D49}" type="slidenum">
              <a:rPr lang="ko-KR" altLang="en-US" smtClean="0"/>
              <a:t>95</a:t>
            </a:fld>
            <a:endParaRPr lang="ko-KR" altLang="en-US"/>
          </a:p>
        </p:txBody>
      </p:sp>
    </p:spTree>
    <p:extLst>
      <p:ext uri="{BB962C8B-B14F-4D97-AF65-F5344CB8AC3E}">
        <p14:creationId xmlns:p14="http://schemas.microsoft.com/office/powerpoint/2010/main" val="295634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dirty="0"/>
              <a:t>Click to edit Master title style</a:t>
            </a:r>
            <a:endParaRPr lang="ko-KR" alt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a:t>Click to edit Master subtitle style</a:t>
            </a:r>
            <a:endParaRPr lang="ko-KR" altLang="en-US" dirty="0"/>
          </a:p>
        </p:txBody>
      </p:sp>
    </p:spTree>
    <p:extLst>
      <p:ext uri="{BB962C8B-B14F-4D97-AF65-F5344CB8AC3E}">
        <p14:creationId xmlns:p14="http://schemas.microsoft.com/office/powerpoint/2010/main" val="146359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8E78D5-BFAD-4AB8-B101-38D6DFB33A33}" type="datetimeFigureOut">
              <a:rPr lang="ko-KR" altLang="en-US" smtClean="0"/>
              <a:t>2019. 5. 17.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993892-695D-4024-AE88-265B4C15AA26}" type="slidenum">
              <a:rPr lang="ko-KR" altLang="en-US" smtClean="0"/>
              <a:t>‹#›</a:t>
            </a:fld>
            <a:endParaRPr lang="ko-KR" altLang="en-US"/>
          </a:p>
        </p:txBody>
      </p:sp>
    </p:spTree>
    <p:extLst>
      <p:ext uri="{BB962C8B-B14F-4D97-AF65-F5344CB8AC3E}">
        <p14:creationId xmlns:p14="http://schemas.microsoft.com/office/powerpoint/2010/main" val="53297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8E78D5-BFAD-4AB8-B101-38D6DFB33A33}" type="datetimeFigureOut">
              <a:rPr lang="ko-KR" altLang="en-US" smtClean="0"/>
              <a:t>2019. 5. 17.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993892-695D-4024-AE88-265B4C15AA26}" type="slidenum">
              <a:rPr lang="ko-KR" altLang="en-US" smtClean="0"/>
              <a:t>‹#›</a:t>
            </a:fld>
            <a:endParaRPr lang="ko-KR" altLang="en-US"/>
          </a:p>
        </p:txBody>
      </p:sp>
    </p:spTree>
    <p:extLst>
      <p:ext uri="{BB962C8B-B14F-4D97-AF65-F5344CB8AC3E}">
        <p14:creationId xmlns:p14="http://schemas.microsoft.com/office/powerpoint/2010/main" val="1008036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8E78D5-BFAD-4AB8-B101-38D6DFB33A33}" type="datetimeFigureOut">
              <a:rPr lang="ko-KR" altLang="en-US" smtClean="0"/>
              <a:t>2019. 5. 17.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993892-695D-4024-AE88-265B4C15AA26}" type="slidenum">
              <a:rPr lang="ko-KR" altLang="en-US" smtClean="0"/>
              <a:t>‹#›</a:t>
            </a:fld>
            <a:endParaRPr lang="ko-KR" altLang="en-US"/>
          </a:p>
        </p:txBody>
      </p:sp>
    </p:spTree>
    <p:extLst>
      <p:ext uri="{BB962C8B-B14F-4D97-AF65-F5344CB8AC3E}">
        <p14:creationId xmlns:p14="http://schemas.microsoft.com/office/powerpoint/2010/main" val="266612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8E78D5-BFAD-4AB8-B101-38D6DFB33A33}" type="datetimeFigureOut">
              <a:rPr lang="ko-KR" altLang="en-US" smtClean="0"/>
              <a:t>2019. 5. 17.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993892-695D-4024-AE88-265B4C15AA26}" type="slidenum">
              <a:rPr lang="ko-KR" altLang="en-US" smtClean="0"/>
              <a:t>‹#›</a:t>
            </a:fld>
            <a:endParaRPr lang="ko-KR" altLang="en-US"/>
          </a:p>
        </p:txBody>
      </p:sp>
    </p:spTree>
    <p:extLst>
      <p:ext uri="{BB962C8B-B14F-4D97-AF65-F5344CB8AC3E}">
        <p14:creationId xmlns:p14="http://schemas.microsoft.com/office/powerpoint/2010/main" val="313043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1143000"/>
          </a:xfrm>
        </p:spPr>
        <p:txBody>
          <a:bodyPr/>
          <a:lstStyle>
            <a:lvl1pPr>
              <a:defRPr sz="2800">
                <a:latin typeface="Calibri" panose="020F0502020204030204"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234894" y="1556793"/>
            <a:ext cx="8712968" cy="4608512"/>
          </a:xfrm>
        </p:spPr>
        <p:txBody>
          <a:bodyPr>
            <a:noAutofit/>
          </a:bodyPr>
          <a:lstStyle>
            <a:lvl1pPr marL="0" indent="0" eaLnBrk="0" latinLnBrk="0">
              <a:spcBef>
                <a:spcPts val="0"/>
              </a:spcBef>
              <a:buFont typeface="Arial" panose="020B0604020202020204" pitchFamily="34" charset="0"/>
              <a:buNone/>
              <a:defRPr>
                <a:latin typeface="Calibri" panose="020F0502020204030204" pitchFamily="34" charset="0"/>
              </a:defRPr>
            </a:lvl1pPr>
            <a:lvl2pPr marL="182563" indent="0" eaLnBrk="0" latinLnBrk="0">
              <a:spcBef>
                <a:spcPts val="0"/>
              </a:spcBef>
              <a:buNone/>
              <a:defRPr>
                <a:latin typeface="Calibri" panose="020F0502020204030204" pitchFamily="34" charset="0"/>
              </a:defRPr>
            </a:lvl2pPr>
            <a:lvl3pPr marL="357188" indent="0" eaLnBrk="0" latinLnBrk="0">
              <a:spcBef>
                <a:spcPts val="0"/>
              </a:spcBef>
              <a:buNone/>
              <a:defRPr>
                <a:latin typeface="Calibri" panose="020F0502020204030204" pitchFamily="34" charset="0"/>
              </a:defRPr>
            </a:lvl3pPr>
            <a:lvl4pPr marL="539750" indent="0" eaLnBrk="0" latinLnBrk="0">
              <a:spcBef>
                <a:spcPts val="0"/>
              </a:spcBef>
              <a:buNone/>
              <a:defRPr>
                <a:latin typeface="Calibri" panose="020F0502020204030204" pitchFamily="34" charset="0"/>
              </a:defRPr>
            </a:lvl4pPr>
            <a:lvl5pPr marL="714375" indent="0" eaLnBrk="0" latinLnBrk="0">
              <a:spcBef>
                <a:spcPts val="0"/>
              </a:spcBef>
              <a:buNone/>
              <a:defRPr>
                <a:latin typeface="Calibri" panose="020F050202020403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7" name="Footer Placeholder 4"/>
          <p:cNvSpPr>
            <a:spLocks noGrp="1"/>
          </p:cNvSpPr>
          <p:nvPr>
            <p:ph type="ftr" sz="quarter" idx="3"/>
          </p:nvPr>
        </p:nvSpPr>
        <p:spPr>
          <a:xfrm>
            <a:off x="234894" y="6356350"/>
            <a:ext cx="8712968"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8781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864096"/>
          </a:xfrm>
        </p:spPr>
        <p:txBody>
          <a:bodyPr/>
          <a:lstStyle>
            <a:lvl1pPr algn="l">
              <a:defRPr sz="2000">
                <a:latin typeface="Calibri" panose="020F0502020204030204"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234894" y="1268760"/>
            <a:ext cx="8712968" cy="4896545"/>
          </a:xfrm>
        </p:spPr>
        <p:txBody>
          <a:bodyPr>
            <a:noAutofit/>
          </a:bodyPr>
          <a:lstStyle>
            <a:lvl1pPr marL="0" indent="0" eaLnBrk="0" latinLnBrk="0">
              <a:spcBef>
                <a:spcPts val="0"/>
              </a:spcBef>
              <a:buFont typeface="Arial" panose="020B0604020202020204" pitchFamily="34" charset="0"/>
              <a:buNone/>
              <a:defRPr sz="2000">
                <a:latin typeface="Calibri" panose="020F0502020204030204" pitchFamily="34" charset="0"/>
              </a:defRPr>
            </a:lvl1pPr>
            <a:lvl2pPr marL="182563" indent="0" eaLnBrk="0" latinLnBrk="0">
              <a:spcBef>
                <a:spcPts val="0"/>
              </a:spcBef>
              <a:buNone/>
              <a:defRPr sz="2000">
                <a:latin typeface="Calibri" panose="020F0502020204030204" pitchFamily="34" charset="0"/>
              </a:defRPr>
            </a:lvl2pPr>
            <a:lvl3pPr marL="357188" indent="0" eaLnBrk="0" latinLnBrk="0">
              <a:spcBef>
                <a:spcPts val="0"/>
              </a:spcBef>
              <a:buNone/>
              <a:defRPr sz="2000">
                <a:latin typeface="Calibri" panose="020F0502020204030204" pitchFamily="34" charset="0"/>
              </a:defRPr>
            </a:lvl3pPr>
            <a:lvl4pPr marL="539750" indent="0" eaLnBrk="0" latinLnBrk="0">
              <a:spcBef>
                <a:spcPts val="0"/>
              </a:spcBef>
              <a:buNone/>
              <a:defRPr sz="2000">
                <a:latin typeface="Calibri" panose="020F0502020204030204" pitchFamily="34" charset="0"/>
              </a:defRPr>
            </a:lvl4pPr>
            <a:lvl5pPr marL="714375" indent="0" eaLnBrk="0" latinLnBrk="0">
              <a:spcBef>
                <a:spcPts val="0"/>
              </a:spcBef>
              <a:buNone/>
              <a:defRPr sz="2000">
                <a:latin typeface="Calibri" panose="020F050202020403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7" name="Footer Placeholder 4"/>
          <p:cNvSpPr>
            <a:spLocks noGrp="1"/>
          </p:cNvSpPr>
          <p:nvPr>
            <p:ph type="ftr" sz="quarter" idx="3"/>
          </p:nvPr>
        </p:nvSpPr>
        <p:spPr>
          <a:xfrm>
            <a:off x="234894" y="6356350"/>
            <a:ext cx="8712968"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329657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476673"/>
            <a:ext cx="8712968" cy="5688632"/>
          </a:xfrm>
        </p:spPr>
        <p:txBody>
          <a:bodyPr>
            <a:noAutofit/>
          </a:bodyPr>
          <a:lstStyle>
            <a:lvl1pPr marL="0" indent="0" eaLnBrk="0" latinLnBrk="0">
              <a:spcBef>
                <a:spcPts val="0"/>
              </a:spcBef>
              <a:buFont typeface="Arial" panose="020B0604020202020204" pitchFamily="34" charset="0"/>
              <a:buNone/>
              <a:defRPr>
                <a:latin typeface="Calibri" panose="020F0502020204030204" pitchFamily="34" charset="0"/>
              </a:defRPr>
            </a:lvl1pPr>
            <a:lvl2pPr marL="182563" indent="0" eaLnBrk="0" latinLnBrk="0">
              <a:spcBef>
                <a:spcPts val="0"/>
              </a:spcBef>
              <a:buNone/>
              <a:defRPr>
                <a:latin typeface="Calibri" panose="020F0502020204030204" pitchFamily="34" charset="0"/>
              </a:defRPr>
            </a:lvl2pPr>
            <a:lvl3pPr marL="357188" indent="0" eaLnBrk="0" latinLnBrk="0">
              <a:spcBef>
                <a:spcPts val="0"/>
              </a:spcBef>
              <a:buNone/>
              <a:defRPr>
                <a:latin typeface="Calibri" panose="020F0502020204030204" pitchFamily="34" charset="0"/>
              </a:defRPr>
            </a:lvl3pPr>
            <a:lvl4pPr marL="539750" indent="0" eaLnBrk="0" latinLnBrk="0">
              <a:spcBef>
                <a:spcPts val="0"/>
              </a:spcBef>
              <a:buNone/>
              <a:defRPr>
                <a:latin typeface="Calibri" panose="020F0502020204030204" pitchFamily="34" charset="0"/>
              </a:defRPr>
            </a:lvl4pPr>
            <a:lvl5pPr marL="714375" indent="0" eaLnBrk="0" latinLnBrk="0">
              <a:spcBef>
                <a:spcPts val="0"/>
              </a:spcBef>
              <a:buNone/>
              <a:defRPr>
                <a:latin typeface="Calibri" panose="020F050202020403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7" name="Footer Placeholder 4"/>
          <p:cNvSpPr>
            <a:spLocks noGrp="1"/>
          </p:cNvSpPr>
          <p:nvPr>
            <p:ph type="ftr" sz="quarter" idx="3"/>
          </p:nvPr>
        </p:nvSpPr>
        <p:spPr>
          <a:xfrm>
            <a:off x="234894" y="6356350"/>
            <a:ext cx="8712968"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161849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8E78D5-BFAD-4AB8-B101-38D6DFB33A33}" type="datetimeFigureOut">
              <a:rPr lang="ko-KR" altLang="en-US" smtClean="0"/>
              <a:t>2019. 5. 17.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993892-695D-4024-AE88-265B4C15AA26}" type="slidenum">
              <a:rPr lang="ko-KR" altLang="en-US" smtClean="0"/>
              <a:t>‹#›</a:t>
            </a:fld>
            <a:endParaRPr lang="ko-KR" altLang="en-US"/>
          </a:p>
        </p:txBody>
      </p:sp>
    </p:spTree>
    <p:extLst>
      <p:ext uri="{BB962C8B-B14F-4D97-AF65-F5344CB8AC3E}">
        <p14:creationId xmlns:p14="http://schemas.microsoft.com/office/powerpoint/2010/main" val="3004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8E78D5-BFAD-4AB8-B101-38D6DFB33A33}" type="datetimeFigureOut">
              <a:rPr lang="ko-KR" altLang="en-US" smtClean="0"/>
              <a:t>2019. 5. 17.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993892-695D-4024-AE88-265B4C15AA26}" type="slidenum">
              <a:rPr lang="ko-KR" altLang="en-US" smtClean="0"/>
              <a:t>‹#›</a:t>
            </a:fld>
            <a:endParaRPr lang="ko-KR" altLang="en-US"/>
          </a:p>
        </p:txBody>
      </p:sp>
    </p:spTree>
    <p:extLst>
      <p:ext uri="{BB962C8B-B14F-4D97-AF65-F5344CB8AC3E}">
        <p14:creationId xmlns:p14="http://schemas.microsoft.com/office/powerpoint/2010/main" val="56227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28602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28602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10" name="Footer Placeholder 4"/>
          <p:cNvSpPr>
            <a:spLocks noGrp="1"/>
          </p:cNvSpPr>
          <p:nvPr>
            <p:ph type="ftr" sz="quarter" idx="10"/>
          </p:nvPr>
        </p:nvSpPr>
        <p:spPr>
          <a:xfrm>
            <a:off x="457200" y="6356350"/>
            <a:ext cx="82296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347924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6"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184493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416846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332656"/>
            <a:ext cx="8784976" cy="1143000"/>
          </a:xfrm>
          <a:prstGeom prst="rect">
            <a:avLst/>
          </a:prstGeom>
        </p:spPr>
        <p:txBody>
          <a:bodyPr vert="horz" lIns="91440" tIns="45720" rIns="91440" bIns="45720" rtlCol="0" anchor="ctr">
            <a:noAutofit/>
          </a:body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179512" y="1628801"/>
            <a:ext cx="8784976" cy="4536504"/>
          </a:xfrm>
          <a:prstGeom prst="rect">
            <a:avLst/>
          </a:prstGeom>
        </p:spPr>
        <p:txBody>
          <a:bodyPr vert="horz" lIns="91440" tIns="45720" rIns="91440" bIns="45720" rtlCol="0">
            <a:noAutofit/>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5" name="Footer Placeholder 4"/>
          <p:cNvSpPr>
            <a:spLocks noGrp="1"/>
          </p:cNvSpPr>
          <p:nvPr>
            <p:ph type="ftr" sz="quarter" idx="3"/>
          </p:nvPr>
        </p:nvSpPr>
        <p:spPr>
          <a:xfrm>
            <a:off x="179512" y="6356350"/>
            <a:ext cx="8784976"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endParaRPr lang="ko-KR" altLang="en-US" dirty="0"/>
          </a:p>
        </p:txBody>
      </p:sp>
    </p:spTree>
    <p:extLst>
      <p:ext uri="{BB962C8B-B14F-4D97-AF65-F5344CB8AC3E}">
        <p14:creationId xmlns:p14="http://schemas.microsoft.com/office/powerpoint/2010/main" val="68896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1" hangingPunct="1">
        <a:spcBef>
          <a:spcPct val="0"/>
        </a:spcBef>
        <a:buNone/>
        <a:defRPr sz="2800" b="1" kern="1200">
          <a:solidFill>
            <a:schemeClr val="tx1"/>
          </a:solidFill>
          <a:latin typeface="Calibri" panose="020F0502020204030204" pitchFamily="34" charset="0"/>
          <a:ea typeface="+mj-ea"/>
          <a:cs typeface="+mj-cs"/>
        </a:defRPr>
      </a:lvl1pPr>
    </p:titleStyle>
    <p:bodyStyle>
      <a:lvl1pPr marL="266700" indent="-266700"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714375" indent="-35718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989013" indent="-27463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438275" indent="-366713"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4pPr>
      <a:lvl5pPr marL="1795463" indent="-35718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60668" y="2060848"/>
            <a:ext cx="6480720" cy="172819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dirty="0">
                <a:solidFill>
                  <a:schemeClr val="accent2">
                    <a:lumMod val="50000"/>
                  </a:schemeClr>
                </a:solidFill>
                <a:latin typeface="Calibri" panose="020F0502020204030204" pitchFamily="34" charset="0"/>
              </a:rPr>
              <a:t>CROI 2019</a:t>
            </a:r>
            <a:endParaRPr lang="ko-KR" altLang="en-US" sz="5400" b="1" dirty="0">
              <a:solidFill>
                <a:schemeClr val="accent2">
                  <a:lumMod val="50000"/>
                </a:schemeClr>
              </a:solidFill>
              <a:latin typeface="Calibri" panose="020F0502020204030204" pitchFamily="34" charset="0"/>
            </a:endParaRPr>
          </a:p>
        </p:txBody>
      </p:sp>
      <p:sp>
        <p:nvSpPr>
          <p:cNvPr id="2" name="TextBox 1">
            <a:extLst>
              <a:ext uri="{FF2B5EF4-FFF2-40B4-BE49-F238E27FC236}">
                <a16:creationId xmlns:a16="http://schemas.microsoft.com/office/drawing/2014/main" id="{8BE02401-FA3B-A54A-ABD1-B79C0555EB06}"/>
              </a:ext>
            </a:extLst>
          </p:cNvPr>
          <p:cNvSpPr txBox="1"/>
          <p:nvPr/>
        </p:nvSpPr>
        <p:spPr>
          <a:xfrm>
            <a:off x="2051720" y="4869160"/>
            <a:ext cx="4968552" cy="1477328"/>
          </a:xfrm>
          <a:prstGeom prst="rect">
            <a:avLst/>
          </a:prstGeom>
          <a:noFill/>
        </p:spPr>
        <p:txBody>
          <a:bodyPr wrap="square" rtlCol="0">
            <a:spAutoFit/>
          </a:bodyPr>
          <a:lstStyle/>
          <a:p>
            <a:pPr algn="ctr" latinLnBrk="0" hangingPunct="0"/>
            <a:r>
              <a:rPr lang="en-CA" i="1" dirty="0"/>
              <a:t>Scientific summary of the major clinical studies presented at CROI 2019 </a:t>
            </a:r>
          </a:p>
          <a:p>
            <a:pPr algn="ctr" latinLnBrk="0" hangingPunct="0"/>
            <a:r>
              <a:rPr lang="fr-CA" i="1" dirty="0"/>
              <a:t>Résumé scientifique des principales études cliniques présentées à la CROI 2019</a:t>
            </a:r>
            <a:endParaRPr lang="en-CA" i="1" dirty="0"/>
          </a:p>
          <a:p>
            <a:endParaRPr lang="en-US" dirty="0"/>
          </a:p>
        </p:txBody>
      </p:sp>
    </p:spTree>
    <p:extLst>
      <p:ext uri="{BB962C8B-B14F-4D97-AF65-F5344CB8AC3E}">
        <p14:creationId xmlns:p14="http://schemas.microsoft.com/office/powerpoint/2010/main" val="69126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AND PK OF SUBCUTANEOUS GS-6207, A NOVEL HIV-1 CAPSID INHIBITOR</a:t>
            </a:r>
            <a:endParaRPr lang="ko-KR" altLang="en-US" dirty="0"/>
          </a:p>
        </p:txBody>
      </p:sp>
      <p:sp>
        <p:nvSpPr>
          <p:cNvPr id="3" name="Content Placeholder 2"/>
          <p:cNvSpPr>
            <a:spLocks noGrp="1"/>
          </p:cNvSpPr>
          <p:nvPr>
            <p:ph idx="1"/>
          </p:nvPr>
        </p:nvSpPr>
        <p:spPr/>
        <p:txBody>
          <a:bodyPr/>
          <a:lstStyle/>
          <a:p>
            <a:pPr marL="355600" indent="-355600">
              <a:lnSpc>
                <a:spcPts val="2700"/>
              </a:lnSpc>
              <a:spcAft>
                <a:spcPts val="1200"/>
              </a:spcAft>
            </a:pPr>
            <a:r>
              <a:rPr lang="en-US" altLang="ko-KR" sz="2000" b="1" dirty="0"/>
              <a:t>Objective: </a:t>
            </a:r>
            <a:r>
              <a:rPr lang="en-US" altLang="ko-KR" sz="2000" dirty="0"/>
              <a:t>To describe in vitro pharmacological profile of GS-6207, a first-in-class HIV capsid (CA) inhibitor optimized for long-acting ARV.</a:t>
            </a:r>
          </a:p>
          <a:p>
            <a:pPr marL="355600" indent="-355600">
              <a:lnSpc>
                <a:spcPts val="2700"/>
              </a:lnSpc>
              <a:spcAft>
                <a:spcPts val="1200"/>
              </a:spcAft>
            </a:pPr>
            <a:r>
              <a:rPr lang="en-US" altLang="ko-KR" sz="2000" b="1" dirty="0"/>
              <a:t>Methods: </a:t>
            </a:r>
            <a:r>
              <a:rPr lang="en-US" altLang="ko-KR" sz="2000" dirty="0"/>
              <a:t>Phase I ongoing study in 40 healthy volunteers randomized into 4 cohorts (4:1) to receive single SC doses of GS-6207 (n=8/cohort) or placebo (N=2/cohort), at 30, 100, 300 or 450mg.</a:t>
            </a:r>
          </a:p>
          <a:p>
            <a:pPr>
              <a:lnSpc>
                <a:spcPts val="2700"/>
              </a:lnSpc>
              <a:spcAft>
                <a:spcPts val="600"/>
              </a:spcAft>
            </a:pPr>
            <a:r>
              <a:rPr lang="en-US" altLang="ko-KR" sz="2000" b="1" dirty="0"/>
              <a:t>Safety Results</a:t>
            </a:r>
          </a:p>
          <a:p>
            <a:pPr marL="525463" lvl="1" indent="-342900">
              <a:lnSpc>
                <a:spcPts val="2700"/>
              </a:lnSpc>
              <a:spcAft>
                <a:spcPts val="600"/>
              </a:spcAft>
              <a:buFont typeface="Wingdings" panose="05000000000000000000" pitchFamily="2" charset="2"/>
              <a:buChar char="§"/>
            </a:pPr>
            <a:r>
              <a:rPr lang="en-US" altLang="ko-KR" sz="2000" dirty="0"/>
              <a:t>No deaths, serious AEs, or Grade 3 or 4 AEs. All AEs were mild to moderate (Grade 1 or 2 and resolved)</a:t>
            </a:r>
          </a:p>
          <a:p>
            <a:pPr marL="525463" lvl="1" indent="-342900">
              <a:lnSpc>
                <a:spcPts val="2700"/>
              </a:lnSpc>
              <a:spcAft>
                <a:spcPts val="600"/>
              </a:spcAft>
              <a:buFont typeface="Wingdings" panose="05000000000000000000" pitchFamily="2" charset="2"/>
              <a:buChar char="§"/>
            </a:pPr>
            <a:r>
              <a:rPr lang="en-US" altLang="ko-KR" sz="2000" dirty="0"/>
              <a:t>Most common AEs transient injection site reactions (e.g., erythema)</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Sager JE, et al. Presented at CROI 2019; Oral abstract #141</a:t>
            </a:r>
            <a:endParaRPr lang="ko-KR" altLang="ko-KR" dirty="0">
              <a:solidFill>
                <a:schemeClr val="tx1"/>
              </a:solidFill>
            </a:endParaRPr>
          </a:p>
        </p:txBody>
      </p:sp>
    </p:spTree>
    <p:extLst>
      <p:ext uri="{BB962C8B-B14F-4D97-AF65-F5344CB8AC3E}">
        <p14:creationId xmlns:p14="http://schemas.microsoft.com/office/powerpoint/2010/main" val="24349545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IMPACT OF </a:t>
            </a:r>
            <a:r>
              <a:rPr lang="en-US" altLang="ko-KR" dirty="0" err="1"/>
              <a:t>PrEP</a:t>
            </a:r>
            <a:r>
              <a:rPr lang="en-US" altLang="ko-KR" dirty="0"/>
              <a:t> ON DRUG RESISTANCE AND ACUTE HIV INFECTION, NEW YORK CITY, 2015-2017</a:t>
            </a:r>
            <a:endParaRPr lang="ko-KR" altLang="en-US" dirty="0"/>
          </a:p>
        </p:txBody>
      </p:sp>
      <p:sp>
        <p:nvSpPr>
          <p:cNvPr id="6" name="Content Placeholder 2"/>
          <p:cNvSpPr>
            <a:spLocks noGrp="1"/>
          </p:cNvSpPr>
          <p:nvPr>
            <p:ph idx="1"/>
          </p:nvPr>
        </p:nvSpPr>
        <p:spPr>
          <a:xfrm>
            <a:off x="234894" y="1412776"/>
            <a:ext cx="8712968" cy="4608512"/>
          </a:xfrm>
        </p:spPr>
        <p:txBody>
          <a:bodyPr/>
          <a:lstStyle/>
          <a:p>
            <a:r>
              <a:rPr lang="en-US" altLang="ko-KR" sz="1800" b="1" dirty="0"/>
              <a:t>Objectives</a:t>
            </a:r>
          </a:p>
          <a:p>
            <a:pPr marL="285750" indent="-285750">
              <a:buFont typeface="Wingdings" panose="05000000000000000000" pitchFamily="2" charset="2"/>
              <a:buChar char="§"/>
            </a:pPr>
            <a:r>
              <a:rPr lang="en-US" altLang="ko-KR" sz="1800" dirty="0"/>
              <a:t>Determine rate of resistance to </a:t>
            </a:r>
            <a:r>
              <a:rPr lang="en-US" altLang="ko-KR" sz="1800" dirty="0" err="1"/>
              <a:t>PrEP</a:t>
            </a:r>
            <a:r>
              <a:rPr lang="en-US" altLang="ko-KR" sz="1800" dirty="0"/>
              <a:t> ARVs in persons with </a:t>
            </a:r>
            <a:r>
              <a:rPr lang="en-US" altLang="ko-KR" sz="1800" dirty="0" err="1"/>
              <a:t>prediagnosis</a:t>
            </a:r>
            <a:r>
              <a:rPr lang="en-US" altLang="ko-KR" sz="1800" dirty="0"/>
              <a:t> </a:t>
            </a:r>
            <a:r>
              <a:rPr lang="en-US" altLang="ko-KR" sz="1800" dirty="0" err="1"/>
              <a:t>PrEP</a:t>
            </a:r>
            <a:r>
              <a:rPr lang="en-US" altLang="ko-KR" sz="1800" dirty="0"/>
              <a:t> use</a:t>
            </a:r>
          </a:p>
          <a:p>
            <a:pPr marL="285750" indent="-285750">
              <a:buFont typeface="Wingdings" panose="05000000000000000000" pitchFamily="2" charset="2"/>
              <a:buChar char="§"/>
            </a:pPr>
            <a:r>
              <a:rPr lang="en-US" altLang="ko-KR" sz="1800" dirty="0"/>
              <a:t>Compare </a:t>
            </a:r>
            <a:r>
              <a:rPr lang="en-US" altLang="ko-KR" sz="1800" dirty="0" err="1"/>
              <a:t>PrEP</a:t>
            </a:r>
            <a:r>
              <a:rPr lang="en-US" altLang="ko-KR" sz="1800" dirty="0"/>
              <a:t> users vs never-users regarding resistance to </a:t>
            </a:r>
            <a:r>
              <a:rPr lang="en-US" altLang="ko-KR" sz="1800" dirty="0" err="1"/>
              <a:t>PrEP</a:t>
            </a:r>
            <a:r>
              <a:rPr lang="en-US" altLang="ko-KR" sz="1800" dirty="0"/>
              <a:t> drugs and AHI</a:t>
            </a:r>
          </a:p>
          <a:p>
            <a:pPr marL="285750" indent="-285750">
              <a:spcAft>
                <a:spcPts val="1200"/>
              </a:spcAft>
              <a:buFont typeface="Wingdings" panose="05000000000000000000" pitchFamily="2" charset="2"/>
              <a:buChar char="§"/>
            </a:pPr>
            <a:r>
              <a:rPr lang="en-US" altLang="ko-KR" sz="1800" dirty="0"/>
              <a:t>Determine frequency and timing of negative NAAT prior to </a:t>
            </a:r>
            <a:r>
              <a:rPr lang="en-US" altLang="ko-KR" sz="1800" dirty="0" err="1"/>
              <a:t>PrEP</a:t>
            </a:r>
            <a:r>
              <a:rPr lang="en-US" altLang="ko-KR" sz="1800" dirty="0"/>
              <a:t> initiation in </a:t>
            </a:r>
            <a:r>
              <a:rPr lang="en-US" altLang="ko-KR" sz="1800" dirty="0" err="1"/>
              <a:t>PrEP</a:t>
            </a:r>
            <a:r>
              <a:rPr lang="en-US" altLang="ko-KR" sz="1800" dirty="0"/>
              <a:t> users</a:t>
            </a:r>
          </a:p>
          <a:p>
            <a:r>
              <a:rPr lang="en-US" altLang="ko-KR" sz="1800" b="1" dirty="0"/>
              <a:t>Data Sources</a:t>
            </a:r>
          </a:p>
          <a:p>
            <a:pPr marL="285750" indent="-285750">
              <a:buFont typeface="Wingdings" panose="05000000000000000000" pitchFamily="2" charset="2"/>
              <a:buChar char="§"/>
            </a:pPr>
            <a:r>
              <a:rPr lang="en-US" altLang="ko-KR" sz="1800" dirty="0" err="1"/>
              <a:t>PrEP</a:t>
            </a:r>
            <a:r>
              <a:rPr lang="en-US" altLang="ko-KR" sz="1800" dirty="0"/>
              <a:t> use: HIV partner services, medical provider report forms, NYC surveillance field investigation</a:t>
            </a:r>
          </a:p>
          <a:p>
            <a:pPr marL="285750" indent="-285750">
              <a:spcAft>
                <a:spcPts val="1200"/>
              </a:spcAft>
              <a:buFont typeface="Wingdings" panose="05000000000000000000" pitchFamily="2" charset="2"/>
              <a:buChar char="§"/>
            </a:pPr>
            <a:r>
              <a:rPr lang="en-US" altLang="ko-KR" sz="1800" dirty="0"/>
              <a:t>Drug resistance, HIV NAAT, and AHI: NYC surveillance registry and laboratory database</a:t>
            </a:r>
          </a:p>
          <a:p>
            <a:r>
              <a:rPr lang="en-US" altLang="ko-KR" sz="1800" b="1" dirty="0"/>
              <a:t>Analyses</a:t>
            </a:r>
          </a:p>
          <a:p>
            <a:pPr marL="285750" indent="-285750">
              <a:buFont typeface="Wingdings" panose="05000000000000000000" pitchFamily="2" charset="2"/>
              <a:buChar char="§"/>
            </a:pPr>
            <a:r>
              <a:rPr lang="en-US" altLang="ko-KR" sz="1800" dirty="0"/>
              <a:t>Rate of </a:t>
            </a:r>
            <a:r>
              <a:rPr lang="en-US" altLang="ko-KR" sz="1800" dirty="0" err="1"/>
              <a:t>prediagnosis</a:t>
            </a:r>
            <a:r>
              <a:rPr lang="en-US" altLang="ko-KR" sz="1800" dirty="0"/>
              <a:t> </a:t>
            </a:r>
            <a:r>
              <a:rPr lang="en-US" altLang="ko-KR" sz="1800" dirty="0" err="1"/>
              <a:t>PrEP</a:t>
            </a:r>
            <a:r>
              <a:rPr lang="en-US" altLang="ko-KR" sz="1800" dirty="0"/>
              <a:t> use in those diagnosed with HIV within 12 </a:t>
            </a:r>
            <a:r>
              <a:rPr lang="en-US" altLang="ko-KR" sz="1800" dirty="0" err="1"/>
              <a:t>mos</a:t>
            </a:r>
            <a:r>
              <a:rPr lang="en-US" altLang="ko-KR" sz="1800" dirty="0"/>
              <a:t> and assigned to HIV partner services</a:t>
            </a:r>
          </a:p>
          <a:p>
            <a:pPr marL="285750" indent="-285750">
              <a:buFont typeface="Wingdings" panose="05000000000000000000" pitchFamily="2" charset="2"/>
              <a:buChar char="§"/>
            </a:pPr>
            <a:r>
              <a:rPr lang="en-US" altLang="ko-KR" sz="1800" dirty="0"/>
              <a:t>Descriptive statistics for duration of </a:t>
            </a:r>
            <a:r>
              <a:rPr lang="en-US" altLang="ko-KR" sz="1800" dirty="0" err="1"/>
              <a:t>PrEP</a:t>
            </a:r>
            <a:r>
              <a:rPr lang="en-US" altLang="ko-KR" sz="1800" dirty="0"/>
              <a:t> use; time from </a:t>
            </a:r>
            <a:r>
              <a:rPr lang="en-US" altLang="ko-KR" sz="1800" dirty="0" err="1"/>
              <a:t>PrEP</a:t>
            </a:r>
            <a:r>
              <a:rPr lang="en-US" altLang="ko-KR" sz="1800" dirty="0"/>
              <a:t> start to diagnosis; characteristics of </a:t>
            </a:r>
            <a:r>
              <a:rPr lang="en-US" altLang="ko-KR" sz="1800" dirty="0" err="1"/>
              <a:t>PrEP</a:t>
            </a:r>
            <a:r>
              <a:rPr lang="en-US" altLang="ko-KR" sz="1800" dirty="0"/>
              <a:t> users vs never-users</a:t>
            </a:r>
          </a:p>
          <a:p>
            <a:pPr marL="285750" indent="-285750">
              <a:buFont typeface="Wingdings" panose="05000000000000000000" pitchFamily="2" charset="2"/>
              <a:buChar char="§"/>
            </a:pPr>
            <a:r>
              <a:rPr lang="en-US" altLang="ko-KR" sz="1800" dirty="0"/>
              <a:t>Rate of resistance mutations to FTC (M184/V) and TDF (K65R)</a:t>
            </a:r>
          </a:p>
          <a:p>
            <a:pPr marL="285750" indent="-285750">
              <a:buFont typeface="Wingdings" panose="05000000000000000000" pitchFamily="2" charset="2"/>
              <a:buChar char="§"/>
            </a:pPr>
            <a:r>
              <a:rPr lang="en-US" altLang="ko-KR" sz="1800" dirty="0"/>
              <a:t>Bivariate analyses with chi-squared/Fisher’s exact test of significance comparing rate of M184/V mutation at first HIV genotyping and AHI in </a:t>
            </a:r>
            <a:r>
              <a:rPr lang="en-US" altLang="ko-KR" sz="1800" dirty="0" err="1"/>
              <a:t>PrEP</a:t>
            </a:r>
            <a:r>
              <a:rPr lang="en-US" altLang="ko-KR" sz="1800" dirty="0"/>
              <a:t> users vs never-users</a:t>
            </a:r>
          </a:p>
          <a:p>
            <a:endParaRPr lang="ko-KR" altLang="en-US" sz="1800" dirty="0"/>
          </a:p>
        </p:txBody>
      </p:sp>
      <p:sp>
        <p:nvSpPr>
          <p:cNvPr id="7" name="Footer Placeholder 3"/>
          <p:cNvSpPr>
            <a:spLocks noGrp="1"/>
          </p:cNvSpPr>
          <p:nvPr>
            <p:ph type="ftr" sz="quarter" idx="3"/>
          </p:nvPr>
        </p:nvSpPr>
        <p:spPr>
          <a:xfrm>
            <a:off x="234894" y="6356350"/>
            <a:ext cx="8712968" cy="365125"/>
          </a:xfrm>
        </p:spPr>
        <p:txBody>
          <a:bodyPr/>
          <a:lstStyle/>
          <a:p>
            <a:r>
              <a:rPr lang="en-US" altLang="ko-KR" dirty="0" err="1">
                <a:solidFill>
                  <a:schemeClr val="tx1"/>
                </a:solidFill>
              </a:rPr>
              <a:t>Misra</a:t>
            </a:r>
            <a:r>
              <a:rPr lang="en-US" altLang="ko-KR" dirty="0">
                <a:solidFill>
                  <a:schemeClr val="tx1"/>
                </a:solidFill>
              </a:rPr>
              <a:t> K, et al. Presented at CROI 2019;  Oral abstract  #107                                                                                                             </a:t>
            </a:r>
            <a:r>
              <a:rPr lang="en-US" altLang="ko-KR" dirty="0" err="1">
                <a:solidFill>
                  <a:schemeClr val="tx1"/>
                </a:solidFill>
              </a:rPr>
              <a:t>Slidecredit:clinicaloptions.com</a:t>
            </a:r>
            <a:r>
              <a:rPr lang="en-US" altLang="ko-KR" dirty="0">
                <a:solidFill>
                  <a:schemeClr val="tx1"/>
                </a:solidFill>
              </a:rPr>
              <a:t> </a:t>
            </a:r>
            <a:endParaRPr lang="ko-KR" altLang="en-US" dirty="0">
              <a:solidFill>
                <a:schemeClr val="tx1"/>
              </a:solidFill>
            </a:endParaRPr>
          </a:p>
        </p:txBody>
      </p:sp>
    </p:spTree>
    <p:extLst>
      <p:ext uri="{BB962C8B-B14F-4D97-AF65-F5344CB8AC3E}">
        <p14:creationId xmlns:p14="http://schemas.microsoft.com/office/powerpoint/2010/main" val="16968016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lstStyle/>
          <a:p>
            <a:pPr algn="l"/>
            <a:r>
              <a:rPr lang="en-US" altLang="ko-KR" sz="2400" dirty="0"/>
              <a:t>IMPACT OF </a:t>
            </a:r>
            <a:r>
              <a:rPr lang="en-US" altLang="ko-KR" sz="2400" dirty="0" err="1"/>
              <a:t>PrEP</a:t>
            </a:r>
            <a:r>
              <a:rPr lang="en-US" altLang="ko-KR" sz="2400" dirty="0"/>
              <a:t> ON DRUG RESISTANCE AND ACUTE HIV INFECTION, </a:t>
            </a:r>
            <a:br>
              <a:rPr lang="en-US" altLang="ko-KR" sz="2400" dirty="0"/>
            </a:br>
            <a:r>
              <a:rPr lang="en-US" altLang="ko-KR" sz="2400" dirty="0"/>
              <a:t>NEW YORK CITY, 2015-2017</a:t>
            </a:r>
            <a:endParaRPr lang="ko-KR" altLang="en-US" sz="2400" dirty="0"/>
          </a:p>
        </p:txBody>
      </p:sp>
      <p:sp>
        <p:nvSpPr>
          <p:cNvPr id="3" name="Content Placeholder 2"/>
          <p:cNvSpPr>
            <a:spLocks noGrp="1"/>
          </p:cNvSpPr>
          <p:nvPr>
            <p:ph idx="1"/>
          </p:nvPr>
        </p:nvSpPr>
        <p:spPr>
          <a:xfrm>
            <a:off x="234894" y="1412776"/>
            <a:ext cx="4337106" cy="4608512"/>
          </a:xfrm>
        </p:spPr>
        <p:txBody>
          <a:bodyPr/>
          <a:lstStyle/>
          <a:p>
            <a:pPr>
              <a:spcAft>
                <a:spcPts val="1200"/>
              </a:spcAft>
            </a:pPr>
            <a:r>
              <a:rPr lang="en-US" altLang="ko-KR" sz="2000" b="1" dirty="0"/>
              <a:t>Patient Characteristics:</a:t>
            </a:r>
          </a:p>
          <a:p>
            <a:pPr marL="342900" indent="-342900">
              <a:spcAft>
                <a:spcPts val="1200"/>
              </a:spcAft>
              <a:buFont typeface="Wingdings" panose="05000000000000000000" pitchFamily="2" charset="2"/>
              <a:buChar char="§"/>
            </a:pPr>
            <a:r>
              <a:rPr lang="en-US" altLang="ko-KR" sz="2000" dirty="0"/>
              <a:t>Of 3685 patients diagnosed with HIV in past 12 </a:t>
            </a:r>
            <a:r>
              <a:rPr lang="en-US" altLang="ko-KR" sz="2000" dirty="0" err="1"/>
              <a:t>mos</a:t>
            </a:r>
            <a:r>
              <a:rPr lang="en-US" altLang="ko-KR" sz="2000" dirty="0"/>
              <a:t> and referred for partner services in NYC, n = 91 (2%) used </a:t>
            </a:r>
            <a:r>
              <a:rPr lang="en-US" altLang="ko-KR" sz="2000" dirty="0" err="1"/>
              <a:t>PrEP</a:t>
            </a:r>
            <a:r>
              <a:rPr lang="en-US" altLang="ko-KR" sz="2000" dirty="0"/>
              <a:t> prior to diagnosis</a:t>
            </a:r>
          </a:p>
          <a:p>
            <a:pPr marL="714375" indent="-357188">
              <a:spcAft>
                <a:spcPts val="1200"/>
              </a:spcAft>
              <a:buFont typeface="Calibri" panose="020F0502020204030204" pitchFamily="34" charset="0"/>
              <a:buChar char="‒"/>
            </a:pPr>
            <a:r>
              <a:rPr lang="en-US" altLang="ko-KR" sz="2000" dirty="0"/>
              <a:t>Median duration of </a:t>
            </a:r>
            <a:r>
              <a:rPr lang="en-US" altLang="ko-KR" sz="2000" dirty="0" err="1"/>
              <a:t>PrEP</a:t>
            </a:r>
            <a:r>
              <a:rPr lang="en-US" altLang="ko-KR" sz="2000" dirty="0"/>
              <a:t> prior to HIV diagnosis: 106 days (IQR: 214)</a:t>
            </a:r>
          </a:p>
          <a:p>
            <a:pPr marL="714375" indent="-357188">
              <a:spcAft>
                <a:spcPts val="1200"/>
              </a:spcAft>
              <a:buFont typeface="Calibri" panose="020F0502020204030204" pitchFamily="34" charset="0"/>
              <a:buChar char="‒"/>
            </a:pPr>
            <a:r>
              <a:rPr lang="en-US" altLang="ko-KR" sz="2000" dirty="0"/>
              <a:t>Median duration from </a:t>
            </a:r>
            <a:r>
              <a:rPr lang="en-US" altLang="ko-KR" sz="2000" dirty="0" err="1"/>
              <a:t>PrEP</a:t>
            </a:r>
            <a:r>
              <a:rPr lang="en-US" altLang="ko-KR" sz="2000" dirty="0"/>
              <a:t> initiation to HIV diagnosis: 250 days (IQR: 395)</a:t>
            </a:r>
          </a:p>
          <a:p>
            <a:pPr marL="342900" indent="-342900">
              <a:spcAft>
                <a:spcPts val="1200"/>
              </a:spcAft>
              <a:buFont typeface="Wingdings" panose="05000000000000000000" pitchFamily="2" charset="2"/>
              <a:buChar char="§"/>
            </a:pPr>
            <a:r>
              <a:rPr lang="en-US" altLang="ko-KR" sz="2000" dirty="0"/>
              <a:t>Higher rates of </a:t>
            </a:r>
            <a:r>
              <a:rPr lang="en-US" altLang="ko-KR" sz="2000" dirty="0" err="1"/>
              <a:t>PrEP</a:t>
            </a:r>
            <a:r>
              <a:rPr lang="en-US" altLang="ko-KR" sz="2000" dirty="0"/>
              <a:t> use among individuals who were younger </a:t>
            </a:r>
            <a:br>
              <a:rPr lang="en-US" altLang="ko-KR" sz="2000" dirty="0"/>
            </a:br>
            <a:r>
              <a:rPr lang="en-US" altLang="ko-KR" sz="2000" dirty="0"/>
              <a:t>(&lt; 30 </a:t>
            </a:r>
            <a:r>
              <a:rPr lang="en-US" altLang="ko-KR" sz="2000" dirty="0" err="1"/>
              <a:t>yrs</a:t>
            </a:r>
            <a:r>
              <a:rPr lang="en-US" altLang="ko-KR" sz="2000" dirty="0"/>
              <a:t>), cis-men, white, and MSM</a:t>
            </a:r>
          </a:p>
        </p:txBody>
      </p:sp>
      <p:graphicFrame>
        <p:nvGraphicFramePr>
          <p:cNvPr id="5" name="Table 4"/>
          <p:cNvGraphicFramePr>
            <a:graphicFrameLocks noGrp="1"/>
          </p:cNvGraphicFramePr>
          <p:nvPr>
            <p:extLst/>
          </p:nvPr>
        </p:nvGraphicFramePr>
        <p:xfrm>
          <a:off x="4788023" y="1700808"/>
          <a:ext cx="4176465" cy="4248472"/>
        </p:xfrm>
        <a:graphic>
          <a:graphicData uri="http://schemas.openxmlformats.org/drawingml/2006/table">
            <a:tbl>
              <a:tblPr firstRow="1" bandRow="1">
                <a:tableStyleId>{21E4AEA4-8DFA-4A89-87EB-49C32662AFE0}</a:tableStyleId>
              </a:tblPr>
              <a:tblGrid>
                <a:gridCol w="1864495">
                  <a:extLst>
                    <a:ext uri="{9D8B030D-6E8A-4147-A177-3AD203B41FA5}">
                      <a16:colId xmlns:a16="http://schemas.microsoft.com/office/drawing/2014/main" val="20000"/>
                    </a:ext>
                  </a:extLst>
                </a:gridCol>
                <a:gridCol w="1155985">
                  <a:extLst>
                    <a:ext uri="{9D8B030D-6E8A-4147-A177-3AD203B41FA5}">
                      <a16:colId xmlns:a16="http://schemas.microsoft.com/office/drawing/2014/main" val="20001"/>
                    </a:ext>
                  </a:extLst>
                </a:gridCol>
                <a:gridCol w="1155985">
                  <a:extLst>
                    <a:ext uri="{9D8B030D-6E8A-4147-A177-3AD203B41FA5}">
                      <a16:colId xmlns:a16="http://schemas.microsoft.com/office/drawing/2014/main" val="20002"/>
                    </a:ext>
                  </a:extLst>
                </a:gridCol>
              </a:tblGrid>
              <a:tr h="544682">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bg1"/>
                          </a:solidFill>
                          <a:effectLst/>
                          <a:latin typeface="Calibri" panose="020F0502020204030204" pitchFamily="34" charset="0"/>
                        </a:rPr>
                        <a:t>Characteristic, %</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PrEP Users </a:t>
                      </a:r>
                      <a:br>
                        <a:rPr kumimoji="0" lang="en-US" sz="1400" b="1" i="0" u="none" strike="noStrike" cap="none" normalizeH="0" baseline="0" dirty="0">
                          <a:ln>
                            <a:noFill/>
                          </a:ln>
                          <a:solidFill>
                            <a:schemeClr val="bg1"/>
                          </a:solidFill>
                          <a:effectLst/>
                          <a:latin typeface="Calibri" panose="020F0502020204030204" pitchFamily="34" charset="0"/>
                        </a:rPr>
                      </a:br>
                      <a:r>
                        <a:rPr kumimoji="0" lang="en-US" sz="1400" b="1" i="0" u="none" strike="noStrike" cap="none" normalizeH="0" baseline="0" dirty="0">
                          <a:ln>
                            <a:noFill/>
                          </a:ln>
                          <a:solidFill>
                            <a:schemeClr val="bg1"/>
                          </a:solidFill>
                          <a:effectLst/>
                          <a:latin typeface="Calibri" panose="020F0502020204030204" pitchFamily="34" charset="0"/>
                        </a:rPr>
                        <a:t>(n = 91)</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Never-Users </a:t>
                      </a:r>
                      <a:br>
                        <a:rPr kumimoji="0" lang="en-US" sz="1400" b="1" i="0" u="none" strike="noStrike" cap="none" normalizeH="0" baseline="0" dirty="0">
                          <a:ln>
                            <a:noFill/>
                          </a:ln>
                          <a:solidFill>
                            <a:schemeClr val="bg1"/>
                          </a:solidFill>
                          <a:effectLst/>
                          <a:latin typeface="Calibri" panose="020F0502020204030204" pitchFamily="34" charset="0"/>
                        </a:rPr>
                      </a:br>
                      <a:r>
                        <a:rPr kumimoji="0" lang="en-US" sz="1400" b="1" i="0" u="none" strike="noStrike" cap="none" normalizeH="0" baseline="0" dirty="0">
                          <a:ln>
                            <a:noFill/>
                          </a:ln>
                          <a:solidFill>
                            <a:schemeClr val="bg1"/>
                          </a:solidFill>
                          <a:effectLst/>
                          <a:latin typeface="Calibri" panose="020F0502020204030204" pitchFamily="34" charset="0"/>
                        </a:rPr>
                        <a:t>(n = 3594)</a:t>
                      </a:r>
                    </a:p>
                  </a:txBody>
                  <a:tcPr marL="121699" marR="121699" marT="45728" marB="45728" anchor="ctr" horzOverflow="overflow"/>
                </a:tc>
                <a:extLst>
                  <a:ext uri="{0D108BD9-81ED-4DB2-BD59-A6C34878D82A}">
                    <a16:rowId xmlns:a16="http://schemas.microsoft.com/office/drawing/2014/main" val="10000"/>
                  </a:ext>
                </a:extLst>
              </a:tr>
              <a:tr h="32681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Aged &lt; 30/≥ 30 yrs</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58/42</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37/63</a:t>
                      </a:r>
                    </a:p>
                  </a:txBody>
                  <a:tcPr marL="121699" marR="121699" marT="45728" marB="45728" anchor="ctr" horzOverflow="overflow"/>
                </a:tc>
                <a:extLst>
                  <a:ext uri="{0D108BD9-81ED-4DB2-BD59-A6C34878D82A}">
                    <a16:rowId xmlns:a16="http://schemas.microsoft.com/office/drawing/2014/main" val="10001"/>
                  </a:ext>
                </a:extLst>
              </a:tr>
              <a:tr h="98041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Gender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Cis-women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Cis-men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Transgender: MTF</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a:t>
                      </a:r>
                    </a:p>
                  </a:txBody>
                  <a:tcPr marL="121699" marR="121699" marT="45728" marB="45728" anchor="ctr" horzOverflow="overflow"/>
                </a:tc>
                <a:extLst>
                  <a:ext uri="{0D108BD9-81ED-4DB2-BD59-A6C34878D82A}">
                    <a16:rowId xmlns:a16="http://schemas.microsoft.com/office/drawing/2014/main" val="10002"/>
                  </a:ext>
                </a:extLst>
              </a:tr>
              <a:tr h="119827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Race/ethnicity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Black</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Hispanic</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White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Other</a:t>
                      </a:r>
                    </a:p>
                  </a:txBody>
                  <a:tcPr marL="121699" marR="121699" marT="45728" marB="45728" anchor="ctr" horzOverflow="overflow">
                    <a:solidFill>
                      <a:srgbClr val="E8D0D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a:t>
                      </a:r>
                    </a:p>
                  </a:txBody>
                  <a:tcPr marL="121699" marR="121699" marT="45728" marB="45728" anchor="ctr" horzOverflow="overflow">
                    <a:solidFill>
                      <a:srgbClr val="E8D0D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a:t>
                      </a:r>
                    </a:p>
                  </a:txBody>
                  <a:tcPr marL="121699" marR="121699" marT="45728" marB="45728" anchor="ctr" horzOverflow="overflow">
                    <a:solidFill>
                      <a:srgbClr val="E8D0D0"/>
                    </a:solidFill>
                  </a:tcPr>
                </a:tc>
                <a:extLst>
                  <a:ext uri="{0D108BD9-81ED-4DB2-BD59-A6C34878D82A}">
                    <a16:rowId xmlns:a16="http://schemas.microsoft.com/office/drawing/2014/main" val="10003"/>
                  </a:ext>
                </a:extLst>
              </a:tr>
              <a:tr h="119827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Transmission risk</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Heterosexual</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IDU</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MSM</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Transgender sex</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a:t>
                      </a:r>
                    </a:p>
                  </a:txBody>
                  <a:tcPr marL="121699" marR="121699" marT="45728" marB="45728" anchor="ctr" horzOverflow="overflow"/>
                </a:tc>
                <a:extLst>
                  <a:ext uri="{0D108BD9-81ED-4DB2-BD59-A6C34878D82A}">
                    <a16:rowId xmlns:a16="http://schemas.microsoft.com/office/drawing/2014/main" val="10004"/>
                  </a:ext>
                </a:extLst>
              </a:tr>
            </a:tbl>
          </a:graphicData>
        </a:graphic>
      </p:graphicFrame>
      <p:sp>
        <p:nvSpPr>
          <p:cNvPr id="6" name="Footer Placeholder 3"/>
          <p:cNvSpPr>
            <a:spLocks noGrp="1"/>
          </p:cNvSpPr>
          <p:nvPr>
            <p:ph type="ftr" sz="quarter" idx="3"/>
          </p:nvPr>
        </p:nvSpPr>
        <p:spPr>
          <a:xfrm>
            <a:off x="234894" y="6356350"/>
            <a:ext cx="8712968" cy="365125"/>
          </a:xfrm>
        </p:spPr>
        <p:txBody>
          <a:bodyPr/>
          <a:lstStyle/>
          <a:p>
            <a:r>
              <a:rPr lang="en-US" altLang="ko-KR" dirty="0" err="1">
                <a:solidFill>
                  <a:schemeClr val="tx1"/>
                </a:solidFill>
              </a:rPr>
              <a:t>Misra</a:t>
            </a:r>
            <a:r>
              <a:rPr lang="en-US" altLang="ko-KR" dirty="0">
                <a:solidFill>
                  <a:schemeClr val="tx1"/>
                </a:solidFill>
              </a:rPr>
              <a:t> K, et al. Presented at CROI 2019;  Oral abstract  #107                                                                                                             </a:t>
            </a:r>
            <a:r>
              <a:rPr lang="en-US" altLang="ko-KR" dirty="0" err="1">
                <a:solidFill>
                  <a:schemeClr val="tx1"/>
                </a:solidFill>
              </a:rPr>
              <a:t>Slidecredit:clinicaloptions.com</a:t>
            </a:r>
            <a:r>
              <a:rPr lang="en-US" altLang="ko-KR" dirty="0">
                <a:solidFill>
                  <a:schemeClr val="tx1"/>
                </a:solidFill>
              </a:rPr>
              <a:t> </a:t>
            </a:r>
            <a:endParaRPr lang="ko-KR" altLang="en-US" dirty="0">
              <a:solidFill>
                <a:schemeClr val="tx1"/>
              </a:solidFill>
            </a:endParaRPr>
          </a:p>
        </p:txBody>
      </p:sp>
    </p:spTree>
    <p:extLst>
      <p:ext uri="{BB962C8B-B14F-4D97-AF65-F5344CB8AC3E}">
        <p14:creationId xmlns:p14="http://schemas.microsoft.com/office/powerpoint/2010/main" val="7848803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lstStyle/>
          <a:p>
            <a:pPr algn="l"/>
            <a:r>
              <a:rPr lang="en-US" altLang="ko-KR" sz="2400" dirty="0"/>
              <a:t>IMPACT OF </a:t>
            </a:r>
            <a:r>
              <a:rPr lang="en-US" altLang="ko-KR" sz="2400" dirty="0" err="1"/>
              <a:t>PrEP</a:t>
            </a:r>
            <a:r>
              <a:rPr lang="en-US" altLang="ko-KR" sz="2400" dirty="0"/>
              <a:t> ON DRUG RESISTANCE AND ACUTE HIV INFECTION, </a:t>
            </a:r>
            <a:br>
              <a:rPr lang="en-US" altLang="ko-KR" sz="2400" dirty="0"/>
            </a:br>
            <a:r>
              <a:rPr lang="en-US" altLang="ko-KR" sz="2400" dirty="0"/>
              <a:t>NEW YORK CITY, 2015-2017</a:t>
            </a:r>
            <a:endParaRPr lang="ko-KR" altLang="en-US" sz="2400" dirty="0"/>
          </a:p>
        </p:txBody>
      </p:sp>
      <p:sp>
        <p:nvSpPr>
          <p:cNvPr id="3" name="Content Placeholder 2"/>
          <p:cNvSpPr>
            <a:spLocks noGrp="1"/>
          </p:cNvSpPr>
          <p:nvPr>
            <p:ph idx="1"/>
          </p:nvPr>
        </p:nvSpPr>
        <p:spPr>
          <a:xfrm>
            <a:off x="234894" y="1412776"/>
            <a:ext cx="8712968" cy="4608512"/>
          </a:xfrm>
        </p:spPr>
        <p:txBody>
          <a:bodyPr/>
          <a:lstStyle/>
          <a:p>
            <a:pPr>
              <a:spcAft>
                <a:spcPts val="600"/>
              </a:spcAft>
            </a:pPr>
            <a:r>
              <a:rPr lang="en-US" altLang="ko-KR" sz="1800" b="1" dirty="0"/>
              <a:t>Conclusions:</a:t>
            </a:r>
          </a:p>
          <a:p>
            <a:pPr marL="342900" indent="-342900">
              <a:spcAft>
                <a:spcPts val="600"/>
              </a:spcAft>
              <a:buFont typeface="Wingdings" panose="05000000000000000000" pitchFamily="2" charset="2"/>
              <a:buChar char="§"/>
            </a:pPr>
            <a:r>
              <a:rPr lang="en-US" altLang="ko-KR" sz="1800" dirty="0"/>
              <a:t>In a NYC surveillance population recently diagnosed with HIV, the following factors differed among those who used </a:t>
            </a:r>
            <a:r>
              <a:rPr lang="en-US" altLang="ko-KR" sz="1800" dirty="0" err="1"/>
              <a:t>PrEP</a:t>
            </a:r>
            <a:r>
              <a:rPr lang="en-US" altLang="ko-KR" sz="1800" dirty="0"/>
              <a:t> before diagnosis vs never used </a:t>
            </a:r>
            <a:r>
              <a:rPr lang="en-US" altLang="ko-KR" sz="1800" dirty="0" err="1"/>
              <a:t>PrEP</a:t>
            </a:r>
            <a:endParaRPr lang="en-US" altLang="ko-KR" sz="1800" dirty="0"/>
          </a:p>
          <a:p>
            <a:pPr marL="714375" indent="-357188">
              <a:spcAft>
                <a:spcPts val="600"/>
              </a:spcAft>
              <a:buFont typeface="Calibri" panose="020F0502020204030204" pitchFamily="34" charset="0"/>
              <a:buChar char="‒"/>
            </a:pPr>
            <a:r>
              <a:rPr lang="en-US" altLang="ko-KR" sz="1800" dirty="0"/>
              <a:t>Higher prevalence of FTC resistance mutations (29% vs 2%)</a:t>
            </a:r>
          </a:p>
          <a:p>
            <a:pPr marL="714375" indent="-357188">
              <a:spcAft>
                <a:spcPts val="600"/>
              </a:spcAft>
              <a:buFont typeface="Calibri" panose="020F0502020204030204" pitchFamily="34" charset="0"/>
              <a:buChar char="‒"/>
            </a:pPr>
            <a:r>
              <a:rPr lang="en-US" altLang="ko-KR" sz="1800" dirty="0"/>
              <a:t>Higher prevalence of AHI (33% vs 9%)</a:t>
            </a:r>
          </a:p>
          <a:p>
            <a:pPr marL="714375" indent="-357188">
              <a:spcAft>
                <a:spcPts val="600"/>
              </a:spcAft>
              <a:buFont typeface="Calibri" panose="020F0502020204030204" pitchFamily="34" charset="0"/>
              <a:buChar char="‒"/>
            </a:pPr>
            <a:r>
              <a:rPr lang="en-US" altLang="ko-KR" sz="1800" dirty="0"/>
              <a:t>Higher prevalence of available genotype data (75% vs 63%)</a:t>
            </a:r>
          </a:p>
          <a:p>
            <a:pPr marL="342900" indent="-342900">
              <a:spcAft>
                <a:spcPts val="600"/>
              </a:spcAft>
              <a:buFont typeface="Wingdings" panose="05000000000000000000" pitchFamily="2" charset="2"/>
              <a:buChar char="§"/>
            </a:pPr>
            <a:r>
              <a:rPr lang="en-US" altLang="ko-KR" sz="1800" dirty="0"/>
              <a:t>No TDF resistance mutation (K65R) identified among </a:t>
            </a:r>
            <a:r>
              <a:rPr lang="en-US" altLang="ko-KR" sz="1800" dirty="0" err="1"/>
              <a:t>PrEP</a:t>
            </a:r>
            <a:r>
              <a:rPr lang="en-US" altLang="ko-KR" sz="1800" dirty="0"/>
              <a:t> users</a:t>
            </a:r>
          </a:p>
          <a:p>
            <a:pPr marL="342900" indent="-342900">
              <a:spcAft>
                <a:spcPts val="600"/>
              </a:spcAft>
              <a:buFont typeface="Wingdings" panose="05000000000000000000" pitchFamily="2" charset="2"/>
              <a:buChar char="§"/>
            </a:pPr>
            <a:r>
              <a:rPr lang="en-US" altLang="ko-KR" sz="1800" dirty="0"/>
              <a:t>Only 25% of </a:t>
            </a:r>
            <a:r>
              <a:rPr lang="en-US" altLang="ko-KR" sz="1800" dirty="0" err="1"/>
              <a:t>PrEP</a:t>
            </a:r>
            <a:r>
              <a:rPr lang="en-US" altLang="ko-KR" sz="1800" dirty="0"/>
              <a:t> users had evidence of negative NAAT before starting treatment, with 5% having negative NAAT within 0-2 days before </a:t>
            </a:r>
            <a:r>
              <a:rPr lang="en-US" altLang="ko-KR" sz="1800" dirty="0" err="1"/>
              <a:t>PrEP</a:t>
            </a:r>
            <a:r>
              <a:rPr lang="en-US" altLang="ko-KR" sz="1800" dirty="0"/>
              <a:t> initiation</a:t>
            </a:r>
          </a:p>
          <a:p>
            <a:pPr marL="342900" indent="-342900">
              <a:spcAft>
                <a:spcPts val="600"/>
              </a:spcAft>
              <a:buFont typeface="Wingdings" panose="05000000000000000000" pitchFamily="2" charset="2"/>
              <a:buChar char="§"/>
            </a:pPr>
            <a:r>
              <a:rPr lang="en-US" altLang="ko-KR" sz="1800" dirty="0"/>
              <a:t>Study limited by potential misclassification of never-users due to incomplete data, missing genotypes, inability to differentiate acquired vs transmitted resistance or identify cause</a:t>
            </a:r>
          </a:p>
          <a:p>
            <a:pPr marL="342900" indent="-342900">
              <a:spcAft>
                <a:spcPts val="600"/>
              </a:spcAft>
              <a:buFont typeface="Wingdings" panose="05000000000000000000" pitchFamily="2" charset="2"/>
              <a:buChar char="§"/>
            </a:pPr>
            <a:r>
              <a:rPr lang="en-US" altLang="ko-KR" sz="1800" dirty="0"/>
              <a:t>Investigators recommended rigorous HIV screening with NAAT to decrease </a:t>
            </a:r>
            <a:r>
              <a:rPr lang="en-US" altLang="ko-KR" sz="1800" dirty="0" err="1"/>
              <a:t>PrEP</a:t>
            </a:r>
            <a:r>
              <a:rPr lang="en-US" altLang="ko-KR" sz="1800" dirty="0"/>
              <a:t> initiation while HIV infection undetected along with routine genotyping at diagnosis in those with recent </a:t>
            </a:r>
            <a:r>
              <a:rPr lang="en-US" altLang="ko-KR" sz="1800" dirty="0" err="1"/>
              <a:t>PrEP</a:t>
            </a:r>
            <a:r>
              <a:rPr lang="en-US" altLang="ko-KR" sz="1800" dirty="0"/>
              <a:t> history</a:t>
            </a:r>
          </a:p>
        </p:txBody>
      </p:sp>
      <p:sp>
        <p:nvSpPr>
          <p:cNvPr id="4" name="Footer Placeholder 3"/>
          <p:cNvSpPr>
            <a:spLocks noGrp="1"/>
          </p:cNvSpPr>
          <p:nvPr>
            <p:ph type="ftr" sz="quarter" idx="3"/>
          </p:nvPr>
        </p:nvSpPr>
        <p:spPr>
          <a:xfrm>
            <a:off x="234894" y="6356350"/>
            <a:ext cx="8712968" cy="365125"/>
          </a:xfrm>
        </p:spPr>
        <p:txBody>
          <a:bodyPr/>
          <a:lstStyle/>
          <a:p>
            <a:r>
              <a:rPr lang="en-US" altLang="ko-KR" dirty="0" err="1">
                <a:solidFill>
                  <a:schemeClr val="tx1"/>
                </a:solidFill>
              </a:rPr>
              <a:t>Misra</a:t>
            </a:r>
            <a:r>
              <a:rPr lang="en-US" altLang="ko-KR" dirty="0">
                <a:solidFill>
                  <a:schemeClr val="tx1"/>
                </a:solidFill>
              </a:rPr>
              <a:t> K, et al. Presented at CROI 2019;  Oral abstract  #107                                                                                                             </a:t>
            </a:r>
            <a:r>
              <a:rPr lang="en-US" altLang="ko-KR" dirty="0" err="1">
                <a:solidFill>
                  <a:schemeClr val="tx1"/>
                </a:solidFill>
              </a:rPr>
              <a:t>Slidecredit:clinicaloptions.com</a:t>
            </a:r>
            <a:r>
              <a:rPr lang="en-US" altLang="ko-KR" dirty="0">
                <a:solidFill>
                  <a:schemeClr val="tx1"/>
                </a:solidFill>
              </a:rPr>
              <a:t> </a:t>
            </a:r>
            <a:endParaRPr lang="ko-KR" altLang="en-US" dirty="0">
              <a:solidFill>
                <a:schemeClr val="tx1"/>
              </a:solidFill>
            </a:endParaRPr>
          </a:p>
        </p:txBody>
      </p:sp>
    </p:spTree>
    <p:extLst>
      <p:ext uri="{BB962C8B-B14F-4D97-AF65-F5344CB8AC3E}">
        <p14:creationId xmlns:p14="http://schemas.microsoft.com/office/powerpoint/2010/main" val="33819482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IMMEDIATE </a:t>
            </a:r>
            <a:r>
              <a:rPr lang="en-US" altLang="ko-KR" dirty="0" err="1"/>
              <a:t>PrEP</a:t>
            </a:r>
            <a:r>
              <a:rPr lang="en-US" altLang="ko-KR" dirty="0"/>
              <a:t> INITIATION AT NEW YORK CITY </a:t>
            </a:r>
            <a:br>
              <a:rPr lang="en-US" altLang="ko-KR" dirty="0"/>
            </a:br>
            <a:r>
              <a:rPr lang="en-US" altLang="ko-KR" dirty="0"/>
              <a:t>SEXUAL HEALTH CLINICS</a:t>
            </a:r>
            <a:endParaRPr lang="ko-KR" altLang="en-US" dirty="0"/>
          </a:p>
        </p:txBody>
      </p:sp>
      <p:sp>
        <p:nvSpPr>
          <p:cNvPr id="3" name="Content Placeholder 2"/>
          <p:cNvSpPr>
            <a:spLocks noGrp="1"/>
          </p:cNvSpPr>
          <p:nvPr>
            <p:ph idx="1"/>
          </p:nvPr>
        </p:nvSpPr>
        <p:spPr/>
        <p:txBody>
          <a:bodyPr/>
          <a:lstStyle/>
          <a:p>
            <a:pPr marL="357188" indent="-357188">
              <a:spcAft>
                <a:spcPts val="1200"/>
              </a:spcAft>
            </a:pPr>
            <a:r>
              <a:rPr lang="en-US" altLang="ko-KR" sz="2000" b="1" dirty="0"/>
              <a:t>Objective: </a:t>
            </a:r>
            <a:r>
              <a:rPr lang="en-US" altLang="ko-KR" sz="2000" dirty="0"/>
              <a:t>To determine prevalence of </a:t>
            </a:r>
            <a:r>
              <a:rPr lang="en-US" altLang="ko-KR" sz="2000" dirty="0" err="1"/>
              <a:t>PrEP</a:t>
            </a:r>
            <a:r>
              <a:rPr lang="en-US" altLang="ko-KR" sz="2000" dirty="0"/>
              <a:t>-related medical contraindications among candidates evaluated for </a:t>
            </a:r>
            <a:r>
              <a:rPr lang="en-US" altLang="ko-KR" sz="2000" dirty="0" err="1"/>
              <a:t>iPrEP</a:t>
            </a:r>
            <a:r>
              <a:rPr lang="en-US" altLang="ko-KR" sz="2000" dirty="0"/>
              <a:t> at NYC Sexual Health Clinics (SHC).</a:t>
            </a:r>
          </a:p>
          <a:p>
            <a:pPr algn="ctr"/>
            <a:r>
              <a:rPr lang="en-US" altLang="ko-KR" sz="2000" b="1" dirty="0" err="1"/>
              <a:t>iPrEP</a:t>
            </a:r>
            <a:r>
              <a:rPr lang="en-US" altLang="ko-KR" sz="2000" b="1" dirty="0"/>
              <a:t> vs </a:t>
            </a:r>
            <a:r>
              <a:rPr lang="en-US" altLang="ko-KR" sz="2000" b="1" dirty="0" err="1"/>
              <a:t>dPrEP</a:t>
            </a:r>
            <a:r>
              <a:rPr lang="en-US" altLang="ko-KR" sz="2000" b="1" dirty="0"/>
              <a:t> Pathways</a:t>
            </a:r>
          </a:p>
        </p:txBody>
      </p:sp>
      <p:sp>
        <p:nvSpPr>
          <p:cNvPr id="5" name="Footer Placeholder 3"/>
          <p:cNvSpPr>
            <a:spLocks noGrp="1"/>
          </p:cNvSpPr>
          <p:nvPr>
            <p:ph type="ftr" sz="quarter" idx="3"/>
          </p:nvPr>
        </p:nvSpPr>
        <p:spPr>
          <a:xfrm>
            <a:off x="234894" y="6356350"/>
            <a:ext cx="8712968" cy="365125"/>
          </a:xfrm>
        </p:spPr>
        <p:txBody>
          <a:bodyPr/>
          <a:lstStyle/>
          <a:p>
            <a:r>
              <a:rPr lang="en-US" altLang="ko-KR" dirty="0" err="1">
                <a:solidFill>
                  <a:schemeClr val="tx1"/>
                </a:solidFill>
              </a:rPr>
              <a:t>Mikati</a:t>
            </a:r>
            <a:r>
              <a:rPr lang="en-US" altLang="ko-KR" dirty="0">
                <a:solidFill>
                  <a:schemeClr val="tx1"/>
                </a:solidFill>
              </a:rPr>
              <a:t> T, et al. Presented at CROI 2019;  Themed Discussion #962</a:t>
            </a:r>
            <a:endParaRPr lang="ko-KR" altLang="en-US" dirty="0">
              <a:solidFill>
                <a:schemeClr val="tx1"/>
              </a:solidFill>
            </a:endParaRPr>
          </a:p>
        </p:txBody>
      </p:sp>
      <p:pic>
        <p:nvPicPr>
          <p:cNvPr id="4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8346" y="2728241"/>
            <a:ext cx="5002993" cy="346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124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864096"/>
          </a:xfrm>
        </p:spPr>
        <p:txBody>
          <a:bodyPr/>
          <a:lstStyle/>
          <a:p>
            <a:pPr algn="l"/>
            <a:r>
              <a:rPr lang="en-US" altLang="ko-KR" sz="2200" dirty="0"/>
              <a:t>IMMEDIATE </a:t>
            </a:r>
            <a:r>
              <a:rPr lang="en-US" altLang="ko-KR" sz="2200" dirty="0" err="1"/>
              <a:t>PrEP</a:t>
            </a:r>
            <a:r>
              <a:rPr lang="en-US" altLang="ko-KR" sz="2200" dirty="0"/>
              <a:t> INITIATION AT NEW YORK CITY SEXUAL HEALTH CLINICS</a:t>
            </a:r>
            <a:endParaRPr lang="ko-KR" altLang="en-US" sz="2200" dirty="0"/>
          </a:p>
        </p:txBody>
      </p:sp>
      <p:graphicFrame>
        <p:nvGraphicFramePr>
          <p:cNvPr id="4" name="Content Placeholder 3"/>
          <p:cNvGraphicFramePr>
            <a:graphicFrameLocks noGrp="1"/>
          </p:cNvGraphicFramePr>
          <p:nvPr>
            <p:ph idx="1"/>
            <p:extLst/>
          </p:nvPr>
        </p:nvGraphicFramePr>
        <p:xfrm>
          <a:off x="437814" y="1887710"/>
          <a:ext cx="8263581" cy="1757314"/>
        </p:xfrm>
        <a:graphic>
          <a:graphicData uri="http://schemas.openxmlformats.org/drawingml/2006/table">
            <a:tbl>
              <a:tblPr firstRow="1" bandRow="1">
                <a:tableStyleId>{21E4AEA4-8DFA-4A89-87EB-49C32662AFE0}</a:tableStyleId>
              </a:tblPr>
              <a:tblGrid>
                <a:gridCol w="3430721">
                  <a:extLst>
                    <a:ext uri="{9D8B030D-6E8A-4147-A177-3AD203B41FA5}">
                      <a16:colId xmlns:a16="http://schemas.microsoft.com/office/drawing/2014/main" val="20000"/>
                    </a:ext>
                  </a:extLst>
                </a:gridCol>
                <a:gridCol w="1775802">
                  <a:extLst>
                    <a:ext uri="{9D8B030D-6E8A-4147-A177-3AD203B41FA5}">
                      <a16:colId xmlns:a16="http://schemas.microsoft.com/office/drawing/2014/main" val="20001"/>
                    </a:ext>
                  </a:extLst>
                </a:gridCol>
                <a:gridCol w="1775802">
                  <a:extLst>
                    <a:ext uri="{9D8B030D-6E8A-4147-A177-3AD203B41FA5}">
                      <a16:colId xmlns:a16="http://schemas.microsoft.com/office/drawing/2014/main" val="20002"/>
                    </a:ext>
                  </a:extLst>
                </a:gridCol>
                <a:gridCol w="1281256">
                  <a:extLst>
                    <a:ext uri="{9D8B030D-6E8A-4147-A177-3AD203B41FA5}">
                      <a16:colId xmlns:a16="http://schemas.microsoft.com/office/drawing/2014/main" val="20003"/>
                    </a:ext>
                  </a:extLst>
                </a:gridCol>
              </a:tblGrid>
              <a:tr h="331281">
                <a:tc>
                  <a:txBody>
                    <a:bodyPr/>
                    <a:lstStyle/>
                    <a:p>
                      <a:pPr algn="ctr" latinLnBrk="1"/>
                      <a:r>
                        <a:rPr lang="en-US" altLang="ko-KR" sz="1400" dirty="0">
                          <a:latin typeface="+mn-lt"/>
                        </a:rPr>
                        <a:t>Contraindication Type</a:t>
                      </a:r>
                      <a:endParaRPr lang="ko-KR" altLang="en-US" sz="1400" dirty="0">
                        <a:latin typeface="+mn-lt"/>
                      </a:endParaRPr>
                    </a:p>
                  </a:txBody>
                  <a:tcPr/>
                </a:tc>
                <a:tc>
                  <a:txBody>
                    <a:bodyPr/>
                    <a:lstStyle/>
                    <a:p>
                      <a:pPr algn="ctr" latinLnBrk="1"/>
                      <a:r>
                        <a:rPr lang="en-US" altLang="ko-KR" sz="1400" dirty="0" err="1">
                          <a:latin typeface="+mn-lt"/>
                        </a:rPr>
                        <a:t>iPrEP</a:t>
                      </a:r>
                      <a:r>
                        <a:rPr lang="en-US" altLang="ko-KR" sz="1400" dirty="0">
                          <a:latin typeface="+mn-lt"/>
                        </a:rPr>
                        <a:t> (n=1387) n(%)</a:t>
                      </a:r>
                      <a:endParaRPr lang="ko-KR" altLang="en-US" sz="1400" dirty="0">
                        <a:latin typeface="+mn-lt"/>
                      </a:endParaRPr>
                    </a:p>
                  </a:txBody>
                  <a:tcPr/>
                </a:tc>
                <a:tc>
                  <a:txBody>
                    <a:bodyPr/>
                    <a:lstStyle/>
                    <a:p>
                      <a:pPr algn="ctr" latinLnBrk="1"/>
                      <a:r>
                        <a:rPr lang="en-US" altLang="ko-KR" sz="1400" dirty="0" err="1">
                          <a:latin typeface="+mn-lt"/>
                        </a:rPr>
                        <a:t>dPrEP</a:t>
                      </a:r>
                      <a:r>
                        <a:rPr lang="en-US" altLang="ko-KR" sz="1400" dirty="0">
                          <a:latin typeface="+mn-lt"/>
                        </a:rPr>
                        <a:t> (n=50)</a:t>
                      </a:r>
                      <a:r>
                        <a:rPr lang="en-US" altLang="ko-KR" sz="1400" baseline="0" dirty="0">
                          <a:latin typeface="+mn-lt"/>
                        </a:rPr>
                        <a:t> n (%)</a:t>
                      </a:r>
                      <a:endParaRPr lang="ko-KR" altLang="en-US" sz="1400" dirty="0">
                        <a:latin typeface="+mn-lt"/>
                      </a:endParaRPr>
                    </a:p>
                  </a:txBody>
                  <a:tcPr/>
                </a:tc>
                <a:tc>
                  <a:txBody>
                    <a:bodyPr/>
                    <a:lstStyle/>
                    <a:p>
                      <a:pPr algn="ctr" latinLnBrk="1"/>
                      <a:r>
                        <a:rPr lang="en-US" altLang="ko-KR" sz="1400" i="1" dirty="0">
                          <a:latin typeface="+mn-lt"/>
                        </a:rPr>
                        <a:t>p</a:t>
                      </a:r>
                      <a:r>
                        <a:rPr lang="en-US" altLang="ko-KR" sz="1400" dirty="0">
                          <a:latin typeface="+mn-lt"/>
                        </a:rPr>
                        <a:t> Value</a:t>
                      </a:r>
                      <a:endParaRPr lang="ko-KR" altLang="en-US" sz="1400" dirty="0">
                        <a:latin typeface="+mn-lt"/>
                      </a:endParaRPr>
                    </a:p>
                  </a:txBody>
                  <a:tcPr/>
                </a:tc>
                <a:extLst>
                  <a:ext uri="{0D108BD9-81ED-4DB2-BD59-A6C34878D82A}">
                    <a16:rowId xmlns:a16="http://schemas.microsoft.com/office/drawing/2014/main" val="10000"/>
                  </a:ext>
                </a:extLst>
              </a:tr>
              <a:tr h="331281">
                <a:tc>
                  <a:txBody>
                    <a:bodyPr/>
                    <a:lstStyle/>
                    <a:p>
                      <a:pPr algn="ctr" latinLnBrk="1"/>
                      <a:r>
                        <a:rPr lang="en-US" altLang="ko-KR" sz="1400" dirty="0">
                          <a:latin typeface="+mn-lt"/>
                        </a:rPr>
                        <a:t>Acute</a:t>
                      </a:r>
                      <a:r>
                        <a:rPr lang="en-US" altLang="ko-KR" sz="1400" baseline="0" dirty="0">
                          <a:latin typeface="+mn-lt"/>
                        </a:rPr>
                        <a:t> HIV (+HIV viral load)</a:t>
                      </a:r>
                      <a:endParaRPr lang="ko-KR" altLang="en-US" sz="1400" dirty="0">
                        <a:latin typeface="+mn-lt"/>
                      </a:endParaRPr>
                    </a:p>
                  </a:txBody>
                  <a:tcPr/>
                </a:tc>
                <a:tc>
                  <a:txBody>
                    <a:bodyPr/>
                    <a:lstStyle/>
                    <a:p>
                      <a:pPr algn="ctr" latinLnBrk="1"/>
                      <a:r>
                        <a:rPr lang="en-US" altLang="ko-KR" sz="1400" dirty="0">
                          <a:latin typeface="+mn-lt"/>
                        </a:rPr>
                        <a:t>2 (0.1)</a:t>
                      </a:r>
                      <a:endParaRPr lang="ko-KR" altLang="en-US" sz="1400" dirty="0">
                        <a:latin typeface="+mn-lt"/>
                      </a:endParaRPr>
                    </a:p>
                  </a:txBody>
                  <a:tcPr/>
                </a:tc>
                <a:tc>
                  <a:txBody>
                    <a:bodyPr/>
                    <a:lstStyle/>
                    <a:p>
                      <a:pPr algn="ctr" latinLnBrk="1"/>
                      <a:r>
                        <a:rPr lang="en-US" altLang="ko-KR" sz="1400" dirty="0">
                          <a:latin typeface="+mn-lt"/>
                        </a:rPr>
                        <a:t>1 (2.0)</a:t>
                      </a:r>
                      <a:endParaRPr lang="ko-KR" altLang="en-US" sz="1400" dirty="0">
                        <a:latin typeface="+mn-lt"/>
                      </a:endParaRPr>
                    </a:p>
                  </a:txBody>
                  <a:tcPr/>
                </a:tc>
                <a:tc>
                  <a:txBody>
                    <a:bodyPr/>
                    <a:lstStyle/>
                    <a:p>
                      <a:pPr algn="ctr" latinLnBrk="1"/>
                      <a:r>
                        <a:rPr lang="en-US" altLang="ko-KR" sz="1400" dirty="0">
                          <a:latin typeface="+mn-lt"/>
                        </a:rPr>
                        <a:t>0.005</a:t>
                      </a:r>
                      <a:endParaRPr lang="ko-KR" altLang="en-US" sz="1400" dirty="0">
                        <a:latin typeface="+mn-lt"/>
                      </a:endParaRPr>
                    </a:p>
                  </a:txBody>
                  <a:tcPr/>
                </a:tc>
                <a:extLst>
                  <a:ext uri="{0D108BD9-81ED-4DB2-BD59-A6C34878D82A}">
                    <a16:rowId xmlns:a16="http://schemas.microsoft.com/office/drawing/2014/main" val="10001"/>
                  </a:ext>
                </a:extLst>
              </a:tr>
              <a:tr h="331281">
                <a:tc>
                  <a:txBody>
                    <a:bodyPr/>
                    <a:lstStyle/>
                    <a:p>
                      <a:pPr algn="ctr" latinLnBrk="1"/>
                      <a:r>
                        <a:rPr lang="en-US" altLang="ko-KR" sz="1400" dirty="0">
                          <a:latin typeface="+mn-lt"/>
                        </a:rPr>
                        <a:t>Chronic Kidney Disease (GFR &lt; 60ml/min)</a:t>
                      </a:r>
                      <a:endParaRPr lang="ko-KR" altLang="en-US" sz="1400" dirty="0">
                        <a:latin typeface="+mn-lt"/>
                      </a:endParaRPr>
                    </a:p>
                  </a:txBody>
                  <a:tcPr/>
                </a:tc>
                <a:tc>
                  <a:txBody>
                    <a:bodyPr/>
                    <a:lstStyle/>
                    <a:p>
                      <a:pPr algn="ctr" latinLnBrk="1"/>
                      <a:r>
                        <a:rPr lang="en-US" altLang="ko-KR" sz="1400" dirty="0">
                          <a:latin typeface="+mn-lt"/>
                        </a:rPr>
                        <a:t>2 (0.1)</a:t>
                      </a:r>
                      <a:endParaRPr lang="ko-KR" altLang="en-US" sz="1400" dirty="0">
                        <a:latin typeface="+mn-lt"/>
                      </a:endParaRPr>
                    </a:p>
                  </a:txBody>
                  <a:tcPr/>
                </a:tc>
                <a:tc>
                  <a:txBody>
                    <a:bodyPr/>
                    <a:lstStyle/>
                    <a:p>
                      <a:pPr algn="ctr" latinLnBrk="1"/>
                      <a:r>
                        <a:rPr lang="en-US" altLang="ko-KR" sz="1400" dirty="0">
                          <a:latin typeface="+mn-lt"/>
                        </a:rPr>
                        <a:t>4 (8.0)</a:t>
                      </a:r>
                      <a:endParaRPr lang="ko-KR" altLang="en-US" sz="1400" dirty="0">
                        <a:latin typeface="+mn-lt"/>
                      </a:endParaRPr>
                    </a:p>
                  </a:txBody>
                  <a:tcPr/>
                </a:tc>
                <a:tc>
                  <a:txBody>
                    <a:bodyPr/>
                    <a:lstStyle/>
                    <a:p>
                      <a:pPr algn="ctr" latinLnBrk="1"/>
                      <a:r>
                        <a:rPr lang="en-US" altLang="ko-KR" sz="1400" dirty="0">
                          <a:latin typeface="+mn-lt"/>
                        </a:rPr>
                        <a:t>&lt;0.001</a:t>
                      </a:r>
                      <a:endParaRPr lang="ko-KR" altLang="en-US" sz="1400" dirty="0">
                        <a:latin typeface="+mn-lt"/>
                      </a:endParaRPr>
                    </a:p>
                  </a:txBody>
                  <a:tcPr/>
                </a:tc>
                <a:extLst>
                  <a:ext uri="{0D108BD9-81ED-4DB2-BD59-A6C34878D82A}">
                    <a16:rowId xmlns:a16="http://schemas.microsoft.com/office/drawing/2014/main" val="10002"/>
                  </a:ext>
                </a:extLst>
              </a:tr>
              <a:tr h="331281">
                <a:tc>
                  <a:txBody>
                    <a:bodyPr/>
                    <a:lstStyle/>
                    <a:p>
                      <a:pPr algn="ctr" latinLnBrk="1"/>
                      <a:r>
                        <a:rPr lang="en-US" altLang="ko-KR" sz="1400" dirty="0">
                          <a:latin typeface="+mn-lt"/>
                        </a:rPr>
                        <a:t>Active HBV</a:t>
                      </a:r>
                      <a:r>
                        <a:rPr lang="en-US" altLang="ko-KR" sz="1400" baseline="0" dirty="0">
                          <a:latin typeface="+mn-lt"/>
                        </a:rPr>
                        <a:t> Infection (+HBV Sag)</a:t>
                      </a:r>
                      <a:endParaRPr lang="ko-KR" altLang="en-US" sz="1400" dirty="0">
                        <a:latin typeface="+mn-lt"/>
                      </a:endParaRPr>
                    </a:p>
                  </a:txBody>
                  <a:tcPr/>
                </a:tc>
                <a:tc>
                  <a:txBody>
                    <a:bodyPr/>
                    <a:lstStyle/>
                    <a:p>
                      <a:pPr algn="ctr" latinLnBrk="1"/>
                      <a:r>
                        <a:rPr lang="en-US" altLang="ko-KR" sz="1400" dirty="0">
                          <a:latin typeface="+mn-lt"/>
                        </a:rPr>
                        <a:t>6 (0.4)</a:t>
                      </a:r>
                      <a:endParaRPr lang="ko-KR" altLang="en-US" sz="1400" dirty="0">
                        <a:latin typeface="+mn-lt"/>
                      </a:endParaRPr>
                    </a:p>
                  </a:txBody>
                  <a:tcPr/>
                </a:tc>
                <a:tc>
                  <a:txBody>
                    <a:bodyPr/>
                    <a:lstStyle/>
                    <a:p>
                      <a:pPr algn="ctr" latinLnBrk="1"/>
                      <a:r>
                        <a:rPr lang="en-US" altLang="ko-KR" sz="1400" dirty="0">
                          <a:latin typeface="+mn-lt"/>
                        </a:rPr>
                        <a:t>2 (4.0)</a:t>
                      </a:r>
                      <a:endParaRPr lang="ko-KR" altLang="en-US" sz="1400" dirty="0">
                        <a:latin typeface="+mn-lt"/>
                      </a:endParaRPr>
                    </a:p>
                  </a:txBody>
                  <a:tcPr/>
                </a:tc>
                <a:tc>
                  <a:txBody>
                    <a:bodyPr/>
                    <a:lstStyle/>
                    <a:p>
                      <a:pPr algn="ctr" latinLnBrk="1"/>
                      <a:r>
                        <a:rPr lang="en-US" altLang="ko-KR" sz="1400" dirty="0">
                          <a:latin typeface="+mn-lt"/>
                        </a:rPr>
                        <a:t>&lt;0.001</a:t>
                      </a:r>
                      <a:endParaRPr lang="ko-KR" altLang="en-US" sz="1400" dirty="0">
                        <a:latin typeface="+mn-lt"/>
                      </a:endParaRPr>
                    </a:p>
                  </a:txBody>
                  <a:tcPr/>
                </a:tc>
                <a:extLst>
                  <a:ext uri="{0D108BD9-81ED-4DB2-BD59-A6C34878D82A}">
                    <a16:rowId xmlns:a16="http://schemas.microsoft.com/office/drawing/2014/main" val="10003"/>
                  </a:ext>
                </a:extLst>
              </a:tr>
              <a:tr h="432190">
                <a:tc>
                  <a:txBody>
                    <a:bodyPr/>
                    <a:lstStyle/>
                    <a:p>
                      <a:pPr algn="ctr" latinLnBrk="1"/>
                      <a:r>
                        <a:rPr lang="en-US" altLang="ko-KR" sz="1400" dirty="0">
                          <a:latin typeface="+mn-lt"/>
                        </a:rPr>
                        <a:t>Any of the above</a:t>
                      </a:r>
                      <a:endParaRPr lang="ko-KR" altLang="en-US" sz="1400" dirty="0">
                        <a:latin typeface="+mn-lt"/>
                      </a:endParaRPr>
                    </a:p>
                  </a:txBody>
                  <a:tcPr/>
                </a:tc>
                <a:tc>
                  <a:txBody>
                    <a:bodyPr/>
                    <a:lstStyle/>
                    <a:p>
                      <a:pPr algn="ctr" latinLnBrk="1"/>
                      <a:r>
                        <a:rPr lang="en-US" altLang="ko-KR" sz="1400" dirty="0">
                          <a:latin typeface="+mn-lt"/>
                        </a:rPr>
                        <a:t>10 (0.7)</a:t>
                      </a:r>
                      <a:endParaRPr lang="ko-KR" altLang="en-US" sz="1400" dirty="0">
                        <a:latin typeface="+mn-lt"/>
                      </a:endParaRPr>
                    </a:p>
                  </a:txBody>
                  <a:tcPr/>
                </a:tc>
                <a:tc>
                  <a:txBody>
                    <a:bodyPr/>
                    <a:lstStyle/>
                    <a:p>
                      <a:pPr algn="ctr" latinLnBrk="1"/>
                      <a:r>
                        <a:rPr lang="en-US" altLang="ko-KR" sz="1400" dirty="0">
                          <a:latin typeface="+mn-lt"/>
                        </a:rPr>
                        <a:t>7 (14.0)</a:t>
                      </a:r>
                      <a:endParaRPr lang="ko-KR" altLang="en-US" sz="1400" dirty="0">
                        <a:latin typeface="+mn-lt"/>
                      </a:endParaRPr>
                    </a:p>
                  </a:txBody>
                  <a:tcPr/>
                </a:tc>
                <a:tc>
                  <a:txBody>
                    <a:bodyPr/>
                    <a:lstStyle/>
                    <a:p>
                      <a:pPr algn="ctr" latinLnBrk="1"/>
                      <a:r>
                        <a:rPr lang="en-US" altLang="ko-KR" sz="1400" dirty="0">
                          <a:latin typeface="+mn-lt"/>
                        </a:rPr>
                        <a:t>&lt;0.001</a:t>
                      </a:r>
                      <a:endParaRPr lang="ko-KR" altLang="en-US" sz="1400" dirty="0">
                        <a:latin typeface="+mn-lt"/>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95536" y="1196752"/>
            <a:ext cx="8352928" cy="615553"/>
          </a:xfrm>
          <a:prstGeom prst="rect">
            <a:avLst/>
          </a:prstGeom>
          <a:noFill/>
        </p:spPr>
        <p:txBody>
          <a:bodyPr wrap="square" rtlCol="0">
            <a:spAutoFit/>
          </a:bodyPr>
          <a:lstStyle/>
          <a:p>
            <a:r>
              <a:rPr lang="en-US" altLang="ko-KR" sz="1700" dirty="0"/>
              <a:t>Table: Prevalence of Medical Contraindications to </a:t>
            </a:r>
            <a:r>
              <a:rPr lang="en-US" altLang="ko-KR" sz="1700" dirty="0" err="1"/>
              <a:t>PrEP</a:t>
            </a:r>
            <a:r>
              <a:rPr lang="en-US" altLang="ko-KR" sz="1700" dirty="0"/>
              <a:t> among </a:t>
            </a:r>
            <a:r>
              <a:rPr lang="en-US" altLang="ko-KR" sz="1700" dirty="0" err="1"/>
              <a:t>PrEP</a:t>
            </a:r>
            <a:r>
              <a:rPr lang="en-US" altLang="ko-KR" sz="1700" dirty="0"/>
              <a:t> Initiation Candidates: Immediate vs. Delayed; January 2017 – June 2018; New York City Sexual Health Clinics.</a:t>
            </a:r>
            <a:endParaRPr lang="ko-KR" altLang="en-US" sz="1700" dirty="0"/>
          </a:p>
        </p:txBody>
      </p:sp>
      <p:sp>
        <p:nvSpPr>
          <p:cNvPr id="6" name="TextBox 5"/>
          <p:cNvSpPr txBox="1"/>
          <p:nvPr/>
        </p:nvSpPr>
        <p:spPr>
          <a:xfrm>
            <a:off x="251520" y="3861048"/>
            <a:ext cx="8640960" cy="1708160"/>
          </a:xfrm>
          <a:prstGeom prst="rect">
            <a:avLst/>
          </a:prstGeom>
          <a:noFill/>
        </p:spPr>
        <p:txBody>
          <a:bodyPr wrap="square" rtlCol="0">
            <a:spAutoFit/>
          </a:bodyPr>
          <a:lstStyle/>
          <a:p>
            <a:pPr fontAlgn="base">
              <a:spcAft>
                <a:spcPts val="600"/>
              </a:spcAft>
            </a:pPr>
            <a:r>
              <a:rPr lang="en-US" altLang="ko-KR" b="1" dirty="0"/>
              <a:t>Conclusions: </a:t>
            </a:r>
            <a:endParaRPr lang="ko-KR" altLang="ko-KR" b="1" dirty="0"/>
          </a:p>
          <a:p>
            <a:pPr marL="285750" lvl="0" indent="-285750" fontAlgn="base">
              <a:spcAft>
                <a:spcPts val="600"/>
              </a:spcAft>
              <a:buFont typeface="Wingdings" panose="05000000000000000000" pitchFamily="2" charset="2"/>
              <a:buChar char="§"/>
            </a:pPr>
            <a:r>
              <a:rPr lang="en-US" altLang="ko-KR" dirty="0"/>
              <a:t>Immediate </a:t>
            </a:r>
            <a:r>
              <a:rPr lang="en-US" altLang="ko-KR" dirty="0" err="1"/>
              <a:t>PrEP</a:t>
            </a:r>
            <a:r>
              <a:rPr lang="en-US" altLang="ko-KR" dirty="0"/>
              <a:t> initiation a promising model in walk-in settings </a:t>
            </a:r>
            <a:endParaRPr lang="ko-KR" altLang="ko-KR" dirty="0"/>
          </a:p>
          <a:p>
            <a:pPr marL="285750" lvl="0" indent="-285750" fontAlgn="base">
              <a:spcAft>
                <a:spcPts val="600"/>
              </a:spcAft>
              <a:buFont typeface="Wingdings" panose="05000000000000000000" pitchFamily="2" charset="2"/>
              <a:buChar char="§"/>
            </a:pPr>
            <a:r>
              <a:rPr lang="en-US" altLang="ko-KR" dirty="0" err="1"/>
              <a:t>PrEP</a:t>
            </a:r>
            <a:r>
              <a:rPr lang="en-US" altLang="ko-KR" dirty="0"/>
              <a:t> rarely discontinued (0.2%) among </a:t>
            </a:r>
            <a:r>
              <a:rPr lang="en-US" altLang="ko-KR" dirty="0" err="1"/>
              <a:t>iPrEP</a:t>
            </a:r>
            <a:r>
              <a:rPr lang="en-US" altLang="ko-KR" dirty="0"/>
              <a:t> patients due to absolute contraindications </a:t>
            </a:r>
            <a:endParaRPr lang="ko-KR" altLang="ko-KR" dirty="0"/>
          </a:p>
          <a:p>
            <a:pPr marL="285750" lvl="0" indent="-285750" fontAlgn="base">
              <a:spcAft>
                <a:spcPts val="600"/>
              </a:spcAft>
              <a:buFont typeface="Wingdings" panose="05000000000000000000" pitchFamily="2" charset="2"/>
              <a:buChar char="§"/>
            </a:pPr>
            <a:r>
              <a:rPr lang="en-US" altLang="ko-KR" dirty="0"/>
              <a:t>A substantial loss to follow-up occurred among patients who delayed </a:t>
            </a:r>
            <a:r>
              <a:rPr lang="en-US" altLang="ko-KR" dirty="0" err="1"/>
              <a:t>PrEP</a:t>
            </a:r>
            <a:r>
              <a:rPr lang="en-US" altLang="ko-KR" dirty="0"/>
              <a:t> due to contraindications concerns</a:t>
            </a:r>
            <a:endParaRPr lang="ko-KR" altLang="ko-KR" dirty="0"/>
          </a:p>
        </p:txBody>
      </p:sp>
      <p:sp>
        <p:nvSpPr>
          <p:cNvPr id="7" name="Footer Placeholder 3"/>
          <p:cNvSpPr>
            <a:spLocks noGrp="1"/>
          </p:cNvSpPr>
          <p:nvPr>
            <p:ph type="ftr" sz="quarter" idx="3"/>
          </p:nvPr>
        </p:nvSpPr>
        <p:spPr>
          <a:xfrm>
            <a:off x="234894" y="6356350"/>
            <a:ext cx="8712968" cy="365125"/>
          </a:xfrm>
        </p:spPr>
        <p:txBody>
          <a:bodyPr/>
          <a:lstStyle/>
          <a:p>
            <a:r>
              <a:rPr lang="en-US" altLang="ko-KR" dirty="0" err="1">
                <a:solidFill>
                  <a:schemeClr val="tx1"/>
                </a:solidFill>
              </a:rPr>
              <a:t>Mikati</a:t>
            </a:r>
            <a:r>
              <a:rPr lang="en-US" altLang="ko-KR" dirty="0">
                <a:solidFill>
                  <a:schemeClr val="tx1"/>
                </a:solidFill>
              </a:rPr>
              <a:t> T, et al. Presented at CROI 2019;  Themed Discussion #962</a:t>
            </a:r>
            <a:endParaRPr lang="ko-KR" altLang="en-US" dirty="0">
              <a:solidFill>
                <a:schemeClr val="tx1"/>
              </a:solidFill>
            </a:endParaRPr>
          </a:p>
        </p:txBody>
      </p:sp>
    </p:spTree>
    <p:extLst>
      <p:ext uri="{BB962C8B-B14F-4D97-AF65-F5344CB8AC3E}">
        <p14:creationId xmlns:p14="http://schemas.microsoft.com/office/powerpoint/2010/main" val="4246807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lstStyle/>
          <a:p>
            <a:r>
              <a:rPr lang="en-US" altLang="ko-KR" dirty="0"/>
              <a:t>INCIDENCE OF HIV IN A NATIONAL COHORT RECEIVING PREEXPOSURE PROPHYLAXIS</a:t>
            </a:r>
            <a:endParaRPr lang="ko-KR" altLang="en-US" dirty="0"/>
          </a:p>
        </p:txBody>
      </p:sp>
      <p:sp>
        <p:nvSpPr>
          <p:cNvPr id="3" name="Content Placeholder 2"/>
          <p:cNvSpPr>
            <a:spLocks noGrp="1"/>
          </p:cNvSpPr>
          <p:nvPr>
            <p:ph idx="1"/>
          </p:nvPr>
        </p:nvSpPr>
        <p:spPr>
          <a:xfrm>
            <a:off x="234894" y="1340768"/>
            <a:ext cx="8712968" cy="4824537"/>
          </a:xfrm>
        </p:spPr>
        <p:txBody>
          <a:bodyPr/>
          <a:lstStyle/>
          <a:p>
            <a:pPr marL="357188" indent="-357188"/>
            <a:r>
              <a:rPr lang="en-US" altLang="ko-KR" sz="1800" b="1" dirty="0"/>
              <a:t>Objective: </a:t>
            </a:r>
            <a:r>
              <a:rPr lang="en-US" altLang="ko-KR" sz="1800" dirty="0"/>
              <a:t>To determine incidence of HIV infection in patients in VHA* system initiating </a:t>
            </a:r>
            <a:r>
              <a:rPr lang="en-US" altLang="ko-KR" sz="1800" dirty="0" err="1"/>
              <a:t>PrEP</a:t>
            </a:r>
            <a:r>
              <a:rPr lang="en-US" altLang="ko-KR" sz="1800" dirty="0"/>
              <a:t> and to describe relationships between HIV cases and patterns of </a:t>
            </a:r>
            <a:r>
              <a:rPr lang="en-US" altLang="ko-KR" sz="1800" dirty="0" err="1"/>
              <a:t>PrEP</a:t>
            </a:r>
            <a:r>
              <a:rPr lang="en-US" altLang="ko-KR" sz="1800" dirty="0"/>
              <a:t> use.</a:t>
            </a:r>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800" dirty="0"/>
          </a:p>
          <a:p>
            <a:pPr marL="357188" indent="-357188"/>
            <a:endParaRPr lang="en-US" altLang="ko-KR" sz="1100" dirty="0"/>
          </a:p>
          <a:p>
            <a:pPr marL="357188" indent="-357188"/>
            <a:r>
              <a:rPr lang="en-US" altLang="ko-KR" sz="1100" dirty="0"/>
              <a:t>                                                                                                                                                                                                       * VHA: Veterans Health Administration</a:t>
            </a:r>
            <a:endParaRPr lang="en-US" altLang="ko-KR" sz="1050" dirty="0"/>
          </a:p>
          <a:p>
            <a:endParaRPr lang="en-US" altLang="ko-KR" sz="1800" dirty="0"/>
          </a:p>
          <a:p>
            <a:endParaRPr lang="en-US" altLang="ko-KR" sz="1800" dirty="0"/>
          </a:p>
          <a:p>
            <a:endParaRPr lang="ko-KR" altLang="en-US" sz="1800" dirty="0"/>
          </a:p>
        </p:txBody>
      </p:sp>
      <p:sp>
        <p:nvSpPr>
          <p:cNvPr id="4" name="TextBox 3"/>
          <p:cNvSpPr txBox="1"/>
          <p:nvPr/>
        </p:nvSpPr>
        <p:spPr>
          <a:xfrm>
            <a:off x="251520" y="2060848"/>
            <a:ext cx="4320480" cy="3960440"/>
          </a:xfrm>
          <a:prstGeom prst="rect">
            <a:avLst/>
          </a:prstGeom>
          <a:noFill/>
        </p:spPr>
        <p:txBody>
          <a:bodyPr wrap="square" rtlCol="0">
            <a:noAutofit/>
          </a:bodyPr>
          <a:lstStyle/>
          <a:p>
            <a:pPr>
              <a:spcAft>
                <a:spcPts val="600"/>
              </a:spcAft>
            </a:pPr>
            <a:r>
              <a:rPr lang="en-US" altLang="ko-KR" b="1" dirty="0"/>
              <a:t>Study Design</a:t>
            </a:r>
          </a:p>
          <a:p>
            <a:r>
              <a:rPr lang="en-US" altLang="ko-KR" sz="1400" dirty="0"/>
              <a:t>Figure 1: Algorithm for identifying </a:t>
            </a:r>
            <a:r>
              <a:rPr lang="en-US" altLang="ko-KR" sz="1400" dirty="0" err="1"/>
              <a:t>PrEP</a:t>
            </a:r>
            <a:r>
              <a:rPr lang="en-US" altLang="ko-KR" sz="1400" dirty="0"/>
              <a:t> users in the VHA</a:t>
            </a:r>
          </a:p>
          <a:p>
            <a:endParaRPr lang="en-US" altLang="ko-KR" sz="1400" dirty="0"/>
          </a:p>
        </p:txBody>
      </p:sp>
      <p:grpSp>
        <p:nvGrpSpPr>
          <p:cNvPr id="18" name="Group 17"/>
          <p:cNvGrpSpPr/>
          <p:nvPr/>
        </p:nvGrpSpPr>
        <p:grpSpPr>
          <a:xfrm>
            <a:off x="323528" y="2786432"/>
            <a:ext cx="4176464" cy="3378872"/>
            <a:chOff x="323528" y="2924944"/>
            <a:chExt cx="4176464" cy="3378872"/>
          </a:xfrm>
        </p:grpSpPr>
        <p:sp>
          <p:nvSpPr>
            <p:cNvPr id="5" name="Rectangle 4"/>
            <p:cNvSpPr/>
            <p:nvPr/>
          </p:nvSpPr>
          <p:spPr>
            <a:xfrm>
              <a:off x="323528" y="2924944"/>
              <a:ext cx="4176464" cy="46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rPr>
                <a:t>Veterans with an outpatient fill for FTC/TDF </a:t>
              </a:r>
            </a:p>
            <a:p>
              <a:pPr algn="ctr"/>
              <a:r>
                <a:rPr lang="en-US" altLang="ko-KR" sz="1400" dirty="0">
                  <a:solidFill>
                    <a:schemeClr val="tx1"/>
                  </a:solidFill>
                </a:rPr>
                <a:t>from 6/1/2012 – 4/7/2016; N=13,318</a:t>
              </a:r>
              <a:endParaRPr lang="ko-KR" altLang="en-US" sz="1400" dirty="0">
                <a:solidFill>
                  <a:schemeClr val="tx1"/>
                </a:solidFill>
              </a:endParaRPr>
            </a:p>
          </p:txBody>
        </p:sp>
        <p:sp>
          <p:nvSpPr>
            <p:cNvPr id="6" name="Rectangle 5"/>
            <p:cNvSpPr/>
            <p:nvPr/>
          </p:nvSpPr>
          <p:spPr>
            <a:xfrm>
              <a:off x="323528" y="3891491"/>
              <a:ext cx="4176464" cy="46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rPr>
                <a:t>Veterans without HIV at time of first fill of FTC/TDF</a:t>
              </a:r>
            </a:p>
            <a:p>
              <a:pPr algn="ctr"/>
              <a:r>
                <a:rPr lang="en-US" altLang="ko-KR" sz="1400" dirty="0">
                  <a:solidFill>
                    <a:schemeClr val="tx1"/>
                  </a:solidFill>
                </a:rPr>
                <a:t>N=1,855 </a:t>
              </a:r>
              <a:r>
                <a:rPr lang="en-US" altLang="ko-KR" sz="1400" i="1" dirty="0">
                  <a:solidFill>
                    <a:schemeClr val="tx1"/>
                  </a:solidFill>
                </a:rPr>
                <a:t>(sampled for initial chart review)</a:t>
              </a:r>
              <a:endParaRPr lang="ko-KR" altLang="en-US" sz="1400" i="1" dirty="0">
                <a:solidFill>
                  <a:schemeClr val="tx1"/>
                </a:solidFill>
              </a:endParaRPr>
            </a:p>
          </p:txBody>
        </p:sp>
        <p:sp>
          <p:nvSpPr>
            <p:cNvPr id="7" name="Rectangle 6"/>
            <p:cNvSpPr/>
            <p:nvPr/>
          </p:nvSpPr>
          <p:spPr>
            <a:xfrm>
              <a:off x="323528" y="4871964"/>
              <a:ext cx="4176464" cy="46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rPr>
                <a:t>Veterans with chart review confirmed </a:t>
              </a:r>
              <a:r>
                <a:rPr lang="en-US" altLang="ko-KR" sz="1400" dirty="0" err="1">
                  <a:solidFill>
                    <a:schemeClr val="tx1"/>
                  </a:solidFill>
                </a:rPr>
                <a:t>PrEP</a:t>
              </a:r>
              <a:r>
                <a:rPr lang="en-US" altLang="ko-KR" sz="1400" dirty="0">
                  <a:solidFill>
                    <a:schemeClr val="tx1"/>
                  </a:solidFill>
                </a:rPr>
                <a:t> OR ≥ 30 day initial fill of FTC/TDF; N=864</a:t>
              </a:r>
              <a:endParaRPr lang="ko-KR" altLang="en-US" sz="1400" dirty="0">
                <a:solidFill>
                  <a:schemeClr val="tx1"/>
                </a:solidFill>
              </a:endParaRPr>
            </a:p>
          </p:txBody>
        </p:sp>
        <p:sp>
          <p:nvSpPr>
            <p:cNvPr id="8" name="Rectangle 7"/>
            <p:cNvSpPr/>
            <p:nvPr/>
          </p:nvSpPr>
          <p:spPr>
            <a:xfrm>
              <a:off x="323528" y="5835816"/>
              <a:ext cx="4176464" cy="46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rPr>
                <a:t>Chart review confirmed </a:t>
              </a:r>
              <a:r>
                <a:rPr lang="en-US" altLang="ko-KR" sz="1400" dirty="0" err="1">
                  <a:solidFill>
                    <a:schemeClr val="tx1"/>
                  </a:solidFill>
                </a:rPr>
                <a:t>PrEP</a:t>
              </a:r>
              <a:endParaRPr lang="en-US" altLang="ko-KR" sz="1400" dirty="0">
                <a:solidFill>
                  <a:schemeClr val="tx1"/>
                </a:solidFill>
              </a:endParaRPr>
            </a:p>
            <a:p>
              <a:pPr algn="ctr"/>
              <a:r>
                <a:rPr lang="en-US" altLang="ko-KR" sz="1400" dirty="0">
                  <a:solidFill>
                    <a:schemeClr val="tx1"/>
                  </a:solidFill>
                </a:rPr>
                <a:t>N=825</a:t>
              </a:r>
              <a:endParaRPr lang="ko-KR" altLang="en-US" sz="1400" dirty="0">
                <a:solidFill>
                  <a:schemeClr val="tx1"/>
                </a:solidFill>
              </a:endParaRPr>
            </a:p>
          </p:txBody>
        </p:sp>
        <p:sp>
          <p:nvSpPr>
            <p:cNvPr id="9" name="Rectangle 8"/>
            <p:cNvSpPr/>
            <p:nvPr/>
          </p:nvSpPr>
          <p:spPr>
            <a:xfrm>
              <a:off x="755576" y="3448422"/>
              <a:ext cx="3744000" cy="3960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Exclude veterans with HIV diagnosis prior to first FTC/TDF fill and ICD diagnosis code for needle stick injury</a:t>
              </a:r>
              <a:endParaRPr lang="ko-KR" altLang="en-US" sz="1200" dirty="0">
                <a:solidFill>
                  <a:schemeClr val="tx1"/>
                </a:solidFill>
              </a:endParaRPr>
            </a:p>
          </p:txBody>
        </p:sp>
        <p:sp>
          <p:nvSpPr>
            <p:cNvPr id="10" name="Rectangle 9"/>
            <p:cNvSpPr/>
            <p:nvPr/>
          </p:nvSpPr>
          <p:spPr>
            <a:xfrm>
              <a:off x="755576" y="4417778"/>
              <a:ext cx="3744000" cy="3960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Exclude chronic Hepatitis B Virus</a:t>
              </a:r>
            </a:p>
            <a:p>
              <a:pPr algn="ctr"/>
              <a:r>
                <a:rPr lang="en-US" altLang="ko-KR" sz="1200" dirty="0">
                  <a:solidFill>
                    <a:schemeClr val="tx1"/>
                  </a:solidFill>
                </a:rPr>
                <a:t>Exclude if initial fill &lt; 30 days supply</a:t>
              </a:r>
              <a:endParaRPr lang="ko-KR" altLang="en-US" sz="1200" dirty="0">
                <a:solidFill>
                  <a:schemeClr val="tx1"/>
                </a:solidFill>
              </a:endParaRPr>
            </a:p>
          </p:txBody>
        </p:sp>
        <p:sp>
          <p:nvSpPr>
            <p:cNvPr id="11" name="Rectangle 10"/>
            <p:cNvSpPr/>
            <p:nvPr/>
          </p:nvSpPr>
          <p:spPr>
            <a:xfrm>
              <a:off x="755576" y="5392638"/>
              <a:ext cx="3744000" cy="3960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Completed chart review, excluding instances of PEP, Hepatitis B, HIV</a:t>
              </a:r>
              <a:endParaRPr lang="ko-KR" altLang="en-US" sz="1200" dirty="0">
                <a:solidFill>
                  <a:schemeClr val="tx1"/>
                </a:solidFill>
              </a:endParaRPr>
            </a:p>
          </p:txBody>
        </p:sp>
        <p:cxnSp>
          <p:nvCxnSpPr>
            <p:cNvPr id="13" name="Straight Arrow Connector 12"/>
            <p:cNvCxnSpPr/>
            <p:nvPr/>
          </p:nvCxnSpPr>
          <p:spPr>
            <a:xfrm>
              <a:off x="539552" y="3392944"/>
              <a:ext cx="0" cy="498547"/>
            </a:xfrm>
            <a:prstGeom prst="straightConnector1">
              <a:avLst/>
            </a:prstGeom>
            <a:ln w="19050">
              <a:solidFill>
                <a:schemeClr val="accent2">
                  <a:lumMod val="50000"/>
                </a:schemeClr>
              </a:solidFill>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39552" y="4370613"/>
              <a:ext cx="0" cy="498547"/>
            </a:xfrm>
            <a:prstGeom prst="straightConnector1">
              <a:avLst/>
            </a:prstGeom>
            <a:ln w="19050">
              <a:solidFill>
                <a:schemeClr val="accent2">
                  <a:lumMod val="50000"/>
                </a:schemeClr>
              </a:solidFill>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39552" y="5334460"/>
              <a:ext cx="0" cy="498547"/>
            </a:xfrm>
            <a:prstGeom prst="straightConnector1">
              <a:avLst/>
            </a:prstGeom>
            <a:ln w="19050">
              <a:solidFill>
                <a:schemeClr val="accent2">
                  <a:lumMod val="50000"/>
                </a:schemeClr>
              </a:solidFill>
              <a:headEnd type="none" w="med" len="med"/>
              <a:tailEnd type="triangle" w="lg" len="med"/>
            </a:ln>
          </p:spPr>
          <p:style>
            <a:lnRef idx="1">
              <a:schemeClr val="dk1"/>
            </a:lnRef>
            <a:fillRef idx="0">
              <a:schemeClr val="dk1"/>
            </a:fillRef>
            <a:effectRef idx="0">
              <a:schemeClr val="dk1"/>
            </a:effectRef>
            <a:fontRef idx="minor">
              <a:schemeClr val="tx1"/>
            </a:fontRef>
          </p:style>
        </p:cxnSp>
      </p:grpSp>
      <p:sp>
        <p:nvSpPr>
          <p:cNvPr id="16" name="TextBox 15"/>
          <p:cNvSpPr txBox="1"/>
          <p:nvPr/>
        </p:nvSpPr>
        <p:spPr>
          <a:xfrm>
            <a:off x="4644008" y="2060848"/>
            <a:ext cx="4320480" cy="3960440"/>
          </a:xfrm>
          <a:prstGeom prst="rect">
            <a:avLst/>
          </a:prstGeom>
          <a:noFill/>
        </p:spPr>
        <p:txBody>
          <a:bodyPr wrap="square" rtlCol="0">
            <a:noAutofit/>
          </a:bodyPr>
          <a:lstStyle/>
          <a:p>
            <a:pPr>
              <a:spcAft>
                <a:spcPts val="600"/>
              </a:spcAft>
            </a:pPr>
            <a:r>
              <a:rPr lang="en-US" altLang="ko-KR" b="1" dirty="0"/>
              <a:t>Results/Conclusions</a:t>
            </a:r>
          </a:p>
          <a:p>
            <a:pPr marL="285750" indent="-285750">
              <a:spcAft>
                <a:spcPts val="600"/>
              </a:spcAft>
              <a:buFont typeface="Wingdings" panose="05000000000000000000" pitchFamily="2" charset="2"/>
              <a:buChar char="§"/>
            </a:pPr>
            <a:r>
              <a:rPr lang="en-US" altLang="ko-KR" sz="1600" dirty="0"/>
              <a:t>825 patients initiating </a:t>
            </a:r>
            <a:r>
              <a:rPr lang="en-US" altLang="ko-KR" sz="1600" dirty="0" err="1"/>
              <a:t>PrEP</a:t>
            </a:r>
            <a:r>
              <a:rPr lang="en-US" altLang="ko-KR" sz="1600" dirty="0"/>
              <a:t>; median observed </a:t>
            </a:r>
            <a:r>
              <a:rPr lang="en-US" altLang="ko-KR" sz="1600" dirty="0" err="1"/>
              <a:t>PrEP</a:t>
            </a:r>
            <a:r>
              <a:rPr lang="en-US" altLang="ko-KR" sz="1600" dirty="0"/>
              <a:t> duration of 8 months, ,total cohort observation of 736.6 person-years. 97% male, 67% white, mean age 41 years</a:t>
            </a:r>
          </a:p>
          <a:p>
            <a:pPr marL="285750" indent="-285750">
              <a:spcAft>
                <a:spcPts val="600"/>
              </a:spcAft>
              <a:buFont typeface="Wingdings" panose="05000000000000000000" pitchFamily="2" charset="2"/>
              <a:buChar char="§"/>
            </a:pPr>
            <a:r>
              <a:rPr lang="en-US" altLang="ko-KR" sz="1600" dirty="0"/>
              <a:t>Incidence during active </a:t>
            </a:r>
            <a:r>
              <a:rPr lang="en-US" altLang="ko-KR" sz="1600" dirty="0" err="1"/>
              <a:t>PrEP</a:t>
            </a:r>
            <a:r>
              <a:rPr lang="en-US" altLang="ko-KR" sz="1600" dirty="0"/>
              <a:t> use: 0.3 cases/100 person-years</a:t>
            </a:r>
          </a:p>
          <a:p>
            <a:pPr marL="285750" indent="-285750">
              <a:spcAft>
                <a:spcPts val="600"/>
              </a:spcAft>
              <a:buFont typeface="Wingdings" panose="05000000000000000000" pitchFamily="2" charset="2"/>
              <a:buChar char="§"/>
            </a:pPr>
            <a:r>
              <a:rPr lang="en-US" altLang="ko-KR" sz="1600" dirty="0"/>
              <a:t>Two patients acquired HIV during a period of high measured adherence, both demonstrating resistance to emtricitabine</a:t>
            </a:r>
          </a:p>
          <a:p>
            <a:pPr marL="285750" indent="-285750">
              <a:spcAft>
                <a:spcPts val="600"/>
              </a:spcAft>
              <a:buFont typeface="Wingdings" panose="05000000000000000000" pitchFamily="2" charset="2"/>
              <a:buChar char="§"/>
            </a:pPr>
            <a:r>
              <a:rPr lang="en-US" altLang="ko-KR" sz="1600" dirty="0"/>
              <a:t>2/3 HIV infections occurred during inactive or inconsistent </a:t>
            </a:r>
            <a:r>
              <a:rPr lang="en-US" altLang="ko-KR" sz="1600" dirty="0" err="1"/>
              <a:t>PrEP</a:t>
            </a:r>
            <a:r>
              <a:rPr lang="en-US" altLang="ko-KR" sz="1600" dirty="0"/>
              <a:t> use, emphasizing need for interventions to improve </a:t>
            </a:r>
            <a:r>
              <a:rPr lang="en-US" altLang="ko-KR" sz="1600" dirty="0" err="1"/>
              <a:t>PrEP</a:t>
            </a:r>
            <a:r>
              <a:rPr lang="en-US" altLang="ko-KR" sz="1600" dirty="0"/>
              <a:t> persistence</a:t>
            </a:r>
          </a:p>
          <a:p>
            <a:pPr>
              <a:spcAft>
                <a:spcPts val="600"/>
              </a:spcAft>
            </a:pPr>
            <a:endParaRPr lang="en-US" altLang="ko-KR" sz="1400" dirty="0"/>
          </a:p>
        </p:txBody>
      </p:sp>
      <p:sp>
        <p:nvSpPr>
          <p:cNvPr id="17" name="Footer Placeholder 3"/>
          <p:cNvSpPr>
            <a:spLocks noGrp="1"/>
          </p:cNvSpPr>
          <p:nvPr>
            <p:ph type="ftr" sz="quarter" idx="3"/>
          </p:nvPr>
        </p:nvSpPr>
        <p:spPr>
          <a:xfrm>
            <a:off x="234894" y="6356350"/>
            <a:ext cx="8712968" cy="365125"/>
          </a:xfrm>
        </p:spPr>
        <p:txBody>
          <a:bodyPr/>
          <a:lstStyle/>
          <a:p>
            <a:r>
              <a:rPr lang="en-US" altLang="ko-KR" dirty="0">
                <a:solidFill>
                  <a:schemeClr val="tx1"/>
                </a:solidFill>
              </a:rPr>
              <a:t>van Epps P, et al. Presented at CROI 2019;  Poster #944</a:t>
            </a:r>
            <a:endParaRPr lang="ko-KR" altLang="en-US" dirty="0">
              <a:solidFill>
                <a:schemeClr val="tx1"/>
              </a:solidFill>
            </a:endParaRPr>
          </a:p>
        </p:txBody>
      </p:sp>
    </p:spTree>
    <p:extLst>
      <p:ext uri="{BB962C8B-B14F-4D97-AF65-F5344CB8AC3E}">
        <p14:creationId xmlns:p14="http://schemas.microsoft.com/office/powerpoint/2010/main" val="4738785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3114893"/>
            <a:ext cx="4896544" cy="830997"/>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#80LB, #82, #83, #114</a:t>
            </a:r>
          </a:p>
        </p:txBody>
      </p:sp>
      <p:sp>
        <p:nvSpPr>
          <p:cNvPr id="4" name="TextBox 3"/>
          <p:cNvSpPr txBox="1"/>
          <p:nvPr/>
        </p:nvSpPr>
        <p:spPr>
          <a:xfrm>
            <a:off x="683568" y="1733907"/>
            <a:ext cx="7776864" cy="830997"/>
          </a:xfrm>
          <a:prstGeom prst="rect">
            <a:avLst/>
          </a:prstGeom>
          <a:noFill/>
        </p:spPr>
        <p:txBody>
          <a:bodyPr wrap="square" rtlCol="0">
            <a:spAutoFit/>
          </a:bodyPr>
          <a:lstStyle/>
          <a:p>
            <a:pPr algn="ctr" fontAlgn="base" latinLnBrk="0"/>
            <a:r>
              <a:rPr lang="en-US" altLang="ko-KR" sz="4800" b="1" dirty="0">
                <a:latin typeface="Calibri" panose="020F0502020204030204" pitchFamily="34" charset="0"/>
              </a:rPr>
              <a:t>TB at CROI 2019</a:t>
            </a:r>
            <a:endParaRPr lang="en-US" altLang="ko-KR" sz="4800" dirty="0">
              <a:latin typeface="Calibri" panose="020F0502020204030204" pitchFamily="34" charset="0"/>
            </a:endParaRPr>
          </a:p>
        </p:txBody>
      </p:sp>
    </p:spTree>
    <p:extLst>
      <p:ext uri="{BB962C8B-B14F-4D97-AF65-F5344CB8AC3E}">
        <p14:creationId xmlns:p14="http://schemas.microsoft.com/office/powerpoint/2010/main" val="32771784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&amp; PK OF WEEKLY RIFAPENTINE/ISONIAZID (3HP) IN ADULTS WITH HIV ON DOLUTEGRAVIR</a:t>
            </a:r>
            <a:endParaRPr lang="ko-KR" altLang="en-US" dirty="0"/>
          </a:p>
        </p:txBody>
      </p:sp>
      <p:sp>
        <p:nvSpPr>
          <p:cNvPr id="3" name="Content Placeholder 2"/>
          <p:cNvSpPr>
            <a:spLocks noGrp="1"/>
          </p:cNvSpPr>
          <p:nvPr>
            <p:ph idx="1"/>
          </p:nvPr>
        </p:nvSpPr>
        <p:spPr>
          <a:xfrm>
            <a:off x="234894" y="1772815"/>
            <a:ext cx="8712968" cy="4392489"/>
          </a:xfrm>
        </p:spPr>
        <p:txBody>
          <a:bodyPr/>
          <a:lstStyle/>
          <a:p>
            <a:pPr marL="357188" indent="-357188">
              <a:lnSpc>
                <a:spcPts val="3000"/>
              </a:lnSpc>
              <a:spcAft>
                <a:spcPts val="600"/>
              </a:spcAft>
            </a:pPr>
            <a:r>
              <a:rPr lang="en-US" altLang="ko-KR" sz="2000" b="1" dirty="0"/>
              <a:t>Background</a:t>
            </a:r>
          </a:p>
          <a:p>
            <a:pPr marL="525463" lvl="1" indent="-342900">
              <a:lnSpc>
                <a:spcPts val="3000"/>
              </a:lnSpc>
              <a:spcAft>
                <a:spcPts val="600"/>
              </a:spcAft>
              <a:buFont typeface="Wingdings" panose="05000000000000000000" pitchFamily="2" charset="2"/>
              <a:buChar char="§"/>
            </a:pPr>
            <a:r>
              <a:rPr lang="en-US" altLang="ko-KR" sz="2000" dirty="0"/>
              <a:t>Short-course preventive therapy with 12 once-weekly </a:t>
            </a:r>
            <a:r>
              <a:rPr lang="en-US" altLang="ko-KR" sz="2000" dirty="0" err="1"/>
              <a:t>rifapentine</a:t>
            </a:r>
            <a:r>
              <a:rPr lang="en-US" altLang="ko-KR" sz="2000" dirty="0"/>
              <a:t>/isoniazid doses (3HP) could transform TB control, but interactions with </a:t>
            </a:r>
            <a:r>
              <a:rPr lang="en-US" altLang="ko-KR" sz="2000" dirty="0" err="1"/>
              <a:t>antiretrovirals</a:t>
            </a:r>
            <a:r>
              <a:rPr lang="en-US" altLang="ko-KR" sz="2000" dirty="0"/>
              <a:t> may pose challenges</a:t>
            </a:r>
          </a:p>
          <a:p>
            <a:pPr marL="525463" lvl="1" indent="-342900">
              <a:lnSpc>
                <a:spcPts val="3000"/>
              </a:lnSpc>
              <a:spcAft>
                <a:spcPts val="1200"/>
              </a:spcAft>
              <a:buFont typeface="Wingdings" panose="05000000000000000000" pitchFamily="2" charset="2"/>
              <a:buChar char="§"/>
            </a:pPr>
            <a:r>
              <a:rPr lang="en-US" altLang="ko-KR" sz="2000" dirty="0"/>
              <a:t>In a previous trial, 3HP administered with DTG resulted in SAEs in 2/4 healthy subjects (fever, hypotension, elevated transaminases) and study termination</a:t>
            </a:r>
          </a:p>
          <a:p>
            <a:pPr marL="357188" indent="-357188">
              <a:lnSpc>
                <a:spcPts val="3000"/>
              </a:lnSpc>
              <a:spcAft>
                <a:spcPts val="1200"/>
              </a:spcAft>
            </a:pPr>
            <a:r>
              <a:rPr lang="en-US" altLang="ko-KR" sz="2000" b="1" dirty="0"/>
              <a:t>Objective: </a:t>
            </a:r>
            <a:r>
              <a:rPr lang="en-US" altLang="ko-KR" sz="2000" dirty="0"/>
              <a:t>To characterize safety, drug interactions, and viral suppression in a Phase I/II study of 3HP and DTG in adult PLWH.</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#80LB</a:t>
            </a:r>
            <a:endParaRPr lang="ko-KR" altLang="ko-KR" dirty="0">
              <a:solidFill>
                <a:schemeClr val="tx1"/>
              </a:solidFill>
            </a:endParaRPr>
          </a:p>
        </p:txBody>
      </p:sp>
    </p:spTree>
    <p:extLst>
      <p:ext uri="{BB962C8B-B14F-4D97-AF65-F5344CB8AC3E}">
        <p14:creationId xmlns:p14="http://schemas.microsoft.com/office/powerpoint/2010/main" val="28522900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&amp; PK OF WEEKLY RIFAPENTINE/ISONIAZID (3HP) IN ADULTS WITH HIV ON DOLUTEGRAVIR</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600"/>
                  </a:spcAft>
                </a:pPr>
                <a:r>
                  <a:rPr lang="en-US" altLang="ko-KR" b="1" dirty="0"/>
                  <a:t>Study Design</a:t>
                </a:r>
              </a:p>
              <a:p>
                <a:pPr marL="357188" indent="-357188">
                  <a:spcAft>
                    <a:spcPts val="1200"/>
                  </a:spcAft>
                  <a:buFont typeface="Wingdings" panose="05000000000000000000" pitchFamily="2" charset="2"/>
                  <a:buChar char="§"/>
                </a:pPr>
                <a:r>
                  <a:rPr lang="en-US" altLang="ko-KR" u="sng" dirty="0"/>
                  <a:t>Design</a:t>
                </a:r>
                <a:r>
                  <a:rPr lang="en-US" altLang="ko-KR" dirty="0"/>
                  <a:t>: 	Single-arm Phase I/II PK and Safety study of DTG-based ART and 		once-weekly rifapentine plus isoniazid (3HP) in adults with HIV 		infection on ART with suppressed viral load who have indication 		for treatment of LTBI</a:t>
                </a:r>
              </a:p>
              <a:p>
                <a:pPr marL="357188" indent="-357188">
                  <a:spcAft>
                    <a:spcPts val="1200"/>
                  </a:spcAft>
                  <a:buFont typeface="Wingdings" panose="05000000000000000000" pitchFamily="2" charset="2"/>
                  <a:buChar char="§"/>
                </a:pPr>
                <a:endParaRPr lang="en-US" altLang="ko-KR" sz="1200" dirty="0"/>
              </a:p>
              <a:p>
                <a:pPr marL="342900" indent="-342900">
                  <a:spcAft>
                    <a:spcPts val="600"/>
                  </a:spcAft>
                  <a:buFont typeface="Wingdings" panose="05000000000000000000" pitchFamily="2" charset="2"/>
                  <a:buChar char="§"/>
                </a:pPr>
                <a:r>
                  <a:rPr lang="en-US" altLang="ko-KR" u="sng" dirty="0"/>
                  <a:t>Timeline</a:t>
                </a:r>
                <a:r>
                  <a:rPr lang="en-US" altLang="ko-KR" dirty="0"/>
                  <a:t>: 	DTG + TDF/FTC daily </a:t>
                </a:r>
                <a14:m>
                  <m:oMath xmlns:m="http://schemas.openxmlformats.org/officeDocument/2006/math">
                    <m:r>
                      <a:rPr lang="en-US" altLang="ko-KR" i="1" smtClean="0">
                        <a:latin typeface="Cambria Math"/>
                        <a:ea typeface="Cambria Math"/>
                      </a:rPr>
                      <m:t>×</m:t>
                    </m:r>
                    <m:r>
                      <a:rPr lang="en-US" altLang="ko-KR" b="0" i="0" smtClean="0">
                        <a:latin typeface="Cambria Math"/>
                        <a:ea typeface="Cambria Math"/>
                      </a:rPr>
                      <m:t> </m:t>
                    </m:r>
                  </m:oMath>
                </a14:m>
                <a:r>
                  <a:rPr lang="en-US" altLang="ko-KR" dirty="0"/>
                  <a:t>8weeks (EFV washout)</a:t>
                </a:r>
              </a:p>
              <a:p>
                <a:pPr lvl="3">
                  <a:spcAft>
                    <a:spcPts val="600"/>
                  </a:spcAft>
                </a:pPr>
                <a:r>
                  <a:rPr lang="en-US" altLang="ko-KR" dirty="0"/>
                  <a:t>		DTG + TDF/FTC daily + HP weekly </a:t>
                </a:r>
                <a14:m>
                  <m:oMath xmlns:m="http://schemas.openxmlformats.org/officeDocument/2006/math">
                    <m:r>
                      <a:rPr lang="en-US" altLang="ko-KR" i="1">
                        <a:latin typeface="Cambria Math"/>
                        <a:ea typeface="Cambria Math"/>
                      </a:rPr>
                      <m:t>×</m:t>
                    </m:r>
                  </m:oMath>
                </a14:m>
                <a:r>
                  <a:rPr lang="en-US" altLang="ko-KR" dirty="0"/>
                  <a:t> 12 weeks	</a:t>
                </a:r>
              </a:p>
              <a:p>
                <a:pPr lvl="3">
                  <a:spcAft>
                    <a:spcPts val="600"/>
                  </a:spcAft>
                </a:pPr>
                <a:r>
                  <a:rPr lang="en-US" altLang="ko-KR" dirty="0"/>
                  <a:t>	</a:t>
                </a:r>
              </a:p>
              <a:p>
                <a:pPr marL="342900" indent="-342900">
                  <a:spcAft>
                    <a:spcPts val="600"/>
                  </a:spcAft>
                  <a:buFont typeface="Wingdings" panose="05000000000000000000" pitchFamily="2" charset="2"/>
                  <a:buChar char="§"/>
                </a:pPr>
                <a:r>
                  <a:rPr lang="en-US" altLang="ko-KR" u="sng" dirty="0"/>
                  <a:t>Regimens</a:t>
                </a:r>
                <a:r>
                  <a:rPr lang="en-US" altLang="ko-KR" dirty="0"/>
                  <a:t>: 	Group 1A (n=12): DTG 50mg daily + TDF/FTC + 3HP (900/900)</a:t>
                </a:r>
              </a:p>
              <a:p>
                <a:pPr lvl="4">
                  <a:spcAft>
                    <a:spcPts val="600"/>
                  </a:spcAft>
                </a:pPr>
                <a:r>
                  <a:rPr lang="en-US" altLang="ko-KR" dirty="0"/>
                  <a:t>			    </a:t>
                </a:r>
                <a:r>
                  <a:rPr lang="en-US" altLang="ko-KR" dirty="0">
                    <a:sym typeface="Wingdings 3"/>
                  </a:rPr>
                  <a:t> interim analysis</a:t>
                </a:r>
              </a:p>
              <a:p>
                <a:pPr lvl="4">
                  <a:spcAft>
                    <a:spcPts val="1200"/>
                  </a:spcAft>
                </a:pPr>
                <a:r>
                  <a:rPr lang="en-US" altLang="ko-KR" dirty="0">
                    <a:sym typeface="Wingdings 3"/>
                  </a:rPr>
                  <a:t>		Group 1B (n=18) and 2 (n=30): DTG </a:t>
                </a:r>
                <a:r>
                  <a:rPr lang="en-US" altLang="ko-KR" dirty="0"/>
                  <a:t>50mg daily</a:t>
                </a:r>
                <a:r>
                  <a:rPr lang="en-US" altLang="ko-KR" dirty="0">
                    <a:sym typeface="Wingdings 3"/>
                  </a:rPr>
                  <a:t> + TDF/FTC + 3HP</a:t>
                </a:r>
                <a:endParaRPr lang="en-US" altLang="ko-KR" dirty="0"/>
              </a:p>
              <a:p>
                <a:pPr algn="r">
                  <a:spcAft>
                    <a:spcPts val="600"/>
                  </a:spcAft>
                </a:pPr>
                <a:endParaRPr lang="en-US" altLang="ko-KR" sz="1200" dirty="0"/>
              </a:p>
              <a:p>
                <a:pPr>
                  <a:spcAft>
                    <a:spcPts val="600"/>
                  </a:spcAft>
                </a:pPr>
                <a:endParaRPr lang="en-US" altLang="ko-KR" dirty="0"/>
              </a:p>
              <a:p>
                <a:pPr>
                  <a:spcAft>
                    <a:spcPts val="600"/>
                  </a:spcAft>
                </a:pPr>
                <a:endParaRPr lang="ko-KR"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0" t="-623"/>
                </a:stretch>
              </a:blipFill>
            </p:spPr>
            <p:txBody>
              <a:bodyPr/>
              <a:lstStyle/>
              <a:p>
                <a:r>
                  <a:rPr lang="en-CA">
                    <a:noFill/>
                  </a:rPr>
                  <a:t> </a:t>
                </a:r>
              </a:p>
            </p:txBody>
          </p:sp>
        </mc:Fallback>
      </mc:AlternateContent>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#80LB</a:t>
            </a:r>
            <a:endParaRPr lang="ko-KR" altLang="ko-KR" dirty="0">
              <a:solidFill>
                <a:schemeClr val="tx1"/>
              </a:solidFill>
            </a:endParaRPr>
          </a:p>
        </p:txBody>
      </p:sp>
    </p:spTree>
    <p:extLst>
      <p:ext uri="{BB962C8B-B14F-4D97-AF65-F5344CB8AC3E}">
        <p14:creationId xmlns:p14="http://schemas.microsoft.com/office/powerpoint/2010/main" val="27719100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&amp; PK OF WEEKLY RIFAPENTINE/ISONIAZID (3HP) IN ADULTS WITH HIV ON DOLUTEGRAVIR</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ts val="2700"/>
                  </a:lnSpc>
                  <a:spcAft>
                    <a:spcPts val="600"/>
                  </a:spcAft>
                </a:pPr>
                <a:r>
                  <a:rPr lang="en-US" altLang="ko-KR" b="1" dirty="0"/>
                  <a:t>Results</a:t>
                </a:r>
              </a:p>
              <a:p>
                <a:pPr marL="525463" lvl="1" indent="-342900">
                  <a:lnSpc>
                    <a:spcPts val="2700"/>
                  </a:lnSpc>
                  <a:spcAft>
                    <a:spcPts val="600"/>
                  </a:spcAft>
                  <a:buFont typeface="Wingdings" panose="05000000000000000000" pitchFamily="2" charset="2"/>
                  <a:buChar char="§"/>
                </a:pPr>
                <a:r>
                  <a:rPr lang="en-US" altLang="ko-KR" dirty="0"/>
                  <a:t>All participants received ≥6 3HP doses by the time of this report</a:t>
                </a:r>
              </a:p>
              <a:p>
                <a:pPr marL="525463" lvl="1" indent="-342900">
                  <a:lnSpc>
                    <a:spcPts val="2700"/>
                  </a:lnSpc>
                  <a:spcAft>
                    <a:spcPts val="600"/>
                  </a:spcAft>
                  <a:buFont typeface="Wingdings" panose="05000000000000000000" pitchFamily="2" charset="2"/>
                  <a:buChar char="§"/>
                </a:pPr>
                <a:r>
                  <a:rPr lang="en-US" altLang="ko-KR" dirty="0"/>
                  <a:t>Three Grade 3 AEs occurred (2 elevated creatinine, 1 hypertension)</a:t>
                </a:r>
              </a:p>
              <a:p>
                <a:pPr marL="525463" lvl="1" indent="-342900">
                  <a:lnSpc>
                    <a:spcPts val="2700"/>
                  </a:lnSpc>
                  <a:spcAft>
                    <a:spcPts val="600"/>
                  </a:spcAft>
                  <a:buFont typeface="Wingdings" panose="05000000000000000000" pitchFamily="2" charset="2"/>
                  <a:buChar char="§"/>
                </a:pPr>
                <a:r>
                  <a:rPr lang="en-US" altLang="ko-KR" dirty="0"/>
                  <a:t>HIV viral loads at baseline were all &lt;40 c/mL at all time points</a:t>
                </a:r>
              </a:p>
              <a:p>
                <a:pPr marL="525463" lvl="1" indent="-342900">
                  <a:lnSpc>
                    <a:spcPts val="2700"/>
                  </a:lnSpc>
                  <a:spcAft>
                    <a:spcPts val="600"/>
                  </a:spcAft>
                  <a:buFont typeface="Wingdings" panose="05000000000000000000" pitchFamily="2" charset="2"/>
                  <a:buChar char="§"/>
                </a:pPr>
                <a:r>
                  <a:rPr lang="en-US" altLang="ko-KR" dirty="0"/>
                  <a:t>The geometric mean trough concentration of DTG on Day 58 (pre-3HP) was 1003 </a:t>
                </a:r>
                <a14:m>
                  <m:oMath xmlns:m="http://schemas.openxmlformats.org/officeDocument/2006/math">
                    <m:r>
                      <a:rPr lang="ko-KR" altLang="en-US" i="1" smtClean="0">
                        <a:latin typeface="Cambria Math"/>
                      </a:rPr>
                      <m:t>𝜇</m:t>
                    </m:r>
                  </m:oMath>
                </a14:m>
                <a:r>
                  <a:rPr lang="en-US" altLang="ko-KR" dirty="0"/>
                  <a:t>g/mL (5th-95th %</a:t>
                </a:r>
                <a:r>
                  <a:rPr lang="en-US" altLang="ko-KR" dirty="0" err="1"/>
                  <a:t>ile</a:t>
                </a:r>
                <a:r>
                  <a:rPr lang="en-US" altLang="ko-KR" dirty="0"/>
                  <a:t>: 500-2080), and during 3HP treatment 546 (134-1616) with all trough levels but one above DTG IC</a:t>
                </a:r>
                <a:r>
                  <a:rPr lang="en-US" altLang="ko-KR" baseline="-25000" dirty="0"/>
                  <a:t>90</a:t>
                </a:r>
                <a:r>
                  <a:rPr lang="en-US" altLang="ko-KR" dirty="0"/>
                  <a:t> of 64 </a:t>
                </a:r>
                <a14:m>
                  <m:oMath xmlns:m="http://schemas.openxmlformats.org/officeDocument/2006/math">
                    <m:r>
                      <a:rPr lang="ko-KR" altLang="en-US" i="1">
                        <a:latin typeface="Cambria Math"/>
                      </a:rPr>
                      <m:t>𝜇</m:t>
                    </m:r>
                  </m:oMath>
                </a14:m>
                <a:r>
                  <a:rPr lang="en-US" altLang="ko-KR" dirty="0"/>
                  <a:t>g/mL) </a:t>
                </a:r>
              </a:p>
              <a:p>
                <a:pPr marL="525463" lvl="1" indent="-342900">
                  <a:lnSpc>
                    <a:spcPts val="2700"/>
                  </a:lnSpc>
                  <a:spcAft>
                    <a:spcPts val="600"/>
                  </a:spcAft>
                  <a:buFont typeface="Wingdings" panose="05000000000000000000" pitchFamily="2" charset="2"/>
                  <a:buChar char="§"/>
                </a:pPr>
                <a:r>
                  <a:rPr lang="en-US" altLang="ko-KR" dirty="0"/>
                  <a:t>Overall, 3HP administration decreased DTG bioavailability by 29% (+18%, -37% and -35% for week 1, 3 and 8), while clearance remained unchanged</a:t>
                </a:r>
              </a:p>
              <a:p>
                <a:pPr marL="525463" lvl="1" indent="-342900">
                  <a:lnSpc>
                    <a:spcPts val="2700"/>
                  </a:lnSpc>
                  <a:spcAft>
                    <a:spcPts val="600"/>
                  </a:spcAft>
                  <a:buFont typeface="Wingdings" panose="05000000000000000000" pitchFamily="2" charset="2"/>
                  <a:buChar char="§"/>
                </a:pPr>
                <a:endParaRPr lang="en-US" altLang="ko-KR" dirty="0"/>
              </a:p>
              <a:p>
                <a:pPr>
                  <a:lnSpc>
                    <a:spcPts val="2700"/>
                  </a:lnSpc>
                  <a:spcAft>
                    <a:spcPts val="600"/>
                  </a:spcAft>
                </a:pPr>
                <a:endParaRPr lang="ko-KR"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0" t="-249"/>
                </a:stretch>
              </a:blipFill>
            </p:spPr>
            <p:txBody>
              <a:bodyPr/>
              <a:lstStyle/>
              <a:p>
                <a:r>
                  <a:rPr lang="en-CA">
                    <a:noFill/>
                  </a:rPr>
                  <a:t> </a:t>
                </a:r>
              </a:p>
            </p:txBody>
          </p:sp>
        </mc:Fallback>
      </mc:AlternateContent>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#80LB</a:t>
            </a:r>
            <a:endParaRPr lang="ko-KR" altLang="ko-KR" dirty="0">
              <a:solidFill>
                <a:schemeClr val="tx1"/>
              </a:solidFill>
            </a:endParaRPr>
          </a:p>
        </p:txBody>
      </p:sp>
    </p:spTree>
    <p:extLst>
      <p:ext uri="{BB962C8B-B14F-4D97-AF65-F5344CB8AC3E}">
        <p14:creationId xmlns:p14="http://schemas.microsoft.com/office/powerpoint/2010/main" val="231192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AND PK OF SUBCUTANEOUS GS-6207, A NOVEL HIV-1 CAPSID INHIBITOR</a:t>
            </a:r>
            <a:endParaRPr lang="ko-KR" altLang="en-US" dirty="0"/>
          </a:p>
        </p:txBody>
      </p:sp>
      <p:sp>
        <p:nvSpPr>
          <p:cNvPr id="3" name="Content Placeholder 2"/>
          <p:cNvSpPr>
            <a:spLocks noGrp="1"/>
          </p:cNvSpPr>
          <p:nvPr>
            <p:ph idx="1"/>
          </p:nvPr>
        </p:nvSpPr>
        <p:spPr>
          <a:xfrm>
            <a:off x="234894" y="1268761"/>
            <a:ext cx="8712968" cy="442908"/>
          </a:xfrm>
        </p:spPr>
        <p:txBody>
          <a:bodyPr/>
          <a:lstStyle/>
          <a:p>
            <a:r>
              <a:rPr lang="en-US" altLang="ko-KR" b="1" dirty="0"/>
              <a:t>Results: Sustained Delivery Supports Dosing Interval of at least 12 Weeks.</a:t>
            </a:r>
            <a:endParaRPr lang="ko-KR" altLang="en-US" b="1"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Sager JE, et al. Presented at CROI 2019; Oral abstract #141</a:t>
            </a:r>
            <a:endParaRPr lang="ko-KR" altLang="ko-KR" dirty="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855684"/>
            <a:ext cx="8762181" cy="351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1833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&amp; PK OF WEEKLY RIFAPENTINE/ISONIAZID (3HP) IN ADULTS WITH HIV ON DOLUTEGRAVIR</a:t>
            </a:r>
            <a:endParaRPr lang="ko-KR" altLang="en-US" dirty="0"/>
          </a:p>
        </p:txBody>
      </p:sp>
      <p:sp>
        <p:nvSpPr>
          <p:cNvPr id="3" name="Content Placeholder 2"/>
          <p:cNvSpPr>
            <a:spLocks noGrp="1"/>
          </p:cNvSpPr>
          <p:nvPr>
            <p:ph idx="1"/>
          </p:nvPr>
        </p:nvSpPr>
        <p:spPr/>
        <p:txBody>
          <a:bodyPr/>
          <a:lstStyle/>
          <a:p>
            <a:r>
              <a:rPr lang="en-US" altLang="ko-KR" sz="1800" dirty="0"/>
              <a:t>Table. </a:t>
            </a:r>
            <a:r>
              <a:rPr lang="en-US" altLang="ko-KR" sz="1800" dirty="0" err="1"/>
              <a:t>Dolutegravir</a:t>
            </a:r>
            <a:r>
              <a:rPr lang="en-US" altLang="ko-KR" sz="1800" dirty="0"/>
              <a:t> trough concentrations, alone and with 3HP, GROUPS 1 and 2, N=60 </a:t>
            </a:r>
          </a:p>
          <a:p>
            <a:endParaRPr lang="en-US" altLang="ko-KR"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#80LB</a:t>
            </a:r>
            <a:endParaRPr lang="ko-KR" altLang="ko-KR" dirty="0">
              <a:solidFill>
                <a:schemeClr val="tx1"/>
              </a:solidFill>
            </a:endParaRPr>
          </a:p>
        </p:txBody>
      </p:sp>
      <p:graphicFrame>
        <p:nvGraphicFramePr>
          <p:cNvPr id="5" name="Table 4"/>
          <p:cNvGraphicFramePr>
            <a:graphicFrameLocks noGrp="1"/>
          </p:cNvGraphicFramePr>
          <p:nvPr>
            <p:extLst/>
          </p:nvPr>
        </p:nvGraphicFramePr>
        <p:xfrm>
          <a:off x="323528" y="1772816"/>
          <a:ext cx="8568952" cy="3545840"/>
        </p:xfrm>
        <a:graphic>
          <a:graphicData uri="http://schemas.openxmlformats.org/drawingml/2006/table">
            <a:tbl>
              <a:tblPr firstRow="1" bandRow="1">
                <a:tableStyleId>{21E4AEA4-8DFA-4A89-87EB-49C32662AFE0}</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tblGrid>
              <a:tr h="370840">
                <a:tc>
                  <a:txBody>
                    <a:bodyPr/>
                    <a:lstStyle/>
                    <a:p>
                      <a:pPr algn="ctr" latinLnBrk="1"/>
                      <a:r>
                        <a:rPr lang="en-US" altLang="ko-KR" sz="1600" dirty="0"/>
                        <a:t>Study Day</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on </a:t>
                      </a:r>
                    </a:p>
                    <a:p>
                      <a:pPr algn="ctr" latinLnBrk="1"/>
                      <a:r>
                        <a:rPr lang="en-US" altLang="ko-KR" sz="1600" dirty="0"/>
                        <a:t>3HP</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N</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Day Post</a:t>
                      </a:r>
                    </a:p>
                    <a:p>
                      <a:pPr algn="ctr" latinLnBrk="1"/>
                      <a:r>
                        <a:rPr lang="en-US" altLang="ko-KR" sz="1600" dirty="0"/>
                        <a:t>HP Dose</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Geometric</a:t>
                      </a:r>
                    </a:p>
                    <a:p>
                      <a:pPr algn="ctr" latinLnBrk="1"/>
                      <a:r>
                        <a:rPr lang="en-US" altLang="ko-KR" sz="1600" dirty="0"/>
                        <a:t>mean</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Troughs,</a:t>
                      </a:r>
                    </a:p>
                    <a:p>
                      <a:pPr algn="ctr" latinLnBrk="1"/>
                      <a:r>
                        <a:rPr lang="en-US" altLang="ko-KR" sz="1600" dirty="0"/>
                        <a:t>5</a:t>
                      </a:r>
                      <a:r>
                        <a:rPr lang="en-US" altLang="ko-KR" sz="1600" baseline="30000" dirty="0"/>
                        <a:t>th</a:t>
                      </a:r>
                      <a:r>
                        <a:rPr lang="en-US" altLang="ko-KR" sz="1600" baseline="0" dirty="0"/>
                        <a:t> and 95</a:t>
                      </a:r>
                      <a:r>
                        <a:rPr lang="en-US" altLang="ko-KR" sz="1600" baseline="30000" dirty="0"/>
                        <a:t>th</a:t>
                      </a:r>
                      <a:r>
                        <a:rPr lang="en-US" altLang="ko-KR" sz="1600" baseline="0" dirty="0"/>
                        <a:t> %</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Regimen</a:t>
                      </a:r>
                      <a:endParaRPr lang="ko-KR" altLang="en-US" sz="160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latinLnBrk="1"/>
                      <a:r>
                        <a:rPr lang="en-US" altLang="ko-KR" sz="1600" dirty="0"/>
                        <a:t>57/58</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60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1003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500 – 2080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DTG alone</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latinLnBrk="1"/>
                      <a:r>
                        <a:rPr lang="en-US" altLang="ko-KR" sz="1600" dirty="0"/>
                        <a:t>59</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1</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30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1053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412 – 1834</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latinLnBrk="1"/>
                      <a:r>
                        <a:rPr lang="en-US" altLang="ko-KR" sz="1600" dirty="0"/>
                        <a:t>72</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2</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30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7</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492</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200 – 1063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latinLnBrk="1"/>
                      <a:r>
                        <a:rPr lang="en-US" altLang="ko-KR" sz="1600" dirty="0"/>
                        <a:t>73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60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657</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295 – 1502</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latinLnBrk="1"/>
                      <a:r>
                        <a:rPr lang="en-US" altLang="ko-KR" sz="1600" dirty="0"/>
                        <a:t>74</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60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2</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355</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134 – 933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ctr" latinLnBrk="1"/>
                      <a:r>
                        <a:rPr lang="en-US" altLang="ko-KR" sz="1600" dirty="0"/>
                        <a:t>78</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30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6</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388</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140 – 794</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ctr" latinLnBrk="1"/>
                      <a:r>
                        <a:rPr lang="en-US" altLang="ko-KR" sz="1600" dirty="0"/>
                        <a:t>108</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Week 8</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60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1</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703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dirty="0"/>
                        <a:t>289 – 1603</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pPr algn="ctr" latinLnBrk="1"/>
                      <a:r>
                        <a:rPr lang="en-US" altLang="ko-KR" sz="1600" dirty="0"/>
                        <a:t>109</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600" dirty="0"/>
                        <a:t>Week 8</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600" dirty="0"/>
                        <a:t>60</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600" dirty="0"/>
                        <a:t>2</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600" dirty="0"/>
                        <a:t>394</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r>
                        <a:rPr lang="en-US" altLang="ko-KR" sz="1600" dirty="0"/>
                        <a:t>121 - 1079</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DTG+HP</a:t>
                      </a:r>
                      <a:endParaRPr lang="ko-KR" altLang="en-US" sz="16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6" name="TextBox 5"/>
          <p:cNvSpPr txBox="1"/>
          <p:nvPr/>
        </p:nvSpPr>
        <p:spPr>
          <a:xfrm>
            <a:off x="323528" y="5373216"/>
            <a:ext cx="8568952" cy="307777"/>
          </a:xfrm>
          <a:prstGeom prst="rect">
            <a:avLst/>
          </a:prstGeom>
          <a:noFill/>
        </p:spPr>
        <p:txBody>
          <a:bodyPr wrap="square" rtlCol="0">
            <a:spAutoFit/>
          </a:bodyPr>
          <a:lstStyle/>
          <a:p>
            <a:r>
              <a:rPr lang="en-US" altLang="ko-KR" sz="1400" dirty="0"/>
              <a:t>* HP doses were given on Days 58, 65, 72, 79, 86, 93, 100, 107, 114, 121, 128, 135</a:t>
            </a:r>
            <a:endParaRPr lang="ko-KR" altLang="en-US" sz="1400" dirty="0"/>
          </a:p>
        </p:txBody>
      </p:sp>
    </p:spTree>
    <p:extLst>
      <p:ext uri="{BB962C8B-B14F-4D97-AF65-F5344CB8AC3E}">
        <p14:creationId xmlns:p14="http://schemas.microsoft.com/office/powerpoint/2010/main" val="1328040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&amp; PK OF WEEKLY RIFAPENTINE/ISONIAZID (3HP) IN ADULTS WITH HIV ON DOLUTEGRAVIR</a:t>
            </a:r>
            <a:endParaRPr lang="ko-KR" altLang="en-US" dirty="0"/>
          </a:p>
        </p:txBody>
      </p:sp>
      <p:sp>
        <p:nvSpPr>
          <p:cNvPr id="3" name="Content Placeholder 2"/>
          <p:cNvSpPr>
            <a:spLocks noGrp="1"/>
          </p:cNvSpPr>
          <p:nvPr>
            <p:ph idx="1"/>
          </p:nvPr>
        </p:nvSpPr>
        <p:spPr/>
        <p:txBody>
          <a:bodyPr/>
          <a:lstStyle/>
          <a:p>
            <a:pPr>
              <a:lnSpc>
                <a:spcPts val="2800"/>
              </a:lnSpc>
              <a:spcAft>
                <a:spcPts val="600"/>
              </a:spcAft>
            </a:pPr>
            <a:r>
              <a:rPr lang="en-US" altLang="ko-KR" b="1" dirty="0"/>
              <a:t>Summary</a:t>
            </a:r>
          </a:p>
          <a:p>
            <a:pPr marL="525463" lvl="1" indent="-342900">
              <a:lnSpc>
                <a:spcPts val="2800"/>
              </a:lnSpc>
              <a:spcAft>
                <a:spcPts val="600"/>
              </a:spcAft>
              <a:buFont typeface="Wingdings" panose="05000000000000000000" pitchFamily="2" charset="2"/>
              <a:buChar char="§"/>
            </a:pPr>
            <a:r>
              <a:rPr lang="en-US" altLang="ko-KR" dirty="0"/>
              <a:t>Co-administration of </a:t>
            </a:r>
            <a:r>
              <a:rPr lang="en-US" altLang="ko-KR" dirty="0" err="1"/>
              <a:t>dolutegravir</a:t>
            </a:r>
            <a:r>
              <a:rPr lang="en-US" altLang="ko-KR" dirty="0"/>
              <a:t>-based ART and 3 HP was well-tolerated in PLHIV</a:t>
            </a:r>
          </a:p>
          <a:p>
            <a:pPr marL="882650" lvl="3" indent="-342900">
              <a:lnSpc>
                <a:spcPts val="2800"/>
              </a:lnSpc>
              <a:spcAft>
                <a:spcPts val="600"/>
              </a:spcAft>
              <a:buFont typeface="Calibri" panose="020F0502020204030204" pitchFamily="34" charset="0"/>
              <a:buChar char="‒"/>
            </a:pPr>
            <a:r>
              <a:rPr lang="en-US" altLang="ko-KR" dirty="0"/>
              <a:t>No adverse events leading to withdrawal</a:t>
            </a:r>
          </a:p>
          <a:p>
            <a:pPr marL="882650" lvl="3" indent="-342900">
              <a:lnSpc>
                <a:spcPts val="2800"/>
              </a:lnSpc>
              <a:spcAft>
                <a:spcPts val="600"/>
              </a:spcAft>
              <a:buFont typeface="Calibri" panose="020F0502020204030204" pitchFamily="34" charset="0"/>
              <a:buChar char="‒"/>
            </a:pPr>
            <a:r>
              <a:rPr lang="en-US" altLang="ko-KR" dirty="0"/>
              <a:t>No HP-related Grade 3 or higher clinical or laboratory adverse events</a:t>
            </a:r>
          </a:p>
          <a:p>
            <a:pPr marL="882650" lvl="3" indent="-342900">
              <a:lnSpc>
                <a:spcPts val="2800"/>
              </a:lnSpc>
              <a:spcAft>
                <a:spcPts val="600"/>
              </a:spcAft>
              <a:buFont typeface="Calibri" panose="020F0502020204030204" pitchFamily="34" charset="0"/>
              <a:buChar char="‒"/>
            </a:pPr>
            <a:endParaRPr lang="en-US" altLang="ko-KR" sz="1200" dirty="0"/>
          </a:p>
          <a:p>
            <a:pPr marL="525463" lvl="1" indent="-342900">
              <a:lnSpc>
                <a:spcPts val="2800"/>
              </a:lnSpc>
              <a:spcAft>
                <a:spcPts val="600"/>
              </a:spcAft>
              <a:buFont typeface="Wingdings" panose="05000000000000000000" pitchFamily="2" charset="2"/>
              <a:buChar char="§"/>
            </a:pPr>
            <a:r>
              <a:rPr lang="en-US" altLang="ko-KR" dirty="0"/>
              <a:t>Trough DTG concentrations were reduced by ~50% and AUC were reduced by ~30% with HP, with median values &gt; 300 ng/mL at all time points</a:t>
            </a:r>
          </a:p>
          <a:p>
            <a:pPr marL="525463" lvl="1" indent="-342900">
              <a:lnSpc>
                <a:spcPts val="2800"/>
              </a:lnSpc>
              <a:spcAft>
                <a:spcPts val="600"/>
              </a:spcAft>
              <a:buFont typeface="Wingdings" panose="05000000000000000000" pitchFamily="2" charset="2"/>
              <a:buChar char="§"/>
            </a:pPr>
            <a:endParaRPr lang="en-US" altLang="ko-KR" sz="1200" dirty="0"/>
          </a:p>
          <a:p>
            <a:pPr marL="525463" lvl="1" indent="-342900">
              <a:lnSpc>
                <a:spcPts val="2800"/>
              </a:lnSpc>
              <a:spcAft>
                <a:spcPts val="600"/>
              </a:spcAft>
              <a:buFont typeface="Wingdings" panose="05000000000000000000" pitchFamily="2" charset="2"/>
              <a:buChar char="§"/>
            </a:pPr>
            <a:r>
              <a:rPr lang="en-US" altLang="ko-KR" dirty="0"/>
              <a:t>Virologic suppression maintained throughout 3HP/DTG treatment</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#80LB</a:t>
            </a:r>
            <a:endParaRPr lang="ko-KR" altLang="ko-KR" dirty="0">
              <a:solidFill>
                <a:schemeClr val="tx1"/>
              </a:solidFill>
            </a:endParaRPr>
          </a:p>
        </p:txBody>
      </p:sp>
    </p:spTree>
    <p:extLst>
      <p:ext uri="{BB962C8B-B14F-4D97-AF65-F5344CB8AC3E}">
        <p14:creationId xmlns:p14="http://schemas.microsoft.com/office/powerpoint/2010/main" val="40938814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EARLY BACTERICIDAL ACTIVITY (EBA) OF HIGH-DOSE ISONIAZID AGAINST MULTIDRUG-RESISTANT TB</a:t>
            </a:r>
            <a:endParaRPr lang="ko-KR" altLang="en-US" dirty="0"/>
          </a:p>
        </p:txBody>
      </p:sp>
      <p:sp>
        <p:nvSpPr>
          <p:cNvPr id="3" name="Content Placeholder 2"/>
          <p:cNvSpPr>
            <a:spLocks noGrp="1"/>
          </p:cNvSpPr>
          <p:nvPr>
            <p:ph idx="1"/>
          </p:nvPr>
        </p:nvSpPr>
        <p:spPr/>
        <p:txBody>
          <a:bodyPr/>
          <a:lstStyle/>
          <a:p>
            <a:pPr marL="357188" indent="-357188">
              <a:lnSpc>
                <a:spcPts val="2700"/>
              </a:lnSpc>
              <a:spcAft>
                <a:spcPts val="1200"/>
              </a:spcAft>
            </a:pPr>
            <a:r>
              <a:rPr lang="en-US" altLang="ko-KR" sz="2000" b="1" dirty="0"/>
              <a:t>Background: </a:t>
            </a:r>
            <a:r>
              <a:rPr lang="en-US" altLang="ko-KR" sz="2000" dirty="0"/>
              <a:t>High-dose isoniazid (INH) may be useful in treating multidrug-resistant tuberculosis (MDR-TB), particularly in </a:t>
            </a:r>
            <a:r>
              <a:rPr lang="en-US" altLang="ko-KR" sz="2000" dirty="0" err="1"/>
              <a:t>inhA</a:t>
            </a:r>
            <a:r>
              <a:rPr lang="en-US" altLang="ko-KR" sz="2000" dirty="0"/>
              <a:t> mutation-mediated INH resistance. The WHO recommends 'high-dose' INH as part of the new shorter MDR-TB regimen. </a:t>
            </a:r>
          </a:p>
          <a:p>
            <a:pPr marL="357188" indent="-357188">
              <a:lnSpc>
                <a:spcPts val="2700"/>
              </a:lnSpc>
              <a:spcAft>
                <a:spcPts val="1200"/>
              </a:spcAft>
            </a:pPr>
            <a:r>
              <a:rPr lang="en-US" altLang="ko-KR" sz="2000" b="1" dirty="0"/>
              <a:t>Objective: </a:t>
            </a:r>
            <a:r>
              <a:rPr lang="en-US" altLang="ko-KR" sz="2000" dirty="0"/>
              <a:t>To investigate optimal dose and efficacy of ‘high-dose’ INH-shorter MDR-TB regimens.</a:t>
            </a:r>
          </a:p>
          <a:p>
            <a:pPr marL="357188" indent="-357188">
              <a:lnSpc>
                <a:spcPts val="2700"/>
              </a:lnSpc>
              <a:spcAft>
                <a:spcPts val="1200"/>
              </a:spcAft>
            </a:pPr>
            <a:r>
              <a:rPr lang="en-US" altLang="ko-KR" sz="2000" b="1" dirty="0"/>
              <a:t>Methods: </a:t>
            </a:r>
            <a:r>
              <a:rPr lang="en-US" altLang="ko-KR" sz="2000" dirty="0"/>
              <a:t>Phase 2A randomized, 21-day, open-label trial. 59 participants (73% male, median age 32 years, 20% HIV co-infected, 88% cavitary lung disease) assigned to either: Group 1 (43 smear-positive to pulmonary MDR-TB with INH resistance mediated by an </a:t>
            </a:r>
            <a:r>
              <a:rPr lang="en-US" altLang="ko-KR" sz="2000" dirty="0" err="1"/>
              <a:t>inhA</a:t>
            </a:r>
            <a:r>
              <a:rPr lang="en-US" altLang="ko-KR" sz="2000" dirty="0"/>
              <a:t> mutation) or Group 2 (16 controls with drug-sensitive TB).</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#82</a:t>
            </a:r>
            <a:endParaRPr lang="ko-KR" altLang="ko-KR" dirty="0">
              <a:solidFill>
                <a:schemeClr val="tx1"/>
              </a:solidFill>
            </a:endParaRPr>
          </a:p>
        </p:txBody>
      </p:sp>
    </p:spTree>
    <p:extLst>
      <p:ext uri="{BB962C8B-B14F-4D97-AF65-F5344CB8AC3E}">
        <p14:creationId xmlns:p14="http://schemas.microsoft.com/office/powerpoint/2010/main" val="23442603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864096"/>
          </a:xfrm>
        </p:spPr>
        <p:txBody>
          <a:bodyPr/>
          <a:lstStyle/>
          <a:p>
            <a:r>
              <a:rPr lang="en-US" altLang="ko-KR" dirty="0"/>
              <a:t>EARLY BACTERICIDAL ACTIVITY OF HIGH-DOSE ISONIAZID AGAINST MULTIDRUG-RESISTANT TB</a:t>
            </a: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#82</a:t>
            </a:r>
            <a:endParaRPr lang="ko-KR" altLang="ko-KR" dirty="0">
              <a:solidFill>
                <a:schemeClr val="tx1"/>
              </a:solidFill>
            </a:endParaRPr>
          </a:p>
        </p:txBody>
      </p:sp>
      <p:grpSp>
        <p:nvGrpSpPr>
          <p:cNvPr id="2059" name="Group 2058"/>
          <p:cNvGrpSpPr/>
          <p:nvPr/>
        </p:nvGrpSpPr>
        <p:grpSpPr>
          <a:xfrm>
            <a:off x="127820" y="1886170"/>
            <a:ext cx="4444870" cy="3847086"/>
            <a:chOff x="55122" y="1105580"/>
            <a:chExt cx="4444870" cy="3847086"/>
          </a:xfrm>
        </p:grpSpPr>
        <p:grpSp>
          <p:nvGrpSpPr>
            <p:cNvPr id="2055" name="Group 2054"/>
            <p:cNvGrpSpPr/>
            <p:nvPr/>
          </p:nvGrpSpPr>
          <p:grpSpPr>
            <a:xfrm>
              <a:off x="55122" y="1628800"/>
              <a:ext cx="4347923" cy="3323866"/>
              <a:chOff x="55122" y="1429402"/>
              <a:chExt cx="4347923" cy="3323866"/>
            </a:xfrm>
          </p:grpSpPr>
          <p:grpSp>
            <p:nvGrpSpPr>
              <p:cNvPr id="22" name="Group 21"/>
              <p:cNvGrpSpPr/>
              <p:nvPr/>
            </p:nvGrpSpPr>
            <p:grpSpPr>
              <a:xfrm>
                <a:off x="611560" y="1580607"/>
                <a:ext cx="3760956" cy="2618663"/>
                <a:chOff x="611560" y="1580607"/>
                <a:chExt cx="3760956" cy="2618663"/>
              </a:xfrm>
            </p:grpSpPr>
            <p:sp>
              <p:nvSpPr>
                <p:cNvPr id="8" name="Rectangle 7"/>
                <p:cNvSpPr/>
                <p:nvPr/>
              </p:nvSpPr>
              <p:spPr>
                <a:xfrm>
                  <a:off x="664516" y="1580607"/>
                  <a:ext cx="3708000" cy="2563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Straight Connector 9"/>
                <p:cNvCxnSpPr/>
                <p:nvPr/>
              </p:nvCxnSpPr>
              <p:spPr>
                <a:xfrm>
                  <a:off x="611560" y="1652615"/>
                  <a:ext cx="529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11560" y="2446219"/>
                  <a:ext cx="529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11560" y="3243456"/>
                  <a:ext cx="529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15370" y="4035544"/>
                  <a:ext cx="374400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39798" y="4145270"/>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025050" y="4145270"/>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010684" y="4145270"/>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995936" y="4145270"/>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047418" y="2862206"/>
                  <a:ext cx="0" cy="1206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79220" y="2868176"/>
                  <a:ext cx="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5410" y="4062214"/>
                  <a:ext cx="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21130" y="3440430"/>
                  <a:ext cx="54000" cy="54000"/>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Straight Connector 26"/>
                <p:cNvCxnSpPr/>
                <p:nvPr/>
              </p:nvCxnSpPr>
              <p:spPr>
                <a:xfrm>
                  <a:off x="2025432" y="2053228"/>
                  <a:ext cx="0" cy="1224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57234" y="2063008"/>
                  <a:ext cx="1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53424" y="3276096"/>
                  <a:ext cx="1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1999144" y="2635262"/>
                  <a:ext cx="54000" cy="54000"/>
                </a:xfrm>
                <a:prstGeom prst="diamond">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Straight Connector 30"/>
                <p:cNvCxnSpPr/>
                <p:nvPr/>
              </p:nvCxnSpPr>
              <p:spPr>
                <a:xfrm>
                  <a:off x="3025558" y="1716048"/>
                  <a:ext cx="0" cy="118800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57360" y="1725828"/>
                  <a:ext cx="144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53550" y="2908436"/>
                  <a:ext cx="144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999270" y="2294272"/>
                  <a:ext cx="54000" cy="54000"/>
                </a:xfrm>
                <a:prstGeom prst="rect">
                  <a:avLst/>
                </a:prstGeom>
                <a:solidFill>
                  <a:srgbClr val="0066FF"/>
                </a:solid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5" name="Straight Connector 34"/>
                <p:cNvCxnSpPr/>
                <p:nvPr/>
              </p:nvCxnSpPr>
              <p:spPr>
                <a:xfrm>
                  <a:off x="4011192" y="2137934"/>
                  <a:ext cx="0" cy="118800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42994" y="2147714"/>
                  <a:ext cx="144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39184" y="3330322"/>
                  <a:ext cx="144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a:off x="3984904" y="2716158"/>
                  <a:ext cx="54000" cy="54000"/>
                </a:xfrm>
                <a:prstGeom prst="triangl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6" name="TextBox 25"/>
              <p:cNvSpPr txBox="1"/>
              <p:nvPr/>
            </p:nvSpPr>
            <p:spPr>
              <a:xfrm>
                <a:off x="323528" y="1518036"/>
                <a:ext cx="386518" cy="2839239"/>
              </a:xfrm>
              <a:prstGeom prst="rect">
                <a:avLst/>
              </a:prstGeom>
              <a:noFill/>
            </p:spPr>
            <p:txBody>
              <a:bodyPr wrap="square" rtlCol="0">
                <a:spAutoFit/>
              </a:bodyPr>
              <a:lstStyle/>
              <a:p>
                <a:r>
                  <a:rPr lang="en-US" altLang="ko-KR" sz="1050" dirty="0"/>
                  <a:t>0.3</a:t>
                </a:r>
              </a:p>
              <a:p>
                <a:endParaRPr lang="en-US" altLang="ko-KR" sz="1050" dirty="0"/>
              </a:p>
              <a:p>
                <a:endParaRPr lang="en-US" altLang="ko-KR" sz="1050" dirty="0"/>
              </a:p>
              <a:p>
                <a:endParaRPr lang="en-US" altLang="ko-KR" sz="1050" dirty="0"/>
              </a:p>
              <a:p>
                <a:endParaRPr lang="en-US" altLang="ko-KR" sz="1050" dirty="0"/>
              </a:p>
              <a:p>
                <a:r>
                  <a:rPr lang="en-US" altLang="ko-KR" sz="1050" dirty="0"/>
                  <a:t>0.2</a:t>
                </a:r>
              </a:p>
              <a:p>
                <a:endParaRPr lang="en-US" altLang="ko-KR" sz="1050" dirty="0"/>
              </a:p>
              <a:p>
                <a:endParaRPr lang="en-US" altLang="ko-KR" sz="1050" dirty="0"/>
              </a:p>
              <a:p>
                <a:endParaRPr lang="en-US" altLang="ko-KR" sz="1050" dirty="0"/>
              </a:p>
              <a:p>
                <a:endParaRPr lang="en-US" altLang="ko-KR" sz="1050" dirty="0"/>
              </a:p>
              <a:p>
                <a:r>
                  <a:rPr lang="en-US" altLang="ko-KR" sz="1050" dirty="0"/>
                  <a:t>0.1</a:t>
                </a:r>
              </a:p>
              <a:p>
                <a:endParaRPr lang="en-US" altLang="ko-KR" sz="1050" dirty="0"/>
              </a:p>
              <a:p>
                <a:endParaRPr lang="en-US" altLang="ko-KR" sz="1050" dirty="0"/>
              </a:p>
              <a:p>
                <a:endParaRPr lang="en-US" altLang="ko-KR" sz="900" dirty="0"/>
              </a:p>
              <a:p>
                <a:endParaRPr lang="en-US" altLang="ko-KR" sz="1050" dirty="0"/>
              </a:p>
              <a:p>
                <a:r>
                  <a:rPr lang="en-US" altLang="ko-KR" sz="1050" dirty="0"/>
                  <a:t>0.0</a:t>
                </a:r>
              </a:p>
              <a:p>
                <a:endParaRPr lang="ko-KR" altLang="en-US" sz="1050" dirty="0"/>
              </a:p>
            </p:txBody>
          </p:sp>
          <p:sp>
            <p:nvSpPr>
              <p:cNvPr id="2049" name="TextBox 2048"/>
              <p:cNvSpPr txBox="1"/>
              <p:nvPr/>
            </p:nvSpPr>
            <p:spPr>
              <a:xfrm>
                <a:off x="639577" y="4199270"/>
                <a:ext cx="3763468" cy="553998"/>
              </a:xfrm>
              <a:prstGeom prst="rect">
                <a:avLst/>
              </a:prstGeom>
              <a:noFill/>
            </p:spPr>
            <p:txBody>
              <a:bodyPr wrap="square" rtlCol="0">
                <a:spAutoFit/>
              </a:bodyPr>
              <a:lstStyle/>
              <a:p>
                <a:pPr>
                  <a:spcAft>
                    <a:spcPts val="600"/>
                  </a:spcAft>
                </a:pPr>
                <a:r>
                  <a:rPr lang="en-US" altLang="ko-KR" sz="1100" dirty="0"/>
                  <a:t>INH-R 5mg         INH-R 10mg           INH-R 15mg           INH-S 5mg</a:t>
                </a:r>
              </a:p>
              <a:p>
                <a:pPr algn="ctr"/>
                <a:r>
                  <a:rPr lang="en-US" altLang="ko-KR" sz="1400" dirty="0"/>
                  <a:t>Treatment Arm</a:t>
                </a:r>
                <a:endParaRPr lang="ko-KR" altLang="en-US" sz="1400" dirty="0"/>
              </a:p>
            </p:txBody>
          </p:sp>
          <p:sp>
            <p:nvSpPr>
              <p:cNvPr id="2054" name="TextBox 2053"/>
              <p:cNvSpPr txBox="1"/>
              <p:nvPr/>
            </p:nvSpPr>
            <p:spPr>
              <a:xfrm>
                <a:off x="55122" y="1429402"/>
                <a:ext cx="400110" cy="2681233"/>
              </a:xfrm>
              <a:prstGeom prst="rect">
                <a:avLst/>
              </a:prstGeom>
              <a:noFill/>
            </p:spPr>
            <p:txBody>
              <a:bodyPr vert="vert270" wrap="square" rtlCol="0">
                <a:spAutoFit/>
              </a:bodyPr>
              <a:lstStyle/>
              <a:p>
                <a:r>
                  <a:rPr lang="en-US" altLang="ko-KR" sz="1400" spc="-30" dirty="0"/>
                  <a:t>Mean EBA(0-7) Based on Log</a:t>
                </a:r>
                <a:r>
                  <a:rPr lang="en-US" altLang="ko-KR" sz="1400" spc="-30" baseline="-25000" dirty="0"/>
                  <a:t>10</a:t>
                </a:r>
                <a:r>
                  <a:rPr lang="en-US" altLang="ko-KR" sz="1400" spc="-30" dirty="0"/>
                  <a:t> CFU</a:t>
                </a:r>
                <a:endParaRPr lang="ko-KR" altLang="en-US" sz="1400" spc="-30" dirty="0"/>
              </a:p>
            </p:txBody>
          </p:sp>
        </p:grpSp>
        <p:sp>
          <p:nvSpPr>
            <p:cNvPr id="2057" name="TextBox 2056"/>
            <p:cNvSpPr txBox="1"/>
            <p:nvPr/>
          </p:nvSpPr>
          <p:spPr>
            <a:xfrm>
              <a:off x="107504" y="1105580"/>
              <a:ext cx="4392488" cy="584775"/>
            </a:xfrm>
            <a:prstGeom prst="rect">
              <a:avLst/>
            </a:prstGeom>
            <a:noFill/>
          </p:spPr>
          <p:txBody>
            <a:bodyPr wrap="square" rtlCol="0">
              <a:spAutoFit/>
            </a:bodyPr>
            <a:lstStyle/>
            <a:p>
              <a:r>
                <a:rPr lang="en-US" altLang="ko-KR" sz="1600" dirty="0"/>
                <a:t>Figure 1. Mean (95% CI) EBA</a:t>
              </a:r>
              <a:r>
                <a:rPr lang="en-US" altLang="ko-KR" sz="1600" baseline="-25000" dirty="0"/>
                <a:t>CFU</a:t>
              </a:r>
              <a:r>
                <a:rPr lang="en-US" altLang="ko-KR" sz="1600" dirty="0"/>
                <a:t>(0-7) based on log</a:t>
              </a:r>
              <a:r>
                <a:rPr lang="en-US" altLang="ko-KR" sz="1600" baseline="-25000" dirty="0"/>
                <a:t>10</a:t>
              </a:r>
              <a:r>
                <a:rPr lang="en-US" altLang="ko-KR" sz="1600" dirty="0"/>
                <a:t> CFU count, by arm</a:t>
              </a:r>
              <a:endParaRPr lang="ko-KR" altLang="en-US" sz="1600" dirty="0"/>
            </a:p>
          </p:txBody>
        </p:sp>
      </p:grpSp>
      <p:grpSp>
        <p:nvGrpSpPr>
          <p:cNvPr id="2058" name="Group 2057"/>
          <p:cNvGrpSpPr/>
          <p:nvPr/>
        </p:nvGrpSpPr>
        <p:grpSpPr>
          <a:xfrm>
            <a:off x="4644698" y="1900206"/>
            <a:ext cx="4464496" cy="3833050"/>
            <a:chOff x="4572000" y="1108118"/>
            <a:chExt cx="4464496" cy="3833050"/>
          </a:xfrm>
        </p:grpSpPr>
        <p:grpSp>
          <p:nvGrpSpPr>
            <p:cNvPr id="2056" name="Group 2055"/>
            <p:cNvGrpSpPr/>
            <p:nvPr/>
          </p:nvGrpSpPr>
          <p:grpSpPr>
            <a:xfrm>
              <a:off x="4572000" y="1764892"/>
              <a:ext cx="4339532" cy="3176276"/>
              <a:chOff x="4572000" y="1578922"/>
              <a:chExt cx="4339532" cy="3176276"/>
            </a:xfrm>
          </p:grpSpPr>
          <p:grpSp>
            <p:nvGrpSpPr>
              <p:cNvPr id="66" name="Group 65"/>
              <p:cNvGrpSpPr/>
              <p:nvPr/>
            </p:nvGrpSpPr>
            <p:grpSpPr>
              <a:xfrm>
                <a:off x="5131524" y="1578922"/>
                <a:ext cx="3760956" cy="2618663"/>
                <a:chOff x="777792" y="1570609"/>
                <a:chExt cx="3760956" cy="2618663"/>
              </a:xfrm>
            </p:grpSpPr>
            <p:sp>
              <p:nvSpPr>
                <p:cNvPr id="67" name="Rectangle 66"/>
                <p:cNvSpPr/>
                <p:nvPr/>
              </p:nvSpPr>
              <p:spPr>
                <a:xfrm>
                  <a:off x="830748" y="1570609"/>
                  <a:ext cx="3708000" cy="2563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Straight Connector 67"/>
                <p:cNvCxnSpPr/>
                <p:nvPr/>
              </p:nvCxnSpPr>
              <p:spPr>
                <a:xfrm>
                  <a:off x="777792" y="4054212"/>
                  <a:ext cx="529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777792" y="2587764"/>
                  <a:ext cx="529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777792" y="3318892"/>
                  <a:ext cx="529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781602" y="1848634"/>
                  <a:ext cx="374400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1198410" y="4135272"/>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2187472" y="4135272"/>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176916" y="4135272"/>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4162168" y="4135272"/>
                  <a:ext cx="0" cy="5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1202864" y="1647850"/>
                  <a:ext cx="0" cy="1429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34022" y="1653820"/>
                  <a:ext cx="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30212" y="3068960"/>
                  <a:ext cx="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75932" y="2332980"/>
                  <a:ext cx="54000" cy="54000"/>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0" name="Straight Connector 79"/>
                <p:cNvCxnSpPr/>
                <p:nvPr/>
              </p:nvCxnSpPr>
              <p:spPr>
                <a:xfrm>
                  <a:off x="2195474" y="2299868"/>
                  <a:ext cx="0" cy="1152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127276" y="2309648"/>
                  <a:ext cx="1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123466" y="3459480"/>
                  <a:ext cx="1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Diamond 82"/>
                <p:cNvSpPr/>
                <p:nvPr/>
              </p:nvSpPr>
              <p:spPr>
                <a:xfrm>
                  <a:off x="2169186" y="2866662"/>
                  <a:ext cx="54000" cy="54000"/>
                </a:xfrm>
                <a:prstGeom prst="diamond">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4" name="Straight Connector 83"/>
                <p:cNvCxnSpPr/>
                <p:nvPr/>
              </p:nvCxnSpPr>
              <p:spPr>
                <a:xfrm>
                  <a:off x="3187980" y="2865634"/>
                  <a:ext cx="0" cy="109800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119782" y="2875414"/>
                  <a:ext cx="144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15972" y="3959726"/>
                  <a:ext cx="1440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161692" y="3387472"/>
                  <a:ext cx="54000" cy="54000"/>
                </a:xfrm>
                <a:prstGeom prst="rect">
                  <a:avLst/>
                </a:prstGeom>
                <a:solidFill>
                  <a:srgbClr val="0066FF"/>
                </a:solid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8" name="Straight Connector 87"/>
                <p:cNvCxnSpPr/>
                <p:nvPr/>
              </p:nvCxnSpPr>
              <p:spPr>
                <a:xfrm>
                  <a:off x="4177424" y="2990982"/>
                  <a:ext cx="0" cy="64800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109226" y="2996952"/>
                  <a:ext cx="144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05416" y="3645024"/>
                  <a:ext cx="144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1" name="Isosceles Triangle 90"/>
                <p:cNvSpPr/>
                <p:nvPr/>
              </p:nvSpPr>
              <p:spPr>
                <a:xfrm>
                  <a:off x="4151136" y="3296414"/>
                  <a:ext cx="54000" cy="54000"/>
                </a:xfrm>
                <a:prstGeom prst="triangl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8" name="TextBox 97"/>
              <p:cNvSpPr txBox="1"/>
              <p:nvPr/>
            </p:nvSpPr>
            <p:spPr>
              <a:xfrm>
                <a:off x="4572000" y="1772816"/>
                <a:ext cx="400110" cy="2108475"/>
              </a:xfrm>
              <a:prstGeom prst="rect">
                <a:avLst/>
              </a:prstGeom>
              <a:noFill/>
            </p:spPr>
            <p:txBody>
              <a:bodyPr vert="vert270" wrap="square" rtlCol="0">
                <a:spAutoFit/>
              </a:bodyPr>
              <a:lstStyle/>
              <a:p>
                <a:r>
                  <a:rPr lang="en-US" altLang="ko-KR" sz="1400" spc="-30" dirty="0"/>
                  <a:t>Mean EBA(0-7) Based TTP</a:t>
                </a:r>
                <a:endParaRPr lang="ko-KR" altLang="en-US" sz="1400" spc="-30" dirty="0"/>
              </a:p>
            </p:txBody>
          </p:sp>
          <p:sp>
            <p:nvSpPr>
              <p:cNvPr id="99" name="TextBox 98"/>
              <p:cNvSpPr txBox="1"/>
              <p:nvPr/>
            </p:nvSpPr>
            <p:spPr>
              <a:xfrm>
                <a:off x="4788024" y="1716950"/>
                <a:ext cx="386518" cy="2485296"/>
              </a:xfrm>
              <a:prstGeom prst="rect">
                <a:avLst/>
              </a:prstGeom>
              <a:noFill/>
            </p:spPr>
            <p:txBody>
              <a:bodyPr wrap="square" rtlCol="0">
                <a:spAutoFit/>
              </a:bodyPr>
              <a:lstStyle/>
              <a:p>
                <a:pPr algn="r"/>
                <a:r>
                  <a:rPr lang="en-US" altLang="ko-KR" sz="1050" dirty="0"/>
                  <a:t>0</a:t>
                </a:r>
              </a:p>
              <a:p>
                <a:pPr algn="r"/>
                <a:endParaRPr lang="en-US" altLang="ko-KR" sz="1050" dirty="0"/>
              </a:p>
              <a:p>
                <a:pPr algn="r"/>
                <a:endParaRPr lang="en-US" altLang="ko-KR" sz="800" dirty="0"/>
              </a:p>
              <a:p>
                <a:pPr algn="r"/>
                <a:endParaRPr lang="en-US" altLang="ko-KR" sz="1050" dirty="0"/>
              </a:p>
              <a:p>
                <a:pPr algn="r"/>
                <a:endParaRPr lang="en-US" altLang="ko-KR" sz="1050" dirty="0"/>
              </a:p>
              <a:p>
                <a:pPr algn="r"/>
                <a:r>
                  <a:rPr lang="en-US" altLang="ko-KR" sz="1050" dirty="0"/>
                  <a:t>-5</a:t>
                </a:r>
              </a:p>
              <a:p>
                <a:pPr algn="r"/>
                <a:endParaRPr lang="en-US" altLang="ko-KR" sz="1050" dirty="0"/>
              </a:p>
              <a:p>
                <a:pPr algn="r"/>
                <a:endParaRPr lang="en-US" altLang="ko-KR" sz="1050" dirty="0"/>
              </a:p>
              <a:p>
                <a:pPr algn="r"/>
                <a:endParaRPr lang="en-US" altLang="ko-KR" sz="500" dirty="0"/>
              </a:p>
              <a:p>
                <a:pPr algn="r"/>
                <a:endParaRPr lang="en-US" altLang="ko-KR" sz="1050" dirty="0"/>
              </a:p>
              <a:p>
                <a:pPr algn="r"/>
                <a:r>
                  <a:rPr lang="en-US" altLang="ko-KR" sz="1050" dirty="0"/>
                  <a:t>-10</a:t>
                </a:r>
              </a:p>
              <a:p>
                <a:pPr algn="r"/>
                <a:endParaRPr lang="en-US" altLang="ko-KR" sz="1050" dirty="0"/>
              </a:p>
              <a:p>
                <a:pPr algn="r"/>
                <a:endParaRPr lang="en-US" altLang="ko-KR" sz="1050" dirty="0"/>
              </a:p>
              <a:p>
                <a:pPr algn="r"/>
                <a:endParaRPr lang="en-US" altLang="ko-KR" sz="600" dirty="0"/>
              </a:p>
              <a:p>
                <a:pPr algn="r"/>
                <a:endParaRPr lang="en-US" altLang="ko-KR" sz="1050" dirty="0"/>
              </a:p>
              <a:p>
                <a:pPr algn="r"/>
                <a:r>
                  <a:rPr lang="en-US" altLang="ko-KR" sz="1050" dirty="0"/>
                  <a:t>-15</a:t>
                </a:r>
              </a:p>
            </p:txBody>
          </p:sp>
          <p:sp>
            <p:nvSpPr>
              <p:cNvPr id="100" name="TextBox 99"/>
              <p:cNvSpPr txBox="1"/>
              <p:nvPr/>
            </p:nvSpPr>
            <p:spPr>
              <a:xfrm>
                <a:off x="5148064" y="4201200"/>
                <a:ext cx="3763468" cy="553998"/>
              </a:xfrm>
              <a:prstGeom prst="rect">
                <a:avLst/>
              </a:prstGeom>
              <a:noFill/>
            </p:spPr>
            <p:txBody>
              <a:bodyPr wrap="square" rtlCol="0">
                <a:spAutoFit/>
              </a:bodyPr>
              <a:lstStyle/>
              <a:p>
                <a:pPr>
                  <a:spcAft>
                    <a:spcPts val="600"/>
                  </a:spcAft>
                </a:pPr>
                <a:r>
                  <a:rPr lang="en-US" altLang="ko-KR" sz="1100" dirty="0"/>
                  <a:t>INH-R 5mg         INH-R 10mg           INH-R 15mg           INH-S 5mg</a:t>
                </a:r>
              </a:p>
              <a:p>
                <a:pPr algn="ctr"/>
                <a:r>
                  <a:rPr lang="en-US" altLang="ko-KR" sz="1400" dirty="0"/>
                  <a:t>Treatment Arm</a:t>
                </a:r>
                <a:endParaRPr lang="ko-KR" altLang="en-US" sz="1400" dirty="0"/>
              </a:p>
            </p:txBody>
          </p:sp>
        </p:grpSp>
        <p:sp>
          <p:nvSpPr>
            <p:cNvPr id="103" name="TextBox 102"/>
            <p:cNvSpPr txBox="1"/>
            <p:nvPr/>
          </p:nvSpPr>
          <p:spPr>
            <a:xfrm>
              <a:off x="4644008" y="1108118"/>
              <a:ext cx="4392488" cy="584775"/>
            </a:xfrm>
            <a:prstGeom prst="rect">
              <a:avLst/>
            </a:prstGeom>
            <a:noFill/>
          </p:spPr>
          <p:txBody>
            <a:bodyPr wrap="square" rtlCol="0">
              <a:spAutoFit/>
            </a:bodyPr>
            <a:lstStyle/>
            <a:p>
              <a:r>
                <a:rPr lang="en-US" altLang="ko-KR" sz="1600" dirty="0"/>
                <a:t>Figure 2. Mean (95% CI) EBA</a:t>
              </a:r>
              <a:r>
                <a:rPr lang="en-US" altLang="ko-KR" sz="1600" baseline="-25000" dirty="0"/>
                <a:t>TTP</a:t>
              </a:r>
              <a:r>
                <a:rPr lang="en-US" altLang="ko-KR" sz="1600" dirty="0"/>
                <a:t>(0-7) based on time to positivity, by arm</a:t>
              </a:r>
              <a:endParaRPr lang="ko-KR" altLang="en-US" sz="1600" dirty="0"/>
            </a:p>
          </p:txBody>
        </p:sp>
      </p:grpSp>
      <p:sp>
        <p:nvSpPr>
          <p:cNvPr id="106" name="Content Placeholder 2"/>
          <p:cNvSpPr>
            <a:spLocks noGrp="1"/>
          </p:cNvSpPr>
          <p:nvPr>
            <p:ph idx="1"/>
          </p:nvPr>
        </p:nvSpPr>
        <p:spPr>
          <a:xfrm>
            <a:off x="234894" y="1124744"/>
            <a:ext cx="8585578" cy="421947"/>
          </a:xfrm>
        </p:spPr>
        <p:txBody>
          <a:bodyPr/>
          <a:lstStyle/>
          <a:p>
            <a:pPr marL="357188" indent="-357188"/>
            <a:r>
              <a:rPr lang="en-US" altLang="ko-KR" b="1" dirty="0"/>
              <a:t>Results: </a:t>
            </a:r>
          </a:p>
        </p:txBody>
      </p:sp>
    </p:spTree>
    <p:extLst>
      <p:ext uri="{BB962C8B-B14F-4D97-AF65-F5344CB8AC3E}">
        <p14:creationId xmlns:p14="http://schemas.microsoft.com/office/powerpoint/2010/main" val="5571128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EARLY BACTERICIDAL ACTIVITY OF HIGH-DOSE ISONIAZID AGAINST MULTIDRUG-RESISTANT TB</a:t>
            </a: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Dooley KE, et al. Presented at CROI 2019; Oral abstract #82</a:t>
            </a:r>
            <a:endParaRPr lang="ko-KR" altLang="ko-KR" dirty="0">
              <a:solidFill>
                <a:schemeClr val="tx1"/>
              </a:solidFill>
            </a:endParaRPr>
          </a:p>
        </p:txBody>
      </p:sp>
      <p:sp>
        <p:nvSpPr>
          <p:cNvPr id="32" name="Content Placeholder 2"/>
          <p:cNvSpPr>
            <a:spLocks noGrp="1"/>
          </p:cNvSpPr>
          <p:nvPr>
            <p:ph idx="1"/>
          </p:nvPr>
        </p:nvSpPr>
        <p:spPr>
          <a:xfrm>
            <a:off x="234894" y="1268760"/>
            <a:ext cx="8712968" cy="4896545"/>
          </a:xfrm>
        </p:spPr>
        <p:txBody>
          <a:bodyPr/>
          <a:lstStyle/>
          <a:p>
            <a:pPr>
              <a:lnSpc>
                <a:spcPts val="3000"/>
              </a:lnSpc>
              <a:spcAft>
                <a:spcPts val="600"/>
              </a:spcAft>
            </a:pPr>
            <a:r>
              <a:rPr lang="en-US" altLang="ko-KR" b="1" dirty="0"/>
              <a:t>Conclusion</a:t>
            </a:r>
          </a:p>
          <a:p>
            <a:pPr marL="525463" lvl="1" indent="-342900">
              <a:lnSpc>
                <a:spcPts val="3000"/>
              </a:lnSpc>
              <a:spcAft>
                <a:spcPts val="600"/>
              </a:spcAft>
              <a:buFont typeface="Wingdings" panose="05000000000000000000" pitchFamily="2" charset="2"/>
              <a:buChar char="§"/>
            </a:pPr>
            <a:r>
              <a:rPr lang="en-US" altLang="ko-KR" dirty="0"/>
              <a:t>INH had substantial EBA against Mycobacterium tuberculosis strains with </a:t>
            </a:r>
            <a:r>
              <a:rPr lang="en-US" altLang="ko-KR" dirty="0" err="1"/>
              <a:t>inhA</a:t>
            </a:r>
            <a:r>
              <a:rPr lang="en-US" altLang="ko-KR" dirty="0"/>
              <a:t> mutations among patients with MDR-TB, at 10-15 mg/kg, supporting WHO recommendations for high-dose INH in this population </a:t>
            </a:r>
          </a:p>
          <a:p>
            <a:pPr marL="525463" lvl="1" indent="-342900">
              <a:lnSpc>
                <a:spcPts val="3000"/>
              </a:lnSpc>
              <a:spcAft>
                <a:spcPts val="600"/>
              </a:spcAft>
              <a:buFont typeface="Wingdings" panose="05000000000000000000" pitchFamily="2" charset="2"/>
              <a:buChar char="§"/>
            </a:pPr>
            <a:r>
              <a:rPr lang="en-US" altLang="ko-KR" dirty="0"/>
              <a:t>Activity at these doses similar to standard 5 mg/kg dose in drug-sensitive TB</a:t>
            </a:r>
          </a:p>
          <a:p>
            <a:pPr marL="525463" lvl="1" indent="-342900">
              <a:lnSpc>
                <a:spcPts val="3000"/>
              </a:lnSpc>
              <a:spcAft>
                <a:spcPts val="600"/>
              </a:spcAft>
              <a:buFont typeface="Wingdings" panose="05000000000000000000" pitchFamily="2" charset="2"/>
              <a:buChar char="§"/>
            </a:pPr>
            <a:r>
              <a:rPr lang="en-US" altLang="ko-KR" dirty="0"/>
              <a:t>Longer-term tolerability, plus efficacy of high-dose INH against strains with </a:t>
            </a:r>
            <a:r>
              <a:rPr lang="en-US" altLang="ko-KR" dirty="0" err="1"/>
              <a:t>katG</a:t>
            </a:r>
            <a:r>
              <a:rPr lang="en-US" altLang="ko-KR" dirty="0"/>
              <a:t> mutations require further study</a:t>
            </a:r>
          </a:p>
          <a:p>
            <a:pPr>
              <a:lnSpc>
                <a:spcPts val="3000"/>
              </a:lnSpc>
              <a:spcAft>
                <a:spcPts val="600"/>
              </a:spcAft>
            </a:pPr>
            <a:endParaRPr lang="ko-KR" altLang="en-US" dirty="0"/>
          </a:p>
        </p:txBody>
      </p:sp>
    </p:spTree>
    <p:extLst>
      <p:ext uri="{BB962C8B-B14F-4D97-AF65-F5344CB8AC3E}">
        <p14:creationId xmlns:p14="http://schemas.microsoft.com/office/powerpoint/2010/main" val="10933838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LONG-TERM MORTALITY AFTER TUBERCULOSIS CURE </a:t>
            </a:r>
            <a:br>
              <a:rPr lang="en-US" altLang="ko-KR" dirty="0"/>
            </a:br>
            <a:r>
              <a:rPr lang="en-US" altLang="ko-KR" dirty="0"/>
              <a:t>IN THE CIPRA HT-001 TRIAL</a:t>
            </a:r>
            <a:endParaRPr lang="ko-KR" altLang="en-US" dirty="0"/>
          </a:p>
        </p:txBody>
      </p:sp>
      <p:sp>
        <p:nvSpPr>
          <p:cNvPr id="3" name="Content Placeholder 2"/>
          <p:cNvSpPr>
            <a:spLocks noGrp="1"/>
          </p:cNvSpPr>
          <p:nvPr>
            <p:ph idx="1"/>
          </p:nvPr>
        </p:nvSpPr>
        <p:spPr>
          <a:xfrm>
            <a:off x="234894" y="1772817"/>
            <a:ext cx="8712968" cy="4392488"/>
          </a:xfrm>
        </p:spPr>
        <p:txBody>
          <a:bodyPr/>
          <a:lstStyle/>
          <a:p>
            <a:pPr marL="357188" indent="-357188">
              <a:lnSpc>
                <a:spcPts val="3000"/>
              </a:lnSpc>
              <a:spcAft>
                <a:spcPts val="2400"/>
              </a:spcAft>
            </a:pPr>
            <a:r>
              <a:rPr lang="en-US" altLang="ko-KR" sz="2000" b="1" dirty="0"/>
              <a:t>Background: </a:t>
            </a:r>
            <a:r>
              <a:rPr lang="en-US" altLang="ko-KR" sz="2000" dirty="0"/>
              <a:t>Studies from industrialized settings suggest elevated risk of long-term mortality (LTM) after TB recovery. Long-term outcomes data for individuals co-infected with TB and HIV from the developing world are limited.</a:t>
            </a:r>
          </a:p>
          <a:p>
            <a:pPr marL="357188" indent="-357188">
              <a:lnSpc>
                <a:spcPts val="3000"/>
              </a:lnSpc>
              <a:spcAft>
                <a:spcPts val="1200"/>
              </a:spcAft>
            </a:pPr>
            <a:r>
              <a:rPr lang="en-US" altLang="ko-KR" sz="2000" b="1" dirty="0"/>
              <a:t>Objective: </a:t>
            </a:r>
            <a:r>
              <a:rPr lang="en-US" altLang="ko-KR" sz="2000" dirty="0"/>
              <a:t>To investigate LTM risk after TB treatment among HIV positive patients TB at enrollment or incident TB during follow-up.</a:t>
            </a:r>
          </a:p>
          <a:p>
            <a:pPr marL="357188" indent="-357188">
              <a:lnSpc>
                <a:spcPts val="3000"/>
              </a:lnSpc>
              <a:spcAft>
                <a:spcPts val="1200"/>
              </a:spcAft>
            </a:pPr>
            <a:r>
              <a:rPr lang="en-US" altLang="ko-KR" sz="2000" b="1" dirty="0"/>
              <a:t>Methods: </a:t>
            </a:r>
            <a:r>
              <a:rPr lang="en-US" altLang="ko-KR" sz="2000" dirty="0"/>
              <a:t>A retrospective analysis of 14-year follow-up data (2005-2018) for 739 adult PLWH (151 with TB at enrollment or incident TB during follow-up) cases, 588 controls) in CIPRA HT-001 study.</a:t>
            </a:r>
          </a:p>
          <a:p>
            <a:pPr>
              <a:lnSpc>
                <a:spcPts val="3000"/>
              </a:lnSpc>
              <a:spcAft>
                <a:spcPts val="1200"/>
              </a:spcAft>
            </a:pPr>
            <a:endParaRPr lang="ko-KR" altLang="en-US" sz="20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Yvetot</a:t>
            </a:r>
            <a:r>
              <a:rPr lang="en-US" altLang="ko-KR" dirty="0">
                <a:solidFill>
                  <a:schemeClr val="tx1"/>
                </a:solidFill>
              </a:rPr>
              <a:t> J, et al. Presented at CROI 2019; Oral abstract #83</a:t>
            </a:r>
            <a:endParaRPr lang="ko-KR" altLang="ko-KR" dirty="0">
              <a:solidFill>
                <a:schemeClr val="tx1"/>
              </a:solidFill>
            </a:endParaRPr>
          </a:p>
        </p:txBody>
      </p:sp>
    </p:spTree>
    <p:extLst>
      <p:ext uri="{BB962C8B-B14F-4D97-AF65-F5344CB8AC3E}">
        <p14:creationId xmlns:p14="http://schemas.microsoft.com/office/powerpoint/2010/main" val="33848395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648072"/>
          </a:xfrm>
        </p:spPr>
        <p:txBody>
          <a:bodyPr/>
          <a:lstStyle/>
          <a:p>
            <a:r>
              <a:rPr lang="en-US" altLang="ko-KR" dirty="0"/>
              <a:t>LONG-TERM MORTALITY AFTER TUBERCULOSIS CURE IN THE CIPRA HT-001 TRIAL</a:t>
            </a:r>
            <a:endParaRPr lang="ko-KR" altLang="en-US" dirty="0"/>
          </a:p>
        </p:txBody>
      </p:sp>
      <p:sp>
        <p:nvSpPr>
          <p:cNvPr id="3" name="Content Placeholder 2"/>
          <p:cNvSpPr>
            <a:spLocks noGrp="1"/>
          </p:cNvSpPr>
          <p:nvPr>
            <p:ph idx="1"/>
          </p:nvPr>
        </p:nvSpPr>
        <p:spPr>
          <a:xfrm>
            <a:off x="234894" y="1196752"/>
            <a:ext cx="8712968" cy="4968553"/>
          </a:xfrm>
        </p:spPr>
        <p:txBody>
          <a:bodyPr/>
          <a:lstStyle/>
          <a:p>
            <a:pPr>
              <a:lnSpc>
                <a:spcPts val="2700"/>
              </a:lnSpc>
              <a:spcAft>
                <a:spcPts val="600"/>
              </a:spcAft>
            </a:pPr>
            <a:r>
              <a:rPr lang="en-US" altLang="ko-KR" b="1" dirty="0"/>
              <a:t>Results</a:t>
            </a:r>
          </a:p>
          <a:p>
            <a:pPr marL="525463" lvl="1" indent="-342900">
              <a:lnSpc>
                <a:spcPts val="2700"/>
              </a:lnSpc>
              <a:spcAft>
                <a:spcPts val="600"/>
              </a:spcAft>
              <a:buFont typeface="Wingdings" panose="05000000000000000000" pitchFamily="2" charset="2"/>
              <a:buChar char="§"/>
            </a:pPr>
            <a:r>
              <a:rPr lang="en-US" altLang="ko-KR" dirty="0"/>
              <a:t>6,042 patient-years of follow-up</a:t>
            </a:r>
          </a:p>
          <a:p>
            <a:pPr marL="525463" lvl="1" indent="-342900">
              <a:lnSpc>
                <a:spcPts val="2700"/>
              </a:lnSpc>
              <a:spcAft>
                <a:spcPts val="600"/>
              </a:spcAft>
              <a:buFont typeface="Wingdings" panose="05000000000000000000" pitchFamily="2" charset="2"/>
              <a:buChar char="§"/>
            </a:pPr>
            <a:r>
              <a:rPr lang="en-US" altLang="ko-KR" dirty="0"/>
              <a:t>Median (IQR) time to incident TB diagnosis 1.74 years (0.59, 3.14)</a:t>
            </a:r>
          </a:p>
          <a:p>
            <a:pPr marL="525463" lvl="1" indent="-342900">
              <a:lnSpc>
                <a:spcPts val="2700"/>
              </a:lnSpc>
              <a:spcAft>
                <a:spcPts val="600"/>
              </a:spcAft>
              <a:buFont typeface="Wingdings" panose="05000000000000000000" pitchFamily="2" charset="2"/>
              <a:buChar char="§"/>
            </a:pPr>
            <a:r>
              <a:rPr lang="en-US" altLang="ko-KR" dirty="0"/>
              <a:t>134 (89%) participants in TB cohort survived 8 months after TB diagnosis and were included in analysis</a:t>
            </a:r>
          </a:p>
          <a:p>
            <a:pPr marL="525463" lvl="1" indent="-342900">
              <a:lnSpc>
                <a:spcPts val="2700"/>
              </a:lnSpc>
              <a:spcAft>
                <a:spcPts val="600"/>
              </a:spcAft>
              <a:buFont typeface="Wingdings" panose="05000000000000000000" pitchFamily="2" charset="2"/>
              <a:buChar char="§"/>
            </a:pPr>
            <a:r>
              <a:rPr lang="en-US" altLang="ko-KR" dirty="0"/>
              <a:t>574 (98%) participants in non-TB cohort survived 8 months after enrollment and were included in analysis</a:t>
            </a:r>
          </a:p>
          <a:p>
            <a:pPr marL="525463" lvl="1" indent="-342900">
              <a:lnSpc>
                <a:spcPts val="2700"/>
              </a:lnSpc>
              <a:spcAft>
                <a:spcPts val="600"/>
              </a:spcAft>
              <a:buFont typeface="Wingdings" panose="05000000000000000000" pitchFamily="2" charset="2"/>
              <a:buChar char="§"/>
            </a:pPr>
            <a:r>
              <a:rPr lang="en-US" altLang="ko-KR" dirty="0"/>
              <a:t>Starting 8 months after TB diagnosis or enrollment, mortality during follow-up was:</a:t>
            </a:r>
          </a:p>
          <a:p>
            <a:pPr marL="882650" lvl="3" indent="-342900">
              <a:lnSpc>
                <a:spcPts val="2700"/>
              </a:lnSpc>
              <a:spcAft>
                <a:spcPts val="600"/>
              </a:spcAft>
              <a:buFont typeface="Calibri" panose="020F0502020204030204" pitchFamily="34" charset="0"/>
              <a:buChar char="‒"/>
            </a:pPr>
            <a:r>
              <a:rPr lang="en-US" altLang="ko-KR" dirty="0"/>
              <a:t>17.9% in the TB cohort</a:t>
            </a:r>
          </a:p>
          <a:p>
            <a:pPr marL="882650" lvl="3" indent="-342900">
              <a:lnSpc>
                <a:spcPts val="2700"/>
              </a:lnSpc>
              <a:spcAft>
                <a:spcPts val="600"/>
              </a:spcAft>
              <a:buFont typeface="Calibri" panose="020F0502020204030204" pitchFamily="34" charset="0"/>
              <a:buChar char="‒"/>
            </a:pPr>
            <a:r>
              <a:rPr lang="en-US" altLang="ko-KR" dirty="0"/>
              <a:t>8.4% in no-TB cohort</a:t>
            </a:r>
          </a:p>
          <a:p>
            <a:pPr marL="882650" lvl="3" indent="-342900">
              <a:lnSpc>
                <a:spcPts val="2700"/>
              </a:lnSpc>
              <a:spcAft>
                <a:spcPts val="600"/>
              </a:spcAft>
              <a:buFont typeface="Calibri" panose="020F0502020204030204" pitchFamily="34" charset="0"/>
              <a:buChar char="‒"/>
            </a:pPr>
            <a:r>
              <a:rPr lang="en-US" altLang="ko-KR" dirty="0"/>
              <a:t>p&lt;0.001</a:t>
            </a:r>
          </a:p>
        </p:txBody>
      </p:sp>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Yvetot</a:t>
            </a:r>
            <a:r>
              <a:rPr lang="en-US" altLang="ko-KR" dirty="0">
                <a:solidFill>
                  <a:schemeClr val="tx1"/>
                </a:solidFill>
              </a:rPr>
              <a:t> J, et al. Presented at CROI 2019; Oral abstract #83</a:t>
            </a:r>
            <a:endParaRPr lang="ko-KR" altLang="ko-KR" dirty="0">
              <a:solidFill>
                <a:schemeClr val="tx1"/>
              </a:solidFill>
            </a:endParaRPr>
          </a:p>
        </p:txBody>
      </p:sp>
    </p:spTree>
    <p:extLst>
      <p:ext uri="{BB962C8B-B14F-4D97-AF65-F5344CB8AC3E}">
        <p14:creationId xmlns:p14="http://schemas.microsoft.com/office/powerpoint/2010/main" val="2428468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648072"/>
          </a:xfrm>
        </p:spPr>
        <p:txBody>
          <a:bodyPr/>
          <a:lstStyle/>
          <a:p>
            <a:r>
              <a:rPr lang="en-US" altLang="ko-KR" dirty="0"/>
              <a:t>LONG-TERM MORTALITY AFTER TUBERCULOSIS CURE IN THE CIPRA HT-001 TRIAL</a:t>
            </a:r>
            <a:endParaRPr lang="ko-KR" altLang="en-US"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2283" y="1426202"/>
            <a:ext cx="8221727" cy="4307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1520" y="980728"/>
            <a:ext cx="5544616" cy="369332"/>
          </a:xfrm>
          <a:prstGeom prst="rect">
            <a:avLst/>
          </a:prstGeom>
          <a:noFill/>
        </p:spPr>
        <p:txBody>
          <a:bodyPr wrap="square" rtlCol="0">
            <a:spAutoFit/>
          </a:bodyPr>
          <a:lstStyle/>
          <a:p>
            <a:r>
              <a:rPr lang="en-US" altLang="ko-KR" b="1" dirty="0"/>
              <a:t>Results – Primary Survival Analysis</a:t>
            </a:r>
            <a:endParaRPr lang="ko-KR" altLang="en-US" b="1" dirty="0"/>
          </a:p>
        </p:txBody>
      </p:sp>
      <p:sp>
        <p:nvSpPr>
          <p:cNvPr id="7"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Yvetot</a:t>
            </a:r>
            <a:r>
              <a:rPr lang="en-US" altLang="ko-KR" dirty="0">
                <a:solidFill>
                  <a:schemeClr val="tx1"/>
                </a:solidFill>
              </a:rPr>
              <a:t> J, et al. Presented at CROI 2019; Oral abstract #83</a:t>
            </a:r>
            <a:endParaRPr lang="ko-KR" altLang="ko-KR" dirty="0">
              <a:solidFill>
                <a:schemeClr val="tx1"/>
              </a:solidFill>
            </a:endParaRPr>
          </a:p>
        </p:txBody>
      </p:sp>
    </p:spTree>
    <p:extLst>
      <p:ext uri="{BB962C8B-B14F-4D97-AF65-F5344CB8AC3E}">
        <p14:creationId xmlns:p14="http://schemas.microsoft.com/office/powerpoint/2010/main" val="12283833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052736"/>
            <a:ext cx="8712968" cy="5112569"/>
          </a:xfrm>
        </p:spPr>
        <p:txBody>
          <a:bodyPr/>
          <a:lstStyle/>
          <a:p>
            <a:pPr>
              <a:lnSpc>
                <a:spcPts val="2900"/>
              </a:lnSpc>
              <a:spcAft>
                <a:spcPts val="600"/>
              </a:spcAft>
            </a:pPr>
            <a:r>
              <a:rPr lang="en-US" altLang="ko-KR" b="1" dirty="0"/>
              <a:t>Conclusions</a:t>
            </a:r>
          </a:p>
          <a:p>
            <a:pPr marL="525463" lvl="1" indent="-342900">
              <a:lnSpc>
                <a:spcPts val="2900"/>
              </a:lnSpc>
              <a:spcAft>
                <a:spcPts val="600"/>
              </a:spcAft>
              <a:buFont typeface="Wingdings" panose="05000000000000000000" pitchFamily="2" charset="2"/>
              <a:buChar char="§"/>
            </a:pPr>
            <a:r>
              <a:rPr lang="en-US" altLang="ko-KR" dirty="0"/>
              <a:t>CIPRA cohort presented:</a:t>
            </a:r>
          </a:p>
          <a:p>
            <a:pPr marL="882650" lvl="3" indent="-342900">
              <a:lnSpc>
                <a:spcPts val="2900"/>
              </a:lnSpc>
              <a:spcAft>
                <a:spcPts val="600"/>
              </a:spcAft>
              <a:buFont typeface="Calibri" panose="020F0502020204030204" pitchFamily="34" charset="0"/>
              <a:buChar char="‒"/>
            </a:pPr>
            <a:r>
              <a:rPr lang="en-US" altLang="ko-KR" sz="1800" dirty="0"/>
              <a:t>Convenient sample with high TB incidence and excellent longitudinal follow-up</a:t>
            </a:r>
          </a:p>
          <a:p>
            <a:pPr marL="882650" lvl="3" indent="-342900">
              <a:lnSpc>
                <a:spcPts val="2900"/>
              </a:lnSpc>
              <a:spcAft>
                <a:spcPts val="600"/>
              </a:spcAft>
              <a:buFont typeface="Calibri" panose="020F0502020204030204" pitchFamily="34" charset="0"/>
              <a:buChar char="‒"/>
            </a:pPr>
            <a:r>
              <a:rPr lang="en-US" altLang="ko-KR" sz="1800" dirty="0"/>
              <a:t>Narrow range of CD4 count at inclusion limits this model’s ability to assess the independent predictive power of CD4 count</a:t>
            </a:r>
          </a:p>
          <a:p>
            <a:pPr marL="525463" lvl="1" indent="-342900">
              <a:lnSpc>
                <a:spcPts val="2900"/>
              </a:lnSpc>
              <a:spcAft>
                <a:spcPts val="600"/>
              </a:spcAft>
              <a:buFont typeface="Wingdings" panose="05000000000000000000" pitchFamily="2" charset="2"/>
              <a:buChar char="§"/>
            </a:pPr>
            <a:r>
              <a:rPr lang="en-US" altLang="ko-KR" dirty="0"/>
              <a:t>Nearly 3-fold increase in the hazards of death in the 10 years after TB cure for PLWH vs PLWH who have never had TB</a:t>
            </a:r>
          </a:p>
          <a:p>
            <a:pPr marL="882650" lvl="3" indent="-342900">
              <a:lnSpc>
                <a:spcPts val="2900"/>
              </a:lnSpc>
              <a:spcAft>
                <a:spcPts val="600"/>
              </a:spcAft>
              <a:buFont typeface="Calibri" panose="020F0502020204030204" pitchFamily="34" charset="0"/>
              <a:buChar char="‒"/>
            </a:pPr>
            <a:r>
              <a:rPr lang="en-US" altLang="ko-KR" sz="1600" i="1" dirty="0"/>
              <a:t>HR 3.12 (95% CI 1.81, 5.37, p&lt;0.001)</a:t>
            </a:r>
          </a:p>
          <a:p>
            <a:pPr marL="525463" lvl="1" indent="-342900">
              <a:lnSpc>
                <a:spcPts val="2900"/>
              </a:lnSpc>
              <a:spcAft>
                <a:spcPts val="600"/>
              </a:spcAft>
              <a:buFont typeface="Wingdings" panose="05000000000000000000" pitchFamily="2" charset="2"/>
              <a:buChar char="§"/>
            </a:pPr>
            <a:r>
              <a:rPr lang="en-US" altLang="ko-KR" dirty="0"/>
              <a:t>This elevated risk is consistent across multiple statistical models</a:t>
            </a:r>
          </a:p>
          <a:p>
            <a:pPr marL="525463" lvl="1" indent="-342900">
              <a:lnSpc>
                <a:spcPts val="2900"/>
              </a:lnSpc>
              <a:spcAft>
                <a:spcPts val="600"/>
              </a:spcAft>
              <a:buFont typeface="Wingdings" panose="05000000000000000000" pitchFamily="2" charset="2"/>
              <a:buChar char="§"/>
            </a:pPr>
            <a:r>
              <a:rPr lang="en-US" altLang="ko-KR" dirty="0"/>
              <a:t>More robust morbidity and mortality data are needed to inform follow-up care and identify opportunities for intervention</a:t>
            </a:r>
          </a:p>
          <a:p>
            <a:pPr marL="525463" lvl="1" indent="-342900">
              <a:lnSpc>
                <a:spcPts val="2900"/>
              </a:lnSpc>
              <a:spcAft>
                <a:spcPts val="600"/>
              </a:spcAft>
              <a:buFont typeface="Wingdings" panose="05000000000000000000" pitchFamily="2" charset="2"/>
              <a:buChar char="§"/>
            </a:pPr>
            <a:endParaRPr lang="ko-KR" altLang="en-US" dirty="0"/>
          </a:p>
        </p:txBody>
      </p:sp>
      <p:sp>
        <p:nvSpPr>
          <p:cNvPr id="4" name="Title 1"/>
          <p:cNvSpPr>
            <a:spLocks noGrp="1"/>
          </p:cNvSpPr>
          <p:nvPr>
            <p:ph type="title"/>
          </p:nvPr>
        </p:nvSpPr>
        <p:spPr>
          <a:xfrm>
            <a:off x="234894" y="332656"/>
            <a:ext cx="8712968" cy="648072"/>
          </a:xfrm>
        </p:spPr>
        <p:txBody>
          <a:bodyPr/>
          <a:lstStyle/>
          <a:p>
            <a:r>
              <a:rPr lang="en-US" altLang="ko-KR" dirty="0"/>
              <a:t>LONG-TERM MORTALITY AFTER TUBERCULOSIS CURE IN THE CIPRA HT-001 TRIAL</a:t>
            </a:r>
            <a:endParaRPr lang="ko-KR" altLang="en-US" dirty="0"/>
          </a:p>
        </p:txBody>
      </p:sp>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Yvetot</a:t>
            </a:r>
            <a:r>
              <a:rPr lang="en-US" altLang="ko-KR" dirty="0">
                <a:solidFill>
                  <a:schemeClr val="tx1"/>
                </a:solidFill>
              </a:rPr>
              <a:t> J, et al. Presented at CROI 2019; Oral abstract #83</a:t>
            </a:r>
            <a:endParaRPr lang="ko-KR" altLang="ko-KR" dirty="0">
              <a:solidFill>
                <a:schemeClr val="tx1"/>
              </a:solidFill>
            </a:endParaRPr>
          </a:p>
        </p:txBody>
      </p:sp>
    </p:spTree>
    <p:extLst>
      <p:ext uri="{BB962C8B-B14F-4D97-AF65-F5344CB8AC3E}">
        <p14:creationId xmlns:p14="http://schemas.microsoft.com/office/powerpoint/2010/main" val="18511886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3114893"/>
            <a:ext cx="5904656" cy="1569660"/>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#86, #87, #90, #112, #113 </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Posters: #564, #576, #577</a:t>
            </a:r>
            <a:endParaRPr lang="ko-KR" altLang="ko-KR" sz="2400" dirty="0">
              <a:latin typeface="Calibri" panose="020F0502020204030204" pitchFamily="34" charset="0"/>
            </a:endParaRPr>
          </a:p>
        </p:txBody>
      </p:sp>
      <p:sp>
        <p:nvSpPr>
          <p:cNvPr id="4" name="TextBox 3"/>
          <p:cNvSpPr txBox="1"/>
          <p:nvPr/>
        </p:nvSpPr>
        <p:spPr>
          <a:xfrm>
            <a:off x="683568" y="1733907"/>
            <a:ext cx="7776864" cy="830997"/>
          </a:xfrm>
          <a:prstGeom prst="rect">
            <a:avLst/>
          </a:prstGeom>
          <a:noFill/>
        </p:spPr>
        <p:txBody>
          <a:bodyPr wrap="square" rtlCol="0">
            <a:spAutoFit/>
          </a:bodyPr>
          <a:lstStyle/>
          <a:p>
            <a:pPr algn="ctr" fontAlgn="base" latinLnBrk="0"/>
            <a:r>
              <a:rPr lang="en-US" altLang="ko-KR" sz="4800" b="1" dirty="0">
                <a:latin typeface="Calibri" panose="020F0502020204030204" pitchFamily="34" charset="0"/>
              </a:rPr>
              <a:t>HCV at CROI 2019</a:t>
            </a:r>
            <a:endParaRPr lang="en-US" altLang="ko-KR" sz="4800" dirty="0">
              <a:latin typeface="Calibri" panose="020F0502020204030204" pitchFamily="34" charset="0"/>
            </a:endParaRPr>
          </a:p>
        </p:txBody>
      </p:sp>
    </p:spTree>
    <p:extLst>
      <p:ext uri="{BB962C8B-B14F-4D97-AF65-F5344CB8AC3E}">
        <p14:creationId xmlns:p14="http://schemas.microsoft.com/office/powerpoint/2010/main" val="332952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SAFETY AND PK OF SUBCUTANEOUS GS-6207, A NOVEL HIV-1 CAPSID INHIBITOR</a:t>
            </a:r>
            <a:endParaRPr lang="ko-KR" altLang="en-US" dirty="0"/>
          </a:p>
        </p:txBody>
      </p:sp>
      <p:sp>
        <p:nvSpPr>
          <p:cNvPr id="3" name="Content Placeholder 2"/>
          <p:cNvSpPr>
            <a:spLocks noGrp="1"/>
          </p:cNvSpPr>
          <p:nvPr>
            <p:ph idx="1"/>
          </p:nvPr>
        </p:nvSpPr>
        <p:spPr/>
        <p:txBody>
          <a:bodyPr/>
          <a:lstStyle/>
          <a:p>
            <a:pPr>
              <a:lnSpc>
                <a:spcPts val="2700"/>
              </a:lnSpc>
              <a:spcAft>
                <a:spcPts val="600"/>
              </a:spcAft>
            </a:pPr>
            <a:r>
              <a:rPr lang="en-US" altLang="ko-KR" b="1" dirty="0"/>
              <a:t>Conclusions</a:t>
            </a:r>
          </a:p>
          <a:p>
            <a:pPr marL="525463" lvl="1" indent="-342900">
              <a:lnSpc>
                <a:spcPts val="2700"/>
              </a:lnSpc>
              <a:spcAft>
                <a:spcPts val="600"/>
              </a:spcAft>
              <a:buFont typeface="Wingdings" panose="05000000000000000000" pitchFamily="2" charset="2"/>
              <a:buChar char="§"/>
            </a:pPr>
            <a:r>
              <a:rPr lang="en-US" altLang="ko-KR" dirty="0"/>
              <a:t>GS-6207 in single SC doses of up to 450 mg in healthy volunteers:</a:t>
            </a:r>
          </a:p>
          <a:p>
            <a:pPr marL="882650" lvl="3" indent="-342900">
              <a:lnSpc>
                <a:spcPts val="2700"/>
              </a:lnSpc>
              <a:spcAft>
                <a:spcPts val="600"/>
              </a:spcAft>
              <a:buFont typeface="Calibri" panose="020F0502020204030204" pitchFamily="34" charset="0"/>
              <a:buChar char="‒"/>
            </a:pPr>
            <a:r>
              <a:rPr lang="en-US" altLang="ko-KR" dirty="0"/>
              <a:t>Maintained systemic exposure for ≥ 24 weeks; most doses exceeded paEC</a:t>
            </a:r>
            <a:r>
              <a:rPr lang="en-US" altLang="ko-KR" baseline="-25000" dirty="0"/>
              <a:t>95</a:t>
            </a:r>
            <a:r>
              <a:rPr lang="en-US" altLang="ko-KR" dirty="0"/>
              <a:t> for ≥ 12 weeks </a:t>
            </a:r>
          </a:p>
          <a:p>
            <a:pPr marL="882650" lvl="3" indent="-342900">
              <a:lnSpc>
                <a:spcPts val="2700"/>
              </a:lnSpc>
              <a:spcAft>
                <a:spcPts val="600"/>
              </a:spcAft>
              <a:buFont typeface="Calibri" panose="020F0502020204030204" pitchFamily="34" charset="0"/>
              <a:buChar char="‒"/>
            </a:pPr>
            <a:r>
              <a:rPr lang="en-US" altLang="ko-KR" dirty="0"/>
              <a:t>Was well tolerated based on a pooled assessment of blinded safety data</a:t>
            </a:r>
          </a:p>
          <a:p>
            <a:pPr marL="525463" lvl="1" indent="-342900">
              <a:lnSpc>
                <a:spcPts val="2700"/>
              </a:lnSpc>
              <a:spcAft>
                <a:spcPts val="600"/>
              </a:spcAft>
              <a:buFont typeface="Wingdings" panose="05000000000000000000" pitchFamily="2" charset="2"/>
              <a:buChar char="§"/>
            </a:pPr>
            <a:r>
              <a:rPr lang="en-US" altLang="ko-KR" dirty="0"/>
              <a:t>Sustained delivery supports dosing interval of at least 3 months</a:t>
            </a:r>
          </a:p>
          <a:p>
            <a:pPr marL="525463" lvl="1" indent="-342900">
              <a:lnSpc>
                <a:spcPts val="2700"/>
              </a:lnSpc>
              <a:spcAft>
                <a:spcPts val="600"/>
              </a:spcAft>
              <a:buFont typeface="Wingdings" panose="05000000000000000000" pitchFamily="2" charset="2"/>
              <a:buChar char="§"/>
            </a:pPr>
            <a:r>
              <a:rPr lang="en-US" altLang="ko-KR" dirty="0"/>
              <a:t>A Phase I study in PLWH is ongoing to determine the dose and frequency of administration </a:t>
            </a:r>
          </a:p>
          <a:p>
            <a:pPr>
              <a:lnSpc>
                <a:spcPts val="2700"/>
              </a:lnSpc>
              <a:spcAft>
                <a:spcPts val="600"/>
              </a:spcAft>
            </a:pP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Sager JE, et al. Presented at CROI 2019; Oral abstract #141</a:t>
            </a:r>
            <a:endParaRPr lang="ko-KR" altLang="ko-KR" dirty="0">
              <a:solidFill>
                <a:schemeClr val="tx1"/>
              </a:solidFill>
            </a:endParaRPr>
          </a:p>
        </p:txBody>
      </p:sp>
    </p:spTree>
    <p:extLst>
      <p:ext uri="{BB962C8B-B14F-4D97-AF65-F5344CB8AC3E}">
        <p14:creationId xmlns:p14="http://schemas.microsoft.com/office/powerpoint/2010/main" val="38666007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HCV REINFECTION AMONG HIV-INFECTED MSM </a:t>
            </a:r>
            <a:br>
              <a:rPr lang="en-US" altLang="ko-KR" dirty="0"/>
            </a:br>
            <a:r>
              <a:rPr lang="en-US" altLang="ko-KR" dirty="0"/>
              <a:t>IN NEW YORK CITY</a:t>
            </a:r>
            <a:endParaRPr lang="ko-KR" altLang="en-US" dirty="0"/>
          </a:p>
        </p:txBody>
      </p:sp>
      <p:sp>
        <p:nvSpPr>
          <p:cNvPr id="3" name="Content Placeholder 2"/>
          <p:cNvSpPr>
            <a:spLocks noGrp="1"/>
          </p:cNvSpPr>
          <p:nvPr>
            <p:ph idx="1"/>
          </p:nvPr>
        </p:nvSpPr>
        <p:spPr/>
        <p:txBody>
          <a:bodyPr/>
          <a:lstStyle/>
          <a:p>
            <a:pPr>
              <a:lnSpc>
                <a:spcPts val="3000"/>
              </a:lnSpc>
              <a:spcAft>
                <a:spcPts val="600"/>
              </a:spcAft>
            </a:pPr>
            <a:r>
              <a:rPr lang="en-US" altLang="ko-KR" sz="2000" b="1" dirty="0"/>
              <a:t>Background </a:t>
            </a:r>
          </a:p>
          <a:p>
            <a:pPr marL="525463" lvl="1" indent="-342900">
              <a:lnSpc>
                <a:spcPts val="3000"/>
              </a:lnSpc>
              <a:spcAft>
                <a:spcPts val="600"/>
              </a:spcAft>
              <a:buFont typeface="Wingdings" panose="05000000000000000000" pitchFamily="2" charset="2"/>
              <a:buChar char="§"/>
            </a:pPr>
            <a:r>
              <a:rPr lang="en-US" altLang="ko-KR" sz="2000" dirty="0"/>
              <a:t>High HCV re-infection rates of 3-15% have been reported after IFN treatment in HIV-infected MSM in Europe</a:t>
            </a:r>
          </a:p>
          <a:p>
            <a:pPr marL="525463" lvl="1" indent="-342900">
              <a:lnSpc>
                <a:spcPts val="3000"/>
              </a:lnSpc>
              <a:spcAft>
                <a:spcPts val="1200"/>
              </a:spcAft>
              <a:buFont typeface="Wingdings" panose="05000000000000000000" pitchFamily="2" charset="2"/>
              <a:buChar char="§"/>
            </a:pPr>
            <a:r>
              <a:rPr lang="en-US" altLang="ko-KR" sz="2000" dirty="0"/>
              <a:t>This longitudinal study assessed HCV reinfection rates among HIV-infected MSM using data from the New York Acute Hepatitis C Surveillance Network</a:t>
            </a:r>
          </a:p>
          <a:p>
            <a:pPr>
              <a:lnSpc>
                <a:spcPts val="3000"/>
              </a:lnSpc>
              <a:spcAft>
                <a:spcPts val="600"/>
              </a:spcAft>
            </a:pPr>
            <a:r>
              <a:rPr lang="en-US" altLang="ko-KR" sz="2000" b="1" dirty="0"/>
              <a:t>Subjects: </a:t>
            </a:r>
          </a:p>
          <a:p>
            <a:pPr marL="525463" lvl="1" indent="-342900">
              <a:lnSpc>
                <a:spcPts val="3000"/>
              </a:lnSpc>
              <a:spcAft>
                <a:spcPts val="600"/>
              </a:spcAft>
              <a:buFont typeface="Wingdings" panose="05000000000000000000" pitchFamily="2" charset="2"/>
              <a:buChar char="§"/>
            </a:pPr>
            <a:r>
              <a:rPr lang="en-US" altLang="ko-KR" sz="2000" dirty="0"/>
              <a:t>305 HIV-infected MSM with documented clearance of primary HCV infection </a:t>
            </a:r>
          </a:p>
          <a:p>
            <a:pPr marL="525463" lvl="1" indent="-342900">
              <a:lnSpc>
                <a:spcPts val="3000"/>
              </a:lnSpc>
              <a:spcAft>
                <a:spcPts val="600"/>
              </a:spcAft>
              <a:buFont typeface="Wingdings" panose="05000000000000000000" pitchFamily="2" charset="2"/>
              <a:buChar char="§"/>
            </a:pPr>
            <a:r>
              <a:rPr lang="en-US" altLang="ko-KR" sz="2000" dirty="0"/>
              <a:t>Median age 45; 247 (82%) white, 55 (8%) black, 66 (22%) Hispanic </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Fierer</a:t>
            </a:r>
            <a:r>
              <a:rPr lang="en-US" altLang="ko-KR" dirty="0">
                <a:solidFill>
                  <a:schemeClr val="tx1"/>
                </a:solidFill>
              </a:rPr>
              <a:t> DS, et al. Presented at CROI 2019; Oral abstract #86</a:t>
            </a:r>
            <a:endParaRPr lang="ko-KR" altLang="ko-KR" dirty="0">
              <a:solidFill>
                <a:schemeClr val="tx1"/>
              </a:solidFill>
            </a:endParaRPr>
          </a:p>
        </p:txBody>
      </p:sp>
    </p:spTree>
    <p:extLst>
      <p:ext uri="{BB962C8B-B14F-4D97-AF65-F5344CB8AC3E}">
        <p14:creationId xmlns:p14="http://schemas.microsoft.com/office/powerpoint/2010/main" val="372919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720080"/>
          </a:xfrm>
        </p:spPr>
        <p:txBody>
          <a:bodyPr/>
          <a:lstStyle/>
          <a:p>
            <a:r>
              <a:rPr lang="en-US" altLang="ko-KR" sz="2200" dirty="0"/>
              <a:t>HCV REINFECTION AMONG HIV-INFECTED MSM IN NEW YORK CITY</a:t>
            </a:r>
            <a:endParaRPr lang="ko-KR" altLang="en-US" sz="2200" dirty="0"/>
          </a:p>
        </p:txBody>
      </p:sp>
      <p:sp>
        <p:nvSpPr>
          <p:cNvPr id="17" name="Content Placeholder 2"/>
          <p:cNvSpPr>
            <a:spLocks noGrp="1"/>
          </p:cNvSpPr>
          <p:nvPr>
            <p:ph idx="1"/>
          </p:nvPr>
        </p:nvSpPr>
        <p:spPr>
          <a:xfrm>
            <a:off x="234894" y="980729"/>
            <a:ext cx="8712968" cy="432048"/>
          </a:xfrm>
        </p:spPr>
        <p:txBody>
          <a:bodyPr/>
          <a:lstStyle/>
          <a:p>
            <a:r>
              <a:rPr lang="en-US" altLang="ko-KR" b="1" dirty="0"/>
              <a:t>Study Flow Diagram</a:t>
            </a:r>
            <a:endParaRPr lang="ko-KR" altLang="en-US" b="1" dirty="0"/>
          </a:p>
        </p:txBody>
      </p:sp>
      <p:grpSp>
        <p:nvGrpSpPr>
          <p:cNvPr id="20" name="Group 19"/>
          <p:cNvGrpSpPr/>
          <p:nvPr/>
        </p:nvGrpSpPr>
        <p:grpSpPr>
          <a:xfrm>
            <a:off x="175744" y="1486041"/>
            <a:ext cx="8851961" cy="4613352"/>
            <a:chOff x="175744" y="1486041"/>
            <a:chExt cx="8851961" cy="4613352"/>
          </a:xfrm>
        </p:grpSpPr>
        <p:grpSp>
          <p:nvGrpSpPr>
            <p:cNvPr id="16" name="Group 15"/>
            <p:cNvGrpSpPr/>
            <p:nvPr/>
          </p:nvGrpSpPr>
          <p:grpSpPr>
            <a:xfrm>
              <a:off x="175744" y="1486041"/>
              <a:ext cx="8851961" cy="4613352"/>
              <a:chOff x="107504" y="1376872"/>
              <a:chExt cx="8851961" cy="4613352"/>
            </a:xfrm>
          </p:grpSpPr>
          <p:sp>
            <p:nvSpPr>
              <p:cNvPr id="4" name="Rounded Rectangle 3"/>
              <p:cNvSpPr/>
              <p:nvPr/>
            </p:nvSpPr>
            <p:spPr>
              <a:xfrm>
                <a:off x="2627784" y="1376872"/>
                <a:ext cx="3168352" cy="900000"/>
              </a:xfrm>
              <a:prstGeom prst="round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2200" b="1" dirty="0"/>
                  <a:t>Cleared HCV: 304</a:t>
                </a:r>
                <a:endParaRPr lang="ko-KR" altLang="en-US" sz="2200" b="1" dirty="0"/>
              </a:p>
            </p:txBody>
          </p:sp>
          <p:sp>
            <p:nvSpPr>
              <p:cNvPr id="5" name="Rounded Rectangle 4"/>
              <p:cNvSpPr/>
              <p:nvPr/>
            </p:nvSpPr>
            <p:spPr>
              <a:xfrm>
                <a:off x="2627784" y="3249080"/>
                <a:ext cx="3168352" cy="900000"/>
              </a:xfrm>
              <a:prstGeom prst="round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2200" b="1" dirty="0"/>
                  <a:t>Cleared re-infection: 33</a:t>
                </a:r>
                <a:endParaRPr lang="ko-KR" altLang="en-US" sz="2200" b="1" dirty="0"/>
              </a:p>
            </p:txBody>
          </p:sp>
          <p:sp>
            <p:nvSpPr>
              <p:cNvPr id="6" name="Rounded Rectangle 5"/>
              <p:cNvSpPr/>
              <p:nvPr/>
            </p:nvSpPr>
            <p:spPr>
              <a:xfrm>
                <a:off x="2627784" y="5090224"/>
                <a:ext cx="3168352" cy="900000"/>
              </a:xfrm>
              <a:prstGeom prst="round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2200" b="1" dirty="0"/>
                  <a:t>Re-infection: 6    </a:t>
                </a:r>
                <a:endParaRPr lang="ko-KR" altLang="en-US" sz="2200" b="1" dirty="0"/>
              </a:p>
            </p:txBody>
          </p:sp>
          <p:sp>
            <p:nvSpPr>
              <p:cNvPr id="7" name="TextBox 6"/>
              <p:cNvSpPr txBox="1"/>
              <p:nvPr/>
            </p:nvSpPr>
            <p:spPr>
              <a:xfrm>
                <a:off x="4236912" y="2420888"/>
                <a:ext cx="2008688" cy="677108"/>
              </a:xfrm>
              <a:prstGeom prst="rect">
                <a:avLst/>
              </a:prstGeom>
              <a:noFill/>
            </p:spPr>
            <p:txBody>
              <a:bodyPr wrap="square" rtlCol="0">
                <a:spAutoFit/>
              </a:bodyPr>
              <a:lstStyle/>
              <a:p>
                <a:pPr algn="ctr"/>
                <a:r>
                  <a:rPr lang="en-US" altLang="ko-KR" sz="1900" dirty="0"/>
                  <a:t>followed: 845 PY</a:t>
                </a:r>
              </a:p>
              <a:p>
                <a:pPr algn="ctr"/>
                <a:r>
                  <a:rPr lang="en-US" altLang="ko-KR" sz="1900" dirty="0"/>
                  <a:t>(median 2.2yr)</a:t>
                </a:r>
                <a:endParaRPr lang="ko-KR" altLang="en-US" sz="1900" dirty="0"/>
              </a:p>
            </p:txBody>
          </p:sp>
          <p:sp>
            <p:nvSpPr>
              <p:cNvPr id="8" name="TextBox 7"/>
              <p:cNvSpPr txBox="1"/>
              <p:nvPr/>
            </p:nvSpPr>
            <p:spPr>
              <a:xfrm>
                <a:off x="5899633" y="3316571"/>
                <a:ext cx="3059832" cy="677108"/>
              </a:xfrm>
              <a:prstGeom prst="rect">
                <a:avLst/>
              </a:prstGeom>
              <a:noFill/>
            </p:spPr>
            <p:txBody>
              <a:bodyPr wrap="square" rtlCol="0">
                <a:spAutoFit/>
              </a:bodyPr>
              <a:lstStyle/>
              <a:p>
                <a:r>
                  <a:rPr lang="en-US" altLang="ko-KR" sz="1900" dirty="0"/>
                  <a:t>= incidence  4.4/100PY</a:t>
                </a:r>
              </a:p>
              <a:p>
                <a:r>
                  <a:rPr lang="en-US" altLang="ko-KR" sz="1900" dirty="0"/>
                  <a:t>median 1.9 </a:t>
                </a:r>
                <a:r>
                  <a:rPr lang="en-US" altLang="ko-KR" sz="1900" dirty="0" err="1"/>
                  <a:t>yr</a:t>
                </a:r>
                <a:r>
                  <a:rPr lang="en-US" altLang="ko-KR" sz="1900" dirty="0"/>
                  <a:t> (IQR 1.3, 3.6)</a:t>
                </a:r>
                <a:endParaRPr lang="ko-KR" altLang="en-US" sz="1900" dirty="0"/>
              </a:p>
            </p:txBody>
          </p:sp>
          <p:cxnSp>
            <p:nvCxnSpPr>
              <p:cNvPr id="10" name="Straight Arrow Connector 9"/>
              <p:cNvCxnSpPr/>
              <p:nvPr/>
            </p:nvCxnSpPr>
            <p:spPr>
              <a:xfrm>
                <a:off x="4211960" y="2276872"/>
                <a:ext cx="0" cy="972208"/>
              </a:xfrm>
              <a:prstGeom prst="straightConnector1">
                <a:avLst/>
              </a:prstGeom>
              <a:ln w="28575">
                <a:headEnd type="none" w="med" len="med"/>
                <a:tailEnd type="triangle" w="lg" len="med"/>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4211960" y="4126624"/>
                <a:ext cx="0" cy="972208"/>
              </a:xfrm>
              <a:prstGeom prst="straightConnector1">
                <a:avLst/>
              </a:prstGeom>
              <a:ln w="28575">
                <a:headEnd type="none" w="med" len="med"/>
                <a:tailEnd type="triangle" w="lg" len="med"/>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4211960" y="4441754"/>
                <a:ext cx="2008688" cy="384721"/>
              </a:xfrm>
              <a:prstGeom prst="rect">
                <a:avLst/>
              </a:prstGeom>
              <a:noFill/>
            </p:spPr>
            <p:txBody>
              <a:bodyPr wrap="square" rtlCol="0">
                <a:spAutoFit/>
              </a:bodyPr>
              <a:lstStyle/>
              <a:p>
                <a:pPr algn="ctr"/>
                <a:r>
                  <a:rPr lang="en-US" altLang="ko-KR" sz="1900" dirty="0"/>
                  <a:t>followed: 69PY</a:t>
                </a:r>
                <a:endParaRPr lang="ko-KR" altLang="en-US" sz="1900" dirty="0"/>
              </a:p>
            </p:txBody>
          </p:sp>
          <p:sp>
            <p:nvSpPr>
              <p:cNvPr id="13" name="TextBox 12"/>
              <p:cNvSpPr txBox="1"/>
              <p:nvPr/>
            </p:nvSpPr>
            <p:spPr>
              <a:xfrm>
                <a:off x="5832648" y="5210032"/>
                <a:ext cx="3059832" cy="677108"/>
              </a:xfrm>
              <a:prstGeom prst="rect">
                <a:avLst/>
              </a:prstGeom>
              <a:noFill/>
            </p:spPr>
            <p:txBody>
              <a:bodyPr wrap="square" rtlCol="0">
                <a:spAutoFit/>
              </a:bodyPr>
              <a:lstStyle/>
              <a:p>
                <a:r>
                  <a:rPr lang="en-US" altLang="ko-KR" sz="1900" dirty="0"/>
                  <a:t>= incidence  8.7/100PY</a:t>
                </a:r>
              </a:p>
              <a:p>
                <a:r>
                  <a:rPr lang="en-US" altLang="ko-KR" sz="1900" dirty="0"/>
                  <a:t>median 1.1 </a:t>
                </a:r>
                <a:r>
                  <a:rPr lang="en-US" altLang="ko-KR" sz="1900" dirty="0" err="1"/>
                  <a:t>yr</a:t>
                </a:r>
                <a:r>
                  <a:rPr lang="en-US" altLang="ko-KR" sz="1900" dirty="0"/>
                  <a:t> (IQR 0.6, </a:t>
                </a:r>
                <a:r>
                  <a:rPr lang="en-US" altLang="ko-KR" sz="1900" u="sng" dirty="0"/>
                  <a:t>2.5</a:t>
                </a:r>
                <a:r>
                  <a:rPr lang="en-US" altLang="ko-KR" sz="1900" dirty="0"/>
                  <a:t>)</a:t>
                </a:r>
                <a:endParaRPr lang="ko-KR" altLang="en-US" sz="1900" dirty="0"/>
              </a:p>
            </p:txBody>
          </p:sp>
          <p:sp>
            <p:nvSpPr>
              <p:cNvPr id="15" name="TextBox 14"/>
              <p:cNvSpPr txBox="1"/>
              <p:nvPr/>
            </p:nvSpPr>
            <p:spPr>
              <a:xfrm>
                <a:off x="107504" y="3355538"/>
                <a:ext cx="2448272" cy="707886"/>
              </a:xfrm>
              <a:prstGeom prst="rect">
                <a:avLst/>
              </a:prstGeom>
              <a:noFill/>
            </p:spPr>
            <p:txBody>
              <a:bodyPr wrap="square" rtlCol="0">
                <a:spAutoFit/>
              </a:bodyPr>
              <a:lstStyle/>
              <a:p>
                <a:pPr algn="ctr"/>
                <a:r>
                  <a:rPr lang="en-US" altLang="ko-KR" sz="2000" dirty="0"/>
                  <a:t>4 men without</a:t>
                </a:r>
              </a:p>
              <a:p>
                <a:pPr algn="ctr"/>
                <a:r>
                  <a:rPr lang="en-US" altLang="ko-KR" sz="2000" dirty="0"/>
                  <a:t>subsequent clearance</a:t>
                </a:r>
                <a:endParaRPr lang="ko-KR" altLang="en-US" sz="2000" dirty="0"/>
              </a:p>
            </p:txBody>
          </p:sp>
        </p:grpSp>
        <p:sp>
          <p:nvSpPr>
            <p:cNvPr id="18" name="Rectangle 17"/>
            <p:cNvSpPr/>
            <p:nvPr/>
          </p:nvSpPr>
          <p:spPr>
            <a:xfrm>
              <a:off x="7164288" y="3404294"/>
              <a:ext cx="1152000" cy="360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7164288" y="5289393"/>
              <a:ext cx="1152000" cy="360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Fierer</a:t>
            </a:r>
            <a:r>
              <a:rPr lang="en-US" altLang="ko-KR" dirty="0">
                <a:solidFill>
                  <a:schemeClr val="tx1"/>
                </a:solidFill>
              </a:rPr>
              <a:t> DS, et al. Presented at CROI 2019; Oral abstract #86</a:t>
            </a:r>
            <a:endParaRPr lang="ko-KR" altLang="ko-KR" dirty="0">
              <a:solidFill>
                <a:schemeClr val="tx1"/>
              </a:solidFill>
            </a:endParaRPr>
          </a:p>
        </p:txBody>
      </p:sp>
    </p:spTree>
    <p:extLst>
      <p:ext uri="{BB962C8B-B14F-4D97-AF65-F5344CB8AC3E}">
        <p14:creationId xmlns:p14="http://schemas.microsoft.com/office/powerpoint/2010/main" val="12361440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040561"/>
          </a:xfrm>
        </p:spPr>
        <p:txBody>
          <a:bodyPr/>
          <a:lstStyle/>
          <a:p>
            <a:pPr>
              <a:lnSpc>
                <a:spcPts val="2700"/>
              </a:lnSpc>
              <a:spcAft>
                <a:spcPts val="600"/>
              </a:spcAft>
            </a:pPr>
            <a:r>
              <a:rPr lang="en-US" altLang="ko-KR" b="1" dirty="0"/>
              <a:t>Conclusions</a:t>
            </a:r>
          </a:p>
          <a:p>
            <a:pPr marL="525463" lvl="1" indent="-342900">
              <a:lnSpc>
                <a:spcPts val="2700"/>
              </a:lnSpc>
              <a:spcAft>
                <a:spcPts val="600"/>
              </a:spcAft>
              <a:buFont typeface="Wingdings" panose="05000000000000000000" pitchFamily="2" charset="2"/>
              <a:buChar char="§"/>
            </a:pPr>
            <a:r>
              <a:rPr lang="en-US" altLang="ko-KR" dirty="0"/>
              <a:t>HCV re-infection rate in NYC is 4.4/100 PY</a:t>
            </a:r>
          </a:p>
          <a:p>
            <a:pPr marL="882651" lvl="1" indent="-342900">
              <a:lnSpc>
                <a:spcPts val="2700"/>
              </a:lnSpc>
              <a:spcAft>
                <a:spcPts val="600"/>
              </a:spcAft>
              <a:buFont typeface="Calibri" panose="020F0502020204030204" pitchFamily="34" charset="0"/>
              <a:buChar char="‒"/>
            </a:pPr>
            <a:r>
              <a:rPr lang="en-US" altLang="ko-KR" spc="-30" dirty="0"/>
              <a:t>&gt;7 times the primary infection rate in NYC, similar to pattern seen in Europe</a:t>
            </a:r>
          </a:p>
          <a:p>
            <a:pPr marL="525463" lvl="1" indent="-342900">
              <a:lnSpc>
                <a:spcPts val="2700"/>
              </a:lnSpc>
              <a:spcAft>
                <a:spcPts val="600"/>
              </a:spcAft>
              <a:buFont typeface="Wingdings" panose="05000000000000000000" pitchFamily="2" charset="2"/>
              <a:buChar char="§"/>
            </a:pPr>
            <a:r>
              <a:rPr lang="en-US" altLang="ko-KR" dirty="0"/>
              <a:t>High re-infection rate demonstrates the inadequate level of HCV treatment among MSM in NYC, despite DAA “availability” in NYC since Dec ’13</a:t>
            </a:r>
          </a:p>
          <a:p>
            <a:pPr marL="525463" lvl="1" indent="-342900">
              <a:lnSpc>
                <a:spcPts val="2700"/>
              </a:lnSpc>
              <a:spcAft>
                <a:spcPts val="600"/>
              </a:spcAft>
              <a:buFont typeface="Wingdings" panose="05000000000000000000" pitchFamily="2" charset="2"/>
              <a:buChar char="§"/>
            </a:pPr>
            <a:r>
              <a:rPr lang="en-US" altLang="ko-KR" dirty="0"/>
              <a:t>Large difference between primary and re-infection rates suggests HCV risk is not distributed evenly among all HIV-infected MSM, but is concentrated among much smaller sub-population</a:t>
            </a:r>
          </a:p>
          <a:p>
            <a:pPr marL="882651" lvl="1" indent="-342900">
              <a:lnSpc>
                <a:spcPts val="2700"/>
              </a:lnSpc>
              <a:spcAft>
                <a:spcPts val="600"/>
              </a:spcAft>
              <a:buFont typeface="Calibri" panose="020F0502020204030204" pitchFamily="34" charset="0"/>
              <a:buChar char="‒"/>
            </a:pPr>
            <a:r>
              <a:rPr lang="en-US" altLang="ko-KR" dirty="0"/>
              <a:t>Subpopulation has higher prevalence, higher transmission risks, or both</a:t>
            </a:r>
          </a:p>
          <a:p>
            <a:pPr marL="525463" lvl="1" indent="-342900">
              <a:lnSpc>
                <a:spcPts val="2700"/>
              </a:lnSpc>
              <a:spcAft>
                <a:spcPts val="600"/>
              </a:spcAft>
              <a:buFont typeface="Wingdings" panose="05000000000000000000" pitchFamily="2" charset="2"/>
              <a:buChar char="§"/>
            </a:pPr>
            <a:r>
              <a:rPr lang="en-US" altLang="ko-KR" dirty="0"/>
              <a:t>Higher rate in Latinos suggests healthcare disparity (well known in the US)</a:t>
            </a:r>
          </a:p>
          <a:p>
            <a:pPr marL="525463" lvl="1" indent="-342900">
              <a:lnSpc>
                <a:spcPts val="2700"/>
              </a:lnSpc>
              <a:spcAft>
                <a:spcPts val="600"/>
              </a:spcAft>
              <a:buFont typeface="Wingdings" panose="05000000000000000000" pitchFamily="2" charset="2"/>
              <a:buChar char="§"/>
            </a:pPr>
            <a:r>
              <a:rPr lang="en-US" altLang="ko-KR" dirty="0"/>
              <a:t>Suggests transmission among HIV-infected MSM not as inefficient as believed</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Fierer</a:t>
            </a:r>
            <a:r>
              <a:rPr lang="en-US" altLang="ko-KR" dirty="0">
                <a:solidFill>
                  <a:schemeClr val="tx1"/>
                </a:solidFill>
              </a:rPr>
              <a:t> DS, et al. Presented at CROI 2019; Oral abstract #86</a:t>
            </a:r>
            <a:endParaRPr lang="ko-KR" altLang="ko-KR" dirty="0">
              <a:solidFill>
                <a:schemeClr val="tx1"/>
              </a:solidFill>
            </a:endParaRPr>
          </a:p>
        </p:txBody>
      </p:sp>
      <p:sp>
        <p:nvSpPr>
          <p:cNvPr id="5" name="Title 1"/>
          <p:cNvSpPr>
            <a:spLocks noGrp="1"/>
          </p:cNvSpPr>
          <p:nvPr>
            <p:ph type="title"/>
          </p:nvPr>
        </p:nvSpPr>
        <p:spPr>
          <a:xfrm>
            <a:off x="234894" y="332656"/>
            <a:ext cx="8712968" cy="720080"/>
          </a:xfrm>
        </p:spPr>
        <p:txBody>
          <a:bodyPr/>
          <a:lstStyle/>
          <a:p>
            <a:r>
              <a:rPr lang="en-US" altLang="ko-KR" sz="2200" dirty="0"/>
              <a:t>HCV REINFECTION AMONG HIV-INFECTED MSM IN NEW YORK CITY</a:t>
            </a:r>
            <a:endParaRPr lang="ko-KR" altLang="en-US" sz="2200" dirty="0"/>
          </a:p>
        </p:txBody>
      </p:sp>
    </p:spTree>
    <p:extLst>
      <p:ext uri="{BB962C8B-B14F-4D97-AF65-F5344CB8AC3E}">
        <p14:creationId xmlns:p14="http://schemas.microsoft.com/office/powerpoint/2010/main" val="6748883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 PHASE 1 STUDY OF LEDIPASVIR/SOFOSBUVIR IN PREGNANT WOMEN WITH HEPATITIS C VIRUS</a:t>
            </a:r>
            <a:endParaRPr lang="ko-KR" altLang="en-US" dirty="0"/>
          </a:p>
        </p:txBody>
      </p:sp>
      <p:sp>
        <p:nvSpPr>
          <p:cNvPr id="3" name="Content Placeholder 2"/>
          <p:cNvSpPr>
            <a:spLocks noGrp="1"/>
          </p:cNvSpPr>
          <p:nvPr>
            <p:ph idx="1"/>
          </p:nvPr>
        </p:nvSpPr>
        <p:spPr>
          <a:xfrm>
            <a:off x="234894" y="1412776"/>
            <a:ext cx="8712968" cy="4752529"/>
          </a:xfrm>
        </p:spPr>
        <p:txBody>
          <a:bodyPr/>
          <a:lstStyle/>
          <a:p>
            <a:pPr marL="357188" indent="-357188">
              <a:spcAft>
                <a:spcPts val="1200"/>
              </a:spcAft>
            </a:pPr>
            <a:r>
              <a:rPr lang="en-US" altLang="ko-KR" sz="1800" b="1" dirty="0"/>
              <a:t>Objective: </a:t>
            </a:r>
            <a:r>
              <a:rPr lang="en-US" altLang="ko-KR" sz="1800" dirty="0"/>
              <a:t>To define the safety of and virologic response to ledipasvir 90mg-sofosbuvir 200mg (LDV/SOF) therapy in pregnancy.</a:t>
            </a:r>
          </a:p>
          <a:p>
            <a:pPr marL="357188" indent="-357188">
              <a:spcAft>
                <a:spcPts val="1200"/>
              </a:spcAft>
            </a:pPr>
            <a:endParaRPr lang="en-US" altLang="ko-KR" sz="1800" dirty="0"/>
          </a:p>
          <a:p>
            <a:pPr>
              <a:spcAft>
                <a:spcPts val="300"/>
              </a:spcAft>
            </a:pPr>
            <a:r>
              <a:rPr lang="en-US" altLang="ko-KR" sz="1800" b="1" dirty="0"/>
              <a:t>Subjects/Design: </a:t>
            </a:r>
          </a:p>
          <a:p>
            <a:pPr marL="468313" lvl="1" indent="-285750">
              <a:spcAft>
                <a:spcPts val="300"/>
              </a:spcAft>
              <a:buFont typeface="Wingdings" panose="05000000000000000000" pitchFamily="2" charset="2"/>
              <a:buChar char="§"/>
            </a:pPr>
            <a:r>
              <a:rPr lang="en-US" altLang="ko-KR" sz="1800" dirty="0"/>
              <a:t>Open-label, phase 1 study among 8 HIV-negative women with chronic genotype 1 HCV infection </a:t>
            </a:r>
          </a:p>
          <a:p>
            <a:pPr marL="468313" lvl="1" indent="-285750">
              <a:spcAft>
                <a:spcPts val="1200"/>
              </a:spcAft>
              <a:buFont typeface="Wingdings" panose="05000000000000000000" pitchFamily="2" charset="2"/>
              <a:buChar char="§"/>
            </a:pPr>
            <a:r>
              <a:rPr lang="en-US" altLang="ko-KR" sz="1800" dirty="0"/>
              <a:t>Enrolled at 23-24 weeks of gestation in 12-week course of LDV/SOF</a:t>
            </a:r>
          </a:p>
          <a:p>
            <a:pPr marL="468313" lvl="1" indent="-285750">
              <a:spcAft>
                <a:spcPts val="1200"/>
              </a:spcAft>
              <a:buFont typeface="Wingdings" panose="05000000000000000000" pitchFamily="2" charset="2"/>
              <a:buChar char="§"/>
            </a:pPr>
            <a:endParaRPr lang="en-US" altLang="ko-KR" sz="1800" dirty="0"/>
          </a:p>
          <a:p>
            <a:pPr>
              <a:spcAft>
                <a:spcPts val="300"/>
              </a:spcAft>
            </a:pPr>
            <a:r>
              <a:rPr lang="en-US" altLang="ko-KR" sz="1800" b="1" dirty="0"/>
              <a:t>Results/Conclusions: </a:t>
            </a:r>
          </a:p>
          <a:p>
            <a:pPr marL="468313" lvl="1" indent="-285750">
              <a:spcAft>
                <a:spcPts val="300"/>
              </a:spcAft>
              <a:buFont typeface="Wingdings" panose="05000000000000000000" pitchFamily="2" charset="2"/>
              <a:buChar char="§"/>
            </a:pPr>
            <a:r>
              <a:rPr lang="en-US" altLang="ko-KR" sz="1800" dirty="0"/>
              <a:t>In this first study of HCV treatment during pregnancy, LDV/SOF was safe for pregnant women and effective for HCV cure</a:t>
            </a:r>
          </a:p>
          <a:p>
            <a:pPr marL="735013" lvl="1" indent="-285750">
              <a:spcAft>
                <a:spcPts val="300"/>
              </a:spcAft>
              <a:buFont typeface="Calibri" panose="020F0502020204030204" pitchFamily="34" charset="0"/>
              <a:buChar char="‒"/>
            </a:pPr>
            <a:r>
              <a:rPr lang="en-US" altLang="ko-KR" sz="1800" dirty="0"/>
              <a:t>100% of women were cured of HCV; all infants are HCV-negative to date</a:t>
            </a:r>
          </a:p>
          <a:p>
            <a:pPr marL="735013" lvl="1" indent="-285750">
              <a:spcAft>
                <a:spcPts val="300"/>
              </a:spcAft>
              <a:buFont typeface="Calibri" panose="020F0502020204030204" pitchFamily="34" charset="0"/>
              <a:buChar char="‒"/>
            </a:pPr>
            <a:r>
              <a:rPr lang="en-US" altLang="ko-KR" sz="1800" dirty="0"/>
              <a:t>LDV/SOF was well tolerated; treatment related AEs were mild/ moderate </a:t>
            </a:r>
          </a:p>
          <a:p>
            <a:pPr marL="468313" lvl="1" indent="-285750">
              <a:spcAft>
                <a:spcPts val="300"/>
              </a:spcAft>
              <a:buFont typeface="Wingdings" panose="05000000000000000000" pitchFamily="2" charset="2"/>
              <a:buChar char="§"/>
            </a:pPr>
            <a:r>
              <a:rPr lang="en-US" altLang="ko-KR" sz="1800" dirty="0"/>
              <a:t>No infant safety concerns to date after LDV/SOF in utero exposure</a:t>
            </a:r>
          </a:p>
          <a:p>
            <a:pPr>
              <a:spcAft>
                <a:spcPts val="300"/>
              </a:spcAft>
            </a:pPr>
            <a:endParaRPr lang="ko-KR" altLang="en-US" sz="18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Chappell KA, et al. Presented at CROI 2019; Oral abstract #87</a:t>
            </a:r>
            <a:endParaRPr lang="ko-KR" altLang="ko-KR" dirty="0">
              <a:solidFill>
                <a:schemeClr val="tx1"/>
              </a:solidFill>
            </a:endParaRPr>
          </a:p>
        </p:txBody>
      </p:sp>
    </p:spTree>
    <p:extLst>
      <p:ext uri="{BB962C8B-B14F-4D97-AF65-F5344CB8AC3E}">
        <p14:creationId xmlns:p14="http://schemas.microsoft.com/office/powerpoint/2010/main" val="13432675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HIV VIREMIA AND LOW CD4+ INCREASE HCC RISK</a:t>
            </a:r>
            <a:br>
              <a:rPr lang="en-US" altLang="ko-KR" dirty="0"/>
            </a:br>
            <a:r>
              <a:rPr lang="en-US" altLang="ko-KR" dirty="0"/>
              <a:t>IN THOSE WITHOUT ADVANCED LIVER FIBROSIS</a:t>
            </a:r>
            <a:endParaRPr lang="ko-KR" altLang="en-US" dirty="0"/>
          </a:p>
        </p:txBody>
      </p:sp>
      <p:sp>
        <p:nvSpPr>
          <p:cNvPr id="3" name="Content Placeholder 2"/>
          <p:cNvSpPr>
            <a:spLocks noGrp="1"/>
          </p:cNvSpPr>
          <p:nvPr>
            <p:ph idx="1"/>
          </p:nvPr>
        </p:nvSpPr>
        <p:spPr/>
        <p:txBody>
          <a:bodyPr/>
          <a:lstStyle/>
          <a:p>
            <a:pPr marL="357188" indent="-357188">
              <a:lnSpc>
                <a:spcPts val="3000"/>
              </a:lnSpc>
              <a:spcAft>
                <a:spcPts val="1200"/>
              </a:spcAft>
            </a:pPr>
            <a:r>
              <a:rPr lang="en-US" altLang="ko-KR" sz="2000" b="1" dirty="0"/>
              <a:t>Background: </a:t>
            </a:r>
            <a:r>
              <a:rPr lang="en-US" altLang="ko-KR" sz="2000" dirty="0"/>
              <a:t>Despite rising incidence of hepatocellular carcinoma (HCC) in HIV+ patients, few studies have evaluated determinants of HCC during the ART era.</a:t>
            </a:r>
          </a:p>
          <a:p>
            <a:pPr marL="357188" indent="-357188">
              <a:lnSpc>
                <a:spcPts val="3000"/>
              </a:lnSpc>
              <a:spcAft>
                <a:spcPts val="1200"/>
              </a:spcAft>
            </a:pPr>
            <a:r>
              <a:rPr lang="en-US" altLang="ko-KR" sz="2000" b="1" dirty="0"/>
              <a:t>Objective: </a:t>
            </a:r>
            <a:r>
              <a:rPr lang="en-US" altLang="ko-KR" sz="2000" dirty="0"/>
              <a:t>To evaluate HIV-related and traditional risk factors for HCC in a large cohort of HIV+ patients.</a:t>
            </a:r>
          </a:p>
          <a:p>
            <a:pPr marL="357188" indent="-357188">
              <a:lnSpc>
                <a:spcPts val="3000"/>
              </a:lnSpc>
              <a:spcAft>
                <a:spcPts val="600"/>
              </a:spcAft>
            </a:pPr>
            <a:r>
              <a:rPr lang="en-US" altLang="ko-KR" sz="2000" b="1" dirty="0"/>
              <a:t>Methods: </a:t>
            </a:r>
          </a:p>
          <a:p>
            <a:pPr marL="539751" lvl="1" indent="-357188">
              <a:lnSpc>
                <a:spcPts val="3000"/>
              </a:lnSpc>
              <a:spcAft>
                <a:spcPts val="600"/>
              </a:spcAft>
              <a:buFont typeface="Wingdings" panose="05000000000000000000" pitchFamily="2" charset="2"/>
              <a:buChar char="§"/>
            </a:pPr>
            <a:r>
              <a:rPr lang="en-US" altLang="ko-KR" sz="2000" dirty="0"/>
              <a:t>A retrospective cohort study among HIV+ patients in the Veterans Aging Cohort Study from 1999-2015 </a:t>
            </a:r>
          </a:p>
          <a:p>
            <a:pPr marL="525463" lvl="1" indent="-342900">
              <a:lnSpc>
                <a:spcPts val="3000"/>
              </a:lnSpc>
              <a:spcAft>
                <a:spcPts val="600"/>
              </a:spcAft>
              <a:buFont typeface="Wingdings" panose="05000000000000000000" pitchFamily="2" charset="2"/>
              <a:buChar char="§"/>
            </a:pPr>
            <a:r>
              <a:rPr lang="en-US" altLang="ko-KR" sz="2000" dirty="0"/>
              <a:t>At least 180 days follow-up and no HCC prior to start of follow-up</a:t>
            </a:r>
          </a:p>
          <a:p>
            <a:pPr>
              <a:lnSpc>
                <a:spcPts val="3000"/>
              </a:lnSpc>
              <a:spcAft>
                <a:spcPts val="600"/>
              </a:spcAft>
            </a:pPr>
            <a:endParaRPr lang="ko-KR" altLang="en-US" sz="20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Torgersen J, et al. Presented at CROI 2019; Oral abstract #90</a:t>
            </a:r>
            <a:endParaRPr lang="ko-KR" altLang="ko-KR" dirty="0">
              <a:solidFill>
                <a:schemeClr val="tx1"/>
              </a:solidFill>
            </a:endParaRPr>
          </a:p>
        </p:txBody>
      </p:sp>
    </p:spTree>
    <p:extLst>
      <p:ext uri="{BB962C8B-B14F-4D97-AF65-F5344CB8AC3E}">
        <p14:creationId xmlns:p14="http://schemas.microsoft.com/office/powerpoint/2010/main" val="2919775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720080"/>
          </a:xfrm>
        </p:spPr>
        <p:txBody>
          <a:bodyPr/>
          <a:lstStyle/>
          <a:p>
            <a:r>
              <a:rPr lang="en-US" altLang="ko-KR" dirty="0"/>
              <a:t>HIV VIREMIA AND LOW CD4+ INCREASE HCC RISK IN THOSE WITHOUT ADVANCED LIVER FIBROSIS</a:t>
            </a:r>
            <a:endParaRPr lang="ko-KR" altLang="en-US" dirty="0"/>
          </a:p>
        </p:txBody>
      </p:sp>
      <p:sp>
        <p:nvSpPr>
          <p:cNvPr id="3" name="Content Placeholder 2"/>
          <p:cNvSpPr>
            <a:spLocks noGrp="1"/>
          </p:cNvSpPr>
          <p:nvPr>
            <p:ph idx="1"/>
          </p:nvPr>
        </p:nvSpPr>
        <p:spPr>
          <a:xfrm>
            <a:off x="234894" y="1124744"/>
            <a:ext cx="8712968" cy="5040561"/>
          </a:xfrm>
        </p:spPr>
        <p:txBody>
          <a:bodyPr/>
          <a:lstStyle/>
          <a:p>
            <a:r>
              <a:rPr lang="en-US" altLang="ko-KR" b="1" dirty="0"/>
              <a:t>Results:</a:t>
            </a:r>
            <a:endParaRPr lang="en-US" altLang="ko-KR" dirty="0"/>
          </a:p>
        </p:txBody>
      </p:sp>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Torgersen J, et al. Presented at CROI 2019; Oral abstract #90</a:t>
            </a:r>
            <a:endParaRPr lang="ko-KR" altLang="ko-KR" dirty="0">
              <a:solidFill>
                <a:schemeClr val="tx1"/>
              </a:solidFill>
            </a:endParaRPr>
          </a:p>
        </p:txBody>
      </p:sp>
      <p:graphicFrame>
        <p:nvGraphicFramePr>
          <p:cNvPr id="4" name="Table 3"/>
          <p:cNvGraphicFramePr>
            <a:graphicFrameLocks noGrp="1"/>
          </p:cNvGraphicFramePr>
          <p:nvPr>
            <p:extLst/>
          </p:nvPr>
        </p:nvGraphicFramePr>
        <p:xfrm>
          <a:off x="323528" y="1607200"/>
          <a:ext cx="8568952" cy="4270071"/>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403471">
                <a:tc gridSpan="4">
                  <a:txBody>
                    <a:bodyPr/>
                    <a:lstStyle/>
                    <a:p>
                      <a:pPr algn="ctr" latinLnBrk="1"/>
                      <a:r>
                        <a:rPr lang="en-US" altLang="ko-KR" sz="1800" dirty="0"/>
                        <a:t>Factors Associated with HCC</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latinLnBrk="1"/>
                      <a:endParaRPr lang="ko-KR" alt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latinLnBrk="1"/>
                      <a:endParaRPr lang="ko-KR" alt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6226">
                <a:tc>
                  <a:txBody>
                    <a:bodyPr/>
                    <a:lstStyle/>
                    <a:p>
                      <a:pPr algn="ctr" latinLnBrk="1"/>
                      <a:r>
                        <a:rPr lang="en-US" altLang="ko-KR" sz="1400" b="1" dirty="0">
                          <a:solidFill>
                            <a:schemeClr val="bg1"/>
                          </a:solidFill>
                        </a:rPr>
                        <a:t>Strongly Associated Factor </a:t>
                      </a:r>
                      <a:endParaRPr lang="ko-KR" altLang="en-US" sz="1400" b="1"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r>
                        <a:rPr lang="en-US" altLang="ko-KR" sz="1400" b="1" dirty="0">
                          <a:solidFill>
                            <a:schemeClr val="bg1"/>
                          </a:solidFill>
                        </a:rPr>
                        <a:t>Hazard Ratio</a:t>
                      </a:r>
                      <a:endParaRPr lang="ko-KR" altLang="en-US" sz="1400" b="1"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r>
                        <a:rPr lang="en-US" altLang="ko-KR" sz="1400" b="1" dirty="0">
                          <a:solidFill>
                            <a:schemeClr val="bg1"/>
                          </a:solidFill>
                        </a:rPr>
                        <a:t>Independently Associated Factor </a:t>
                      </a:r>
                      <a:endParaRPr lang="ko-KR" altLang="en-US" sz="14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r>
                        <a:rPr lang="en-US" altLang="ko-KR" sz="1400" b="1" dirty="0">
                          <a:solidFill>
                            <a:schemeClr val="bg1"/>
                          </a:solidFill>
                        </a:rPr>
                        <a:t>Hazard Ratio</a:t>
                      </a:r>
                      <a:endParaRPr lang="ko-KR" altLang="en-US" sz="1400" b="1"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530374">
                <a:tc>
                  <a:txBody>
                    <a:bodyPr/>
                    <a:lstStyle/>
                    <a:p>
                      <a:pPr latinLnBrk="1">
                        <a:spcAft>
                          <a:spcPts val="600"/>
                        </a:spcAft>
                      </a:pPr>
                      <a:r>
                        <a:rPr lang="en-US" altLang="ko-KR" sz="1400" dirty="0"/>
                        <a:t>FIB-4 &gt; 3.25 </a:t>
                      </a:r>
                      <a:endParaRPr lang="ko-KR" altLang="en-US" sz="1400" dirty="0"/>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latinLnBrk="1">
                        <a:spcAft>
                          <a:spcPts val="600"/>
                        </a:spcAft>
                      </a:pPr>
                      <a:r>
                        <a:rPr lang="en-US" altLang="ko-KR" sz="1400" dirty="0"/>
                        <a:t>15.1 [9.7-23.5]</a:t>
                      </a:r>
                      <a:endParaRPr lang="ko-KR" altLang="en-US" sz="140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atinLnBrk="1">
                        <a:spcAft>
                          <a:spcPts val="600"/>
                        </a:spcAft>
                      </a:pPr>
                      <a:r>
                        <a:rPr lang="en-US" altLang="ko-KR" sz="1400" dirty="0"/>
                        <a:t>FIB-4 &lt;3.25 (36.4% of HCC events)</a:t>
                      </a:r>
                    </a:p>
                    <a:p>
                      <a:pPr marL="182563" marR="0" indent="-182563" algn="l" defTabSz="914400" rtl="0" eaLnBrk="1" fontAlgn="auto" latinLnBrk="1" hangingPunct="1">
                        <a:lnSpc>
                          <a:spcPct val="100000"/>
                        </a:lnSpc>
                        <a:spcBef>
                          <a:spcPts val="0"/>
                        </a:spcBef>
                        <a:spcAft>
                          <a:spcPts val="600"/>
                        </a:spcAft>
                        <a:buClrTx/>
                        <a:buSzTx/>
                        <a:buFont typeface="Calibri" panose="020F0502020204030204" pitchFamily="34" charset="0"/>
                        <a:buChar char="‒"/>
                        <a:tabLst/>
                        <a:defRPr/>
                      </a:pPr>
                      <a:r>
                        <a:rPr lang="en-US" altLang="ko-KR" sz="1400" dirty="0"/>
                        <a:t>Older age</a:t>
                      </a:r>
                    </a:p>
                    <a:p>
                      <a:pPr marL="182563" indent="-182563" latinLnBrk="1">
                        <a:spcAft>
                          <a:spcPts val="600"/>
                        </a:spcAft>
                        <a:buFont typeface="Calibri" panose="020F0502020204030204" pitchFamily="34" charset="0"/>
                        <a:buChar char="‒"/>
                      </a:pPr>
                      <a:r>
                        <a:rPr lang="en-US" altLang="ko-KR" sz="1400" dirty="0"/>
                        <a:t>Morbid obesity </a:t>
                      </a:r>
                    </a:p>
                    <a:p>
                      <a:pPr marL="182563" indent="-182563" latinLnBrk="1">
                        <a:spcAft>
                          <a:spcPts val="600"/>
                        </a:spcAft>
                        <a:buFont typeface="Calibri" panose="020F0502020204030204" pitchFamily="34" charset="0"/>
                        <a:buChar char="‒"/>
                      </a:pPr>
                      <a:r>
                        <a:rPr lang="en-US" altLang="ko-KR" sz="1400" dirty="0"/>
                        <a:t>Diabetes</a:t>
                      </a:r>
                    </a:p>
                    <a:p>
                      <a:pPr marL="182563" indent="-182563" latinLnBrk="1">
                        <a:spcAft>
                          <a:spcPts val="600"/>
                        </a:spcAft>
                        <a:buFont typeface="Calibri" panose="020F0502020204030204" pitchFamily="34" charset="0"/>
                        <a:buChar char="‒"/>
                      </a:pPr>
                      <a:r>
                        <a:rPr lang="en-US" altLang="ko-KR" sz="1400" spc="-20" baseline="0" dirty="0"/>
                        <a:t>≥12 </a:t>
                      </a:r>
                      <a:r>
                        <a:rPr lang="en-US" altLang="ko-KR" sz="1400" spc="-20" baseline="0" dirty="0" err="1"/>
                        <a:t>mos</a:t>
                      </a:r>
                      <a:r>
                        <a:rPr lang="en-US" altLang="ko-KR" sz="1400" spc="-20" baseline="0" dirty="0"/>
                        <a:t> unsuppressed HIV RNA</a:t>
                      </a:r>
                    </a:p>
                    <a:p>
                      <a:pPr marL="182563" indent="-182563" latinLnBrk="1">
                        <a:spcAft>
                          <a:spcPts val="600"/>
                        </a:spcAft>
                        <a:buFont typeface="Calibri" panose="020F0502020204030204" pitchFamily="34" charset="0"/>
                        <a:buChar char="‒"/>
                      </a:pPr>
                      <a:r>
                        <a:rPr lang="en-US" altLang="ko-KR" sz="1400" dirty="0"/>
                        <a:t>Lower CD4+ count</a:t>
                      </a:r>
                    </a:p>
                    <a:p>
                      <a:pPr marL="357188" indent="-174625" latinLnBrk="1">
                        <a:spcAft>
                          <a:spcPts val="600"/>
                        </a:spcAft>
                        <a:buFont typeface="Arial" panose="020B0604020202020204" pitchFamily="34" charset="0"/>
                        <a:buChar char="•"/>
                      </a:pPr>
                      <a:r>
                        <a:rPr lang="en-US" altLang="ko-KR" sz="1400" dirty="0"/>
                        <a:t>200 - 349 cells/mm³</a:t>
                      </a:r>
                    </a:p>
                    <a:p>
                      <a:pPr marL="357188" indent="-174625" latinLnBrk="1">
                        <a:spcAft>
                          <a:spcPts val="600"/>
                        </a:spcAft>
                        <a:buFont typeface="Arial" panose="020B0604020202020204" pitchFamily="34" charset="0"/>
                        <a:buChar char="•"/>
                      </a:pPr>
                      <a:r>
                        <a:rPr lang="en-US" altLang="ko-KR" sz="1400" dirty="0"/>
                        <a:t>&lt;200 cells/mm³</a:t>
                      </a:r>
                    </a:p>
                    <a:p>
                      <a:pPr marL="182563" indent="-182563" latinLnBrk="1">
                        <a:spcAft>
                          <a:spcPts val="600"/>
                        </a:spcAft>
                        <a:buFont typeface="Calibri" panose="020F0502020204030204" pitchFamily="34" charset="0"/>
                        <a:buChar char="‒"/>
                      </a:pPr>
                      <a:r>
                        <a:rPr lang="en-US" altLang="ko-KR" sz="1400" dirty="0"/>
                        <a:t>HBV co-infection </a:t>
                      </a:r>
                    </a:p>
                    <a:p>
                      <a:pPr marL="182563" indent="-182563" latinLnBrk="1">
                        <a:spcAft>
                          <a:spcPts val="600"/>
                        </a:spcAft>
                        <a:buFont typeface="Calibri" panose="020F0502020204030204" pitchFamily="34" charset="0"/>
                        <a:buChar char="‒"/>
                      </a:pPr>
                      <a:r>
                        <a:rPr lang="en-US" altLang="ko-KR" sz="1400" dirty="0"/>
                        <a:t>HCV co-infection</a:t>
                      </a:r>
                    </a:p>
                    <a:p>
                      <a:pPr marL="182563" indent="-182563" latinLnBrk="1">
                        <a:spcAft>
                          <a:spcPts val="600"/>
                        </a:spcAft>
                        <a:buFont typeface="Calibri" panose="020F0502020204030204" pitchFamily="34" charset="0"/>
                        <a:buChar char="‒"/>
                      </a:pPr>
                      <a:r>
                        <a:rPr lang="en-US" altLang="ko-KR" sz="1400" dirty="0"/>
                        <a:t>Higher HIV RNA level</a:t>
                      </a:r>
                      <a:endParaRPr lang="ko-KR" altLang="en-US" sz="14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1" hangingPunct="1">
                        <a:lnSpc>
                          <a:spcPct val="100000"/>
                        </a:lnSpc>
                        <a:spcBef>
                          <a:spcPts val="0"/>
                        </a:spcBef>
                        <a:spcAft>
                          <a:spcPts val="600"/>
                        </a:spcAft>
                        <a:buClrTx/>
                        <a:buSzTx/>
                        <a:buFontTx/>
                        <a:buNone/>
                        <a:tabLst/>
                        <a:defRPr/>
                      </a:pPr>
                      <a:endParaRPr lang="en-US" altLang="ko-KR" sz="1400" dirty="0"/>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1.4 [1.2-1.7] per 10 years</a:t>
                      </a:r>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2.6 [1.2-5.3]</a:t>
                      </a:r>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1.5 [1.1-2.1]</a:t>
                      </a:r>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2.0 [1.4-2.9]</a:t>
                      </a:r>
                    </a:p>
                    <a:p>
                      <a:pPr marL="0" marR="0" indent="0" algn="l" defTabSz="914400" rtl="0" eaLnBrk="1" fontAlgn="auto" latinLnBrk="1" hangingPunct="1">
                        <a:lnSpc>
                          <a:spcPct val="100000"/>
                        </a:lnSpc>
                        <a:spcBef>
                          <a:spcPts val="0"/>
                        </a:spcBef>
                        <a:spcAft>
                          <a:spcPts val="600"/>
                        </a:spcAft>
                        <a:buClrTx/>
                        <a:buSzTx/>
                        <a:buFontTx/>
                        <a:buNone/>
                        <a:tabLst/>
                        <a:defRPr/>
                      </a:pPr>
                      <a:endParaRPr lang="en-US" altLang="ko-KR" sz="1400" dirty="0"/>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1.5 [1.1-2.2]</a:t>
                      </a:r>
                    </a:p>
                    <a:p>
                      <a:pPr latinLnBrk="1">
                        <a:spcAft>
                          <a:spcPts val="600"/>
                        </a:spcAft>
                      </a:pPr>
                      <a:r>
                        <a:rPr lang="en-US" altLang="ko-KR" sz="1400" dirty="0"/>
                        <a:t>1.6 [1.0-2.4]</a:t>
                      </a:r>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5.2 [3.7-7.3]</a:t>
                      </a:r>
                    </a:p>
                    <a:p>
                      <a:pPr latinLnBrk="1">
                        <a:spcAft>
                          <a:spcPts val="600"/>
                        </a:spcAft>
                      </a:pPr>
                      <a:r>
                        <a:rPr lang="en-US" altLang="ko-KR" sz="1400" dirty="0"/>
                        <a:t>6.1 [4.1-9.0]</a:t>
                      </a:r>
                    </a:p>
                    <a:p>
                      <a:pPr marL="0" marR="0" indent="0" algn="l" defTabSz="914400" rtl="0" eaLnBrk="1" fontAlgn="auto" latinLnBrk="1" hangingPunct="1">
                        <a:lnSpc>
                          <a:spcPct val="100000"/>
                        </a:lnSpc>
                        <a:spcBef>
                          <a:spcPts val="0"/>
                        </a:spcBef>
                        <a:spcAft>
                          <a:spcPts val="600"/>
                        </a:spcAft>
                        <a:buClrTx/>
                        <a:buSzTx/>
                        <a:buFontTx/>
                        <a:buNone/>
                        <a:tabLst/>
                        <a:defRPr/>
                      </a:pPr>
                      <a:r>
                        <a:rPr lang="en-US" altLang="ko-KR" sz="1400" dirty="0"/>
                        <a:t>1.3 [1.1-1.4] </a:t>
                      </a:r>
                      <a:r>
                        <a:rPr lang="en-US" altLang="ko-KR" sz="1400" spc="0" dirty="0"/>
                        <a:t>per 1.0 log</a:t>
                      </a:r>
                      <a:r>
                        <a:rPr lang="en-US" altLang="ko-KR" sz="1400" spc="0" baseline="-25000" dirty="0"/>
                        <a:t>10</a:t>
                      </a:r>
                      <a:r>
                        <a:rPr lang="en-US" altLang="ko-KR" sz="1400" spc="0" dirty="0"/>
                        <a:t>copies/mL</a:t>
                      </a:r>
                      <a:r>
                        <a:rPr lang="en-US" altLang="ko-KR" sz="1400" spc="-150" dirty="0"/>
                        <a:t>)</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64405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HIV VIREMIA AND LOW CD4+ INCREASE HCC RISK IN THOSE WITHOUT ADVANCED LIVER FIBROSIS</a:t>
            </a:r>
            <a:endParaRPr lang="ko-KR" altLang="en-US" dirty="0"/>
          </a:p>
        </p:txBody>
      </p:sp>
      <p:sp>
        <p:nvSpPr>
          <p:cNvPr id="3" name="Content Placeholder 2"/>
          <p:cNvSpPr>
            <a:spLocks noGrp="1"/>
          </p:cNvSpPr>
          <p:nvPr>
            <p:ph idx="1"/>
          </p:nvPr>
        </p:nvSpPr>
        <p:spPr/>
        <p:txBody>
          <a:bodyPr/>
          <a:lstStyle/>
          <a:p>
            <a:pPr marL="357188" indent="-357188">
              <a:lnSpc>
                <a:spcPts val="2400"/>
              </a:lnSpc>
              <a:spcAft>
                <a:spcPts val="600"/>
              </a:spcAft>
            </a:pPr>
            <a:r>
              <a:rPr lang="en-US" altLang="ko-KR" b="1" dirty="0"/>
              <a:t>Conclusion: </a:t>
            </a:r>
            <a:r>
              <a:rPr lang="en-US" altLang="ko-KR" dirty="0"/>
              <a:t>Factors associated with increased risk of HCC in HIV+ patients w/o advanced liver fibrosis, beside HBV and HCV coinfection, are: </a:t>
            </a:r>
          </a:p>
          <a:p>
            <a:pPr marL="714375" indent="-357188">
              <a:lnSpc>
                <a:spcPts val="2400"/>
              </a:lnSpc>
              <a:spcAft>
                <a:spcPts val="600"/>
              </a:spcAft>
              <a:buFont typeface="Wingdings" panose="05000000000000000000" pitchFamily="2" charset="2"/>
              <a:buChar char="§"/>
            </a:pPr>
            <a:r>
              <a:rPr lang="en-US" altLang="ko-KR" dirty="0"/>
              <a:t>higher HIV RNA</a:t>
            </a:r>
          </a:p>
          <a:p>
            <a:pPr marL="714375" indent="-357188">
              <a:lnSpc>
                <a:spcPts val="2400"/>
              </a:lnSpc>
              <a:spcAft>
                <a:spcPts val="600"/>
              </a:spcAft>
              <a:buFont typeface="Wingdings" panose="05000000000000000000" pitchFamily="2" charset="2"/>
              <a:buChar char="§"/>
            </a:pPr>
            <a:r>
              <a:rPr lang="en-US" altLang="ko-KR" dirty="0"/>
              <a:t>longer duration of HIV viremia</a:t>
            </a:r>
          </a:p>
          <a:p>
            <a:pPr marL="714375" indent="-357188">
              <a:lnSpc>
                <a:spcPts val="2400"/>
              </a:lnSpc>
              <a:spcAft>
                <a:spcPts val="600"/>
              </a:spcAft>
              <a:buFont typeface="Wingdings" panose="05000000000000000000" pitchFamily="2" charset="2"/>
              <a:buChar char="§"/>
            </a:pPr>
            <a:r>
              <a:rPr lang="en-US" altLang="ko-KR" dirty="0"/>
              <a:t>greater immunosuppression</a:t>
            </a:r>
          </a:p>
          <a:p>
            <a:pPr marL="714375" indent="-357188">
              <a:lnSpc>
                <a:spcPts val="2400"/>
              </a:lnSpc>
              <a:spcAft>
                <a:spcPts val="600"/>
              </a:spcAft>
              <a:buFont typeface="Wingdings" panose="05000000000000000000" pitchFamily="2" charset="2"/>
              <a:buChar char="§"/>
            </a:pPr>
            <a:r>
              <a:rPr lang="en-US" altLang="ko-KR" dirty="0"/>
              <a:t>morbid obesity </a:t>
            </a:r>
          </a:p>
          <a:p>
            <a:pPr marL="714375" indent="-357188">
              <a:lnSpc>
                <a:spcPts val="2400"/>
              </a:lnSpc>
              <a:spcAft>
                <a:spcPts val="600"/>
              </a:spcAft>
              <a:buFont typeface="Wingdings" panose="05000000000000000000" pitchFamily="2" charset="2"/>
              <a:buChar char="§"/>
            </a:pPr>
            <a:r>
              <a:rPr lang="en-US" altLang="ko-KR" dirty="0"/>
              <a:t>diabetes</a:t>
            </a:r>
          </a:p>
          <a:p>
            <a:pPr>
              <a:lnSpc>
                <a:spcPts val="2400"/>
              </a:lnSpc>
              <a:spcAft>
                <a:spcPts val="600"/>
              </a:spcAft>
            </a:pP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Torgersen J, et al. Presented at CROI 2019; Oral abstract #90</a:t>
            </a:r>
            <a:endParaRPr lang="ko-KR" altLang="ko-KR" dirty="0">
              <a:solidFill>
                <a:schemeClr val="tx1"/>
              </a:solidFill>
            </a:endParaRPr>
          </a:p>
        </p:txBody>
      </p:sp>
    </p:spTree>
    <p:extLst>
      <p:ext uri="{BB962C8B-B14F-4D97-AF65-F5344CB8AC3E}">
        <p14:creationId xmlns:p14="http://schemas.microsoft.com/office/powerpoint/2010/main" val="38521545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lstStyle/>
          <a:p>
            <a:r>
              <a:rPr lang="en-US" altLang="ko-KR" dirty="0"/>
              <a:t>HCV LATE RELAPSE IN PATIENTS WITH DIRECTLY ACTING ANTIVIRAL–RELATED SVR 12</a:t>
            </a:r>
            <a:endParaRPr lang="ko-KR" altLang="en-US" dirty="0"/>
          </a:p>
        </p:txBody>
      </p:sp>
      <p:sp>
        <p:nvSpPr>
          <p:cNvPr id="3" name="Content Placeholder 2"/>
          <p:cNvSpPr>
            <a:spLocks noGrp="1"/>
          </p:cNvSpPr>
          <p:nvPr>
            <p:ph idx="1"/>
          </p:nvPr>
        </p:nvSpPr>
        <p:spPr>
          <a:xfrm>
            <a:off x="234894" y="1412776"/>
            <a:ext cx="8712968" cy="4752529"/>
          </a:xfrm>
        </p:spPr>
        <p:txBody>
          <a:bodyPr/>
          <a:lstStyle/>
          <a:p>
            <a:pPr marL="357188" indent="-357188">
              <a:lnSpc>
                <a:spcPts val="2300"/>
              </a:lnSpc>
              <a:spcAft>
                <a:spcPts val="1200"/>
              </a:spcAft>
            </a:pPr>
            <a:r>
              <a:rPr lang="en-US" altLang="ko-KR" sz="1800" b="1" dirty="0"/>
              <a:t>Objective: </a:t>
            </a:r>
            <a:r>
              <a:rPr lang="en-US" altLang="ko-KR" sz="1800" dirty="0"/>
              <a:t>To identify, among HCV patients with failure to a DAA regimen, those with a late relapse (after a sustained </a:t>
            </a:r>
            <a:r>
              <a:rPr lang="en-US" altLang="ko-KR" sz="1800" dirty="0" err="1"/>
              <a:t>virological</a:t>
            </a:r>
            <a:r>
              <a:rPr lang="en-US" altLang="ko-KR" sz="1800" dirty="0"/>
              <a:t> response at week 12) and to characterize the clinical, epidemiological and </a:t>
            </a:r>
            <a:r>
              <a:rPr lang="en-US" altLang="ko-KR" sz="1800" dirty="0" err="1"/>
              <a:t>virological</a:t>
            </a:r>
            <a:r>
              <a:rPr lang="en-US" altLang="ko-KR" sz="1800" dirty="0"/>
              <a:t> features of these patients.</a:t>
            </a:r>
          </a:p>
          <a:p>
            <a:pPr marL="357188" indent="-357188">
              <a:lnSpc>
                <a:spcPts val="2300"/>
              </a:lnSpc>
            </a:pPr>
            <a:r>
              <a:rPr lang="en-US" altLang="ko-KR" sz="1800" b="1" dirty="0"/>
              <a:t>Methods: </a:t>
            </a:r>
          </a:p>
          <a:p>
            <a:pPr marL="468313" lvl="1" indent="-285750">
              <a:lnSpc>
                <a:spcPts val="2300"/>
              </a:lnSpc>
              <a:buFont typeface="Wingdings" panose="05000000000000000000" pitchFamily="2" charset="2"/>
              <a:buChar char="§"/>
            </a:pPr>
            <a:r>
              <a:rPr lang="en-US" altLang="ko-KR" sz="1800" dirty="0"/>
              <a:t>129 HCV patients with non-response to an IFN-free regimen were enrolled </a:t>
            </a:r>
          </a:p>
          <a:p>
            <a:pPr marL="468313" lvl="1" indent="-285750">
              <a:lnSpc>
                <a:spcPts val="2300"/>
              </a:lnSpc>
              <a:spcAft>
                <a:spcPts val="1200"/>
              </a:spcAft>
              <a:buFont typeface="Wingdings" panose="05000000000000000000" pitchFamily="2" charset="2"/>
              <a:buChar char="§"/>
            </a:pPr>
            <a:r>
              <a:rPr lang="en-US" altLang="ko-KR" sz="1800" dirty="0"/>
              <a:t>Sanger sequencing of NS3, NS5A and NS5B was performed at failure by home-made protocols</a:t>
            </a:r>
          </a:p>
          <a:p>
            <a:pPr>
              <a:lnSpc>
                <a:spcPts val="2300"/>
              </a:lnSpc>
            </a:pPr>
            <a:r>
              <a:rPr lang="en-US" altLang="ko-KR" sz="1800" b="1" dirty="0"/>
              <a:t>Results: </a:t>
            </a:r>
            <a:r>
              <a:rPr lang="en-US" altLang="ko-KR" sz="1800" dirty="0"/>
              <a:t>Of 129 patients enrolled: </a:t>
            </a:r>
          </a:p>
          <a:p>
            <a:pPr marL="525463" lvl="1" indent="-342900">
              <a:lnSpc>
                <a:spcPts val="2300"/>
              </a:lnSpc>
              <a:buFont typeface="Wingdings" panose="05000000000000000000" pitchFamily="2" charset="2"/>
              <a:buChar char="§"/>
            </a:pPr>
            <a:r>
              <a:rPr lang="en-US" altLang="ko-KR" sz="1800" dirty="0"/>
              <a:t>8 (6.2%) experienced breakthrough </a:t>
            </a:r>
          </a:p>
          <a:p>
            <a:pPr marL="525463" lvl="1" indent="-342900">
              <a:lnSpc>
                <a:spcPts val="2300"/>
              </a:lnSpc>
              <a:buFont typeface="Wingdings" panose="05000000000000000000" pitchFamily="2" charset="2"/>
              <a:buChar char="§"/>
            </a:pPr>
            <a:r>
              <a:rPr lang="en-US" altLang="ko-KR" sz="1800" dirty="0"/>
              <a:t>15 (11.7%) non-response, </a:t>
            </a:r>
          </a:p>
          <a:p>
            <a:pPr marL="525463" lvl="1" indent="-342900">
              <a:lnSpc>
                <a:spcPts val="2300"/>
              </a:lnSpc>
              <a:buFont typeface="Wingdings" panose="05000000000000000000" pitchFamily="2" charset="2"/>
              <a:buChar char="§"/>
            </a:pPr>
            <a:r>
              <a:rPr lang="en-US" altLang="ko-KR" sz="1800" dirty="0"/>
              <a:t>99 (76.7%) a relapse by week 12 after the end of DAA therapy </a:t>
            </a:r>
          </a:p>
          <a:p>
            <a:pPr marL="525463" lvl="1" indent="-342900">
              <a:lnSpc>
                <a:spcPts val="2300"/>
              </a:lnSpc>
              <a:buFont typeface="Wingdings" panose="05000000000000000000" pitchFamily="2" charset="2"/>
              <a:buChar char="§"/>
            </a:pPr>
            <a:r>
              <a:rPr lang="en-US" altLang="ko-KR" sz="1800" dirty="0"/>
              <a:t>7 (5.4%) a late relapse (after week 12; median 24 weeks, range 24-72) </a:t>
            </a:r>
          </a:p>
          <a:p>
            <a:pPr marL="825501" lvl="1" indent="-285750">
              <a:lnSpc>
                <a:spcPts val="2300"/>
              </a:lnSpc>
              <a:buFont typeface="Calibri" panose="020F0502020204030204" pitchFamily="34" charset="0"/>
              <a:buChar char="‒"/>
            </a:pPr>
            <a:r>
              <a:rPr lang="en-US" altLang="ko-KR" sz="1400" dirty="0"/>
              <a:t>In 2 of the 7 patients with late relapse, analysis of available pre-DAA serum suggested reactivation of initial HCV strain</a:t>
            </a:r>
          </a:p>
          <a:p>
            <a:pPr marL="825501" lvl="1" indent="-285750">
              <a:lnSpc>
                <a:spcPts val="2300"/>
              </a:lnSpc>
              <a:buFont typeface="Calibri" panose="020F0502020204030204" pitchFamily="34" charset="0"/>
              <a:buChar char="‒"/>
            </a:pPr>
            <a:r>
              <a:rPr lang="en-US" altLang="ko-KR" sz="1400" dirty="0"/>
              <a:t>In the remaining 5, re‐infection cannot be excluded, as no serum samples were available.</a:t>
            </a:r>
            <a:endParaRPr lang="ko-KR" altLang="en-US" sz="14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Minichini</a:t>
            </a:r>
            <a:r>
              <a:rPr lang="en-US" altLang="ko-KR" dirty="0">
                <a:solidFill>
                  <a:schemeClr val="tx1"/>
                </a:solidFill>
              </a:rPr>
              <a:t> C, et al. Presented at CROI 2019; Poster #564</a:t>
            </a:r>
            <a:endParaRPr lang="ko-KR" altLang="ko-KR" dirty="0">
              <a:solidFill>
                <a:schemeClr val="tx1"/>
              </a:solidFill>
            </a:endParaRPr>
          </a:p>
        </p:txBody>
      </p:sp>
    </p:spTree>
    <p:extLst>
      <p:ext uri="{BB962C8B-B14F-4D97-AF65-F5344CB8AC3E}">
        <p14:creationId xmlns:p14="http://schemas.microsoft.com/office/powerpoint/2010/main" val="3547162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648072"/>
          </a:xfrm>
        </p:spPr>
        <p:txBody>
          <a:bodyPr/>
          <a:lstStyle/>
          <a:p>
            <a:r>
              <a:rPr lang="en-US" altLang="ko-KR" sz="1900" dirty="0"/>
              <a:t>HCV LATE RELAPSE IN PATIENTS WITH DIRECTLY ACTING ANTIVIRAL–RELATED SVR 12</a:t>
            </a:r>
            <a:endParaRPr lang="ko-KR" altLang="en-US" sz="1900" dirty="0"/>
          </a:p>
        </p:txBody>
      </p:sp>
      <p:sp>
        <p:nvSpPr>
          <p:cNvPr id="3" name="Content Placeholder 2"/>
          <p:cNvSpPr>
            <a:spLocks noGrp="1"/>
          </p:cNvSpPr>
          <p:nvPr>
            <p:ph idx="1"/>
          </p:nvPr>
        </p:nvSpPr>
        <p:spPr>
          <a:xfrm>
            <a:off x="234894" y="980728"/>
            <a:ext cx="8712968" cy="5184577"/>
          </a:xfrm>
        </p:spPr>
        <p:txBody>
          <a:bodyPr/>
          <a:lstStyle/>
          <a:p>
            <a:r>
              <a:rPr lang="en-US" altLang="ko-KR" sz="1800" dirty="0"/>
              <a:t>Table. Clinical and </a:t>
            </a:r>
            <a:r>
              <a:rPr lang="en-US" altLang="ko-KR" sz="1800" dirty="0" err="1"/>
              <a:t>virological</a:t>
            </a:r>
            <a:r>
              <a:rPr lang="en-US" altLang="ko-KR" sz="1800" dirty="0"/>
              <a:t> data of the 7 patients with a late relapse</a:t>
            </a:r>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200" dirty="0"/>
          </a:p>
          <a:p>
            <a:endParaRPr lang="en-US" altLang="ko-KR" sz="1200" dirty="0"/>
          </a:p>
          <a:p>
            <a:r>
              <a:rPr lang="en-US" altLang="ko-KR" sz="1200" dirty="0"/>
              <a:t>Notes: </a:t>
            </a:r>
            <a:r>
              <a:rPr lang="en-US" altLang="ko-KR" sz="1200" dirty="0" err="1"/>
              <a:t>Sof</a:t>
            </a:r>
            <a:r>
              <a:rPr lang="en-US" altLang="ko-KR" sz="1200" dirty="0"/>
              <a:t>: </a:t>
            </a:r>
            <a:r>
              <a:rPr lang="en-US" altLang="ko-KR" sz="1200" dirty="0" err="1"/>
              <a:t>sofosbuvir</a:t>
            </a:r>
            <a:r>
              <a:rPr lang="en-US" altLang="ko-KR" sz="1200" dirty="0"/>
              <a:t>; </a:t>
            </a:r>
            <a:r>
              <a:rPr lang="en-US" altLang="ko-KR" sz="1200" dirty="0" err="1"/>
              <a:t>Riba</a:t>
            </a:r>
            <a:r>
              <a:rPr lang="en-US" altLang="ko-KR" sz="1200" dirty="0"/>
              <a:t>: ribavirin, Sim: </a:t>
            </a:r>
            <a:r>
              <a:rPr lang="en-US" altLang="ko-KR" sz="1200" dirty="0" err="1"/>
              <a:t>simeprevir</a:t>
            </a:r>
            <a:r>
              <a:rPr lang="en-US" altLang="ko-KR" sz="1200" dirty="0"/>
              <a:t>; </a:t>
            </a:r>
            <a:r>
              <a:rPr lang="en-US" altLang="ko-KR" sz="1200" dirty="0" err="1"/>
              <a:t>Ldv</a:t>
            </a:r>
            <a:r>
              <a:rPr lang="en-US" altLang="ko-KR" sz="1200" dirty="0"/>
              <a:t>: </a:t>
            </a:r>
            <a:r>
              <a:rPr lang="en-US" altLang="ko-KR" sz="1200" dirty="0" err="1"/>
              <a:t>ledipasvir</a:t>
            </a:r>
            <a:r>
              <a:rPr lang="en-US" altLang="ko-KR" sz="1200" dirty="0"/>
              <a:t>; 3D: </a:t>
            </a:r>
            <a:r>
              <a:rPr lang="en-US" altLang="ko-KR" sz="1200" dirty="0" err="1"/>
              <a:t>ombirasvir</a:t>
            </a:r>
            <a:r>
              <a:rPr lang="en-US" altLang="ko-KR" sz="1200" dirty="0"/>
              <a:t>, </a:t>
            </a:r>
            <a:r>
              <a:rPr lang="en-US" altLang="ko-KR" sz="1200" dirty="0" err="1"/>
              <a:t>dasabuvir</a:t>
            </a:r>
            <a:r>
              <a:rPr lang="en-US" altLang="ko-KR" sz="1200" dirty="0"/>
              <a:t>, </a:t>
            </a:r>
            <a:r>
              <a:rPr lang="en-US" altLang="ko-KR" sz="1200" dirty="0" err="1"/>
              <a:t>paritaprevir+ritonavir</a:t>
            </a:r>
            <a:endParaRPr lang="en-US" altLang="ko-KR" sz="1200" dirty="0"/>
          </a:p>
          <a:p>
            <a:r>
              <a:rPr lang="en-US" altLang="ko-KR" sz="1200" dirty="0"/>
              <a:t>* HIV infection; Intravenous drug use; men who have sex with men; prisoners; recent history of surgery</a:t>
            </a:r>
          </a:p>
          <a:p>
            <a:endParaRPr lang="ko-KR" altLang="en-US" sz="1800" dirty="0"/>
          </a:p>
        </p:txBody>
      </p:sp>
      <p:graphicFrame>
        <p:nvGraphicFramePr>
          <p:cNvPr id="4" name="Table 3"/>
          <p:cNvGraphicFramePr>
            <a:graphicFrameLocks noGrp="1"/>
          </p:cNvGraphicFramePr>
          <p:nvPr>
            <p:extLst/>
          </p:nvPr>
        </p:nvGraphicFramePr>
        <p:xfrm>
          <a:off x="251520" y="1397000"/>
          <a:ext cx="8640959" cy="3688186"/>
        </p:xfrm>
        <a:graphic>
          <a:graphicData uri="http://schemas.openxmlformats.org/drawingml/2006/table">
            <a:tbl>
              <a:tblPr firstRow="1" bandRow="1">
                <a:tableStyleId>{21E4AEA4-8DFA-4A89-87EB-49C32662AFE0}</a:tableStyleId>
              </a:tblPr>
              <a:tblGrid>
                <a:gridCol w="50405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1080120">
                  <a:extLst>
                    <a:ext uri="{9D8B030D-6E8A-4147-A177-3AD203B41FA5}">
                      <a16:colId xmlns:a16="http://schemas.microsoft.com/office/drawing/2014/main" val="20007"/>
                    </a:ext>
                  </a:extLst>
                </a:gridCol>
                <a:gridCol w="1152128">
                  <a:extLst>
                    <a:ext uri="{9D8B030D-6E8A-4147-A177-3AD203B41FA5}">
                      <a16:colId xmlns:a16="http://schemas.microsoft.com/office/drawing/2014/main" val="20008"/>
                    </a:ext>
                  </a:extLst>
                </a:gridCol>
                <a:gridCol w="1080119">
                  <a:extLst>
                    <a:ext uri="{9D8B030D-6E8A-4147-A177-3AD203B41FA5}">
                      <a16:colId xmlns:a16="http://schemas.microsoft.com/office/drawing/2014/main" val="20009"/>
                    </a:ext>
                  </a:extLst>
                </a:gridCol>
              </a:tblGrid>
              <a:tr h="324424">
                <a:tc rowSpan="2">
                  <a:txBody>
                    <a:bodyPr/>
                    <a:lstStyle/>
                    <a:p>
                      <a:pPr algn="ctr" latinLnBrk="1"/>
                      <a:r>
                        <a:rPr lang="en-US" altLang="ko-KR" sz="1200" b="1" dirty="0">
                          <a:latin typeface="+mn-lt"/>
                        </a:rPr>
                        <a:t>Pt n⁰</a:t>
                      </a:r>
                      <a:endParaRPr lang="ko-KR" altLang="en-US" sz="12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latinLnBrk="1"/>
                      <a:r>
                        <a:rPr lang="en-US" altLang="ko-KR" sz="1200" b="1" dirty="0">
                          <a:latin typeface="+mn-lt"/>
                        </a:rPr>
                        <a:t>HCV</a:t>
                      </a:r>
                    </a:p>
                    <a:p>
                      <a:pPr algn="ctr" latinLnBrk="1"/>
                      <a:r>
                        <a:rPr lang="en-US" altLang="ko-KR" sz="1200" b="1" dirty="0">
                          <a:latin typeface="+mn-lt"/>
                        </a:rPr>
                        <a:t>genotype</a:t>
                      </a:r>
                    </a:p>
                    <a:p>
                      <a:pPr algn="ctr" latinLnBrk="1"/>
                      <a:r>
                        <a:rPr lang="en-US" altLang="ko-KR" sz="1200" b="1" dirty="0">
                          <a:latin typeface="+mn-lt"/>
                        </a:rPr>
                        <a:t>before</a:t>
                      </a:r>
                    </a:p>
                    <a:p>
                      <a:pPr algn="ctr" latinLnBrk="1"/>
                      <a:r>
                        <a:rPr lang="en-US" altLang="ko-KR" sz="1200" b="1" dirty="0">
                          <a:latin typeface="+mn-lt"/>
                        </a:rPr>
                        <a:t>DAA</a:t>
                      </a:r>
                      <a:endParaRPr lang="ko-KR" altLang="en-US" sz="12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latinLnBrk="1"/>
                      <a:r>
                        <a:rPr lang="en-US" altLang="ko-KR" sz="1200" b="1" dirty="0">
                          <a:latin typeface="+mn-lt"/>
                        </a:rPr>
                        <a:t>HCV</a:t>
                      </a:r>
                    </a:p>
                    <a:p>
                      <a:pPr algn="ctr" latinLnBrk="1"/>
                      <a:r>
                        <a:rPr lang="en-US" altLang="ko-KR" sz="1200" b="1" dirty="0">
                          <a:latin typeface="+mn-lt"/>
                        </a:rPr>
                        <a:t>Therapy</a:t>
                      </a:r>
                      <a:endParaRPr lang="ko-KR" altLang="en-US" sz="12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latinLnBrk="1"/>
                      <a:r>
                        <a:rPr lang="en-US" altLang="ko-KR" sz="1200" b="1" dirty="0">
                          <a:latin typeface="+mn-lt"/>
                        </a:rPr>
                        <a:t>Duration of HCV therapy</a:t>
                      </a:r>
                      <a:endParaRPr lang="ko-KR" altLang="en-US" sz="12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latinLnBrk="1"/>
                      <a:r>
                        <a:rPr lang="en-US" altLang="ko-KR" sz="1200" b="1" dirty="0">
                          <a:latin typeface="+mn-lt"/>
                        </a:rPr>
                        <a:t>Risk factors* for reinfection</a:t>
                      </a:r>
                      <a:endParaRPr lang="ko-KR" altLang="en-US" sz="12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latinLnBrk="1"/>
                      <a:r>
                        <a:rPr lang="en-US" altLang="ko-KR" sz="1200" b="1" dirty="0">
                          <a:latin typeface="+mn-lt"/>
                        </a:rPr>
                        <a:t>Time of Relapse</a:t>
                      </a:r>
                      <a:endParaRPr lang="ko-KR" altLang="en-US" sz="12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latinLnBrk="1"/>
                      <a:r>
                        <a:rPr lang="en-US" altLang="ko-KR" sz="1200" b="1" dirty="0">
                          <a:solidFill>
                            <a:schemeClr val="bg1"/>
                          </a:solidFill>
                          <a:latin typeface="+mn-lt"/>
                        </a:rPr>
                        <a:t>HCV</a:t>
                      </a:r>
                      <a:r>
                        <a:rPr lang="en-US" altLang="ko-KR" sz="1200" b="1" baseline="0" dirty="0">
                          <a:solidFill>
                            <a:schemeClr val="bg1"/>
                          </a:solidFill>
                          <a:latin typeface="+mn-lt"/>
                        </a:rPr>
                        <a:t> genotype at DAA failure</a:t>
                      </a:r>
                      <a:endParaRPr lang="ko-KR" altLang="en-US" sz="12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algn="ctr" latinLnBrk="1"/>
                      <a:r>
                        <a:rPr lang="en-US" altLang="ko-KR" sz="1300" b="1" dirty="0">
                          <a:latin typeface="+mn-lt"/>
                        </a:rPr>
                        <a:t>RASs at DAA failure</a:t>
                      </a:r>
                      <a:endParaRPr lang="ko-KR" altLang="en-US" sz="1300" b="1" dirty="0">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hMerge="1">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597622">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latinLnBrk="1"/>
                      <a:r>
                        <a:rPr lang="en-US" altLang="ko-KR" sz="1200" b="1" dirty="0">
                          <a:solidFill>
                            <a:schemeClr val="bg1"/>
                          </a:solidFill>
                          <a:latin typeface="+mn-lt"/>
                        </a:rPr>
                        <a:t>in NS3</a:t>
                      </a:r>
                      <a:endParaRPr lang="ko-KR" altLang="en-US" sz="12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r>
                        <a:rPr lang="en-US" altLang="ko-KR" sz="1200" b="1" dirty="0">
                          <a:solidFill>
                            <a:schemeClr val="bg1"/>
                          </a:solidFill>
                          <a:latin typeface="+mn-lt"/>
                        </a:rPr>
                        <a:t>in NS5A</a:t>
                      </a:r>
                      <a:endParaRPr lang="ko-KR" altLang="en-US" sz="12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r>
                        <a:rPr lang="en-US" altLang="ko-KR" sz="1200" b="1" dirty="0">
                          <a:solidFill>
                            <a:schemeClr val="bg1"/>
                          </a:solidFill>
                          <a:latin typeface="+mn-lt"/>
                        </a:rPr>
                        <a:t>in NS5B</a:t>
                      </a:r>
                      <a:endParaRPr lang="ko-KR" altLang="en-US" sz="12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07349">
                <a:tc>
                  <a:txBody>
                    <a:bodyPr/>
                    <a:lstStyle/>
                    <a:p>
                      <a:pPr algn="ctr" latinLnBrk="1"/>
                      <a:r>
                        <a:rPr lang="en-US" altLang="ko-KR" sz="1200" dirty="0">
                          <a:latin typeface="+mn-lt"/>
                        </a:rPr>
                        <a:t>1</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err="1">
                          <a:latin typeface="+mn-lt"/>
                        </a:rPr>
                        <a:t>Sof+Riba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no</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72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M28T, Q30H</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7349">
                <a:tc>
                  <a:txBody>
                    <a:bodyPr/>
                    <a:lstStyle/>
                    <a:p>
                      <a:pPr algn="ctr" latinLnBrk="1"/>
                      <a:r>
                        <a:rPr lang="en-US" altLang="ko-KR" sz="1200" dirty="0">
                          <a:latin typeface="+mn-lt"/>
                        </a:rPr>
                        <a:t>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err="1">
                          <a:latin typeface="+mn-lt"/>
                        </a:rPr>
                        <a:t>Sim+Sof</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no</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72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P58S</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C316N</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2248">
                <a:tc>
                  <a:txBody>
                    <a:bodyPr/>
                    <a:lstStyle/>
                    <a:p>
                      <a:pPr algn="ctr" latinLnBrk="1"/>
                      <a:r>
                        <a:rPr lang="en-US" altLang="ko-KR" sz="1200" dirty="0">
                          <a:latin typeface="+mn-lt"/>
                        </a:rPr>
                        <a:t>3</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err="1">
                          <a:latin typeface="+mn-lt"/>
                        </a:rPr>
                        <a:t>Sof+Ldv+Riba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no</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24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L28M, Y93H</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2248">
                <a:tc>
                  <a:txBody>
                    <a:bodyPr/>
                    <a:lstStyle/>
                    <a:p>
                      <a:pPr algn="ctr" latinLnBrk="1"/>
                      <a:r>
                        <a:rPr lang="en-US" altLang="ko-KR" sz="1200" dirty="0">
                          <a:latin typeface="+mn-lt"/>
                        </a:rPr>
                        <a:t>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err="1">
                          <a:latin typeface="+mn-lt"/>
                        </a:rPr>
                        <a:t>Sof+Ldv+Riba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no</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24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V170A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L28M, Y93H</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349">
                <a:tc>
                  <a:txBody>
                    <a:bodyPr/>
                    <a:lstStyle/>
                    <a:p>
                      <a:pPr algn="ctr" latinLnBrk="1"/>
                      <a:r>
                        <a:rPr lang="en-US" altLang="ko-KR" sz="1200" dirty="0">
                          <a:latin typeface="+mn-lt"/>
                        </a:rPr>
                        <a:t>5</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err="1">
                          <a:latin typeface="+mn-lt"/>
                        </a:rPr>
                        <a:t>Sof+Riba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no</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24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V107T,</a:t>
                      </a:r>
                      <a:r>
                        <a:rPr lang="en-US" altLang="ko-KR" sz="1200" baseline="0" dirty="0">
                          <a:latin typeface="+mn-lt"/>
                        </a:rPr>
                        <a:t> S122N</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L28M, Y93[C, S]</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S556G</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2248">
                <a:tc>
                  <a:txBody>
                    <a:bodyPr/>
                    <a:lstStyle/>
                    <a:p>
                      <a:pPr algn="ctr" latinLnBrk="1"/>
                      <a:r>
                        <a:rPr lang="en-US" altLang="ko-KR" sz="1200" dirty="0">
                          <a:latin typeface="+mn-lt"/>
                        </a:rPr>
                        <a:t>6</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3D</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no</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24</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1a</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Y56H,</a:t>
                      </a:r>
                      <a:r>
                        <a:rPr lang="en-US" altLang="ko-KR" sz="1200" baseline="0" dirty="0">
                          <a:latin typeface="+mn-lt"/>
                        </a:rPr>
                        <a:t> D168V</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Y93H</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L159F, C316N, S556G</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7349">
                <a:tc>
                  <a:txBody>
                    <a:bodyPr/>
                    <a:lstStyle/>
                    <a:p>
                      <a:pPr algn="ctr" latinLnBrk="1"/>
                      <a:r>
                        <a:rPr lang="en-US" altLang="ko-KR" sz="1200" dirty="0">
                          <a:latin typeface="+mn-lt"/>
                        </a:rPr>
                        <a:t>7</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err="1">
                          <a:latin typeface="+mn-lt"/>
                        </a:rPr>
                        <a:t>Sof+Ldv</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12</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surgery</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48</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1b</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L31M</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200" dirty="0">
                          <a:latin typeface="+mn-lt"/>
                        </a:rPr>
                        <a:t>/</a:t>
                      </a:r>
                      <a:endParaRPr lang="ko-KR" altLang="en-US" sz="120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Minichini</a:t>
            </a:r>
            <a:r>
              <a:rPr lang="en-US" altLang="ko-KR" dirty="0">
                <a:solidFill>
                  <a:schemeClr val="tx1"/>
                </a:solidFill>
              </a:rPr>
              <a:t> C, et al. Presented at CROI 2019; Poster #564</a:t>
            </a:r>
            <a:endParaRPr lang="ko-KR" altLang="ko-KR" dirty="0">
              <a:solidFill>
                <a:schemeClr val="tx1"/>
              </a:solidFill>
            </a:endParaRPr>
          </a:p>
        </p:txBody>
      </p:sp>
    </p:spTree>
    <p:extLst>
      <p:ext uri="{BB962C8B-B14F-4D97-AF65-F5344CB8AC3E}">
        <p14:creationId xmlns:p14="http://schemas.microsoft.com/office/powerpoint/2010/main" val="36114691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052736"/>
            <a:ext cx="8712968" cy="5112569"/>
          </a:xfrm>
        </p:spPr>
        <p:txBody>
          <a:bodyPr/>
          <a:lstStyle/>
          <a:p>
            <a:pPr>
              <a:lnSpc>
                <a:spcPts val="3000"/>
              </a:lnSpc>
              <a:spcAft>
                <a:spcPts val="600"/>
              </a:spcAft>
            </a:pPr>
            <a:r>
              <a:rPr lang="en-US" altLang="ko-KR" b="1" dirty="0"/>
              <a:t>Conclusions:</a:t>
            </a:r>
          </a:p>
          <a:p>
            <a:pPr marL="525463" lvl="1" indent="-342900">
              <a:lnSpc>
                <a:spcPts val="3000"/>
              </a:lnSpc>
              <a:spcAft>
                <a:spcPts val="600"/>
              </a:spcAft>
              <a:buFont typeface="Wingdings" panose="05000000000000000000" pitchFamily="2" charset="2"/>
              <a:buChar char="§"/>
            </a:pPr>
            <a:r>
              <a:rPr lang="en-US" altLang="ko-KR" dirty="0"/>
              <a:t>Late relapse may occur in patients who obtained an SVR12 with DAA treatment </a:t>
            </a:r>
          </a:p>
          <a:p>
            <a:pPr marL="525463" lvl="1" indent="-342900">
              <a:lnSpc>
                <a:spcPts val="3000"/>
              </a:lnSpc>
              <a:spcAft>
                <a:spcPts val="600"/>
              </a:spcAft>
              <a:buFont typeface="Wingdings" panose="05000000000000000000" pitchFamily="2" charset="2"/>
              <a:buChar char="§"/>
            </a:pPr>
            <a:r>
              <a:rPr lang="en-US" altLang="ko-KR" dirty="0"/>
              <a:t>This finding consistent with recently published data</a:t>
            </a:r>
            <a:r>
              <a:rPr lang="en-US" altLang="ko-KR" baseline="30000" dirty="0"/>
              <a:t>1</a:t>
            </a:r>
            <a:r>
              <a:rPr lang="en-US" altLang="ko-KR" dirty="0"/>
              <a:t> and partially disagrees with  recommendation of international guidelines of a post-treatment follow-up of 12 weeks </a:t>
            </a:r>
          </a:p>
          <a:p>
            <a:pPr>
              <a:lnSpc>
                <a:spcPts val="3000"/>
              </a:lnSpc>
              <a:spcAft>
                <a:spcPts val="600"/>
              </a:spcAft>
            </a:pPr>
            <a:r>
              <a:rPr lang="en-US" altLang="ko-KR" sz="1200" baseline="30000" dirty="0"/>
              <a:t>1</a:t>
            </a:r>
            <a:r>
              <a:rPr lang="en-US" altLang="ko-KR" sz="1200" dirty="0"/>
              <a:t>Sarrazin C, et al. </a:t>
            </a:r>
            <a:r>
              <a:rPr lang="en-US" altLang="ko-KR" sz="1200" dirty="0" err="1"/>
              <a:t>Clin</a:t>
            </a:r>
            <a:r>
              <a:rPr lang="en-US" altLang="ko-KR" sz="1200" dirty="0"/>
              <a:t> Infect Dis. 2017</a:t>
            </a:r>
          </a:p>
          <a:p>
            <a:pPr>
              <a:lnSpc>
                <a:spcPts val="3000"/>
              </a:lnSpc>
              <a:spcAft>
                <a:spcPts val="600"/>
              </a:spcAft>
            </a:pPr>
            <a:endParaRPr lang="ko-KR" altLang="en-US" dirty="0"/>
          </a:p>
        </p:txBody>
      </p:sp>
      <p:sp>
        <p:nvSpPr>
          <p:cNvPr id="4" name="Title 1"/>
          <p:cNvSpPr>
            <a:spLocks noGrp="1"/>
          </p:cNvSpPr>
          <p:nvPr>
            <p:ph type="title"/>
          </p:nvPr>
        </p:nvSpPr>
        <p:spPr>
          <a:xfrm>
            <a:off x="234894" y="332656"/>
            <a:ext cx="8712968" cy="648072"/>
          </a:xfrm>
        </p:spPr>
        <p:txBody>
          <a:bodyPr/>
          <a:lstStyle/>
          <a:p>
            <a:r>
              <a:rPr lang="en-US" altLang="ko-KR" sz="1900" dirty="0"/>
              <a:t>HCV LATE RELAPSE IN PATIENTS WITH DIRECTLY ACTING ANTIVIRAL–RELATED SVR 12</a:t>
            </a:r>
            <a:endParaRPr lang="ko-KR" altLang="en-US" sz="1900" dirty="0"/>
          </a:p>
        </p:txBody>
      </p:sp>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Minichini</a:t>
            </a:r>
            <a:r>
              <a:rPr lang="en-US" altLang="ko-KR" dirty="0">
                <a:solidFill>
                  <a:schemeClr val="tx1"/>
                </a:solidFill>
              </a:rPr>
              <a:t> C, et al. Presented at CROI 2019; Poster #564</a:t>
            </a:r>
            <a:endParaRPr lang="ko-KR" altLang="ko-KR" dirty="0">
              <a:solidFill>
                <a:schemeClr val="tx1"/>
              </a:solidFill>
            </a:endParaRPr>
          </a:p>
        </p:txBody>
      </p:sp>
    </p:spTree>
    <p:extLst>
      <p:ext uri="{BB962C8B-B14F-4D97-AF65-F5344CB8AC3E}">
        <p14:creationId xmlns:p14="http://schemas.microsoft.com/office/powerpoint/2010/main" val="201458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 PHASE IIA STUDY OF NOVEL MATURATION INHIBITOR GSK2838232 IN HIV PATIENTS</a:t>
            </a:r>
            <a:endParaRPr lang="ko-KR" altLang="en-US" dirty="0"/>
          </a:p>
        </p:txBody>
      </p:sp>
      <p:sp>
        <p:nvSpPr>
          <p:cNvPr id="3" name="Content Placeholder 2"/>
          <p:cNvSpPr>
            <a:spLocks noGrp="1"/>
          </p:cNvSpPr>
          <p:nvPr>
            <p:ph idx="1"/>
          </p:nvPr>
        </p:nvSpPr>
        <p:spPr/>
        <p:txBody>
          <a:bodyPr/>
          <a:lstStyle/>
          <a:p>
            <a:pPr marL="355600" indent="-355600"/>
            <a:endParaRPr lang="en-US" altLang="ko-KR" b="1" dirty="0"/>
          </a:p>
          <a:p>
            <a:pPr marL="355600" indent="-355600"/>
            <a:r>
              <a:rPr lang="en-US" altLang="ko-KR" b="1" dirty="0"/>
              <a:t>Objective</a:t>
            </a:r>
            <a:r>
              <a:rPr lang="en-US" altLang="ko-KR" dirty="0"/>
              <a:t>: This proof-of-concept phase II study assessed safety and tolerability, </a:t>
            </a:r>
            <a:r>
              <a:rPr lang="en-US" altLang="ko-KR" dirty="0" err="1"/>
              <a:t>antiretro</a:t>
            </a:r>
            <a:r>
              <a:rPr lang="en-US" altLang="ko-KR" dirty="0"/>
              <a:t> activity, and PK of QD PO GSK’232 + cobicistat (COB) in adults with HIV.</a:t>
            </a:r>
          </a:p>
          <a:p>
            <a:pPr marL="1341438" indent="-1341438"/>
            <a:endParaRPr lang="en-US" altLang="ko-KR" dirty="0"/>
          </a:p>
          <a:p>
            <a:pPr marL="355600" indent="-355600"/>
            <a:r>
              <a:rPr lang="en-US" altLang="ko-KR" b="1" dirty="0"/>
              <a:t>Methods</a:t>
            </a:r>
            <a:r>
              <a:rPr lang="en-US" altLang="ko-KR" dirty="0"/>
              <a:t>: Dose-ranging two-part study evaluated 4 dose levels of QD GSK’232 + 150 mg COB for 10 days. PK samples collected at Days 1 and 10; safety assessments throughout the study. Subjects were followed for 11 days after the end of treatment (Day 21).</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DeJesus</a:t>
            </a:r>
            <a:r>
              <a:rPr lang="en-US" altLang="ko-KR" dirty="0">
                <a:solidFill>
                  <a:schemeClr val="tx1"/>
                </a:solidFill>
              </a:rPr>
              <a:t> E, et al. Presented at CROI 2019; Oral abstract #142</a:t>
            </a:r>
            <a:endParaRPr lang="ko-KR" altLang="ko-KR" dirty="0">
              <a:solidFill>
                <a:schemeClr val="tx1"/>
              </a:solidFill>
            </a:endParaRPr>
          </a:p>
        </p:txBody>
      </p:sp>
    </p:spTree>
    <p:extLst>
      <p:ext uri="{BB962C8B-B14F-4D97-AF65-F5344CB8AC3E}">
        <p14:creationId xmlns:p14="http://schemas.microsoft.com/office/powerpoint/2010/main" val="25391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a:spLocks noGrp="1"/>
          </p:cNvSpPr>
          <p:nvPr>
            <p:ph type="ftr" sz="quarter" idx="3"/>
          </p:nvPr>
        </p:nvSpPr>
        <p:spPr>
          <a:xfrm>
            <a:off x="190592" y="6356350"/>
            <a:ext cx="8773896" cy="365125"/>
          </a:xfrm>
        </p:spPr>
        <p:txBody>
          <a:bodyPr/>
          <a:lstStyle/>
          <a:p>
            <a:pPr>
              <a:spcAft>
                <a:spcPts val="1000"/>
              </a:spcAft>
            </a:pPr>
            <a:r>
              <a:rPr lang="en-US" altLang="ko-KR" dirty="0" err="1">
                <a:solidFill>
                  <a:schemeClr val="tx1"/>
                </a:solidFill>
              </a:rPr>
              <a:t>DeJesus</a:t>
            </a:r>
            <a:r>
              <a:rPr lang="en-US" altLang="ko-KR" dirty="0">
                <a:solidFill>
                  <a:schemeClr val="tx1"/>
                </a:solidFill>
              </a:rPr>
              <a:t> E, et al. Presented at CROI 2019; Oral abstract #142</a:t>
            </a:r>
            <a:endParaRPr lang="ko-KR" altLang="ko-KR" dirty="0">
              <a:solidFill>
                <a:schemeClr val="tx1"/>
              </a:solidFill>
            </a:endParaRPr>
          </a:p>
        </p:txBody>
      </p:sp>
      <p:sp>
        <p:nvSpPr>
          <p:cNvPr id="44" name="Title 1"/>
          <p:cNvSpPr txBox="1">
            <a:spLocks/>
          </p:cNvSpPr>
          <p:nvPr/>
        </p:nvSpPr>
        <p:spPr>
          <a:xfrm>
            <a:off x="251520" y="485800"/>
            <a:ext cx="8640960" cy="1143000"/>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3200" b="1" kern="1200">
                <a:solidFill>
                  <a:schemeClr val="tx1"/>
                </a:solidFill>
                <a:latin typeface="Calibri" panose="020F0502020204030204" pitchFamily="34" charset="0"/>
                <a:ea typeface="+mj-ea"/>
                <a:cs typeface="+mj-cs"/>
              </a:defRPr>
            </a:lvl1pPr>
          </a:lstStyle>
          <a:p>
            <a:pPr algn="l"/>
            <a:r>
              <a:rPr lang="en-US" altLang="ko-KR" sz="2000" dirty="0"/>
              <a:t>A PHASE IIA STUDY OF NOVEL MATURATION INHIBITOR GSK2838232 IN HIV PATIENTS: Study Design</a:t>
            </a:r>
            <a:endParaRPr lang="ko-KR" altLang="en-US" sz="2000" dirty="0"/>
          </a:p>
        </p:txBody>
      </p:sp>
      <p:grpSp>
        <p:nvGrpSpPr>
          <p:cNvPr id="5" name="Group 4"/>
          <p:cNvGrpSpPr/>
          <p:nvPr/>
        </p:nvGrpSpPr>
        <p:grpSpPr>
          <a:xfrm>
            <a:off x="83036" y="1830536"/>
            <a:ext cx="9213816" cy="4338483"/>
            <a:chOff x="110712" y="1844824"/>
            <a:chExt cx="9213816" cy="4338483"/>
          </a:xfrm>
        </p:grpSpPr>
        <p:sp>
          <p:nvSpPr>
            <p:cNvPr id="6" name="TextBox 5"/>
            <p:cNvSpPr txBox="1"/>
            <p:nvPr/>
          </p:nvSpPr>
          <p:spPr>
            <a:xfrm>
              <a:off x="8100392" y="5229200"/>
              <a:ext cx="1224136" cy="954107"/>
            </a:xfrm>
            <a:prstGeom prst="rect">
              <a:avLst/>
            </a:prstGeom>
            <a:noFill/>
          </p:spPr>
          <p:txBody>
            <a:bodyPr wrap="square" rtlCol="0">
              <a:spAutoFit/>
            </a:bodyPr>
            <a:lstStyle/>
            <a:p>
              <a:pPr algn="ctr"/>
              <a:r>
                <a:rPr lang="en-US" altLang="ko-KR" sz="1400" b="1" dirty="0"/>
                <a:t>Part B</a:t>
              </a:r>
            </a:p>
            <a:p>
              <a:pPr algn="ctr"/>
              <a:r>
                <a:rPr lang="en-US" altLang="ko-KR" sz="1400" b="1" dirty="0"/>
                <a:t>Day 21</a:t>
              </a:r>
            </a:p>
            <a:p>
              <a:pPr algn="ctr"/>
              <a:r>
                <a:rPr lang="en-US" altLang="ko-KR" sz="1400" dirty="0"/>
                <a:t>(end of follow-up)</a:t>
              </a:r>
              <a:endParaRPr lang="ko-KR" altLang="en-US" sz="1400" dirty="0"/>
            </a:p>
          </p:txBody>
        </p:sp>
        <p:cxnSp>
          <p:nvCxnSpPr>
            <p:cNvPr id="7" name="Straight Connector 6"/>
            <p:cNvCxnSpPr/>
            <p:nvPr/>
          </p:nvCxnSpPr>
          <p:spPr>
            <a:xfrm>
              <a:off x="110712" y="5229200"/>
              <a:ext cx="8640000" cy="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748464" y="2204864"/>
              <a:ext cx="0" cy="303272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195736" y="2204864"/>
              <a:ext cx="0" cy="303272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779912" y="2204864"/>
              <a:ext cx="0" cy="303272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716016" y="2204864"/>
              <a:ext cx="0" cy="303272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58664" y="2204864"/>
              <a:ext cx="0" cy="303272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812360" y="2204864"/>
              <a:ext cx="0" cy="3032720"/>
            </a:xfrm>
            <a:prstGeom prst="line">
              <a:avLst/>
            </a:prstGeom>
            <a:ln w="22225"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51520" y="2492896"/>
                  <a:ext cx="1872208" cy="2323713"/>
                </a:xfrm>
                <a:prstGeom prst="rect">
                  <a:avLst/>
                </a:prstGeom>
                <a:solidFill>
                  <a:schemeClr val="accent1">
                    <a:lumMod val="75000"/>
                  </a:schemeClr>
                </a:solidFill>
              </p:spPr>
              <p:txBody>
                <a:bodyPr wrap="square" rtlCol="0">
                  <a:spAutoFit/>
                </a:bodyPr>
                <a:lstStyle/>
                <a:p>
                  <a:pPr>
                    <a:spcAft>
                      <a:spcPts val="1200"/>
                    </a:spcAft>
                  </a:pPr>
                  <a:r>
                    <a:rPr lang="en-US" altLang="ko-KR" sz="1500" dirty="0">
                      <a:solidFill>
                        <a:schemeClr val="bg1"/>
                      </a:solidFill>
                    </a:rPr>
                    <a:t>N=33 enrolled</a:t>
                  </a:r>
                </a:p>
                <a:p>
                  <a:pPr>
                    <a:spcAft>
                      <a:spcPts val="1200"/>
                    </a:spcAft>
                  </a:pPr>
                  <a:r>
                    <a:rPr lang="en-US" altLang="ko-KR" sz="1500" dirty="0">
                      <a:solidFill>
                        <a:schemeClr val="bg1"/>
                      </a:solidFill>
                    </a:rPr>
                    <a:t>Aged 18-55 years with HIV-1</a:t>
                  </a:r>
                </a:p>
                <a:p>
                  <a:pPr>
                    <a:spcAft>
                      <a:spcPts val="1200"/>
                    </a:spcAft>
                  </a:pPr>
                  <a:r>
                    <a:rPr lang="en-US" altLang="ko-KR" sz="1500" dirty="0">
                      <a:solidFill>
                        <a:schemeClr val="bg1"/>
                      </a:solidFill>
                    </a:rPr>
                    <a:t>ART-</a:t>
                  </a:r>
                  <a:r>
                    <a:rPr lang="en-US" altLang="ko-KR" sz="1500" dirty="0" err="1">
                      <a:solidFill>
                        <a:schemeClr val="bg1"/>
                      </a:solidFill>
                    </a:rPr>
                    <a:t>naÏve</a:t>
                  </a:r>
                  <a:endParaRPr lang="en-US" altLang="ko-KR" sz="1500" dirty="0">
                    <a:solidFill>
                      <a:schemeClr val="bg1"/>
                    </a:solidFill>
                  </a:endParaRPr>
                </a:p>
                <a:p>
                  <a:pPr>
                    <a:spcAft>
                      <a:spcPts val="1200"/>
                    </a:spcAft>
                  </a:pPr>
                  <a:r>
                    <a:rPr lang="en-US" altLang="ko-KR" sz="1500" dirty="0">
                      <a:solidFill>
                        <a:schemeClr val="bg1"/>
                      </a:solidFill>
                    </a:rPr>
                    <a:t>CD4+</a:t>
                  </a:r>
                  <a14:m>
                    <m:oMath xmlns:m="http://schemas.openxmlformats.org/officeDocument/2006/math">
                      <m:r>
                        <a:rPr lang="en-US" altLang="ko-KR" sz="1500" i="1" smtClean="0">
                          <a:solidFill>
                            <a:schemeClr val="bg1"/>
                          </a:solidFill>
                          <a:latin typeface="Cambria Math"/>
                          <a:ea typeface="Cambria Math"/>
                        </a:rPr>
                        <m:t>≥</m:t>
                      </m:r>
                    </m:oMath>
                  </a14:m>
                  <a:r>
                    <a:rPr lang="en-US" altLang="ko-KR" sz="1500" b="0" dirty="0">
                      <a:solidFill>
                        <a:schemeClr val="bg1"/>
                      </a:solidFill>
                      <a:ea typeface="Cambria Math"/>
                    </a:rPr>
                    <a:t>350 cells/mm</a:t>
                  </a:r>
                  <a:r>
                    <a:rPr lang="en-US" altLang="ko-KR" sz="1500" b="0" baseline="30000" dirty="0">
                      <a:solidFill>
                        <a:schemeClr val="bg1"/>
                      </a:solidFill>
                      <a:ea typeface="Cambria Math"/>
                    </a:rPr>
                    <a:t>3</a:t>
                  </a:r>
                </a:p>
                <a:p>
                  <a:pPr>
                    <a:spcAft>
                      <a:spcPts val="1200"/>
                    </a:spcAft>
                  </a:pPr>
                  <a:r>
                    <a:rPr lang="en-US" altLang="ko-KR" sz="1500" dirty="0">
                      <a:solidFill>
                        <a:schemeClr val="bg1"/>
                      </a:solidFill>
                    </a:rPr>
                    <a:t>Plasma HIV-1 RNA </a:t>
                  </a:r>
                  <a14:m>
                    <m:oMath xmlns:m="http://schemas.openxmlformats.org/officeDocument/2006/math">
                      <m:r>
                        <a:rPr lang="en-US" altLang="ko-KR" sz="1500" i="1" smtClean="0">
                          <a:solidFill>
                            <a:schemeClr val="bg1"/>
                          </a:solidFill>
                          <a:latin typeface="Cambria Math"/>
                          <a:ea typeface="Cambria Math"/>
                        </a:rPr>
                        <m:t>≥</m:t>
                      </m:r>
                    </m:oMath>
                  </a14:m>
                  <a:r>
                    <a:rPr lang="en-US" altLang="ko-KR" sz="1500" dirty="0">
                      <a:solidFill>
                        <a:schemeClr val="bg1"/>
                      </a:solidFill>
                    </a:rPr>
                    <a:t>5000 copies/mL</a:t>
                  </a:r>
                  <a:endParaRPr lang="ko-KR" altLang="en-US" sz="1500"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1520" y="2492896"/>
                  <a:ext cx="1872208" cy="2323713"/>
                </a:xfrm>
                <a:prstGeom prst="rect">
                  <a:avLst/>
                </a:prstGeom>
                <a:blipFill rotWithShape="1">
                  <a:blip r:embed="rId2"/>
                  <a:stretch>
                    <a:fillRect l="-977" t="-525" b="-1837"/>
                  </a:stretch>
                </a:blipFill>
              </p:spPr>
              <p:txBody>
                <a:bodyPr/>
                <a:lstStyle/>
                <a:p>
                  <a:r>
                    <a:rPr lang="ko-KR" altLang="en-US">
                      <a:noFill/>
                    </a:rPr>
                    <a:t> </a:t>
                  </a:r>
                </a:p>
              </p:txBody>
            </p:sp>
          </mc:Fallback>
        </mc:AlternateContent>
        <p:sp>
          <p:nvSpPr>
            <p:cNvPr id="15" name="TextBox 14"/>
            <p:cNvSpPr txBox="1"/>
            <p:nvPr/>
          </p:nvSpPr>
          <p:spPr>
            <a:xfrm>
              <a:off x="2195736" y="3301240"/>
              <a:ext cx="1584176" cy="784830"/>
            </a:xfrm>
            <a:prstGeom prst="rect">
              <a:avLst/>
            </a:prstGeom>
            <a:solidFill>
              <a:srgbClr val="800000"/>
            </a:solidFill>
          </p:spPr>
          <p:txBody>
            <a:bodyPr wrap="square" rtlCol="0">
              <a:spAutoFit/>
            </a:bodyPr>
            <a:lstStyle/>
            <a:p>
              <a:pPr algn="ctr"/>
              <a:r>
                <a:rPr lang="en-US" altLang="ko-KR" sz="1500" dirty="0">
                  <a:solidFill>
                    <a:schemeClr val="bg1"/>
                  </a:solidFill>
                </a:rPr>
                <a:t>GSK’232 100mg+ </a:t>
              </a:r>
              <a:r>
                <a:rPr lang="en-US" altLang="ko-KR" sz="1500" dirty="0" err="1">
                  <a:solidFill>
                    <a:schemeClr val="bg1"/>
                  </a:solidFill>
                </a:rPr>
                <a:t>cobicistat</a:t>
              </a:r>
              <a:r>
                <a:rPr lang="en-US" altLang="ko-KR" sz="1500" dirty="0">
                  <a:solidFill>
                    <a:schemeClr val="bg1"/>
                  </a:solidFill>
                </a:rPr>
                <a:t> 140mg (n=10)</a:t>
              </a:r>
              <a:endParaRPr lang="ko-KR" altLang="en-US" sz="1500" dirty="0">
                <a:solidFill>
                  <a:schemeClr val="bg1"/>
                </a:solidFill>
              </a:endParaRPr>
            </a:p>
          </p:txBody>
        </p:sp>
        <p:sp>
          <p:nvSpPr>
            <p:cNvPr id="16" name="TextBox 15"/>
            <p:cNvSpPr txBox="1"/>
            <p:nvPr/>
          </p:nvSpPr>
          <p:spPr>
            <a:xfrm>
              <a:off x="6270664" y="2309971"/>
              <a:ext cx="1548000" cy="784830"/>
            </a:xfrm>
            <a:prstGeom prst="rect">
              <a:avLst/>
            </a:prstGeom>
            <a:solidFill>
              <a:srgbClr val="FF0000"/>
            </a:solidFill>
          </p:spPr>
          <p:txBody>
            <a:bodyPr wrap="square" rtlCol="0">
              <a:spAutoFit/>
            </a:bodyPr>
            <a:lstStyle/>
            <a:p>
              <a:pPr algn="ctr"/>
              <a:r>
                <a:rPr lang="en-US" altLang="ko-KR" sz="1500" dirty="0">
                  <a:solidFill>
                    <a:schemeClr val="bg1"/>
                  </a:solidFill>
                </a:rPr>
                <a:t>GSK’232 200mg + </a:t>
              </a:r>
              <a:r>
                <a:rPr lang="en-US" altLang="ko-KR" sz="1500" dirty="0" err="1">
                  <a:solidFill>
                    <a:schemeClr val="bg1"/>
                  </a:solidFill>
                </a:rPr>
                <a:t>cobicistat</a:t>
              </a:r>
              <a:r>
                <a:rPr lang="en-US" altLang="ko-KR" sz="1500" dirty="0">
                  <a:solidFill>
                    <a:schemeClr val="bg1"/>
                  </a:solidFill>
                </a:rPr>
                <a:t> 150mg (n=8)</a:t>
              </a:r>
              <a:endParaRPr lang="ko-KR" altLang="en-US" sz="1500" dirty="0">
                <a:solidFill>
                  <a:schemeClr val="bg1"/>
                </a:solidFill>
              </a:endParaRPr>
            </a:p>
          </p:txBody>
        </p:sp>
        <p:sp>
          <p:nvSpPr>
            <p:cNvPr id="17" name="TextBox 16"/>
            <p:cNvSpPr txBox="1"/>
            <p:nvPr/>
          </p:nvSpPr>
          <p:spPr>
            <a:xfrm>
              <a:off x="6265312" y="3299732"/>
              <a:ext cx="1548000" cy="784830"/>
            </a:xfrm>
            <a:prstGeom prst="rect">
              <a:avLst/>
            </a:prstGeom>
            <a:solidFill>
              <a:srgbClr val="00B050"/>
            </a:solidFill>
          </p:spPr>
          <p:txBody>
            <a:bodyPr wrap="square" rtlCol="0">
              <a:spAutoFit/>
            </a:bodyPr>
            <a:lstStyle/>
            <a:p>
              <a:pPr algn="ctr"/>
              <a:r>
                <a:rPr lang="en-US" altLang="ko-KR" sz="1500" dirty="0">
                  <a:solidFill>
                    <a:schemeClr val="bg1"/>
                  </a:solidFill>
                </a:rPr>
                <a:t>GSK’232 50mg + </a:t>
              </a:r>
              <a:r>
                <a:rPr lang="en-US" altLang="ko-KR" sz="1500" dirty="0" err="1">
                  <a:solidFill>
                    <a:schemeClr val="bg1"/>
                  </a:solidFill>
                </a:rPr>
                <a:t>cobicistat</a:t>
              </a:r>
              <a:r>
                <a:rPr lang="en-US" altLang="ko-KR" sz="1500" dirty="0">
                  <a:solidFill>
                    <a:schemeClr val="bg1"/>
                  </a:solidFill>
                </a:rPr>
                <a:t> 150mg (n=8)</a:t>
              </a:r>
              <a:endParaRPr lang="ko-KR" altLang="en-US" sz="1500" dirty="0">
                <a:solidFill>
                  <a:schemeClr val="bg1"/>
                </a:solidFill>
              </a:endParaRPr>
            </a:p>
          </p:txBody>
        </p:sp>
        <p:sp>
          <p:nvSpPr>
            <p:cNvPr id="18" name="TextBox 17"/>
            <p:cNvSpPr txBox="1"/>
            <p:nvPr/>
          </p:nvSpPr>
          <p:spPr>
            <a:xfrm>
              <a:off x="6265312" y="4293096"/>
              <a:ext cx="1548000" cy="784830"/>
            </a:xfrm>
            <a:prstGeom prst="rect">
              <a:avLst/>
            </a:prstGeom>
            <a:solidFill>
              <a:srgbClr val="7030A0"/>
            </a:solidFill>
          </p:spPr>
          <p:txBody>
            <a:bodyPr wrap="square" rtlCol="0">
              <a:spAutoFit/>
            </a:bodyPr>
            <a:lstStyle/>
            <a:p>
              <a:pPr algn="ctr"/>
              <a:r>
                <a:rPr lang="en-US" altLang="ko-KR" sz="1500" dirty="0">
                  <a:solidFill>
                    <a:schemeClr val="bg1"/>
                  </a:solidFill>
                </a:rPr>
                <a:t>GSK’232 20mg + </a:t>
              </a:r>
              <a:r>
                <a:rPr lang="en-US" altLang="ko-KR" sz="1500" dirty="0" err="1">
                  <a:solidFill>
                    <a:schemeClr val="bg1"/>
                  </a:solidFill>
                </a:rPr>
                <a:t>cobicistat</a:t>
              </a:r>
              <a:r>
                <a:rPr lang="en-US" altLang="ko-KR" sz="1500" dirty="0">
                  <a:solidFill>
                    <a:schemeClr val="bg1"/>
                  </a:solidFill>
                </a:rPr>
                <a:t> 150mg (n=7)</a:t>
              </a:r>
              <a:endParaRPr lang="ko-KR" altLang="en-US" sz="1500" dirty="0">
                <a:solidFill>
                  <a:schemeClr val="bg1"/>
                </a:solidFill>
              </a:endParaRPr>
            </a:p>
          </p:txBody>
        </p:sp>
        <p:cxnSp>
          <p:nvCxnSpPr>
            <p:cNvPr id="19" name="Straight Arrow Connector 18"/>
            <p:cNvCxnSpPr/>
            <p:nvPr/>
          </p:nvCxnSpPr>
          <p:spPr>
            <a:xfrm flipV="1">
              <a:off x="3779912" y="3693865"/>
              <a:ext cx="936104" cy="0"/>
            </a:xfrm>
            <a:prstGeom prst="straightConnector1">
              <a:avLst/>
            </a:prstGeom>
            <a:ln>
              <a:solidFill>
                <a:srgbClr val="800000"/>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flipV="1">
              <a:off x="7812360" y="3702284"/>
              <a:ext cx="900000" cy="0"/>
            </a:xfrm>
            <a:prstGeom prst="straightConnector1">
              <a:avLst/>
            </a:prstGeom>
            <a:ln>
              <a:solidFill>
                <a:srgbClr val="800000"/>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flipV="1">
              <a:off x="7812360" y="2723668"/>
              <a:ext cx="900000" cy="0"/>
            </a:xfrm>
            <a:prstGeom prst="straightConnector1">
              <a:avLst/>
            </a:prstGeom>
            <a:ln>
              <a:solidFill>
                <a:srgbClr val="800000"/>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V="1">
              <a:off x="7812360" y="4710396"/>
              <a:ext cx="900000" cy="0"/>
            </a:xfrm>
            <a:prstGeom prst="straightConnector1">
              <a:avLst/>
            </a:prstGeom>
            <a:ln>
              <a:solidFill>
                <a:srgbClr val="800000"/>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2915816" y="1844824"/>
              <a:ext cx="864096" cy="338554"/>
            </a:xfrm>
            <a:prstGeom prst="rect">
              <a:avLst/>
            </a:prstGeom>
            <a:noFill/>
          </p:spPr>
          <p:txBody>
            <a:bodyPr wrap="square" rtlCol="0">
              <a:spAutoFit/>
            </a:bodyPr>
            <a:lstStyle/>
            <a:p>
              <a:pPr algn="r"/>
              <a:r>
                <a:rPr lang="en-US" altLang="ko-KR" sz="1600" b="1" dirty="0"/>
                <a:t>Part A</a:t>
              </a:r>
              <a:endParaRPr lang="ko-KR" altLang="en-US" sz="1600" b="1" dirty="0"/>
            </a:p>
          </p:txBody>
        </p:sp>
        <p:sp>
          <p:nvSpPr>
            <p:cNvPr id="24" name="TextBox 23"/>
            <p:cNvSpPr txBox="1"/>
            <p:nvPr/>
          </p:nvSpPr>
          <p:spPr>
            <a:xfrm>
              <a:off x="6300192" y="1844824"/>
              <a:ext cx="864096" cy="338554"/>
            </a:xfrm>
            <a:prstGeom prst="rect">
              <a:avLst/>
            </a:prstGeom>
            <a:noFill/>
          </p:spPr>
          <p:txBody>
            <a:bodyPr wrap="square" rtlCol="0">
              <a:spAutoFit/>
            </a:bodyPr>
            <a:lstStyle/>
            <a:p>
              <a:r>
                <a:rPr lang="en-US" altLang="ko-KR" sz="1600" b="1" dirty="0"/>
                <a:t>Part B</a:t>
              </a:r>
              <a:endParaRPr lang="ko-KR" altLang="en-US" sz="1600" b="1" dirty="0"/>
            </a:p>
          </p:txBody>
        </p:sp>
        <p:sp>
          <p:nvSpPr>
            <p:cNvPr id="25" name="TextBox 24"/>
            <p:cNvSpPr txBox="1"/>
            <p:nvPr/>
          </p:nvSpPr>
          <p:spPr>
            <a:xfrm>
              <a:off x="611560" y="5250686"/>
              <a:ext cx="1224136" cy="307777"/>
            </a:xfrm>
            <a:prstGeom prst="rect">
              <a:avLst/>
            </a:prstGeom>
            <a:noFill/>
          </p:spPr>
          <p:txBody>
            <a:bodyPr wrap="square" rtlCol="0">
              <a:spAutoFit/>
            </a:bodyPr>
            <a:lstStyle/>
            <a:p>
              <a:pPr algn="ctr"/>
              <a:r>
                <a:rPr lang="en-US" altLang="ko-KR" sz="1400" b="1" dirty="0"/>
                <a:t>Screening</a:t>
              </a:r>
              <a:endParaRPr lang="ko-KR" altLang="en-US" sz="1400" b="1" dirty="0"/>
            </a:p>
          </p:txBody>
        </p:sp>
        <p:sp>
          <p:nvSpPr>
            <p:cNvPr id="26" name="TextBox 25"/>
            <p:cNvSpPr txBox="1"/>
            <p:nvPr/>
          </p:nvSpPr>
          <p:spPr>
            <a:xfrm>
              <a:off x="1593384" y="5250686"/>
              <a:ext cx="1224136" cy="738664"/>
            </a:xfrm>
            <a:prstGeom prst="rect">
              <a:avLst/>
            </a:prstGeom>
            <a:noFill/>
          </p:spPr>
          <p:txBody>
            <a:bodyPr wrap="square" rtlCol="0">
              <a:spAutoFit/>
            </a:bodyPr>
            <a:lstStyle/>
            <a:p>
              <a:pPr algn="ctr"/>
              <a:r>
                <a:rPr lang="en-US" altLang="ko-KR" sz="1400" b="1" dirty="0"/>
                <a:t>Part A</a:t>
              </a:r>
            </a:p>
            <a:p>
              <a:pPr algn="ctr"/>
              <a:r>
                <a:rPr lang="en-US" altLang="ko-KR" sz="1400" b="1" dirty="0"/>
                <a:t>Day 1</a:t>
              </a:r>
            </a:p>
            <a:p>
              <a:pPr algn="ctr"/>
              <a:r>
                <a:rPr lang="en-US" altLang="ko-KR" sz="1400" dirty="0"/>
                <a:t>(first dose)</a:t>
              </a:r>
              <a:endParaRPr lang="ko-KR" altLang="en-US" sz="1400" dirty="0"/>
            </a:p>
          </p:txBody>
        </p:sp>
        <p:sp>
          <p:nvSpPr>
            <p:cNvPr id="27" name="TextBox 26"/>
            <p:cNvSpPr txBox="1"/>
            <p:nvPr/>
          </p:nvSpPr>
          <p:spPr>
            <a:xfrm>
              <a:off x="3188608" y="5229200"/>
              <a:ext cx="1224136" cy="738664"/>
            </a:xfrm>
            <a:prstGeom prst="rect">
              <a:avLst/>
            </a:prstGeom>
            <a:noFill/>
          </p:spPr>
          <p:txBody>
            <a:bodyPr wrap="square" rtlCol="0">
              <a:spAutoFit/>
            </a:bodyPr>
            <a:lstStyle/>
            <a:p>
              <a:pPr algn="ctr"/>
              <a:r>
                <a:rPr lang="en-US" altLang="ko-KR" sz="1400" b="1" dirty="0"/>
                <a:t>Part A</a:t>
              </a:r>
            </a:p>
            <a:p>
              <a:pPr algn="ctr"/>
              <a:r>
                <a:rPr lang="en-US" altLang="ko-KR" sz="1400" b="1" dirty="0"/>
                <a:t>Day 10</a:t>
              </a:r>
            </a:p>
            <a:p>
              <a:pPr algn="ctr"/>
              <a:r>
                <a:rPr lang="en-US" altLang="ko-KR" sz="1400" dirty="0"/>
                <a:t>(Last dose)</a:t>
              </a:r>
              <a:endParaRPr lang="ko-KR" altLang="en-US" sz="1400" dirty="0"/>
            </a:p>
          </p:txBody>
        </p:sp>
        <p:sp>
          <p:nvSpPr>
            <p:cNvPr id="28" name="TextBox 27"/>
            <p:cNvSpPr txBox="1"/>
            <p:nvPr/>
          </p:nvSpPr>
          <p:spPr>
            <a:xfrm>
              <a:off x="4098424" y="5229200"/>
              <a:ext cx="1224136" cy="954107"/>
            </a:xfrm>
            <a:prstGeom prst="rect">
              <a:avLst/>
            </a:prstGeom>
            <a:noFill/>
          </p:spPr>
          <p:txBody>
            <a:bodyPr wrap="square" rtlCol="0">
              <a:spAutoFit/>
            </a:bodyPr>
            <a:lstStyle/>
            <a:p>
              <a:pPr algn="ctr"/>
              <a:r>
                <a:rPr lang="en-US" altLang="ko-KR" sz="1400" b="1" dirty="0"/>
                <a:t>Part A</a:t>
              </a:r>
            </a:p>
            <a:p>
              <a:pPr algn="ctr"/>
              <a:r>
                <a:rPr lang="en-US" altLang="ko-KR" sz="1400" b="1" dirty="0"/>
                <a:t>Day 21</a:t>
              </a:r>
            </a:p>
            <a:p>
              <a:pPr algn="ctr"/>
              <a:r>
                <a:rPr lang="en-US" altLang="ko-KR" sz="1400" dirty="0"/>
                <a:t>(end of follow-up)</a:t>
              </a:r>
              <a:endParaRPr lang="ko-KR" altLang="en-US" sz="1400" dirty="0"/>
            </a:p>
          </p:txBody>
        </p:sp>
        <p:sp>
          <p:nvSpPr>
            <p:cNvPr id="29" name="TextBox 28"/>
            <p:cNvSpPr txBox="1"/>
            <p:nvPr/>
          </p:nvSpPr>
          <p:spPr>
            <a:xfrm>
              <a:off x="5682600" y="5229200"/>
              <a:ext cx="1224136" cy="738664"/>
            </a:xfrm>
            <a:prstGeom prst="rect">
              <a:avLst/>
            </a:prstGeom>
            <a:noFill/>
          </p:spPr>
          <p:txBody>
            <a:bodyPr wrap="square" rtlCol="0">
              <a:spAutoFit/>
            </a:bodyPr>
            <a:lstStyle/>
            <a:p>
              <a:pPr algn="ctr"/>
              <a:r>
                <a:rPr lang="en-US" altLang="ko-KR" sz="1400" b="1" dirty="0"/>
                <a:t>Part B</a:t>
              </a:r>
            </a:p>
            <a:p>
              <a:pPr algn="ctr"/>
              <a:r>
                <a:rPr lang="en-US" altLang="ko-KR" sz="1400" b="1" dirty="0"/>
                <a:t>Day 1</a:t>
              </a:r>
            </a:p>
            <a:p>
              <a:pPr algn="ctr"/>
              <a:r>
                <a:rPr lang="en-US" altLang="ko-KR" sz="1400" dirty="0"/>
                <a:t>(first dose)</a:t>
              </a:r>
              <a:endParaRPr lang="ko-KR" altLang="en-US" sz="1400" dirty="0"/>
            </a:p>
          </p:txBody>
        </p:sp>
        <p:sp>
          <p:nvSpPr>
            <p:cNvPr id="30" name="TextBox 29"/>
            <p:cNvSpPr txBox="1"/>
            <p:nvPr/>
          </p:nvSpPr>
          <p:spPr>
            <a:xfrm>
              <a:off x="7191560" y="5229200"/>
              <a:ext cx="1224136" cy="738664"/>
            </a:xfrm>
            <a:prstGeom prst="rect">
              <a:avLst/>
            </a:prstGeom>
            <a:noFill/>
          </p:spPr>
          <p:txBody>
            <a:bodyPr wrap="square" rtlCol="0">
              <a:spAutoFit/>
            </a:bodyPr>
            <a:lstStyle/>
            <a:p>
              <a:pPr algn="ctr"/>
              <a:r>
                <a:rPr lang="en-US" altLang="ko-KR" sz="1400" b="1" dirty="0"/>
                <a:t>Part B</a:t>
              </a:r>
            </a:p>
            <a:p>
              <a:pPr algn="ctr"/>
              <a:r>
                <a:rPr lang="en-US" altLang="ko-KR" sz="1400" b="1" dirty="0"/>
                <a:t>Day 10</a:t>
              </a:r>
            </a:p>
            <a:p>
              <a:pPr algn="ctr"/>
              <a:r>
                <a:rPr lang="en-US" altLang="ko-KR" sz="1400" dirty="0"/>
                <a:t>(Last dose)</a:t>
              </a:r>
              <a:endParaRPr lang="ko-KR" altLang="en-US" sz="1400" dirty="0"/>
            </a:p>
          </p:txBody>
        </p:sp>
        <p:sp>
          <p:nvSpPr>
            <p:cNvPr id="31" name="TextBox 30"/>
            <p:cNvSpPr txBox="1"/>
            <p:nvPr/>
          </p:nvSpPr>
          <p:spPr>
            <a:xfrm>
              <a:off x="5117584" y="5229200"/>
              <a:ext cx="864096" cy="954107"/>
            </a:xfrm>
            <a:prstGeom prst="rect">
              <a:avLst/>
            </a:prstGeom>
            <a:noFill/>
          </p:spPr>
          <p:txBody>
            <a:bodyPr wrap="square" rtlCol="0">
              <a:spAutoFit/>
            </a:bodyPr>
            <a:lstStyle/>
            <a:p>
              <a:pPr algn="ctr"/>
              <a:r>
                <a:rPr lang="en-US" altLang="ko-KR" sz="1400" dirty="0"/>
                <a:t>Interim analysis</a:t>
              </a:r>
            </a:p>
            <a:p>
              <a:pPr algn="ctr"/>
              <a:r>
                <a:rPr lang="en-US" altLang="ko-KR" sz="1400" dirty="0"/>
                <a:t> of </a:t>
              </a:r>
            </a:p>
            <a:p>
              <a:pPr algn="ctr"/>
              <a:r>
                <a:rPr lang="en-US" altLang="ko-KR" sz="1400" dirty="0"/>
                <a:t>Part A</a:t>
              </a:r>
              <a:endParaRPr lang="ko-KR" altLang="en-US" sz="1400" dirty="0"/>
            </a:p>
          </p:txBody>
        </p:sp>
      </p:grpSp>
    </p:spTree>
    <p:extLst>
      <p:ext uri="{BB962C8B-B14F-4D97-AF65-F5344CB8AC3E}">
        <p14:creationId xmlns:p14="http://schemas.microsoft.com/office/powerpoint/2010/main" val="250382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 PHASE IIA STUDY OF NOVEL MATURATION INHIBITOR GSK2838232 IN HIV PATIENTS</a:t>
            </a:r>
            <a:endParaRPr lang="ko-KR" altLang="en-US" dirty="0"/>
          </a:p>
        </p:txBody>
      </p:sp>
      <p:sp>
        <p:nvSpPr>
          <p:cNvPr id="3" name="Content Placeholder 2"/>
          <p:cNvSpPr>
            <a:spLocks noGrp="1"/>
          </p:cNvSpPr>
          <p:nvPr>
            <p:ph idx="1"/>
          </p:nvPr>
        </p:nvSpPr>
        <p:spPr>
          <a:xfrm>
            <a:off x="234894" y="1196752"/>
            <a:ext cx="8712968" cy="4968553"/>
          </a:xfrm>
        </p:spPr>
        <p:txBody>
          <a:bodyPr/>
          <a:lstStyle/>
          <a:p>
            <a:pPr>
              <a:spcAft>
                <a:spcPts val="600"/>
              </a:spcAft>
            </a:pPr>
            <a:r>
              <a:rPr lang="en-US" altLang="ko-KR" b="1" dirty="0"/>
              <a:t>Antiviral Activity of GSK’232</a:t>
            </a:r>
          </a:p>
          <a:p>
            <a:r>
              <a:rPr lang="en-US" altLang="ko-KR" sz="1800" b="1" dirty="0"/>
              <a:t>Robust reductions in 50mg, 100mg, and 200mg cohorts; maximal effect in 200mg cohort</a:t>
            </a:r>
          </a:p>
          <a:p>
            <a:endParaRPr lang="en-US" altLang="ko-KR" sz="1800" b="1" dirty="0"/>
          </a:p>
          <a:p>
            <a:r>
              <a:rPr lang="en-US" altLang="ko-KR" sz="1300" dirty="0"/>
              <a:t> Figure. Change from baseline in plasma HIV-1 RNA</a:t>
            </a:r>
            <a:endParaRPr lang="ko-KR" altLang="en-US" sz="13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DeJesus</a:t>
            </a:r>
            <a:r>
              <a:rPr lang="en-US" altLang="ko-KR" dirty="0">
                <a:solidFill>
                  <a:schemeClr val="tx1"/>
                </a:solidFill>
              </a:rPr>
              <a:t> E, et al. Presented at CROI 2019; Oral abstract #142</a:t>
            </a:r>
            <a:endParaRPr lang="ko-KR" altLang="ko-KR"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1" y="2449485"/>
            <a:ext cx="5075859" cy="371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121330324"/>
              </p:ext>
            </p:extLst>
          </p:nvPr>
        </p:nvGraphicFramePr>
        <p:xfrm>
          <a:off x="5279846" y="2449485"/>
          <a:ext cx="3711164" cy="3372480"/>
        </p:xfrm>
        <a:graphic>
          <a:graphicData uri="http://schemas.openxmlformats.org/drawingml/2006/table">
            <a:tbl>
              <a:tblPr firstRow="1" bandRow="1">
                <a:tableStyleId>{21E4AEA4-8DFA-4A89-87EB-49C32662AFE0}</a:tableStyleId>
              </a:tblPr>
              <a:tblGrid>
                <a:gridCol w="1461974">
                  <a:extLst>
                    <a:ext uri="{9D8B030D-6E8A-4147-A177-3AD203B41FA5}">
                      <a16:colId xmlns:a16="http://schemas.microsoft.com/office/drawing/2014/main" val="20000"/>
                    </a:ext>
                  </a:extLst>
                </a:gridCol>
                <a:gridCol w="562297">
                  <a:extLst>
                    <a:ext uri="{9D8B030D-6E8A-4147-A177-3AD203B41FA5}">
                      <a16:colId xmlns:a16="http://schemas.microsoft.com/office/drawing/2014/main" val="20001"/>
                    </a:ext>
                  </a:extLst>
                </a:gridCol>
                <a:gridCol w="562297">
                  <a:extLst>
                    <a:ext uri="{9D8B030D-6E8A-4147-A177-3AD203B41FA5}">
                      <a16:colId xmlns:a16="http://schemas.microsoft.com/office/drawing/2014/main" val="20002"/>
                    </a:ext>
                  </a:extLst>
                </a:gridCol>
                <a:gridCol w="562297">
                  <a:extLst>
                    <a:ext uri="{9D8B030D-6E8A-4147-A177-3AD203B41FA5}">
                      <a16:colId xmlns:a16="http://schemas.microsoft.com/office/drawing/2014/main" val="20003"/>
                    </a:ext>
                  </a:extLst>
                </a:gridCol>
                <a:gridCol w="562299">
                  <a:extLst>
                    <a:ext uri="{9D8B030D-6E8A-4147-A177-3AD203B41FA5}">
                      <a16:colId xmlns:a16="http://schemas.microsoft.com/office/drawing/2014/main" val="20004"/>
                    </a:ext>
                  </a:extLst>
                </a:gridCol>
              </a:tblGrid>
              <a:tr h="396597">
                <a:tc>
                  <a:txBody>
                    <a:bodyPr/>
                    <a:lstStyle/>
                    <a:p>
                      <a:pPr algn="r" latinLnBrk="1"/>
                      <a:endParaRPr lang="ko-KR" altLang="en-US" sz="1150" dirty="0"/>
                    </a:p>
                  </a:txBody>
                  <a:tcPr marL="45720" marR="45720"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20mg</a:t>
                      </a:r>
                    </a:p>
                    <a:p>
                      <a:pPr algn="ctr" latinLnBrk="1"/>
                      <a:r>
                        <a:rPr lang="en-US" altLang="ko-KR" sz="1150" dirty="0"/>
                        <a:t>(n=7)</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ctr" latinLnBrk="1"/>
                      <a:r>
                        <a:rPr lang="en-US" altLang="ko-KR" sz="1150" dirty="0"/>
                        <a:t>50mg</a:t>
                      </a:r>
                    </a:p>
                    <a:p>
                      <a:pPr algn="ctr" latinLnBrk="1"/>
                      <a:r>
                        <a:rPr lang="en-US" altLang="ko-KR" sz="1150" dirty="0"/>
                        <a:t>(n=8)</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latinLnBrk="1"/>
                      <a:r>
                        <a:rPr lang="en-US" altLang="ko-KR" sz="1150" dirty="0"/>
                        <a:t>100mg</a:t>
                      </a:r>
                    </a:p>
                    <a:p>
                      <a:pPr algn="ctr" latinLnBrk="1"/>
                      <a:r>
                        <a:rPr lang="en-US" altLang="ko-KR" sz="1150" dirty="0"/>
                        <a:t>(n=10)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latinLnBrk="1"/>
                      <a:r>
                        <a:rPr lang="en-US" altLang="ko-KR" sz="1150" dirty="0"/>
                        <a:t>200mg</a:t>
                      </a:r>
                    </a:p>
                    <a:p>
                      <a:pPr algn="ctr" latinLnBrk="1"/>
                      <a:r>
                        <a:rPr lang="en-US" altLang="ko-KR" sz="1150" dirty="0"/>
                        <a:t>(n=8)</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6597">
                <a:tc>
                  <a:txBody>
                    <a:bodyPr/>
                    <a:lstStyle/>
                    <a:p>
                      <a:pPr algn="r" latinLnBrk="1"/>
                      <a:r>
                        <a:rPr lang="en-US" altLang="ko-KR" sz="1150" b="1" dirty="0"/>
                        <a:t>Plasma HIV RNA (copies/mL)</a:t>
                      </a:r>
                      <a:endParaRPr lang="ko-KR" altLang="en-US" sz="1150" b="1"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b="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725">
                <a:tc>
                  <a:txBody>
                    <a:bodyPr/>
                    <a:lstStyle/>
                    <a:p>
                      <a:pPr algn="r" latinLnBrk="1"/>
                      <a:r>
                        <a:rPr lang="en-US" altLang="ko-KR" sz="1150" dirty="0"/>
                        <a:t>Max. decline from</a:t>
                      </a:r>
                      <a:r>
                        <a:rPr lang="en-US" altLang="ko-KR" sz="1150" baseline="0" dirty="0"/>
                        <a:t> baseline, mean (SD)</a:t>
                      </a:r>
                      <a:endParaRPr lang="ko-KR" altLang="en-US" sz="1150"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-42,095</a:t>
                      </a:r>
                    </a:p>
                    <a:p>
                      <a:pPr algn="ctr" latinLnBrk="1"/>
                      <a:r>
                        <a:rPr lang="en-US" altLang="ko-KR" sz="1150" dirty="0"/>
                        <a:t>(37,576)</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latinLnBrk="1"/>
                      <a:r>
                        <a:rPr lang="en-US" altLang="ko-KR" sz="1150" dirty="0"/>
                        <a:t>-49,066</a:t>
                      </a:r>
                    </a:p>
                    <a:p>
                      <a:pPr algn="ctr" latinLnBrk="1"/>
                      <a:r>
                        <a:rPr lang="en-US" altLang="ko-KR" sz="1150" dirty="0"/>
                        <a:t>(71,340)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latinLnBrk="1"/>
                      <a:r>
                        <a:rPr lang="en-US" altLang="ko-KR" sz="1150" dirty="0"/>
                        <a:t>-32,948</a:t>
                      </a:r>
                    </a:p>
                    <a:p>
                      <a:pPr algn="ctr" latinLnBrk="1"/>
                      <a:r>
                        <a:rPr lang="en-US" altLang="ko-KR" sz="1150" dirty="0"/>
                        <a:t>(54,291)</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latinLnBrk="1"/>
                      <a:r>
                        <a:rPr lang="en-US" altLang="ko-KR" sz="1150" dirty="0"/>
                        <a:t>-33,149</a:t>
                      </a:r>
                    </a:p>
                    <a:p>
                      <a:pPr algn="ctr" latinLnBrk="1"/>
                      <a:r>
                        <a:rPr lang="en-US" altLang="ko-KR" sz="1150" dirty="0"/>
                        <a:t>(31,786)</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49419">
                <a:tc>
                  <a:txBody>
                    <a:bodyPr/>
                    <a:lstStyle/>
                    <a:p>
                      <a:pPr marL="0" indent="0" algn="r" latinLnBrk="1"/>
                      <a:r>
                        <a:rPr lang="en-US" altLang="ko-KR" sz="1150" dirty="0"/>
                        <a:t>Max decline from BL (log</a:t>
                      </a:r>
                      <a:r>
                        <a:rPr lang="en-US" altLang="ko-KR" sz="1150" baseline="-25000" dirty="0"/>
                        <a:t>10</a:t>
                      </a:r>
                      <a:r>
                        <a:rPr lang="en-US" altLang="ko-KR" sz="1150" dirty="0"/>
                        <a:t>), mean (SD)</a:t>
                      </a:r>
                      <a:endParaRPr lang="ko-KR" altLang="en-US" sz="1150"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-0.67</a:t>
                      </a:r>
                    </a:p>
                    <a:p>
                      <a:pPr algn="ctr" latinLnBrk="1"/>
                      <a:r>
                        <a:rPr lang="en-US" altLang="ko-KR" sz="1150" dirty="0"/>
                        <a:t>(0.41)</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latinLnBrk="1"/>
                      <a:r>
                        <a:rPr lang="en-US" altLang="ko-KR" sz="1150" dirty="0"/>
                        <a:t>-1.56</a:t>
                      </a:r>
                    </a:p>
                    <a:p>
                      <a:pPr algn="ctr" latinLnBrk="1"/>
                      <a:r>
                        <a:rPr lang="en-US" altLang="ko-KR" sz="1150" dirty="0"/>
                        <a:t>(0.67)</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latinLnBrk="1"/>
                      <a:r>
                        <a:rPr lang="en-US" altLang="ko-KR" sz="1150" dirty="0"/>
                        <a:t>-1.32</a:t>
                      </a:r>
                    </a:p>
                    <a:p>
                      <a:pPr algn="ctr" latinLnBrk="1"/>
                      <a:r>
                        <a:rPr lang="en-US" altLang="ko-KR" sz="1150" dirty="0"/>
                        <a:t>(0.44)</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latinLnBrk="1"/>
                      <a:r>
                        <a:rPr lang="en-US" altLang="ko-KR" sz="1150" dirty="0"/>
                        <a:t>-1.70</a:t>
                      </a:r>
                    </a:p>
                    <a:p>
                      <a:pPr algn="ctr" latinLnBrk="1"/>
                      <a:r>
                        <a:rPr lang="en-US" altLang="ko-KR" sz="1150" dirty="0"/>
                        <a:t>(0.38)</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04056">
                <a:tc>
                  <a:txBody>
                    <a:bodyPr/>
                    <a:lstStyle/>
                    <a:p>
                      <a:pPr algn="r" latinLnBrk="1"/>
                      <a:r>
                        <a:rPr lang="en-US" altLang="ko-KR" sz="1150" dirty="0"/>
                        <a:t>&gt;1.5 log</a:t>
                      </a:r>
                      <a:r>
                        <a:rPr lang="en-US" altLang="ko-KR" sz="1150" baseline="-25000" dirty="0"/>
                        <a:t>10</a:t>
                      </a:r>
                      <a:r>
                        <a:rPr lang="en-US" altLang="ko-KR" sz="1150" dirty="0"/>
                        <a:t> copies/mL decrease from BL, n(%)</a:t>
                      </a:r>
                      <a:endParaRPr lang="ko-KR" altLang="en-US" sz="1150"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2(25)</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2(20)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5(63)</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39326">
                <a:tc>
                  <a:txBody>
                    <a:bodyPr/>
                    <a:lstStyle/>
                    <a:p>
                      <a:pPr algn="r" latinLnBrk="1"/>
                      <a:r>
                        <a:rPr lang="en-US" altLang="ko-KR" sz="1150" dirty="0"/>
                        <a:t>&lt;400 copies/mL,</a:t>
                      </a:r>
                      <a:r>
                        <a:rPr lang="en-US" altLang="ko-KR" sz="1150" baseline="0" dirty="0"/>
                        <a:t> n(%)</a:t>
                      </a:r>
                      <a:endParaRPr lang="ko-KR" altLang="en-US" sz="1150"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2(25)</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2(20)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4(50)</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39326">
                <a:tc>
                  <a:txBody>
                    <a:bodyPr/>
                    <a:lstStyle/>
                    <a:p>
                      <a:pPr algn="r" latinLnBrk="1"/>
                      <a:r>
                        <a:rPr lang="en-US" altLang="ko-KR" sz="1150" b="1" dirty="0"/>
                        <a:t>CD4</a:t>
                      </a:r>
                      <a:r>
                        <a:rPr lang="en-US" altLang="ko-KR" sz="1150" b="1" baseline="0" dirty="0"/>
                        <a:t> count</a:t>
                      </a:r>
                      <a:endParaRPr lang="ko-KR" altLang="en-US" sz="1150" b="1"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b="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6597">
                <a:tc>
                  <a:txBody>
                    <a:bodyPr/>
                    <a:lstStyle/>
                    <a:p>
                      <a:pPr algn="r" latinLnBrk="1"/>
                      <a:r>
                        <a:rPr lang="en-US" altLang="ko-KR" sz="1150" dirty="0"/>
                        <a:t>Change from baseline, </a:t>
                      </a:r>
                    </a:p>
                    <a:p>
                      <a:pPr algn="r" latinLnBrk="1"/>
                      <a:r>
                        <a:rPr lang="en-US" altLang="ko-KR" sz="1150" dirty="0"/>
                        <a:t>mean (SD)</a:t>
                      </a:r>
                      <a:endParaRPr lang="ko-KR" altLang="en-US" sz="1150" dirty="0"/>
                    </a:p>
                  </a:txBody>
                  <a:tcPr marL="45720" marR="4572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latinLnBrk="1"/>
                      <a:r>
                        <a:rPr lang="en-US" altLang="ko-KR" sz="1150" dirty="0"/>
                        <a:t>-1.4</a:t>
                      </a:r>
                    </a:p>
                    <a:p>
                      <a:pPr algn="ctr" latinLnBrk="1"/>
                      <a:r>
                        <a:rPr lang="en-US" altLang="ko-KR" sz="1150" dirty="0"/>
                        <a:t>(95.3)</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latinLnBrk="1"/>
                      <a:r>
                        <a:rPr lang="en-US" altLang="ko-KR" sz="1150" dirty="0"/>
                        <a:t>52.0</a:t>
                      </a:r>
                    </a:p>
                    <a:p>
                      <a:pPr algn="ctr" latinLnBrk="1"/>
                      <a:r>
                        <a:rPr lang="en-US" altLang="ko-KR" sz="1150" dirty="0"/>
                        <a:t>(145.4)</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algn="ctr" latinLnBrk="1"/>
                      <a:r>
                        <a:rPr lang="en-US" altLang="ko-KR" sz="1150" dirty="0"/>
                        <a:t>40.7</a:t>
                      </a:r>
                    </a:p>
                    <a:p>
                      <a:pPr algn="ctr" latinLnBrk="1"/>
                      <a:r>
                        <a:rPr lang="en-US" altLang="ko-KR" sz="1150" dirty="0"/>
                        <a:t>(94.5)</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latinLnBrk="1"/>
                      <a:r>
                        <a:rPr lang="en-US" altLang="ko-KR" sz="1150" dirty="0"/>
                        <a:t>11.1</a:t>
                      </a:r>
                    </a:p>
                    <a:p>
                      <a:pPr algn="ctr" latinLnBrk="1"/>
                      <a:r>
                        <a:rPr lang="en-US" altLang="ko-KR" sz="1150" dirty="0"/>
                        <a:t>(75.2)</a:t>
                      </a:r>
                      <a:endParaRPr lang="ko-KR" altLang="en-US" sz="1150"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580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75656"/>
            <a:ext cx="8784976" cy="4905672"/>
          </a:xfrm>
        </p:spPr>
        <p:txBody>
          <a:bodyPr/>
          <a:lstStyle/>
          <a:p>
            <a:pPr>
              <a:spcAft>
                <a:spcPts val="1200"/>
              </a:spcAft>
            </a:pPr>
            <a:r>
              <a:rPr lang="en-US" altLang="ko-KR" sz="2300" dirty="0"/>
              <a:t>GSK’232 + </a:t>
            </a:r>
            <a:r>
              <a:rPr lang="en-US" altLang="ko-KR" sz="2300" dirty="0" err="1"/>
              <a:t>cobicistat</a:t>
            </a:r>
            <a:r>
              <a:rPr lang="en-US" altLang="ko-KR" sz="2300" dirty="0"/>
              <a:t> 10 days in adults with HIV was associated with:</a:t>
            </a:r>
          </a:p>
          <a:p>
            <a:pPr marL="342900" indent="-342900">
              <a:spcAft>
                <a:spcPts val="1200"/>
              </a:spcAft>
              <a:buFont typeface="Wingdings" panose="05000000000000000000" pitchFamily="2" charset="2"/>
              <a:buChar char="§"/>
            </a:pPr>
            <a:r>
              <a:rPr lang="en-US" altLang="ko-KR" sz="2300" dirty="0"/>
              <a:t>Robust </a:t>
            </a:r>
            <a:r>
              <a:rPr lang="en-US" altLang="ko-KR" sz="2300" dirty="0" err="1"/>
              <a:t>virologic</a:t>
            </a:r>
            <a:r>
              <a:rPr lang="en-US" altLang="ko-KR" sz="2300" dirty="0"/>
              <a:t> responses with 50mg, 100mg, and 200mg, with the maximal effect at 200mg </a:t>
            </a:r>
          </a:p>
          <a:p>
            <a:pPr marL="342900" indent="-342900">
              <a:spcAft>
                <a:spcPts val="1200"/>
              </a:spcAft>
              <a:buFont typeface="Wingdings" panose="05000000000000000000" pitchFamily="2" charset="2"/>
              <a:buChar char="§"/>
            </a:pPr>
            <a:r>
              <a:rPr lang="en-US" altLang="ko-KR" sz="2300" dirty="0"/>
              <a:t>No baseline polymorphism mutations affecting GSK’232 activity </a:t>
            </a:r>
          </a:p>
          <a:p>
            <a:pPr marL="342900" indent="-342900">
              <a:spcAft>
                <a:spcPts val="1200"/>
              </a:spcAft>
              <a:buFont typeface="Wingdings" panose="05000000000000000000" pitchFamily="2" charset="2"/>
              <a:buChar char="§"/>
            </a:pPr>
            <a:r>
              <a:rPr lang="en-US" altLang="ko-KR" sz="2300" dirty="0"/>
              <a:t>Good tolerability/no GI tolerability issues, unlike previous studies with maturation inhibitor</a:t>
            </a:r>
          </a:p>
          <a:p>
            <a:pPr>
              <a:spcAft>
                <a:spcPts val="1200"/>
              </a:spcAft>
            </a:pPr>
            <a:r>
              <a:rPr lang="en-US" altLang="ko-KR" sz="2300" dirty="0"/>
              <a:t>Preliminary evidence of clinical activity provides positive proof-of-concept for GSK’232.</a:t>
            </a:r>
          </a:p>
          <a:p>
            <a:pPr>
              <a:spcAft>
                <a:spcPts val="1200"/>
              </a:spcAft>
            </a:pPr>
            <a:endParaRPr lang="ko-KR" altLang="en-US" sz="2300" dirty="0"/>
          </a:p>
        </p:txBody>
      </p:sp>
      <p:sp>
        <p:nvSpPr>
          <p:cNvPr id="7" name="Title 1"/>
          <p:cNvSpPr txBox="1">
            <a:spLocks/>
          </p:cNvSpPr>
          <p:nvPr/>
        </p:nvSpPr>
        <p:spPr>
          <a:xfrm>
            <a:off x="179512" y="332656"/>
            <a:ext cx="8784976" cy="1143000"/>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3200" b="1" kern="1200">
                <a:solidFill>
                  <a:schemeClr val="tx1"/>
                </a:solidFill>
                <a:latin typeface="Calibri" panose="020F0502020204030204" pitchFamily="34" charset="0"/>
                <a:ea typeface="+mj-ea"/>
                <a:cs typeface="+mj-cs"/>
              </a:defRPr>
            </a:lvl1pPr>
          </a:lstStyle>
          <a:p>
            <a:pPr algn="l"/>
            <a:r>
              <a:rPr lang="en-US" altLang="ko-KR" sz="2400" dirty="0"/>
              <a:t>A PHASE IIA STUDY OF NOVEL MATURATION INHIBITOR GSK2838232 IN HIV PATIENTS: Conclusions</a:t>
            </a:r>
            <a:endParaRPr lang="ko-KR" altLang="en-US" sz="2400" dirty="0"/>
          </a:p>
        </p:txBody>
      </p:sp>
      <p:sp>
        <p:nvSpPr>
          <p:cNvPr id="6" name="Footer Placeholder 3"/>
          <p:cNvSpPr>
            <a:spLocks noGrp="1"/>
          </p:cNvSpPr>
          <p:nvPr>
            <p:ph type="ftr" sz="quarter" idx="3"/>
          </p:nvPr>
        </p:nvSpPr>
        <p:spPr>
          <a:xfrm>
            <a:off x="190592" y="6356350"/>
            <a:ext cx="8773896" cy="365125"/>
          </a:xfrm>
        </p:spPr>
        <p:txBody>
          <a:bodyPr/>
          <a:lstStyle/>
          <a:p>
            <a:pPr>
              <a:spcAft>
                <a:spcPts val="1000"/>
              </a:spcAft>
            </a:pPr>
            <a:r>
              <a:rPr lang="en-US" altLang="ko-KR" dirty="0" err="1">
                <a:solidFill>
                  <a:schemeClr val="tx1"/>
                </a:solidFill>
              </a:rPr>
              <a:t>DeJesus</a:t>
            </a:r>
            <a:r>
              <a:rPr lang="en-US" altLang="ko-KR" dirty="0">
                <a:solidFill>
                  <a:schemeClr val="tx1"/>
                </a:solidFill>
              </a:rPr>
              <a:t> E, et al. Presented at CROI 2019; Oral abstract #142</a:t>
            </a:r>
            <a:endParaRPr lang="ko-KR" altLang="ko-KR" dirty="0">
              <a:solidFill>
                <a:schemeClr val="tx1"/>
              </a:solidFill>
            </a:endParaRPr>
          </a:p>
        </p:txBody>
      </p:sp>
    </p:spTree>
    <p:extLst>
      <p:ext uri="{BB962C8B-B14F-4D97-AF65-F5344CB8AC3E}">
        <p14:creationId xmlns:p14="http://schemas.microsoft.com/office/powerpoint/2010/main" val="330564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800" dirty="0"/>
              <a:t>MK-8591 POTENCY AND PK PROVIDE HIGH INHIBITORY QUOTIENTS AT LOW DOSES QD AND QW</a:t>
            </a:r>
            <a:endParaRPr lang="ko-KR" altLang="en-US" sz="2800" dirty="0"/>
          </a:p>
        </p:txBody>
      </p:sp>
      <p:sp>
        <p:nvSpPr>
          <p:cNvPr id="3" name="Content Placeholder 2"/>
          <p:cNvSpPr>
            <a:spLocks noGrp="1"/>
          </p:cNvSpPr>
          <p:nvPr>
            <p:ph idx="1"/>
          </p:nvPr>
        </p:nvSpPr>
        <p:spPr>
          <a:xfrm>
            <a:off x="179512" y="1700808"/>
            <a:ext cx="8784976" cy="4536504"/>
          </a:xfrm>
        </p:spPr>
        <p:txBody>
          <a:bodyPr/>
          <a:lstStyle/>
          <a:p>
            <a:pPr marL="355600" indent="-355600">
              <a:spcAft>
                <a:spcPts val="1200"/>
              </a:spcAft>
            </a:pPr>
            <a:r>
              <a:rPr lang="en-US" altLang="ko-KR" sz="2000" b="1" dirty="0"/>
              <a:t>Objective:</a:t>
            </a:r>
            <a:r>
              <a:rPr lang="en-US" altLang="ko-KR" sz="2000" dirty="0"/>
              <a:t> Evaluate the IQ of the NRTTI MK-8591-triphosphate (MK-8591-TP) in relation to other NRTIs for WT and NRTI-resistant HIV-1.</a:t>
            </a:r>
          </a:p>
          <a:p>
            <a:pPr>
              <a:spcAft>
                <a:spcPts val="600"/>
              </a:spcAft>
            </a:pPr>
            <a:r>
              <a:rPr lang="en-US" altLang="ko-KR" sz="2000" b="1" dirty="0"/>
              <a:t>Results:</a:t>
            </a:r>
          </a:p>
          <a:p>
            <a:pPr marL="342900" indent="-342900">
              <a:spcAft>
                <a:spcPts val="600"/>
              </a:spcAft>
              <a:buFont typeface="Wingdings" panose="05000000000000000000" pitchFamily="2" charset="2"/>
              <a:buChar char="§"/>
            </a:pPr>
            <a:r>
              <a:rPr lang="en-US" altLang="ko-KR" sz="2000" dirty="0"/>
              <a:t>The MK-8591-TP IC50, IC for </a:t>
            </a:r>
            <a:r>
              <a:rPr lang="en-US" altLang="ko-KR" sz="2000" dirty="0" err="1"/>
              <a:t>wt</a:t>
            </a:r>
            <a:r>
              <a:rPr lang="en-US" altLang="ko-KR" sz="2000" dirty="0"/>
              <a:t> HIV-1 is &gt;4-fold lower than any marketed NRTI </a:t>
            </a:r>
          </a:p>
          <a:p>
            <a:pPr marL="342900" indent="-342900">
              <a:spcAft>
                <a:spcPts val="600"/>
              </a:spcAft>
              <a:buFont typeface="Wingdings" panose="05000000000000000000" pitchFamily="2" charset="2"/>
              <a:buChar char="§"/>
            </a:pPr>
            <a:r>
              <a:rPr lang="en-US" altLang="ko-KR" sz="2000" dirty="0"/>
              <a:t>MK-8591 IQs at steady state with 0.25 mg </a:t>
            </a:r>
            <a:r>
              <a:rPr lang="en-US" altLang="ko-KR" sz="2000" dirty="0" err="1"/>
              <a:t>qd</a:t>
            </a:r>
            <a:r>
              <a:rPr lang="en-US" altLang="ko-KR" sz="2000" dirty="0"/>
              <a:t> and 10 mg </a:t>
            </a:r>
            <a:r>
              <a:rPr lang="en-US" altLang="ko-KR" sz="2000" dirty="0" err="1"/>
              <a:t>qw</a:t>
            </a:r>
            <a:r>
              <a:rPr lang="en-US" altLang="ko-KR" sz="2000" dirty="0"/>
              <a:t> dosing are 85.3 and 101, respectively, and proportionately greater for higher dose levels</a:t>
            </a:r>
          </a:p>
          <a:p>
            <a:pPr marL="342900" indent="-342900">
              <a:buFont typeface="Wingdings" panose="05000000000000000000" pitchFamily="2" charset="2"/>
              <a:buChar char="§"/>
            </a:pPr>
            <a:r>
              <a:rPr lang="en-US" altLang="ko-KR" sz="2000" dirty="0"/>
              <a:t>Common NRTI mutations, including M184I/V, thymidine analog mutations, K65R, and K70E, confer low fold-shifts in antiviral potency, and MK-8591 retains greater IQs against these NRTI-resistant viruses than those of TDF, TAF and 3TC with </a:t>
            </a:r>
            <a:r>
              <a:rPr lang="en-US" altLang="ko-KR" sz="2000" dirty="0" err="1"/>
              <a:t>wt</a:t>
            </a:r>
            <a:r>
              <a:rPr lang="en-US" altLang="ko-KR" sz="2000" dirty="0"/>
              <a:t> virus</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Grobler</a:t>
            </a:r>
            <a:r>
              <a:rPr lang="en-US" altLang="ko-KR" dirty="0">
                <a:solidFill>
                  <a:schemeClr val="tx1"/>
                </a:solidFill>
              </a:rPr>
              <a:t> J, et al. Presented at CROI 2019; Poster #481</a:t>
            </a:r>
            <a:endParaRPr lang="ko-KR" altLang="ko-KR" dirty="0">
              <a:solidFill>
                <a:schemeClr val="tx1"/>
              </a:solidFill>
            </a:endParaRPr>
          </a:p>
        </p:txBody>
      </p:sp>
    </p:spTree>
    <p:extLst>
      <p:ext uri="{BB962C8B-B14F-4D97-AF65-F5344CB8AC3E}">
        <p14:creationId xmlns:p14="http://schemas.microsoft.com/office/powerpoint/2010/main" val="105650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79512" y="6356350"/>
            <a:ext cx="8784976" cy="365125"/>
          </a:xfrm>
        </p:spPr>
        <p:txBody>
          <a:bodyPr/>
          <a:lstStyle/>
          <a:p>
            <a:pPr>
              <a:spcAft>
                <a:spcPts val="1000"/>
              </a:spcAft>
            </a:pPr>
            <a:endParaRPr lang="ko-KR" altLang="ko-KR" dirty="0">
              <a:solidFill>
                <a:schemeClr val="tx1"/>
              </a:solidFill>
            </a:endParaRPr>
          </a:p>
        </p:txBody>
      </p:sp>
      <p:sp>
        <p:nvSpPr>
          <p:cNvPr id="7" name="TextBox 6">
            <a:extLst>
              <a:ext uri="{FF2B5EF4-FFF2-40B4-BE49-F238E27FC236}">
                <a16:creationId xmlns:a16="http://schemas.microsoft.com/office/drawing/2014/main" id="{E60D4136-A253-415C-9172-E1FB74CF915D}"/>
              </a:ext>
            </a:extLst>
          </p:cNvPr>
          <p:cNvSpPr txBox="1"/>
          <p:nvPr/>
        </p:nvSpPr>
        <p:spPr>
          <a:xfrm>
            <a:off x="467544" y="836712"/>
            <a:ext cx="8352928" cy="4524315"/>
          </a:xfrm>
          <a:prstGeom prst="rect">
            <a:avLst/>
          </a:prstGeom>
          <a:noFill/>
        </p:spPr>
        <p:txBody>
          <a:bodyPr wrap="square" rtlCol="0">
            <a:spAutoFit/>
          </a:bodyPr>
          <a:lstStyle/>
          <a:p>
            <a:r>
              <a:rPr lang="en-US" altLang="ko-KR" b="1" dirty="0"/>
              <a:t>MK-8591 POTENCY AND PK PROVIDE HIGH INHIBITORY QUOTIENTS AT LOW DOSES QD AND QW  </a:t>
            </a:r>
            <a:r>
              <a:rPr lang="en-US" altLang="ko-KR" dirty="0"/>
              <a:t>Grobler J, et al.; Poster #481</a:t>
            </a:r>
            <a:endParaRPr lang="ko-KR" altLang="ko-KR" dirty="0"/>
          </a:p>
          <a:p>
            <a:endParaRPr lang="en-US" altLang="ko-KR" dirty="0"/>
          </a:p>
          <a:p>
            <a:r>
              <a:rPr lang="en-US" altLang="ko-KR" dirty="0"/>
              <a:t>Evaluate the IQ of the NRTTI MK-8591-triphosphate (MK-8591-TP) in relation to other NRTIs for WT and NRTI-resistant HIV-1</a:t>
            </a:r>
          </a:p>
          <a:p>
            <a:endParaRPr lang="en-US" altLang="ko-KR" dirty="0"/>
          </a:p>
          <a:p>
            <a:endParaRPr lang="en-US" dirty="0"/>
          </a:p>
          <a:p>
            <a:r>
              <a:rPr lang="en-US" altLang="ko-KR" b="1" dirty="0"/>
              <a:t>LONG-TERM SAFETY &amp; EFFICACY OF FOSTEMSAVIR IN TREATMENT-EXPERIENCED HIV PARTICIPANTS </a:t>
            </a:r>
            <a:r>
              <a:rPr lang="en-US" altLang="ko-KR" dirty="0"/>
              <a:t>Thompson M, et al.; Poster #483</a:t>
            </a:r>
          </a:p>
          <a:p>
            <a:endParaRPr lang="en-US" altLang="ko-KR" dirty="0"/>
          </a:p>
          <a:p>
            <a:endParaRPr lang="en-US" altLang="ko-KR" dirty="0"/>
          </a:p>
          <a:p>
            <a:r>
              <a:rPr lang="en-US" altLang="ko-KR" b="1" dirty="0"/>
              <a:t>PRO 140 SC: LONG-ACTING, SINGLE-AGENT MAINTENANCE THERAPY FOR HIV-1 INFECTION </a:t>
            </a:r>
            <a:r>
              <a:rPr lang="en-US" altLang="ko-KR" dirty="0" err="1"/>
              <a:t>Dhody</a:t>
            </a:r>
            <a:r>
              <a:rPr lang="en-US" altLang="ko-KR" dirty="0"/>
              <a:t> K, et al.; Poster #486</a:t>
            </a:r>
            <a:endParaRPr lang="ko-KR" altLang="ko-KR" dirty="0"/>
          </a:p>
          <a:p>
            <a:endParaRPr lang="en-US" altLang="ko-KR" b="1" dirty="0"/>
          </a:p>
          <a:p>
            <a:r>
              <a:rPr lang="en-US" altLang="ko-KR" dirty="0"/>
              <a:t>PRO 140 (</a:t>
            </a:r>
            <a:r>
              <a:rPr lang="en-US" altLang="ko-KR" dirty="0" err="1"/>
              <a:t>leronlimab</a:t>
            </a:r>
            <a:r>
              <a:rPr lang="en-US" altLang="ko-KR" dirty="0"/>
              <a:t>, a humanized CCR5 </a:t>
            </a:r>
            <a:r>
              <a:rPr lang="en-US" altLang="ko-KR" dirty="0" err="1"/>
              <a:t>mAb</a:t>
            </a:r>
            <a:r>
              <a:rPr lang="en-US" altLang="ko-KR" dirty="0"/>
              <a:t>) </a:t>
            </a:r>
            <a:endParaRPr lang="ko-KR" altLang="ko-KR" b="1" dirty="0"/>
          </a:p>
          <a:p>
            <a:endParaRPr lang="en-CA" b="1" dirty="0"/>
          </a:p>
        </p:txBody>
      </p:sp>
    </p:spTree>
    <p:extLst>
      <p:ext uri="{BB962C8B-B14F-4D97-AF65-F5344CB8AC3E}">
        <p14:creationId xmlns:p14="http://schemas.microsoft.com/office/powerpoint/2010/main" val="406046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84784"/>
            <a:ext cx="7776864" cy="707886"/>
          </a:xfrm>
          <a:prstGeom prst="rect">
            <a:avLst/>
          </a:prstGeom>
          <a:noFill/>
        </p:spPr>
        <p:txBody>
          <a:bodyPr wrap="square" rtlCol="0">
            <a:spAutoFit/>
          </a:bodyPr>
          <a:lstStyle/>
          <a:p>
            <a:pPr algn="ctr" fontAlgn="base" latinLnBrk="0"/>
            <a:r>
              <a:rPr lang="en-US" altLang="ko-KR" sz="4000" b="1" dirty="0">
                <a:latin typeface="Calibri" panose="020F0502020204030204" pitchFamily="34" charset="0"/>
              </a:rPr>
              <a:t>  ART Toxicity at CROI 2019</a:t>
            </a:r>
            <a:endParaRPr lang="en-US" altLang="ko-KR" sz="4000" dirty="0">
              <a:latin typeface="Calibri" panose="020F0502020204030204" pitchFamily="34" charset="0"/>
            </a:endParaRPr>
          </a:p>
        </p:txBody>
      </p:sp>
      <p:sp>
        <p:nvSpPr>
          <p:cNvPr id="4" name="TextBox 3"/>
          <p:cNvSpPr txBox="1"/>
          <p:nvPr/>
        </p:nvSpPr>
        <p:spPr>
          <a:xfrm>
            <a:off x="2051720" y="2997179"/>
            <a:ext cx="5904656" cy="1569660"/>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#442, #443, #439, #158</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Posters: #669 ‒ #675, #679, #680</a:t>
            </a:r>
            <a:endParaRPr lang="ko-KR" altLang="ko-KR" sz="2400" dirty="0">
              <a:latin typeface="Calibri" panose="020F0502020204030204" pitchFamily="34" charset="0"/>
            </a:endParaRPr>
          </a:p>
        </p:txBody>
      </p:sp>
    </p:spTree>
    <p:extLst>
      <p:ext uri="{BB962C8B-B14F-4D97-AF65-F5344CB8AC3E}">
        <p14:creationId xmlns:p14="http://schemas.microsoft.com/office/powerpoint/2010/main" val="33198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B02B2-AB2F-784C-9469-731D3F023706}"/>
              </a:ext>
            </a:extLst>
          </p:cNvPr>
          <p:cNvSpPr txBox="1"/>
          <p:nvPr/>
        </p:nvSpPr>
        <p:spPr>
          <a:xfrm>
            <a:off x="755576" y="2199347"/>
            <a:ext cx="7632848" cy="4247317"/>
          </a:xfrm>
          <a:prstGeom prst="rect">
            <a:avLst/>
          </a:prstGeom>
          <a:noFill/>
        </p:spPr>
        <p:txBody>
          <a:bodyPr wrap="square" rtlCol="0" anchor="ctr">
            <a:spAutoFit/>
          </a:bodyPr>
          <a:lstStyle/>
          <a:p>
            <a:pPr latinLnBrk="0" hangingPunct="0"/>
            <a:endParaRPr lang="en-CA" dirty="0"/>
          </a:p>
          <a:p>
            <a:pPr latinLnBrk="0" hangingPunct="0"/>
            <a:r>
              <a:rPr lang="en-CA" dirty="0"/>
              <a:t>CAHR is pleased to provide this scientific summary of the major clinical studies presented at the Conference on Retroviruses and Opportunistic Infections (CROI 2019).  The synthesis aims to improve the cascade of care by increasing the skills and knowledge of Canadian health care professionals working in the realm of HIV.  This presentation was made possible with the support of an educational grant from ViiV Healthcare.</a:t>
            </a:r>
          </a:p>
          <a:p>
            <a:pPr latinLnBrk="0" hangingPunct="0"/>
            <a:endParaRPr lang="en-CA" dirty="0"/>
          </a:p>
          <a:p>
            <a:pPr latinLnBrk="0" hangingPunct="0"/>
            <a:r>
              <a:rPr lang="fr-CA" dirty="0"/>
              <a:t>L’ACRV a le plaisir de vous offrir ce résumé scientifique des principales études présentées à la </a:t>
            </a:r>
            <a:r>
              <a:rPr lang="fr-CA" dirty="0" err="1"/>
              <a:t>Conference</a:t>
            </a:r>
            <a:r>
              <a:rPr lang="fr-CA" dirty="0"/>
              <a:t> on </a:t>
            </a:r>
            <a:r>
              <a:rPr lang="fr-CA" dirty="0" err="1"/>
              <a:t>Retroviruses</a:t>
            </a:r>
            <a:r>
              <a:rPr lang="fr-CA" dirty="0"/>
              <a:t> and </a:t>
            </a:r>
            <a:r>
              <a:rPr lang="fr-CA" dirty="0" err="1"/>
              <a:t>Opportunistic</a:t>
            </a:r>
            <a:r>
              <a:rPr lang="fr-CA" dirty="0"/>
              <a:t> Infections (CROI 2019). Cette synthèse a pour objet d’améliorer la cascade de soins en relevant les techniques et connaissances des professionnels canadiens de la santé qui travaillent dans le domaine du VIH. Cet exposé a été rendu possible avec le soutien d’une subvention éducative de ViiV Soins de santé.</a:t>
            </a:r>
            <a:endParaRPr lang="en-CA" dirty="0"/>
          </a:p>
          <a:p>
            <a:pPr latinLnBrk="0" hangingPunct="0"/>
            <a:endParaRPr lang="en-US" dirty="0"/>
          </a:p>
        </p:txBody>
      </p:sp>
      <p:pic>
        <p:nvPicPr>
          <p:cNvPr id="3" name="Picture 2">
            <a:extLst>
              <a:ext uri="{FF2B5EF4-FFF2-40B4-BE49-F238E27FC236}">
                <a16:creationId xmlns:a16="http://schemas.microsoft.com/office/drawing/2014/main" id="{3C1EF801-0547-0C41-99FC-CA1528D47E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3888" y="692696"/>
            <a:ext cx="1810889" cy="1688277"/>
          </a:xfrm>
          <a:prstGeom prst="rect">
            <a:avLst/>
          </a:prstGeom>
        </p:spPr>
      </p:pic>
    </p:spTree>
    <p:extLst>
      <p:ext uri="{BB962C8B-B14F-4D97-AF65-F5344CB8AC3E}">
        <p14:creationId xmlns:p14="http://schemas.microsoft.com/office/powerpoint/2010/main" val="428231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MEMORY AND LEARNING DYSFUNCTION WITH INTEGRASE STRAND TRANSFER INHIBITORS USE</a:t>
            </a:r>
            <a:endParaRPr lang="ko-KR" altLang="en-US" dirty="0"/>
          </a:p>
        </p:txBody>
      </p:sp>
      <p:sp>
        <p:nvSpPr>
          <p:cNvPr id="3" name="Content Placeholder 2"/>
          <p:cNvSpPr>
            <a:spLocks noGrp="1"/>
          </p:cNvSpPr>
          <p:nvPr>
            <p:ph idx="1"/>
          </p:nvPr>
        </p:nvSpPr>
        <p:spPr/>
        <p:txBody>
          <a:bodyPr/>
          <a:lstStyle/>
          <a:p>
            <a:pPr>
              <a:spcAft>
                <a:spcPts val="1200"/>
              </a:spcAft>
            </a:pPr>
            <a:r>
              <a:rPr lang="en-US" altLang="ko-KR" sz="1800" b="1" dirty="0"/>
              <a:t>Objective: </a:t>
            </a:r>
            <a:r>
              <a:rPr lang="en-US" altLang="ko-KR" sz="1800" dirty="0"/>
              <a:t>To perform a cross-sectional analysis of neurocognitive function and neuroimaging of PLWH on INSTI-based regimens.</a:t>
            </a:r>
          </a:p>
          <a:p>
            <a:pPr>
              <a:spcAft>
                <a:spcPts val="600"/>
              </a:spcAft>
            </a:pPr>
            <a:r>
              <a:rPr lang="en-US" altLang="ko-KR" sz="1800" b="1" dirty="0"/>
              <a:t>Subjects:</a:t>
            </a:r>
            <a:r>
              <a:rPr lang="en-US" altLang="ko-KR" sz="1800" dirty="0"/>
              <a:t> </a:t>
            </a:r>
          </a:p>
          <a:p>
            <a:pPr marL="285750" indent="-285750">
              <a:spcAft>
                <a:spcPts val="600"/>
              </a:spcAft>
              <a:buFont typeface="Wingdings" panose="05000000000000000000" pitchFamily="2" charset="2"/>
              <a:buChar char="§"/>
            </a:pPr>
            <a:r>
              <a:rPr lang="en-US" altLang="ko-KR" sz="1800" dirty="0"/>
              <a:t>202 PLWH, median (IQR) age 55 (48, 60) years, 152 (75%) male, 136 (67%) black</a:t>
            </a:r>
          </a:p>
          <a:p>
            <a:pPr marL="285750" indent="-285750">
              <a:spcAft>
                <a:spcPts val="600"/>
              </a:spcAft>
              <a:buFont typeface="Wingdings" panose="05000000000000000000" pitchFamily="2" charset="2"/>
              <a:buChar char="§"/>
            </a:pPr>
            <a:r>
              <a:rPr lang="en-US" altLang="ko-KR" sz="1800" dirty="0"/>
              <a:t>Median recent CD4+ T cell count 576 (401, 818) cells/mm3, 96% HIV RNA &lt;200 copies/ml </a:t>
            </a:r>
          </a:p>
          <a:p>
            <a:pPr marL="285750" indent="-285750">
              <a:spcAft>
                <a:spcPts val="600"/>
              </a:spcAft>
              <a:buFont typeface="Wingdings" panose="05000000000000000000" pitchFamily="2" charset="2"/>
              <a:buChar char="§"/>
            </a:pPr>
            <a:r>
              <a:rPr lang="en-US" altLang="ko-KR" sz="1800" dirty="0"/>
              <a:t>INSTI-based ART: 99 (49%) (40.4% </a:t>
            </a:r>
            <a:r>
              <a:rPr lang="en-US" altLang="ko-KR" sz="1800" dirty="0" err="1"/>
              <a:t>raltegravir</a:t>
            </a:r>
            <a:r>
              <a:rPr lang="en-US" altLang="ko-KR" sz="1800" dirty="0"/>
              <a:t>, 29.3% </a:t>
            </a:r>
            <a:r>
              <a:rPr lang="en-US" altLang="ko-KR" sz="1800" dirty="0" err="1"/>
              <a:t>elvitegravir</a:t>
            </a:r>
            <a:r>
              <a:rPr lang="en-US" altLang="ko-KR" sz="1800" dirty="0"/>
              <a:t>, 30.3% </a:t>
            </a:r>
            <a:r>
              <a:rPr lang="en-US" altLang="ko-KR" sz="1800" dirty="0" err="1"/>
              <a:t>dolutegravir</a:t>
            </a:r>
            <a:r>
              <a:rPr lang="en-US" altLang="ko-KR" sz="1800" dirty="0"/>
              <a:t>) </a:t>
            </a:r>
          </a:p>
          <a:p>
            <a:pPr marL="285750" indent="-285750">
              <a:spcAft>
                <a:spcPts val="600"/>
              </a:spcAft>
              <a:buFont typeface="Wingdings" panose="05000000000000000000" pitchFamily="2" charset="2"/>
              <a:buChar char="§"/>
            </a:pPr>
            <a:r>
              <a:rPr lang="en-US" altLang="ko-KR" sz="1800" dirty="0"/>
              <a:t>non-INSTI based ART: 103 (51%) </a:t>
            </a:r>
          </a:p>
          <a:p>
            <a:pPr marL="285750" indent="-285750">
              <a:spcAft>
                <a:spcPts val="600"/>
              </a:spcAft>
              <a:buFont typeface="Wingdings" panose="05000000000000000000" pitchFamily="2" charset="2"/>
              <a:buChar char="§"/>
            </a:pPr>
            <a:r>
              <a:rPr lang="en-US" altLang="ko-KR" sz="1800" dirty="0"/>
              <a:t>No between-group differences in age, sex, race, education, smoking status, depression scores,  psychiatric medication use, HIV infection duration or nadir and recent CD4+ T cell count</a:t>
            </a:r>
            <a:endParaRPr lang="ko-KR" altLang="en-US" sz="1800" dirty="0"/>
          </a:p>
        </p:txBody>
      </p:sp>
      <p:sp>
        <p:nvSpPr>
          <p:cNvPr id="65" name="Footer Placeholder 3"/>
          <p:cNvSpPr>
            <a:spLocks noGrp="1"/>
          </p:cNvSpPr>
          <p:nvPr>
            <p:ph type="ftr" sz="quarter" idx="3"/>
          </p:nvPr>
        </p:nvSpPr>
        <p:spPr>
          <a:xfrm>
            <a:off x="251520" y="6356350"/>
            <a:ext cx="8712968" cy="365125"/>
          </a:xfrm>
        </p:spPr>
        <p:txBody>
          <a:bodyPr/>
          <a:lstStyle/>
          <a:p>
            <a:pPr>
              <a:spcAft>
                <a:spcPts val="1000"/>
              </a:spcAft>
            </a:pPr>
            <a:r>
              <a:rPr lang="en-US" altLang="ko-KR" dirty="0">
                <a:solidFill>
                  <a:schemeClr val="tx1"/>
                </a:solidFill>
              </a:rPr>
              <a:t>O’Halloran, JA, et al. Presented at CROI 2019; Oral abstract #442</a:t>
            </a:r>
            <a:endParaRPr lang="ko-KR" altLang="ko-KR" dirty="0">
              <a:solidFill>
                <a:schemeClr val="tx1"/>
              </a:solidFill>
            </a:endParaRPr>
          </a:p>
        </p:txBody>
      </p:sp>
    </p:spTree>
    <p:extLst>
      <p:ext uri="{BB962C8B-B14F-4D97-AF65-F5344CB8AC3E}">
        <p14:creationId xmlns:p14="http://schemas.microsoft.com/office/powerpoint/2010/main" val="852847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792088"/>
          </a:xfrm>
        </p:spPr>
        <p:txBody>
          <a:bodyPr/>
          <a:lstStyle/>
          <a:p>
            <a:pPr algn="l"/>
            <a:r>
              <a:rPr lang="en-US" altLang="ko-KR" sz="2000" dirty="0"/>
              <a:t>MEMORY AND LEARNING DYSFUNCTION WITH INTEGRASE STRAND TRANSFER INHIBITORS USE</a:t>
            </a:r>
            <a:endParaRPr lang="ko-KR" altLang="en-US" sz="2000" dirty="0"/>
          </a:p>
        </p:txBody>
      </p:sp>
      <p:sp>
        <p:nvSpPr>
          <p:cNvPr id="3" name="Content Placeholder 2"/>
          <p:cNvSpPr>
            <a:spLocks noGrp="1"/>
          </p:cNvSpPr>
          <p:nvPr>
            <p:ph idx="1"/>
          </p:nvPr>
        </p:nvSpPr>
        <p:spPr>
          <a:xfrm>
            <a:off x="234894" y="1268760"/>
            <a:ext cx="8712968" cy="4896545"/>
          </a:xfrm>
        </p:spPr>
        <p:txBody>
          <a:bodyPr/>
          <a:lstStyle/>
          <a:p>
            <a:pPr>
              <a:spcAft>
                <a:spcPts val="600"/>
              </a:spcAft>
            </a:pPr>
            <a:r>
              <a:rPr lang="en-US" altLang="ko-KR" sz="1800" b="1" dirty="0"/>
              <a:t>Results/Conclusions of Neuropsychological assessment: </a:t>
            </a:r>
          </a:p>
          <a:p>
            <a:pPr marL="285750" indent="-285750">
              <a:spcAft>
                <a:spcPts val="600"/>
              </a:spcAft>
              <a:buFont typeface="Wingdings" panose="05000000000000000000" pitchFamily="2" charset="2"/>
              <a:buChar char="§"/>
            </a:pPr>
            <a:r>
              <a:rPr lang="en-US" altLang="ko-KR" sz="1800" dirty="0"/>
              <a:t>Learning/memory domain scores of the INSTI group were worse than those on non-INSTI based ART (1.25 (0.25, 2) vs 0.25 (0, 1.8); </a:t>
            </a:r>
            <a:r>
              <a:rPr lang="en-US" altLang="ko-KR" sz="1800" i="1" dirty="0"/>
              <a:t>p</a:t>
            </a:r>
            <a:r>
              <a:rPr lang="en-US" altLang="ko-KR" sz="1800" dirty="0"/>
              <a:t>=0.02) (figure a)</a:t>
            </a:r>
          </a:p>
          <a:p>
            <a:pPr marL="539750" indent="-273050">
              <a:spcAft>
                <a:spcPts val="600"/>
              </a:spcAft>
              <a:buFont typeface="Arial" panose="020B0604020202020204" pitchFamily="34" charset="0"/>
              <a:buChar char="•"/>
            </a:pPr>
            <a:r>
              <a:rPr lang="en-US" altLang="ko-KR" sz="1800" dirty="0"/>
              <a:t>This difference remained significant when corrected for nadir CD4+ T cell count, current ART regimen duration, current  NNRTI or PI use, current psychiatric medication use or having previously received another ART regimen (</a:t>
            </a:r>
            <a:r>
              <a:rPr lang="en-US" altLang="ko-KR" sz="1800" i="1" dirty="0"/>
              <a:t>p</a:t>
            </a:r>
            <a:r>
              <a:rPr lang="en-US" altLang="ko-KR" sz="1800" dirty="0"/>
              <a:t>=0.04)</a:t>
            </a:r>
          </a:p>
          <a:p>
            <a:pPr marL="285750" indent="-285750">
              <a:spcAft>
                <a:spcPts val="600"/>
              </a:spcAft>
              <a:buFont typeface="Wingdings" panose="05000000000000000000" pitchFamily="2" charset="2"/>
              <a:buChar char="§"/>
            </a:pPr>
            <a:r>
              <a:rPr lang="en-US" altLang="ko-KR" sz="1800" dirty="0"/>
              <a:t>Composite volumetric measures for learning/memory brain regions were significantly smaller in the INSTI group (figure b)</a:t>
            </a:r>
          </a:p>
          <a:p>
            <a:pPr marL="285750" indent="-285750">
              <a:spcAft>
                <a:spcPts val="600"/>
              </a:spcAft>
              <a:buFont typeface="Wingdings" panose="05000000000000000000" pitchFamily="2" charset="2"/>
              <a:buChar char="§"/>
            </a:pPr>
            <a:r>
              <a:rPr lang="en-US" altLang="ko-KR" sz="1800" dirty="0"/>
              <a:t>Functional connectivity of memory resting state network in the INSTI group was less (figure c)</a:t>
            </a:r>
          </a:p>
          <a:p>
            <a:endParaRPr lang="ko-KR" altLang="en-US" sz="18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117" y="4492494"/>
            <a:ext cx="801758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Footer Placeholder 3"/>
          <p:cNvSpPr>
            <a:spLocks noGrp="1"/>
          </p:cNvSpPr>
          <p:nvPr>
            <p:ph type="ftr" sz="quarter" idx="3"/>
          </p:nvPr>
        </p:nvSpPr>
        <p:spPr>
          <a:xfrm>
            <a:off x="251520" y="6356350"/>
            <a:ext cx="8712968" cy="365125"/>
          </a:xfrm>
        </p:spPr>
        <p:txBody>
          <a:bodyPr/>
          <a:lstStyle/>
          <a:p>
            <a:pPr>
              <a:spcAft>
                <a:spcPts val="1000"/>
              </a:spcAft>
            </a:pPr>
            <a:r>
              <a:rPr lang="en-US" altLang="ko-KR" dirty="0">
                <a:solidFill>
                  <a:schemeClr val="tx1"/>
                </a:solidFill>
              </a:rPr>
              <a:t>O’Halloran, JA, et al. Presented at CROI 2019; Oral abstract #442</a:t>
            </a:r>
            <a:endParaRPr lang="ko-KR" altLang="ko-KR" dirty="0">
              <a:solidFill>
                <a:schemeClr val="tx1"/>
              </a:solidFill>
            </a:endParaRPr>
          </a:p>
        </p:txBody>
      </p:sp>
    </p:spTree>
    <p:extLst>
      <p:ext uri="{BB962C8B-B14F-4D97-AF65-F5344CB8AC3E}">
        <p14:creationId xmlns:p14="http://schemas.microsoft.com/office/powerpoint/2010/main" val="377522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96"/>
            <a:ext cx="8229600" cy="1143000"/>
          </a:xfrm>
        </p:spPr>
        <p:txBody>
          <a:bodyPr/>
          <a:lstStyle/>
          <a:p>
            <a:r>
              <a:rPr lang="en-US" altLang="ko-KR" sz="2800" dirty="0"/>
              <a:t>CEREBRAL FUNCTION PARAMETERS IN PEOPLE LIVING WITH HIV SWITCHING INTEGRASE INHIBITOR</a:t>
            </a:r>
            <a:endParaRPr lang="ko-KR" altLang="en-US" sz="2800" dirty="0"/>
          </a:p>
        </p:txBody>
      </p:sp>
      <p:sp>
        <p:nvSpPr>
          <p:cNvPr id="3" name="Content Placeholder 2"/>
          <p:cNvSpPr>
            <a:spLocks noGrp="1"/>
          </p:cNvSpPr>
          <p:nvPr>
            <p:ph idx="1"/>
          </p:nvPr>
        </p:nvSpPr>
        <p:spPr>
          <a:xfrm>
            <a:off x="165864" y="1412776"/>
            <a:ext cx="8781208" cy="4353347"/>
          </a:xfrm>
        </p:spPr>
        <p:txBody>
          <a:bodyPr/>
          <a:lstStyle/>
          <a:p>
            <a:pPr marL="355600" indent="-355600">
              <a:spcAft>
                <a:spcPts val="1200"/>
              </a:spcAft>
            </a:pPr>
            <a:r>
              <a:rPr lang="en-US" altLang="ko-KR" sz="1800" b="1" dirty="0"/>
              <a:t>Objective: </a:t>
            </a:r>
            <a:r>
              <a:rPr lang="en-US" altLang="ko-KR" sz="1800" dirty="0"/>
              <a:t>To assess changes in cerebral function parameters over 120 days in PLWH without overt neuropsychiatric symptoms receiving two different INSTI-containing ART regimens.</a:t>
            </a:r>
          </a:p>
          <a:p>
            <a:pPr marL="355600" indent="-355600"/>
            <a:r>
              <a:rPr lang="en-US" altLang="ko-KR" sz="1800" b="1" dirty="0"/>
              <a:t>Study design:</a:t>
            </a:r>
          </a:p>
          <a:p>
            <a:pPr marL="355600" indent="-355600"/>
            <a:endParaRPr lang="en-US" altLang="ko-KR" sz="1800" dirty="0"/>
          </a:p>
          <a:p>
            <a:endParaRPr lang="ko-KR" altLang="en-US" dirty="0"/>
          </a:p>
        </p:txBody>
      </p:sp>
      <p:grpSp>
        <p:nvGrpSpPr>
          <p:cNvPr id="4" name="Group 3"/>
          <p:cNvGrpSpPr/>
          <p:nvPr/>
        </p:nvGrpSpPr>
        <p:grpSpPr>
          <a:xfrm>
            <a:off x="165864" y="2564904"/>
            <a:ext cx="8816032" cy="3398021"/>
            <a:chOff x="179512" y="1052736"/>
            <a:chExt cx="8816032" cy="3398021"/>
          </a:xfrm>
        </p:grpSpPr>
        <mc:AlternateContent xmlns:mc="http://schemas.openxmlformats.org/markup-compatibility/2006" xmlns:a14="http://schemas.microsoft.com/office/drawing/2010/main">
          <mc:Choice Requires="a14">
            <p:sp>
              <p:nvSpPr>
                <p:cNvPr id="5" name="TextBox 4"/>
                <p:cNvSpPr txBox="1"/>
                <p:nvPr/>
              </p:nvSpPr>
              <p:spPr>
                <a:xfrm>
                  <a:off x="179512" y="1052736"/>
                  <a:ext cx="4176464" cy="1296142"/>
                </a:xfrm>
                <a:prstGeom prst="rect">
                  <a:avLst/>
                </a:prstGeom>
                <a:solidFill>
                  <a:srgbClr val="CCFF99"/>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altLang="ko-KR" sz="1400" b="1" dirty="0"/>
                    <a:t>Eligibility Criteria</a:t>
                  </a:r>
                </a:p>
                <a:p>
                  <a:pPr marL="177800" indent="-177800">
                    <a:buFont typeface="Arial" panose="020B0604020202020204" pitchFamily="34" charset="0"/>
                    <a:buChar char="•"/>
                  </a:pPr>
                  <a:r>
                    <a:rPr lang="en-US" altLang="ko-KR" sz="1400" dirty="0"/>
                    <a:t>PWH</a:t>
                  </a:r>
                  <a14:m>
                    <m:oMath xmlns:m="http://schemas.openxmlformats.org/officeDocument/2006/math">
                      <m:r>
                        <a:rPr lang="en-US" altLang="ko-KR" sz="1400" i="1" smtClean="0">
                          <a:latin typeface="Cambria Math"/>
                          <a:ea typeface="Cambria Math"/>
                        </a:rPr>
                        <m:t>≥</m:t>
                      </m:r>
                    </m:oMath>
                  </a14:m>
                  <a:r>
                    <a:rPr lang="en-US" altLang="ko-KR" sz="1400" dirty="0"/>
                    <a:t>18 years of age</a:t>
                  </a:r>
                </a:p>
                <a:p>
                  <a:pPr marL="177800" indent="-177800">
                    <a:buFont typeface="Arial" panose="020B0604020202020204" pitchFamily="34" charset="0"/>
                    <a:buChar char="•"/>
                  </a:pPr>
                  <a:r>
                    <a:rPr lang="en-US" altLang="ko-KR" sz="1400" dirty="0"/>
                    <a:t>No neurological or cognitive complaints</a:t>
                  </a:r>
                </a:p>
                <a:p>
                  <a:pPr marL="177800" indent="-177800">
                    <a:buFont typeface="Arial" panose="020B0604020202020204" pitchFamily="34" charset="0"/>
                    <a:buChar char="•"/>
                  </a:pPr>
                  <a:r>
                    <a:rPr lang="en-US" altLang="ko-KR" sz="1400" dirty="0"/>
                    <a:t>Plasma HIV RNA undetectable for at least 3 months</a:t>
                  </a:r>
                </a:p>
                <a:p>
                  <a:pPr marL="177800" indent="-177800">
                    <a:buFont typeface="Arial" panose="020B0604020202020204" pitchFamily="34" charset="0"/>
                    <a:buChar char="•"/>
                  </a:pPr>
                  <a:r>
                    <a:rPr lang="en-US" altLang="ko-KR" sz="1400" dirty="0"/>
                    <a:t>ART comprising of </a:t>
                  </a:r>
                  <a:r>
                    <a:rPr lang="en-US" altLang="ko-KR" sz="1400" dirty="0" err="1"/>
                    <a:t>Truvada</a:t>
                  </a:r>
                  <a:r>
                    <a:rPr lang="en-US" altLang="ko-KR" sz="1400" baseline="30000" dirty="0" err="1"/>
                    <a:t>TM</a:t>
                  </a:r>
                  <a:r>
                    <a:rPr lang="en-US" altLang="ko-KR" sz="1400" dirty="0"/>
                    <a:t> and </a:t>
                  </a:r>
                  <a:r>
                    <a:rPr lang="en-US" altLang="ko-KR" sz="1400" dirty="0" err="1"/>
                    <a:t>raltegravir</a:t>
                  </a:r>
                  <a:r>
                    <a:rPr lang="en-US" altLang="ko-KR" sz="1400" dirty="0"/>
                    <a:t> 400 mg twice daily</a:t>
                  </a:r>
                  <a:endParaRPr lang="ko-KR" alt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79512" y="1052736"/>
                  <a:ext cx="4176464" cy="1296142"/>
                </a:xfrm>
                <a:prstGeom prst="rect">
                  <a:avLst/>
                </a:prstGeom>
                <a:blipFill rotWithShape="1">
                  <a:blip r:embed="rId2"/>
                  <a:stretch>
                    <a:fillRect t="-2315" b="-6944"/>
                  </a:stretch>
                </a:blipFill>
              </p:spPr>
              <p:txBody>
                <a:bodyPr/>
                <a:lstStyle/>
                <a:p>
                  <a:r>
                    <a:rPr lang="ko-KR" altLang="en-US">
                      <a:noFill/>
                    </a:rPr>
                    <a:t> </a:t>
                  </a:r>
                </a:p>
              </p:txBody>
            </p:sp>
          </mc:Fallback>
        </mc:AlternateContent>
        <p:sp>
          <p:nvSpPr>
            <p:cNvPr id="6" name="TextBox 5"/>
            <p:cNvSpPr txBox="1"/>
            <p:nvPr/>
          </p:nvSpPr>
          <p:spPr>
            <a:xfrm>
              <a:off x="4968488" y="1088798"/>
              <a:ext cx="3996000" cy="540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altLang="ko-KR" sz="1400" b="1" dirty="0"/>
                <a:t>Control Arm (n=8)</a:t>
              </a:r>
            </a:p>
            <a:p>
              <a:r>
                <a:rPr lang="en-US" altLang="ko-KR" sz="1400" dirty="0"/>
                <a:t>Remain on </a:t>
              </a:r>
              <a:r>
                <a:rPr lang="en-US" altLang="ko-KR" sz="1400" dirty="0" err="1"/>
                <a:t>raltegravir</a:t>
              </a:r>
              <a:r>
                <a:rPr lang="en-US" altLang="ko-KR" sz="1400" dirty="0"/>
                <a:t> 400 mg twice daily</a:t>
              </a:r>
              <a:endParaRPr lang="ko-KR" altLang="en-US" sz="1400" dirty="0"/>
            </a:p>
          </p:txBody>
        </p:sp>
        <p:sp>
          <p:nvSpPr>
            <p:cNvPr id="7" name="TextBox 6"/>
            <p:cNvSpPr txBox="1"/>
            <p:nvPr/>
          </p:nvSpPr>
          <p:spPr>
            <a:xfrm>
              <a:off x="4968488" y="1772814"/>
              <a:ext cx="3996000" cy="540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altLang="ko-KR" sz="1400" b="1" dirty="0"/>
                <a:t>Switch Arm (n=12)</a:t>
              </a:r>
            </a:p>
            <a:p>
              <a:pPr algn="ctr"/>
              <a:r>
                <a:rPr lang="en-US" altLang="ko-KR" sz="1400" dirty="0"/>
                <a:t>Switch integrase inhibitor to </a:t>
              </a:r>
              <a:r>
                <a:rPr lang="en-US" altLang="ko-KR" sz="1400" dirty="0" err="1"/>
                <a:t>dolutegravir</a:t>
              </a:r>
              <a:r>
                <a:rPr lang="en-US" altLang="ko-KR" sz="1400" dirty="0"/>
                <a:t> 50mg daily</a:t>
              </a:r>
              <a:endParaRPr lang="ko-KR" altLang="en-US" sz="1400" dirty="0"/>
            </a:p>
          </p:txBody>
        </p:sp>
        <p:cxnSp>
          <p:nvCxnSpPr>
            <p:cNvPr id="8" name="Straight Connector 7"/>
            <p:cNvCxnSpPr>
              <a:stCxn id="6" idx="1"/>
            </p:cNvCxnSpPr>
            <p:nvPr/>
          </p:nvCxnSpPr>
          <p:spPr>
            <a:xfrm flipH="1">
              <a:off x="4716016" y="1358798"/>
              <a:ext cx="2524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716016" y="2060846"/>
              <a:ext cx="2524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29664" y="1340766"/>
              <a:ext cx="0" cy="7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355976" y="1700806"/>
              <a:ext cx="360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24912" y="1412774"/>
              <a:ext cx="486276" cy="307777"/>
            </a:xfrm>
            <a:prstGeom prst="rect">
              <a:avLst/>
            </a:prstGeom>
            <a:noFill/>
          </p:spPr>
          <p:txBody>
            <a:bodyPr wrap="square" rtlCol="0">
              <a:spAutoFit/>
            </a:bodyPr>
            <a:lstStyle/>
            <a:p>
              <a:r>
                <a:rPr lang="en-US" altLang="ko-KR" sz="1400" dirty="0"/>
                <a:t>1:2</a:t>
              </a:r>
              <a:endParaRPr lang="ko-KR" altLang="en-US" sz="1400" dirty="0"/>
            </a:p>
          </p:txBody>
        </p:sp>
        <p:cxnSp>
          <p:nvCxnSpPr>
            <p:cNvPr id="13" name="Straight Arrow Connector 12"/>
            <p:cNvCxnSpPr/>
            <p:nvPr/>
          </p:nvCxnSpPr>
          <p:spPr>
            <a:xfrm>
              <a:off x="4927544" y="2389822"/>
              <a:ext cx="4068000" cy="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27544" y="2366294"/>
              <a:ext cx="4036944" cy="307777"/>
            </a:xfrm>
            <a:prstGeom prst="rect">
              <a:avLst/>
            </a:prstGeom>
            <a:noFill/>
          </p:spPr>
          <p:txBody>
            <a:bodyPr wrap="square" rtlCol="0">
              <a:spAutoFit/>
            </a:bodyPr>
            <a:lstStyle/>
            <a:p>
              <a:r>
                <a:rPr lang="en-US" altLang="ko-KR" sz="1400" dirty="0"/>
                <a:t>Day 0                                                                        Day 120</a:t>
              </a:r>
              <a:endParaRPr lang="ko-KR" altLang="en-US" sz="1400" dirty="0"/>
            </a:p>
          </p:txBody>
        </p:sp>
        <p:sp>
          <p:nvSpPr>
            <p:cNvPr id="15" name="TextBox 14"/>
            <p:cNvSpPr txBox="1"/>
            <p:nvPr/>
          </p:nvSpPr>
          <p:spPr>
            <a:xfrm>
              <a:off x="4985387" y="2636910"/>
              <a:ext cx="1098781" cy="504056"/>
            </a:xfrm>
            <a:prstGeom prst="rect">
              <a:avLst/>
            </a:prstGeom>
            <a:solidFill>
              <a:srgbClr val="CCFF99"/>
            </a:solidFill>
          </p:spPr>
          <p:style>
            <a:lnRef idx="2">
              <a:schemeClr val="dk1"/>
            </a:lnRef>
            <a:fillRef idx="1">
              <a:schemeClr val="lt1"/>
            </a:fillRef>
            <a:effectRef idx="0">
              <a:schemeClr val="dk1"/>
            </a:effectRef>
            <a:fontRef idx="minor">
              <a:schemeClr val="dk1"/>
            </a:fontRef>
          </p:style>
          <p:txBody>
            <a:bodyPr wrap="square" rtlCol="0" anchor="ctr">
              <a:noAutofit/>
            </a:bodyPr>
            <a:lstStyle/>
            <a:p>
              <a:r>
                <a:rPr lang="en-US" altLang="ko-KR" sz="1400" dirty="0"/>
                <a:t>Baseline</a:t>
              </a:r>
            </a:p>
            <a:p>
              <a:r>
                <a:rPr lang="en-US" altLang="ko-KR" sz="1400" dirty="0"/>
                <a:t>assessments</a:t>
              </a:r>
              <a:endParaRPr lang="ko-KR" altLang="en-US" sz="1400" dirty="0"/>
            </a:p>
          </p:txBody>
        </p:sp>
        <p:sp>
          <p:nvSpPr>
            <p:cNvPr id="16" name="TextBox 15"/>
            <p:cNvSpPr txBox="1"/>
            <p:nvPr/>
          </p:nvSpPr>
          <p:spPr>
            <a:xfrm>
              <a:off x="7861939" y="2636910"/>
              <a:ext cx="1098781" cy="504056"/>
            </a:xfrm>
            <a:prstGeom prst="rect">
              <a:avLst/>
            </a:prstGeom>
            <a:solidFill>
              <a:srgbClr val="CCFF99"/>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r"/>
              <a:r>
                <a:rPr lang="en-US" altLang="ko-KR" sz="1400" dirty="0"/>
                <a:t>Day 120</a:t>
              </a:r>
            </a:p>
            <a:p>
              <a:r>
                <a:rPr lang="en-US" altLang="ko-KR" sz="1400" dirty="0"/>
                <a:t>assessments</a:t>
              </a:r>
              <a:endParaRPr lang="ko-KR" altLang="en-US" sz="1400" dirty="0"/>
            </a:p>
          </p:txBody>
        </p:sp>
        <p:sp>
          <p:nvSpPr>
            <p:cNvPr id="17" name="TextBox 16"/>
            <p:cNvSpPr txBox="1"/>
            <p:nvPr/>
          </p:nvSpPr>
          <p:spPr>
            <a:xfrm>
              <a:off x="1534016" y="3226622"/>
              <a:ext cx="6192689" cy="122413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noAutofit/>
            </a:bodyPr>
            <a:lstStyle/>
            <a:p>
              <a:r>
                <a:rPr lang="en-US" altLang="ko-KR" sz="1400" dirty="0"/>
                <a:t>Cerebral function assessments:</a:t>
              </a:r>
            </a:p>
            <a:p>
              <a:pPr marL="342900" indent="-342900">
                <a:buAutoNum type="alphaLcParenR"/>
              </a:pPr>
              <a:r>
                <a:rPr lang="en-US" altLang="ko-KR" sz="1400" dirty="0"/>
                <a:t>Cognitive testing</a:t>
              </a:r>
            </a:p>
            <a:p>
              <a:pPr marL="342900" indent="-342900">
                <a:buAutoNum type="alphaLcParenR"/>
              </a:pPr>
              <a:r>
                <a:rPr lang="en-US" altLang="ko-KR" sz="1400" dirty="0"/>
                <a:t>Patient Reported outcome measures (PROMs)</a:t>
              </a:r>
            </a:p>
            <a:p>
              <a:pPr marL="342900" indent="-342900">
                <a:buAutoNum type="alphaLcParenR"/>
              </a:pPr>
              <a:r>
                <a:rPr lang="en-US" altLang="ko-KR" sz="1400" dirty="0"/>
                <a:t>Cerebral metabolite ratios were measured using proton MR imaging</a:t>
              </a:r>
            </a:p>
            <a:p>
              <a:pPr marL="342900" indent="-342900">
                <a:buAutoNum type="alphaLcParenR"/>
              </a:pPr>
              <a:r>
                <a:rPr lang="en-US" altLang="ko-KR" sz="1400" dirty="0"/>
                <a:t>CSF parameters</a:t>
              </a:r>
              <a:endParaRPr lang="ko-KR" altLang="en-US" sz="1400" dirty="0"/>
            </a:p>
          </p:txBody>
        </p:sp>
      </p:grpSp>
      <p:sp>
        <p:nvSpPr>
          <p:cNvPr id="22" name="Footer Placeholder 3"/>
          <p:cNvSpPr>
            <a:spLocks noGrp="1"/>
          </p:cNvSpPr>
          <p:nvPr>
            <p:ph type="ftr" sz="quarter" idx="3"/>
          </p:nvPr>
        </p:nvSpPr>
        <p:spPr>
          <a:xfrm>
            <a:off x="165864" y="6356350"/>
            <a:ext cx="8816032" cy="365125"/>
          </a:xfrm>
        </p:spPr>
        <p:txBody>
          <a:bodyPr/>
          <a:lstStyle/>
          <a:p>
            <a:pPr>
              <a:spcAft>
                <a:spcPts val="1000"/>
              </a:spcAft>
            </a:pPr>
            <a:r>
              <a:rPr lang="en-US" altLang="ko-KR" dirty="0">
                <a:solidFill>
                  <a:schemeClr val="tx1"/>
                </a:solidFill>
              </a:rPr>
              <a:t>Mora-</a:t>
            </a:r>
            <a:r>
              <a:rPr lang="en-US" altLang="ko-KR" dirty="0" err="1">
                <a:solidFill>
                  <a:schemeClr val="tx1"/>
                </a:solidFill>
              </a:rPr>
              <a:t>Peris</a:t>
            </a:r>
            <a:r>
              <a:rPr lang="en-US" altLang="ko-KR" dirty="0">
                <a:solidFill>
                  <a:schemeClr val="tx1"/>
                </a:solidFill>
              </a:rPr>
              <a:t> B, et al. Presented at CROI 2019; Oral abstract #443</a:t>
            </a:r>
            <a:endParaRPr lang="ko-KR" altLang="ko-KR" dirty="0">
              <a:solidFill>
                <a:schemeClr val="tx1"/>
              </a:solidFill>
            </a:endParaRPr>
          </a:p>
        </p:txBody>
      </p:sp>
    </p:spTree>
    <p:extLst>
      <p:ext uri="{BB962C8B-B14F-4D97-AF65-F5344CB8AC3E}">
        <p14:creationId xmlns:p14="http://schemas.microsoft.com/office/powerpoint/2010/main" val="20193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052736"/>
                <a:ext cx="8784976" cy="5184575"/>
              </a:xfrm>
            </p:spPr>
            <p:txBody>
              <a:bodyPr/>
              <a:lstStyle/>
              <a:p>
                <a:pPr marL="182563" indent="-182563">
                  <a:buFont typeface="Wingdings" panose="05000000000000000000" pitchFamily="2" charset="2"/>
                  <a:buChar char="§"/>
                </a:pPr>
                <a:r>
                  <a:rPr lang="en-US" altLang="ko-KR" sz="1400" dirty="0"/>
                  <a:t>Patient characteristics:</a:t>
                </a:r>
              </a:p>
              <a:p>
                <a:pPr marL="357188" indent="-174625">
                  <a:buFont typeface="Arial" panose="020B0604020202020204" pitchFamily="34" charset="0"/>
                  <a:buChar char="•"/>
                </a:pPr>
                <a:r>
                  <a:rPr lang="en-US" altLang="ko-KR" sz="1400" dirty="0"/>
                  <a:t>Age, median (IQR): 43 (11.5) years</a:t>
                </a:r>
              </a:p>
              <a:p>
                <a:pPr marL="357188" indent="-174625">
                  <a:buFont typeface="Arial" panose="020B0604020202020204" pitchFamily="34" charset="0"/>
                  <a:buChar char="•"/>
                </a:pPr>
                <a:r>
                  <a:rPr lang="en-US" altLang="ko-KR" sz="1400" dirty="0"/>
                  <a:t>Male, n(%): 20/21 (95.2)</a:t>
                </a:r>
              </a:p>
              <a:p>
                <a:pPr marL="357188" indent="-174625">
                  <a:buFont typeface="Arial" panose="020B0604020202020204" pitchFamily="34" charset="0"/>
                  <a:buChar char="•"/>
                </a:pPr>
                <a:r>
                  <a:rPr lang="en-US" altLang="ko-KR" sz="1400" dirty="0"/>
                  <a:t>White Ethnicity n(%): 14/21 (66.7)</a:t>
                </a:r>
              </a:p>
              <a:p>
                <a:pPr marL="357188" indent="-174625">
                  <a:buFont typeface="Arial" panose="020B0604020202020204" pitchFamily="34" charset="0"/>
                  <a:buChar char="•"/>
                </a:pPr>
                <a:r>
                  <a:rPr lang="en-US" altLang="ko-KR" sz="1400" dirty="0"/>
                  <a:t>Baseline CD4 count, mean (SD): 717 (298) cells/</a:t>
                </a:r>
                <a14:m>
                  <m:oMath xmlns:m="http://schemas.openxmlformats.org/officeDocument/2006/math">
                    <m:r>
                      <a:rPr lang="ko-KR" altLang="en-US" sz="1400" i="1" smtClean="0">
                        <a:latin typeface="Cambria Math"/>
                      </a:rPr>
                      <m:t>𝜇</m:t>
                    </m:r>
                  </m:oMath>
                </a14:m>
                <a:r>
                  <a:rPr lang="en-US" altLang="ko-KR" sz="1400" dirty="0"/>
                  <a:t>L</a:t>
                </a:r>
              </a:p>
              <a:p>
                <a:pPr marL="182563" indent="-182563">
                  <a:buFont typeface="Wingdings" panose="05000000000000000000" pitchFamily="2" charset="2"/>
                  <a:buChar char="§"/>
                </a:pPr>
                <a:r>
                  <a:rPr lang="en-US" altLang="ko-KR" sz="1400" dirty="0"/>
                  <a:t>In all individuals, CSF HIV RNA was &lt;5 copies/mL </a:t>
                </a:r>
              </a:p>
              <a:p>
                <a:pPr marL="182563"/>
                <a:r>
                  <a:rPr lang="en-US" altLang="ko-KR" sz="1400" dirty="0"/>
                  <a:t>at both time points</a:t>
                </a:r>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1400" dirty="0"/>
              </a:p>
              <a:p>
                <a:pPr marL="182563"/>
                <a:endParaRPr lang="en-US" altLang="ko-KR" sz="200" dirty="0"/>
              </a:p>
              <a:p>
                <a:endParaRPr lang="en-US" altLang="ko-KR" sz="600" dirty="0"/>
              </a:p>
              <a:p>
                <a:endParaRPr lang="en-US" altLang="ko-KR" sz="1400" b="1" dirty="0"/>
              </a:p>
              <a:p>
                <a:r>
                  <a:rPr lang="en-US" altLang="ko-KR" sz="1400" b="1" dirty="0"/>
                  <a:t>Conclusion:</a:t>
                </a:r>
                <a:r>
                  <a:rPr lang="en-US" altLang="ko-KR" sz="1400" dirty="0"/>
                  <a:t> No significant changes in clinical, CSF biomarker or cerebral imaging parameters occurred in </a:t>
                </a:r>
                <a:r>
                  <a:rPr lang="en-US" altLang="ko-KR" sz="1400" dirty="0" err="1"/>
                  <a:t>virologically</a:t>
                </a:r>
                <a:r>
                  <a:rPr lang="en-US" altLang="ko-KR" sz="1400" dirty="0"/>
                  <a:t> suppressed PWH without overt neuropsychiatric symptoms switching INSTI.</a:t>
                </a:r>
                <a:endParaRPr lang="ko-KR" alt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052736"/>
                <a:ext cx="8784976" cy="5184575"/>
              </a:xfrm>
              <a:blipFill>
                <a:blip r:embed="rId2"/>
                <a:stretch>
                  <a:fillRect l="-208" t="-235"/>
                </a:stretch>
              </a:blipFill>
            </p:spPr>
            <p:txBody>
              <a:bodyPr/>
              <a:lstStyle/>
              <a:p>
                <a:r>
                  <a:rPr lang="en-CA">
                    <a:noFill/>
                  </a:rPr>
                  <a:t> </a:t>
                </a:r>
              </a:p>
            </p:txBody>
          </p:sp>
        </mc:Fallback>
      </mc:AlternateContent>
      <p:sp>
        <p:nvSpPr>
          <p:cNvPr id="4" name="Title 1"/>
          <p:cNvSpPr>
            <a:spLocks noGrp="1"/>
          </p:cNvSpPr>
          <p:nvPr>
            <p:ph type="title"/>
          </p:nvPr>
        </p:nvSpPr>
        <p:spPr>
          <a:xfrm>
            <a:off x="251520" y="418312"/>
            <a:ext cx="8712968" cy="562416"/>
          </a:xfrm>
        </p:spPr>
        <p:txBody>
          <a:bodyPr/>
          <a:lstStyle/>
          <a:p>
            <a:pPr algn="l"/>
            <a:r>
              <a:rPr lang="en-US" altLang="ko-KR" sz="1600" dirty="0"/>
              <a:t>CEREBRAL FUNCTION PARAMETERS IN PEOPLE LIVING WITH HIV SWITCHING INTEGRASE INHIBITOR</a:t>
            </a:r>
            <a:endParaRPr lang="ko-KR" altLang="en-US" sz="16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908720"/>
            <a:ext cx="3528392" cy="222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5" y="3294114"/>
            <a:ext cx="2535835" cy="212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7864" y="3294114"/>
            <a:ext cx="2592288" cy="211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5772" y="3284984"/>
            <a:ext cx="2952732" cy="21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3"/>
          <p:cNvSpPr>
            <a:spLocks noGrp="1"/>
          </p:cNvSpPr>
          <p:nvPr>
            <p:ph type="ftr" sz="quarter" idx="3"/>
          </p:nvPr>
        </p:nvSpPr>
        <p:spPr>
          <a:xfrm>
            <a:off x="165864" y="6356350"/>
            <a:ext cx="8816032" cy="365125"/>
          </a:xfrm>
        </p:spPr>
        <p:txBody>
          <a:bodyPr/>
          <a:lstStyle/>
          <a:p>
            <a:pPr>
              <a:spcAft>
                <a:spcPts val="1000"/>
              </a:spcAft>
            </a:pPr>
            <a:r>
              <a:rPr lang="en-US" altLang="ko-KR" dirty="0">
                <a:solidFill>
                  <a:schemeClr val="tx1"/>
                </a:solidFill>
              </a:rPr>
              <a:t>Mora-</a:t>
            </a:r>
            <a:r>
              <a:rPr lang="en-US" altLang="ko-KR" dirty="0" err="1">
                <a:solidFill>
                  <a:schemeClr val="tx1"/>
                </a:solidFill>
              </a:rPr>
              <a:t>Peris</a:t>
            </a:r>
            <a:r>
              <a:rPr lang="en-US" altLang="ko-KR" dirty="0">
                <a:solidFill>
                  <a:schemeClr val="tx1"/>
                </a:solidFill>
              </a:rPr>
              <a:t> B, et al. Presented at CROI 2019; Oral abstract #443</a:t>
            </a:r>
            <a:endParaRPr lang="ko-KR" altLang="ko-KR" dirty="0">
              <a:solidFill>
                <a:schemeClr val="tx1"/>
              </a:solidFill>
            </a:endParaRPr>
          </a:p>
        </p:txBody>
      </p:sp>
      <p:cxnSp>
        <p:nvCxnSpPr>
          <p:cNvPr id="6" name="Straight Connector 5"/>
          <p:cNvCxnSpPr/>
          <p:nvPr/>
        </p:nvCxnSpPr>
        <p:spPr>
          <a:xfrm>
            <a:off x="179512" y="5445224"/>
            <a:ext cx="8784976" cy="0"/>
          </a:xfrm>
          <a:prstGeom prst="line">
            <a:avLst/>
          </a:prstGeom>
          <a:ln w="57150"/>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73901" y="750688"/>
            <a:ext cx="1080120" cy="307777"/>
          </a:xfrm>
          <a:prstGeom prst="rect">
            <a:avLst/>
          </a:prstGeom>
          <a:noFill/>
        </p:spPr>
        <p:txBody>
          <a:bodyPr wrap="square" rtlCol="0">
            <a:spAutoFit/>
          </a:bodyPr>
          <a:lstStyle/>
          <a:p>
            <a:r>
              <a:rPr lang="en-US" altLang="ko-KR" sz="1400" b="1" dirty="0"/>
              <a:t>Results</a:t>
            </a:r>
            <a:endParaRPr lang="ko-KR" altLang="en-US" sz="1400" b="1" dirty="0"/>
          </a:p>
        </p:txBody>
      </p:sp>
    </p:spTree>
    <p:extLst>
      <p:ext uri="{BB962C8B-B14F-4D97-AF65-F5344CB8AC3E}">
        <p14:creationId xmlns:p14="http://schemas.microsoft.com/office/powerpoint/2010/main" val="3414987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500" dirty="0"/>
              <a:t>OBESITY: A GROWING PROBLEM IN ANTIRETROVIRAL THERAPY</a:t>
            </a:r>
            <a:endParaRPr lang="ko-KR" altLang="en-US" sz="2500" dirty="0"/>
          </a:p>
        </p:txBody>
      </p:sp>
      <p:sp>
        <p:nvSpPr>
          <p:cNvPr id="3" name="Content Placeholder 2"/>
          <p:cNvSpPr>
            <a:spLocks noGrp="1"/>
          </p:cNvSpPr>
          <p:nvPr>
            <p:ph idx="1"/>
          </p:nvPr>
        </p:nvSpPr>
        <p:spPr>
          <a:xfrm>
            <a:off x="234894" y="1268760"/>
            <a:ext cx="8712968" cy="4896544"/>
          </a:xfrm>
        </p:spPr>
        <p:txBody>
          <a:bodyPr/>
          <a:lstStyle/>
          <a:p>
            <a:r>
              <a:rPr lang="en-US" altLang="ko-KR" sz="2000" dirty="0"/>
              <a:t>Weight gain common when starting ART and may occur following regimen switches.</a:t>
            </a:r>
          </a:p>
          <a:p>
            <a:endParaRPr lang="en-US" altLang="ko-KR" sz="2000" dirty="0"/>
          </a:p>
          <a:p>
            <a:r>
              <a:rPr lang="en-US" altLang="ko-KR" sz="2000" dirty="0"/>
              <a:t>Where do we go from here?</a:t>
            </a:r>
          </a:p>
          <a:p>
            <a:endParaRPr lang="en-US" altLang="ko-KR" sz="2000" dirty="0"/>
          </a:p>
          <a:p>
            <a:pPr marL="342900" indent="-342900">
              <a:spcAft>
                <a:spcPts val="600"/>
              </a:spcAft>
              <a:buFont typeface="Wingdings" panose="05000000000000000000" pitchFamily="2" charset="2"/>
              <a:buChar char="§"/>
            </a:pPr>
            <a:r>
              <a:rPr lang="en-US" altLang="ko-KR" sz="2000" dirty="0"/>
              <a:t>PLWH exist in an ‘obesogenic’ environment: demographics of at-risk populations, geography, secular trends</a:t>
            </a:r>
          </a:p>
          <a:p>
            <a:pPr marL="342900" indent="-342900">
              <a:spcAft>
                <a:spcPts val="600"/>
              </a:spcAft>
              <a:buFont typeface="Wingdings" panose="05000000000000000000" pitchFamily="2" charset="2"/>
              <a:buChar char="§"/>
            </a:pPr>
            <a:r>
              <a:rPr lang="en-US" altLang="ko-KR" sz="2000" dirty="0"/>
              <a:t>Obesity compounds comorbid NCDs: cardiovascular, metabolic, hepatic, CNS, and others</a:t>
            </a:r>
          </a:p>
          <a:p>
            <a:pPr marL="342900" indent="-342900">
              <a:spcAft>
                <a:spcPts val="600"/>
              </a:spcAft>
              <a:buFont typeface="Wingdings" panose="05000000000000000000" pitchFamily="2" charset="2"/>
              <a:buChar char="§"/>
            </a:pPr>
            <a:r>
              <a:rPr lang="en-US" altLang="ko-KR" sz="2000" dirty="0"/>
              <a:t>Factors associated with weight gain: female sex, black race, older age, lower CD4 count, higher viral load</a:t>
            </a:r>
          </a:p>
          <a:p>
            <a:pPr marL="342900" indent="-342900">
              <a:buFont typeface="Wingdings" panose="05000000000000000000" pitchFamily="2" charset="2"/>
              <a:buChar char="§"/>
            </a:pPr>
            <a:r>
              <a:rPr lang="en-US" altLang="ko-KR" sz="2000" dirty="0"/>
              <a:t>Weight gain with INSTIs?</a:t>
            </a:r>
          </a:p>
          <a:p>
            <a:pPr marL="714375" indent="-357188">
              <a:buFont typeface="Arial" panose="020B0604020202020204" pitchFamily="34" charset="0"/>
              <a:buChar char="•"/>
            </a:pPr>
            <a:r>
              <a:rPr lang="en-US" altLang="ko-KR" sz="2000" dirty="0"/>
              <a:t>Some studies show impact and within-class variability; others no effect</a:t>
            </a:r>
          </a:p>
          <a:p>
            <a:pPr marL="714375" indent="-357188">
              <a:buFont typeface="Arial" panose="020B0604020202020204" pitchFamily="34" charset="0"/>
              <a:buChar char="•"/>
            </a:pPr>
            <a:r>
              <a:rPr lang="en-US" altLang="ko-KR" sz="2000" dirty="0"/>
              <a:t>Clear need for prospective studies and pooled analyses of prior randomized clinical trials before drawing conclusions</a:t>
            </a:r>
            <a:endParaRPr lang="ko-KR" altLang="en-US" sz="2000" dirty="0"/>
          </a:p>
        </p:txBody>
      </p:sp>
      <p:cxnSp>
        <p:nvCxnSpPr>
          <p:cNvPr id="6" name="Straight Connector 5"/>
          <p:cNvCxnSpPr/>
          <p:nvPr/>
        </p:nvCxnSpPr>
        <p:spPr>
          <a:xfrm>
            <a:off x="251520" y="2587034"/>
            <a:ext cx="2988000" cy="0"/>
          </a:xfrm>
          <a:prstGeom prst="line">
            <a:avLst/>
          </a:prstGeom>
          <a:ln w="381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8" name="Footer Placeholder 4"/>
          <p:cNvSpPr>
            <a:spLocks noGrp="1"/>
          </p:cNvSpPr>
          <p:nvPr>
            <p:ph type="ftr" sz="quarter" idx="3"/>
          </p:nvPr>
        </p:nvSpPr>
        <p:spPr>
          <a:xfrm>
            <a:off x="234894" y="6356350"/>
            <a:ext cx="8712968" cy="365125"/>
          </a:xfrm>
        </p:spPr>
        <p:txBody>
          <a:bodyPr/>
          <a:lstStyle/>
          <a:p>
            <a:r>
              <a:rPr lang="en-US" altLang="ko-KR" dirty="0" err="1">
                <a:solidFill>
                  <a:schemeClr val="tx1"/>
                </a:solidFill>
              </a:rPr>
              <a:t>Koethe</a:t>
            </a:r>
            <a:r>
              <a:rPr lang="en-US" altLang="ko-KR" dirty="0">
                <a:solidFill>
                  <a:schemeClr val="tx1"/>
                </a:solidFill>
              </a:rPr>
              <a:t> JR, et al. Presented at CROI 2019; Oral abstract #158 </a:t>
            </a:r>
            <a:endParaRPr lang="ko-KR" altLang="en-US" dirty="0">
              <a:solidFill>
                <a:schemeClr val="tx1"/>
              </a:solidFill>
            </a:endParaRPr>
          </a:p>
        </p:txBody>
      </p:sp>
    </p:spTree>
    <p:extLst>
      <p:ext uri="{BB962C8B-B14F-4D97-AF65-F5344CB8AC3E}">
        <p14:creationId xmlns:p14="http://schemas.microsoft.com/office/powerpoint/2010/main" val="227627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112568"/>
          </a:xfrm>
        </p:spPr>
        <p:txBody>
          <a:bodyPr/>
          <a:lstStyle/>
          <a:p>
            <a:pPr marL="342900" indent="-342900">
              <a:buFont typeface="Wingdings" pitchFamily="2" charset="2"/>
              <a:buChar char="§"/>
            </a:pPr>
            <a:r>
              <a:rPr lang="en-US" altLang="ko-KR" sz="2000" dirty="0"/>
              <a:t>(Weight Gain with INSTIs continued)</a:t>
            </a:r>
          </a:p>
          <a:p>
            <a:endParaRPr lang="en-US" altLang="ko-KR" sz="2000" dirty="0"/>
          </a:p>
          <a:p>
            <a:pPr marL="714375" indent="-357188">
              <a:spcAft>
                <a:spcPts val="600"/>
              </a:spcAft>
              <a:buFont typeface="Arial" panose="020B0604020202020204" pitchFamily="34" charset="0"/>
              <a:buChar char="•"/>
            </a:pPr>
            <a:r>
              <a:rPr lang="en-US" altLang="ko-KR" sz="2000" dirty="0"/>
              <a:t>Scientific Perspective: If a true phenomenon, is weight gain an off-target effect or evidence of greater drug efficacy?</a:t>
            </a:r>
          </a:p>
          <a:p>
            <a:pPr marL="642938" lvl="2" indent="-285750">
              <a:spcAft>
                <a:spcPts val="600"/>
              </a:spcAft>
              <a:buFont typeface="Arial" panose="020B0604020202020204" pitchFamily="34" charset="0"/>
              <a:buChar char="•"/>
            </a:pPr>
            <a:r>
              <a:rPr lang="en-US" altLang="ko-KR" sz="2000" dirty="0"/>
              <a:t>Could INSTIs interfere with CNS appetite regulation, insulin signaling?</a:t>
            </a:r>
          </a:p>
          <a:p>
            <a:pPr marL="896938" lvl="1" indent="-357188">
              <a:spcAft>
                <a:spcPts val="1200"/>
              </a:spcAft>
              <a:buFont typeface="Calibri" panose="020F0502020204030204" pitchFamily="34" charset="0"/>
              <a:buChar char="‒"/>
            </a:pPr>
            <a:r>
              <a:rPr lang="en-US" altLang="ko-KR" sz="2000" dirty="0"/>
              <a:t>Case reports of acute-onset diabetes (Fong P, </a:t>
            </a:r>
            <a:r>
              <a:rPr lang="en-US" altLang="ko-KR" sz="2000" i="1" dirty="0"/>
              <a:t>IJSA</a:t>
            </a:r>
            <a:r>
              <a:rPr lang="en-US" altLang="ko-KR" sz="2000" dirty="0"/>
              <a:t> 2017, </a:t>
            </a:r>
            <a:r>
              <a:rPr lang="en-US" altLang="ko-KR" sz="2000" dirty="0" err="1"/>
              <a:t>Horikawa</a:t>
            </a:r>
            <a:r>
              <a:rPr lang="en-US" altLang="ko-KR" sz="2000" dirty="0"/>
              <a:t> M, </a:t>
            </a:r>
            <a:r>
              <a:rPr lang="en-US" altLang="ko-KR" sz="2000" i="1" dirty="0"/>
              <a:t>TJECM</a:t>
            </a:r>
            <a:r>
              <a:rPr lang="en-US" altLang="ko-KR" sz="2000" dirty="0"/>
              <a:t> 2018)</a:t>
            </a:r>
          </a:p>
          <a:p>
            <a:pPr marL="642938" lvl="2" indent="-285750">
              <a:spcAft>
                <a:spcPts val="600"/>
              </a:spcAft>
              <a:buFont typeface="Arial" panose="020B0604020202020204" pitchFamily="34" charset="0"/>
              <a:buChar char="•"/>
            </a:pPr>
            <a:r>
              <a:rPr lang="en-US" altLang="ko-KR" sz="2000" dirty="0"/>
              <a:t>Are INSTIs just better at eliminating virus, lowering energy expenditure and reversing catabolic effects?</a:t>
            </a:r>
          </a:p>
          <a:p>
            <a:pPr marL="896938" lvl="1" indent="-357188">
              <a:spcAft>
                <a:spcPts val="600"/>
              </a:spcAft>
              <a:buFont typeface="Calibri" panose="020F0502020204030204" pitchFamily="34" charset="0"/>
              <a:buChar char="‒"/>
            </a:pPr>
            <a:r>
              <a:rPr lang="en-US" altLang="ko-KR" sz="2000" dirty="0"/>
              <a:t>Lack of weight gain in HPTN 077 with </a:t>
            </a:r>
            <a:r>
              <a:rPr lang="en-US" altLang="ko-KR" sz="2000" dirty="0" err="1"/>
              <a:t>cabotegravir</a:t>
            </a:r>
            <a:r>
              <a:rPr lang="en-US" altLang="ko-KR" sz="2000" dirty="0"/>
              <a:t> (CROI 2019 #034)</a:t>
            </a:r>
          </a:p>
          <a:p>
            <a:pPr marL="896938" lvl="1" indent="-357188">
              <a:buFont typeface="Calibri" panose="020F0502020204030204" pitchFamily="34" charset="0"/>
              <a:buChar char="‒"/>
            </a:pPr>
            <a:r>
              <a:rPr lang="en-US" altLang="ko-KR" sz="2000" dirty="0"/>
              <a:t>Greater INSTI penetration of adipose tissue (Couturier J, </a:t>
            </a:r>
            <a:r>
              <a:rPr lang="en-US" altLang="ko-KR" sz="2000" i="1" dirty="0"/>
              <a:t>Antiviral Res. </a:t>
            </a:r>
            <a:r>
              <a:rPr lang="en-US" altLang="ko-KR" sz="2000" dirty="0"/>
              <a:t>2018)</a:t>
            </a:r>
          </a:p>
          <a:p>
            <a:pPr marL="714375" indent="-357188">
              <a:buFont typeface="Arial" panose="020B0604020202020204" pitchFamily="34" charset="0"/>
              <a:buChar char="•"/>
            </a:pPr>
            <a:endParaRPr lang="en-US" altLang="ko-KR" sz="2000" dirty="0"/>
          </a:p>
          <a:p>
            <a:pPr algn="ctr"/>
            <a:r>
              <a:rPr lang="en-US" altLang="ko-KR" sz="2000" b="1" dirty="0"/>
              <a:t>Recent Reports of INSTIs and weight gain represent an opportunity to further explore HIV effects on </a:t>
            </a:r>
            <a:r>
              <a:rPr lang="en-US" altLang="ko-KR" sz="2000" b="1" dirty="0" err="1"/>
              <a:t>bioenergetic</a:t>
            </a:r>
            <a:r>
              <a:rPr lang="en-US" altLang="ko-KR" sz="2000" b="1" dirty="0"/>
              <a:t> pathways</a:t>
            </a:r>
            <a:endParaRPr lang="ko-KR" altLang="en-US" sz="2000" b="1" dirty="0"/>
          </a:p>
        </p:txBody>
      </p:sp>
      <p:sp>
        <p:nvSpPr>
          <p:cNvPr id="6" name="Title 1"/>
          <p:cNvSpPr>
            <a:spLocks noGrp="1"/>
          </p:cNvSpPr>
          <p:nvPr>
            <p:ph type="title"/>
          </p:nvPr>
        </p:nvSpPr>
        <p:spPr>
          <a:xfrm>
            <a:off x="234894" y="332656"/>
            <a:ext cx="8712968" cy="864096"/>
          </a:xfrm>
        </p:spPr>
        <p:txBody>
          <a:bodyPr/>
          <a:lstStyle/>
          <a:p>
            <a:pPr algn="l"/>
            <a:r>
              <a:rPr lang="en-US" altLang="ko-KR" sz="2200" dirty="0"/>
              <a:t>OBESITY: A GROWING PROBLEM IN ART</a:t>
            </a:r>
            <a:endParaRPr lang="ko-KR" altLang="en-US" sz="2200" dirty="0"/>
          </a:p>
        </p:txBody>
      </p:sp>
      <p:sp>
        <p:nvSpPr>
          <p:cNvPr id="9" name="Footer Placeholder 4"/>
          <p:cNvSpPr>
            <a:spLocks noGrp="1"/>
          </p:cNvSpPr>
          <p:nvPr>
            <p:ph type="ftr" sz="quarter" idx="3"/>
          </p:nvPr>
        </p:nvSpPr>
        <p:spPr>
          <a:xfrm>
            <a:off x="234894" y="6356350"/>
            <a:ext cx="8712968" cy="365125"/>
          </a:xfrm>
        </p:spPr>
        <p:txBody>
          <a:bodyPr/>
          <a:lstStyle/>
          <a:p>
            <a:r>
              <a:rPr lang="en-US" altLang="ko-KR" dirty="0" err="1">
                <a:solidFill>
                  <a:schemeClr val="tx1"/>
                </a:solidFill>
              </a:rPr>
              <a:t>Koethe</a:t>
            </a:r>
            <a:r>
              <a:rPr lang="en-US" altLang="ko-KR" dirty="0">
                <a:solidFill>
                  <a:schemeClr val="tx1"/>
                </a:solidFill>
              </a:rPr>
              <a:t> JR, et al. Presented at CROI 2019; Oral abstract #158 </a:t>
            </a:r>
            <a:endParaRPr lang="ko-KR" altLang="en-US" dirty="0">
              <a:solidFill>
                <a:schemeClr val="tx1"/>
              </a:solidFill>
            </a:endParaRPr>
          </a:p>
        </p:txBody>
      </p:sp>
    </p:spTree>
    <p:extLst>
      <p:ext uri="{BB962C8B-B14F-4D97-AF65-F5344CB8AC3E}">
        <p14:creationId xmlns:p14="http://schemas.microsoft.com/office/powerpoint/2010/main" val="215107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RISK FACTORS FOR EXCESS WEIGHT GAIN FOLLOWING SWITCH TO INTEGRASE INHIBITOR–BASED ART</a:t>
            </a:r>
            <a:endParaRPr lang="ko-KR" alt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34894" y="1628800"/>
                <a:ext cx="2896946" cy="4608512"/>
              </a:xfrm>
            </p:spPr>
            <p:txBody>
              <a:bodyPr/>
              <a:lstStyle/>
              <a:p>
                <a:pPr marL="285750" indent="-285750">
                  <a:spcAft>
                    <a:spcPts val="1800"/>
                  </a:spcAft>
                  <a:buFont typeface="Wingdings" panose="05000000000000000000" pitchFamily="2" charset="2"/>
                  <a:buChar char="§"/>
                </a:pPr>
                <a:r>
                  <a:rPr lang="en-US" altLang="ko-KR" sz="1600" dirty="0"/>
                  <a:t>972 adults switched to INST-base regimens in ACTG A5001 and A5322</a:t>
                </a:r>
              </a:p>
              <a:p>
                <a:pPr marL="285750" indent="-285750">
                  <a:spcAft>
                    <a:spcPts val="1800"/>
                  </a:spcAft>
                  <a:buFont typeface="Wingdings" panose="05000000000000000000" pitchFamily="2" charset="2"/>
                  <a:buChar char="§"/>
                </a:pPr>
                <a:r>
                  <a:rPr lang="en-US" altLang="ko-KR" sz="1600" dirty="0"/>
                  <a:t>Median 7.8 years of prior treatment</a:t>
                </a:r>
              </a:p>
              <a:p>
                <a:pPr marL="285750" indent="-285750">
                  <a:spcAft>
                    <a:spcPts val="1800"/>
                  </a:spcAft>
                  <a:buFont typeface="Wingdings" panose="05000000000000000000" pitchFamily="2" charset="2"/>
                  <a:buChar char="§"/>
                </a:pPr>
                <a:r>
                  <a:rPr lang="en-US" altLang="ko-KR" sz="1600" dirty="0"/>
                  <a:t>Women, blacks and persons age </a:t>
                </a:r>
                <a14:m>
                  <m:oMath xmlns:m="http://schemas.openxmlformats.org/officeDocument/2006/math">
                    <m:r>
                      <a:rPr lang="en-US" altLang="ko-KR" sz="1600" i="1" smtClean="0">
                        <a:latin typeface="Cambria Math"/>
                        <a:ea typeface="Cambria Math"/>
                      </a:rPr>
                      <m:t>≥</m:t>
                    </m:r>
                  </m:oMath>
                </a14:m>
                <a:r>
                  <a:rPr lang="en-US" altLang="ko-KR" sz="1600" dirty="0"/>
                  <a:t>60 experienced the largest increase</a:t>
                </a:r>
              </a:p>
              <a:p>
                <a:pPr marL="285750" indent="-285750">
                  <a:spcAft>
                    <a:spcPts val="1800"/>
                  </a:spcAft>
                  <a:buFont typeface="Wingdings" panose="05000000000000000000" pitchFamily="2" charset="2"/>
                  <a:buChar char="§"/>
                </a:pPr>
                <a:r>
                  <a:rPr lang="en-US" altLang="ko-KR" sz="1600" dirty="0" err="1"/>
                  <a:t>Dolutegravir</a:t>
                </a:r>
                <a:r>
                  <a:rPr lang="en-US" altLang="ko-KR" sz="1600" dirty="0"/>
                  <a:t> associated with greatest weight gain</a:t>
                </a:r>
                <a:endParaRPr lang="ko-KR" alt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34894" y="1628800"/>
                <a:ext cx="2896946" cy="4608512"/>
              </a:xfrm>
              <a:blipFill rotWithShape="1">
                <a:blip r:embed="rId2"/>
                <a:stretch>
                  <a:fillRect l="-842" t="-397"/>
                </a:stretch>
              </a:blipFill>
            </p:spPr>
            <p:txBody>
              <a:bodyPr/>
              <a:lstStyle/>
              <a:p>
                <a:r>
                  <a:rPr lang="ko-KR" altLang="en-US">
                    <a:noFill/>
                  </a:rPr>
                  <a:t> </a:t>
                </a:r>
              </a:p>
            </p:txBody>
          </p:sp>
        </mc:Fallback>
      </mc:AlternateContent>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1095" y="1772816"/>
            <a:ext cx="562496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a:spLocks noGrp="1"/>
          </p:cNvSpPr>
          <p:nvPr>
            <p:ph type="ftr" sz="quarter" idx="3"/>
          </p:nvPr>
        </p:nvSpPr>
        <p:spPr>
          <a:xfrm>
            <a:off x="234894" y="6356350"/>
            <a:ext cx="8712968" cy="365125"/>
          </a:xfrm>
        </p:spPr>
        <p:txBody>
          <a:bodyPr/>
          <a:lstStyle/>
          <a:p>
            <a:r>
              <a:rPr lang="en-US" altLang="ko-KR" dirty="0">
                <a:solidFill>
                  <a:schemeClr val="tx1"/>
                </a:solidFill>
              </a:rPr>
              <a:t>Lake JE, et al. Presented at CROI 2019; Poster #669</a:t>
            </a:r>
            <a:endParaRPr lang="ko-KR" altLang="en-US" dirty="0">
              <a:solidFill>
                <a:schemeClr val="tx1"/>
              </a:solidFill>
            </a:endParaRPr>
          </a:p>
        </p:txBody>
      </p:sp>
    </p:spTree>
    <p:extLst>
      <p:ext uri="{BB962C8B-B14F-4D97-AF65-F5344CB8AC3E}">
        <p14:creationId xmlns:p14="http://schemas.microsoft.com/office/powerpoint/2010/main" val="380199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US" altLang="ko-KR" dirty="0"/>
              <a:t>Noteworthy Posters</a:t>
            </a:r>
            <a:endParaRPr lang="ko-KR" altLang="en-US" dirty="0"/>
          </a:p>
        </p:txBody>
      </p:sp>
      <p:sp>
        <p:nvSpPr>
          <p:cNvPr id="3" name="Content Placeholder 2"/>
          <p:cNvSpPr>
            <a:spLocks noGrp="1"/>
          </p:cNvSpPr>
          <p:nvPr>
            <p:ph idx="1"/>
          </p:nvPr>
        </p:nvSpPr>
        <p:spPr>
          <a:xfrm>
            <a:off x="179512" y="1412776"/>
            <a:ext cx="8784976" cy="5040560"/>
          </a:xfrm>
        </p:spPr>
        <p:txBody>
          <a:bodyPr/>
          <a:lstStyle/>
          <a:p>
            <a:pPr marL="342900" indent="-342900">
              <a:spcAft>
                <a:spcPts val="1200"/>
              </a:spcAft>
              <a:buFont typeface="Wingdings" panose="05000000000000000000" pitchFamily="2" charset="2"/>
              <a:buChar char="§"/>
            </a:pPr>
            <a:r>
              <a:rPr lang="en-US" altLang="ko-KR" sz="1800" b="1" dirty="0"/>
              <a:t>Poster #670:</a:t>
            </a:r>
            <a:r>
              <a:rPr lang="en-US" altLang="ko-KR" sz="1800" dirty="0"/>
              <a:t> Treatment-naïve PLWH starting INSTI, especially DTG and RAL, appear at higher risk of weight gain compared to those on older NNRTI-class regimens</a:t>
            </a:r>
          </a:p>
          <a:p>
            <a:pPr marL="342900" indent="-342900">
              <a:spcAft>
                <a:spcPts val="1200"/>
              </a:spcAft>
              <a:buFont typeface="Wingdings" panose="05000000000000000000" pitchFamily="2" charset="2"/>
              <a:buChar char="§"/>
            </a:pPr>
            <a:r>
              <a:rPr lang="en-US" altLang="ko-KR" sz="1800" b="1" dirty="0"/>
              <a:t>Poster #671: </a:t>
            </a:r>
            <a:r>
              <a:rPr lang="en-US" altLang="ko-KR" sz="1800" dirty="0"/>
              <a:t>Annualized weight gain on most recent ART exceeding 1 year in length in previously-treated adult patients with continued HIV suppression. Weight gain during INSTI-based ART did not remain significant</a:t>
            </a:r>
          </a:p>
          <a:p>
            <a:pPr marL="342900" indent="-342900">
              <a:spcAft>
                <a:spcPts val="1200"/>
              </a:spcAft>
              <a:buFont typeface="Wingdings" panose="05000000000000000000" pitchFamily="2" charset="2"/>
              <a:buChar char="§"/>
            </a:pPr>
            <a:r>
              <a:rPr lang="en-US" altLang="ko-KR" sz="1800" b="1" dirty="0"/>
              <a:t>Poster #672: </a:t>
            </a:r>
            <a:r>
              <a:rPr lang="en-US" altLang="ko-KR" sz="1800" dirty="0"/>
              <a:t>Among HIV+ women on ART followed an average 2.0 years, those who either switched to or added an INSTI had significant increases in body weight and BMI</a:t>
            </a:r>
          </a:p>
          <a:p>
            <a:pPr marL="342900" indent="-342900">
              <a:spcAft>
                <a:spcPts val="1200"/>
              </a:spcAft>
              <a:buFont typeface="Wingdings" panose="05000000000000000000" pitchFamily="2" charset="2"/>
              <a:buChar char="§"/>
            </a:pPr>
            <a:r>
              <a:rPr lang="en-US" altLang="ko-KR" sz="1800" b="1" dirty="0"/>
              <a:t>Poster #673:</a:t>
            </a:r>
            <a:r>
              <a:rPr lang="en-US" altLang="ko-KR" sz="1800" dirty="0"/>
              <a:t> Immune activation markers are significantly associated with weight gain following ART initiation</a:t>
            </a:r>
          </a:p>
          <a:p>
            <a:pPr marL="342900" indent="-342900">
              <a:spcAft>
                <a:spcPts val="1200"/>
              </a:spcAft>
              <a:buFont typeface="Wingdings" panose="05000000000000000000" pitchFamily="2" charset="2"/>
              <a:buChar char="§"/>
            </a:pPr>
            <a:r>
              <a:rPr lang="en-US" altLang="ko-KR" sz="1800" b="1" dirty="0"/>
              <a:t>Poster #674: </a:t>
            </a:r>
            <a:r>
              <a:rPr lang="en-US" altLang="ko-KR" sz="1800" dirty="0"/>
              <a:t>Association of weight gain among virally suppressed persons who switched to INSTI-based ART with non-Hispanic black race and lower pre-INSTI BMI</a:t>
            </a:r>
          </a:p>
          <a:p>
            <a:pPr marL="342900" indent="-342900">
              <a:spcAft>
                <a:spcPts val="1200"/>
              </a:spcAft>
              <a:buFont typeface="Wingdings" panose="05000000000000000000" pitchFamily="2" charset="2"/>
              <a:buChar char="§"/>
            </a:pPr>
            <a:endParaRPr lang="en-US" altLang="ko-KR" sz="1800" dirty="0"/>
          </a:p>
        </p:txBody>
      </p:sp>
    </p:spTree>
    <p:extLst>
      <p:ext uri="{BB962C8B-B14F-4D97-AF65-F5344CB8AC3E}">
        <p14:creationId xmlns:p14="http://schemas.microsoft.com/office/powerpoint/2010/main" val="1302871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DOLUTEGRAVIR AND INSULIN RESISTANCE</a:t>
            </a:r>
            <a:endParaRPr lang="ko-KR" altLang="en-US" dirty="0"/>
          </a:p>
        </p:txBody>
      </p:sp>
      <p:sp>
        <p:nvSpPr>
          <p:cNvPr id="3" name="Content Placeholder 2"/>
          <p:cNvSpPr>
            <a:spLocks noGrp="1"/>
          </p:cNvSpPr>
          <p:nvPr>
            <p:ph idx="1"/>
          </p:nvPr>
        </p:nvSpPr>
        <p:spPr/>
        <p:txBody>
          <a:bodyPr/>
          <a:lstStyle/>
          <a:p>
            <a:pPr>
              <a:spcAft>
                <a:spcPts val="1800"/>
              </a:spcAft>
            </a:pPr>
            <a:r>
              <a:rPr lang="en-US" altLang="ko-KR" sz="2000" b="1" dirty="0"/>
              <a:t>Objective: </a:t>
            </a:r>
            <a:r>
              <a:rPr lang="en-US" altLang="ko-KR" sz="2000" dirty="0"/>
              <a:t>To investigate risk factors associated with HOMA-IR (homeostasis model of assessment – insulin resistance) and the effect of dolutegravir (DTG) on IR over time.</a:t>
            </a:r>
          </a:p>
          <a:p>
            <a:pPr>
              <a:spcAft>
                <a:spcPts val="600"/>
              </a:spcAft>
            </a:pPr>
            <a:r>
              <a:rPr lang="en-US" altLang="ko-KR" sz="2000" b="1" dirty="0"/>
              <a:t>Methods: </a:t>
            </a:r>
          </a:p>
          <a:p>
            <a:pPr marL="342900" indent="-342900">
              <a:spcAft>
                <a:spcPts val="600"/>
              </a:spcAft>
              <a:buFont typeface="Wingdings" panose="05000000000000000000" pitchFamily="2" charset="2"/>
              <a:buChar char="§"/>
            </a:pPr>
            <a:r>
              <a:rPr lang="en-US" altLang="ko-KR" sz="2000" dirty="0"/>
              <a:t>Data from 4 DTG clinical trials (SPRING-1, STRIIVING, SWORD-1 and -2) with fasting insulin and glucose measurements included</a:t>
            </a:r>
          </a:p>
          <a:p>
            <a:pPr marL="342900" indent="-342900">
              <a:spcAft>
                <a:spcPts val="600"/>
              </a:spcAft>
              <a:buFont typeface="Wingdings" panose="05000000000000000000" pitchFamily="2" charset="2"/>
              <a:buChar char="§"/>
            </a:pPr>
            <a:r>
              <a:rPr lang="en-US" altLang="ko-KR" sz="2000" dirty="0"/>
              <a:t>Excluded: subjects with diabetes</a:t>
            </a:r>
          </a:p>
          <a:p>
            <a:pPr marL="342900" indent="-342900">
              <a:spcAft>
                <a:spcPts val="600"/>
              </a:spcAft>
              <a:buFont typeface="Wingdings" panose="05000000000000000000" pitchFamily="2" charset="2"/>
              <a:buChar char="§"/>
            </a:pPr>
            <a:r>
              <a:rPr lang="en-US" altLang="ko-KR" sz="2000" dirty="0"/>
              <a:t>Relationship between potential risk factors and the proportion of participants with HOMA-IR cut-off &gt;2, 3, or 4 was explored using logistic regression</a:t>
            </a:r>
          </a:p>
          <a:p>
            <a:pPr>
              <a:spcAft>
                <a:spcPts val="600"/>
              </a:spcAft>
            </a:pPr>
            <a:endParaRPr lang="en-US" altLang="ko-KR" sz="2000" b="1" dirty="0"/>
          </a:p>
        </p:txBody>
      </p:sp>
      <p:sp>
        <p:nvSpPr>
          <p:cNvPr id="4" name="Footer Placeholder 4"/>
          <p:cNvSpPr>
            <a:spLocks noGrp="1"/>
          </p:cNvSpPr>
          <p:nvPr>
            <p:ph type="ftr" sz="quarter" idx="3"/>
          </p:nvPr>
        </p:nvSpPr>
        <p:spPr>
          <a:xfrm>
            <a:off x="234894" y="6356350"/>
            <a:ext cx="8712968" cy="365125"/>
          </a:xfrm>
        </p:spPr>
        <p:txBody>
          <a:bodyPr/>
          <a:lstStyle/>
          <a:p>
            <a:r>
              <a:rPr lang="en-US" altLang="ko-KR" dirty="0">
                <a:solidFill>
                  <a:schemeClr val="tx1"/>
                </a:solidFill>
              </a:rPr>
              <a:t>van </a:t>
            </a:r>
            <a:r>
              <a:rPr lang="en-US" altLang="ko-KR" dirty="0" err="1">
                <a:solidFill>
                  <a:schemeClr val="tx1"/>
                </a:solidFill>
              </a:rPr>
              <a:t>Wyk</a:t>
            </a:r>
            <a:r>
              <a:rPr lang="en-US" altLang="ko-KR" dirty="0">
                <a:solidFill>
                  <a:schemeClr val="tx1"/>
                </a:solidFill>
              </a:rPr>
              <a:t> J, et al. Presented at CROI 2019; Poster #679</a:t>
            </a:r>
            <a:endParaRPr lang="ko-KR" altLang="en-US" dirty="0">
              <a:solidFill>
                <a:schemeClr val="tx1"/>
              </a:solidFill>
            </a:endParaRPr>
          </a:p>
        </p:txBody>
      </p:sp>
    </p:spTree>
    <p:extLst>
      <p:ext uri="{BB962C8B-B14F-4D97-AF65-F5344CB8AC3E}">
        <p14:creationId xmlns:p14="http://schemas.microsoft.com/office/powerpoint/2010/main" val="175070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68350" cy="720080"/>
          </a:xfrm>
        </p:spPr>
        <p:txBody>
          <a:bodyPr/>
          <a:lstStyle/>
          <a:p>
            <a:pPr algn="l"/>
            <a:r>
              <a:rPr lang="en-US" altLang="ko-KR" sz="2000" dirty="0"/>
              <a:t>DOLUTEGRAVIR AND INSULIN RESISTANCE</a:t>
            </a:r>
            <a:endParaRPr lang="ko-KR" altLang="en-US" sz="2000" dirty="0"/>
          </a:p>
        </p:txBody>
      </p:sp>
      <p:sp>
        <p:nvSpPr>
          <p:cNvPr id="3" name="Content Placeholder 2"/>
          <p:cNvSpPr>
            <a:spLocks noGrp="1"/>
          </p:cNvSpPr>
          <p:nvPr>
            <p:ph idx="1"/>
          </p:nvPr>
        </p:nvSpPr>
        <p:spPr>
          <a:xfrm>
            <a:off x="234894" y="1124744"/>
            <a:ext cx="8712968" cy="5184576"/>
          </a:xfrm>
        </p:spPr>
        <p:txBody>
          <a:bodyPr/>
          <a:lstStyle/>
          <a:p>
            <a:r>
              <a:rPr lang="en-US" altLang="ko-KR" sz="1700" b="1" dirty="0"/>
              <a:t>Results:</a:t>
            </a:r>
          </a:p>
          <a:p>
            <a:pPr marL="182563" indent="-182563">
              <a:buFont typeface="Wingdings" panose="05000000000000000000" pitchFamily="2" charset="2"/>
              <a:buChar char="§"/>
            </a:pPr>
            <a:r>
              <a:rPr lang="en-US" altLang="ko-KR" sz="1700" dirty="0"/>
              <a:t>HOMA-IR data was available at BL, week 24, and week 48 for 824, 304 and 543 DTG-exposed subjects and 713, 219 and 460 control subjects, respectively</a:t>
            </a:r>
          </a:p>
          <a:p>
            <a:pPr marL="182563" indent="-182563">
              <a:buFont typeface="Wingdings" panose="05000000000000000000" pitchFamily="2" charset="2"/>
              <a:buChar char="§"/>
            </a:pPr>
            <a:r>
              <a:rPr lang="en-US" altLang="ko-KR" sz="1700" dirty="0"/>
              <a:t>Subjects: male (81%); white (76%); median age 43yrs; overweight/obese (50%); 70% had a HOMA-IR&gt;2 </a:t>
            </a:r>
          </a:p>
          <a:p>
            <a:pPr marL="182563" indent="-182563">
              <a:buFont typeface="Wingdings" panose="05000000000000000000" pitchFamily="2" charset="2"/>
              <a:buChar char="§"/>
            </a:pPr>
            <a:r>
              <a:rPr lang="en-US" altLang="ko-KR" sz="1700" dirty="0"/>
              <a:t>Similar modest increases in HOMA-IR between DTG and control groups over time (24 and 48 weeks) </a:t>
            </a:r>
          </a:p>
          <a:p>
            <a:pPr marL="182563" indent="-182563">
              <a:buFont typeface="Wingdings" panose="05000000000000000000" pitchFamily="2" charset="2"/>
              <a:buChar char="§"/>
            </a:pPr>
            <a:r>
              <a:rPr lang="en-US" altLang="ko-KR" sz="1700" dirty="0"/>
              <a:t>Overall, no difference in odds of HOMA-IR&gt;2 between treatment groups at 48 weeks</a:t>
            </a:r>
          </a:p>
          <a:p>
            <a:pPr marL="182563" indent="-182563">
              <a:spcAft>
                <a:spcPts val="1200"/>
              </a:spcAft>
              <a:buFont typeface="Wingdings" panose="05000000000000000000" pitchFamily="2" charset="2"/>
              <a:buChar char="§"/>
            </a:pPr>
            <a:r>
              <a:rPr lang="en-US" altLang="ko-KR" sz="1700" dirty="0"/>
              <a:t>Risk factors for IR (HOMA-IR&gt;2) at week 48 were BL HOMA-IR, Sex, BMI, AIDS CDC category, smoking history, and elevated ALT</a:t>
            </a:r>
          </a:p>
          <a:p>
            <a:r>
              <a:rPr lang="en-US" altLang="ko-KR" sz="1700" b="1" dirty="0"/>
              <a:t>Conclusions:</a:t>
            </a:r>
          </a:p>
          <a:p>
            <a:pPr marL="182563" indent="-182563">
              <a:buFont typeface="Wingdings" panose="05000000000000000000" pitchFamily="2" charset="2"/>
              <a:buChar char="§"/>
            </a:pPr>
            <a:r>
              <a:rPr lang="en-US" altLang="ko-KR" sz="1700" dirty="0"/>
              <a:t>No association seen between treatment and IR over a 48 week period</a:t>
            </a:r>
          </a:p>
          <a:p>
            <a:pPr marL="182563" indent="-182563">
              <a:buFont typeface="Wingdings" panose="05000000000000000000" pitchFamily="2" charset="2"/>
              <a:buChar char="§"/>
            </a:pPr>
            <a:r>
              <a:rPr lang="en-US" altLang="ko-KR" sz="1700" dirty="0"/>
              <a:t>IR increased modestly over time in all groups</a:t>
            </a:r>
          </a:p>
          <a:p>
            <a:pPr marL="182563" indent="-182563">
              <a:buFont typeface="Wingdings" panose="05000000000000000000" pitchFamily="2" charset="2"/>
              <a:buChar char="§"/>
            </a:pPr>
            <a:r>
              <a:rPr lang="en-US" altLang="ko-KR" sz="1700" dirty="0"/>
              <a:t>Risk factors associated with IR at week 48 were consistent with known risk factors for diabetes/IR</a:t>
            </a:r>
          </a:p>
          <a:p>
            <a:endParaRPr lang="ko-KR" altLang="en-US" sz="1700" dirty="0"/>
          </a:p>
        </p:txBody>
      </p:sp>
      <p:sp>
        <p:nvSpPr>
          <p:cNvPr id="4" name="Footer Placeholder 4"/>
          <p:cNvSpPr>
            <a:spLocks noGrp="1"/>
          </p:cNvSpPr>
          <p:nvPr>
            <p:ph type="ftr" sz="quarter" idx="3"/>
          </p:nvPr>
        </p:nvSpPr>
        <p:spPr>
          <a:xfrm>
            <a:off x="234894" y="6356350"/>
            <a:ext cx="8712968" cy="365125"/>
          </a:xfrm>
        </p:spPr>
        <p:txBody>
          <a:bodyPr/>
          <a:lstStyle/>
          <a:p>
            <a:r>
              <a:rPr lang="en-US" altLang="ko-KR" dirty="0">
                <a:solidFill>
                  <a:schemeClr val="tx1"/>
                </a:solidFill>
              </a:rPr>
              <a:t>van </a:t>
            </a:r>
            <a:r>
              <a:rPr lang="en-US" altLang="ko-KR" dirty="0" err="1">
                <a:solidFill>
                  <a:schemeClr val="tx1"/>
                </a:solidFill>
              </a:rPr>
              <a:t>Wyk</a:t>
            </a:r>
            <a:r>
              <a:rPr lang="en-US" altLang="ko-KR" dirty="0">
                <a:solidFill>
                  <a:schemeClr val="tx1"/>
                </a:solidFill>
              </a:rPr>
              <a:t> J, et al. Presented at CROI 2019; Poster #679</a:t>
            </a:r>
            <a:endParaRPr lang="ko-KR" altLang="en-US" dirty="0">
              <a:solidFill>
                <a:schemeClr val="tx1"/>
              </a:solidFill>
            </a:endParaRPr>
          </a:p>
        </p:txBody>
      </p:sp>
    </p:spTree>
    <p:extLst>
      <p:ext uri="{BB962C8B-B14F-4D97-AF65-F5344CB8AC3E}">
        <p14:creationId xmlns:p14="http://schemas.microsoft.com/office/powerpoint/2010/main" val="73505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12776"/>
            <a:ext cx="7776864" cy="707886"/>
          </a:xfrm>
          <a:prstGeom prst="rect">
            <a:avLst/>
          </a:prstGeom>
          <a:noFill/>
        </p:spPr>
        <p:txBody>
          <a:bodyPr wrap="square" rtlCol="0">
            <a:spAutoFit/>
          </a:bodyPr>
          <a:lstStyle/>
          <a:p>
            <a:pPr algn="ctr" fontAlgn="base" latinLnBrk="0"/>
            <a:r>
              <a:rPr lang="en-US" altLang="ko-KR" sz="4000" b="1" dirty="0">
                <a:latin typeface="Calibri" panose="020F0502020204030204" pitchFamily="34" charset="0"/>
              </a:rPr>
              <a:t>New Antiretrovirals at CROI 2019</a:t>
            </a:r>
            <a:endParaRPr lang="en-US" altLang="ko-KR" sz="4000" dirty="0">
              <a:latin typeface="Calibri" panose="020F0502020204030204" pitchFamily="34" charset="0"/>
            </a:endParaRPr>
          </a:p>
        </p:txBody>
      </p:sp>
      <p:sp>
        <p:nvSpPr>
          <p:cNvPr id="3" name="TextBox 2"/>
          <p:cNvSpPr txBox="1"/>
          <p:nvPr/>
        </p:nvSpPr>
        <p:spPr>
          <a:xfrm>
            <a:off x="1619672" y="2997179"/>
            <a:ext cx="5760640" cy="1569660"/>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#139, #140LB, #142  </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Posters: #480, #481, #483, #486</a:t>
            </a:r>
            <a:endParaRPr lang="ko-KR" altLang="ko-KR" sz="2400" dirty="0">
              <a:latin typeface="Calibri" panose="020F0502020204030204" pitchFamily="34" charset="0"/>
            </a:endParaRPr>
          </a:p>
        </p:txBody>
      </p:sp>
    </p:spTree>
    <p:extLst>
      <p:ext uri="{BB962C8B-B14F-4D97-AF65-F5344CB8AC3E}">
        <p14:creationId xmlns:p14="http://schemas.microsoft.com/office/powerpoint/2010/main" val="83135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LOWER CARDIOVASCULAR DISEASE RISK ASSOCIATED WITH INTEGRASE INHIBITORS</a:t>
            </a:r>
            <a:endParaRPr lang="ko-KR" altLang="en-US" dirty="0"/>
          </a:p>
        </p:txBody>
      </p:sp>
      <p:sp>
        <p:nvSpPr>
          <p:cNvPr id="3" name="Content Placeholder 2"/>
          <p:cNvSpPr>
            <a:spLocks noGrp="1"/>
          </p:cNvSpPr>
          <p:nvPr>
            <p:ph idx="1"/>
          </p:nvPr>
        </p:nvSpPr>
        <p:spPr/>
        <p:txBody>
          <a:bodyPr/>
          <a:lstStyle/>
          <a:p>
            <a:pPr>
              <a:spcAft>
                <a:spcPts val="1800"/>
              </a:spcAft>
            </a:pPr>
            <a:r>
              <a:rPr lang="en-US" altLang="ko-KR" sz="2000" b="1" dirty="0"/>
              <a:t>Objective:</a:t>
            </a:r>
            <a:r>
              <a:rPr lang="en-US" altLang="ko-KR" sz="2000" dirty="0"/>
              <a:t> Examine the risk of CVD in PLWH on INSTI-based regimen.</a:t>
            </a:r>
          </a:p>
          <a:p>
            <a:pPr>
              <a:spcAft>
                <a:spcPts val="600"/>
              </a:spcAft>
            </a:pPr>
            <a:r>
              <a:rPr lang="en-US" altLang="ko-KR" sz="2000" b="1" dirty="0"/>
              <a:t>Methods: </a:t>
            </a:r>
          </a:p>
          <a:p>
            <a:pPr marL="342900" indent="-342900">
              <a:spcAft>
                <a:spcPts val="600"/>
              </a:spcAft>
              <a:buFont typeface="Wingdings" panose="05000000000000000000" pitchFamily="2" charset="2"/>
              <a:buChar char="§"/>
            </a:pPr>
            <a:r>
              <a:rPr lang="en-US" altLang="ko-KR" sz="2000" dirty="0"/>
              <a:t>Study group: PLWH (</a:t>
            </a:r>
            <a:r>
              <a:rPr lang="en-US" altLang="ko-KR" sz="2000" dirty="0" err="1"/>
              <a:t>MarketScan</a:t>
            </a:r>
            <a:r>
              <a:rPr lang="en-US" altLang="ko-KR" sz="2000" dirty="0"/>
              <a:t>® database of commercially-insured or Medicaid-covered adults) newly-initiated on ART</a:t>
            </a:r>
          </a:p>
          <a:p>
            <a:pPr marL="342900" indent="-342900">
              <a:spcAft>
                <a:spcPts val="600"/>
              </a:spcAft>
              <a:buFont typeface="Wingdings" panose="05000000000000000000" pitchFamily="2" charset="2"/>
              <a:buChar char="§"/>
            </a:pPr>
            <a:r>
              <a:rPr lang="en-US" altLang="ko-KR" sz="2000" dirty="0"/>
              <a:t>Primary outcome: major adverse cardiac event (MACE) (composite: acute MI, ischemic stroke, CABG and PCI) </a:t>
            </a:r>
          </a:p>
          <a:p>
            <a:pPr marL="342900" indent="-342900">
              <a:spcAft>
                <a:spcPts val="600"/>
              </a:spcAft>
              <a:buFont typeface="Wingdings" panose="05000000000000000000" pitchFamily="2" charset="2"/>
              <a:buChar char="§"/>
            </a:pPr>
            <a:r>
              <a:rPr lang="en-US" altLang="ko-KR" sz="2000" dirty="0"/>
              <a:t>Exclusion criteria: MACE events 6 months prior to start of first stable regimen </a:t>
            </a:r>
          </a:p>
          <a:p>
            <a:pPr marL="342900" indent="-342900">
              <a:buFont typeface="Wingdings" panose="05000000000000000000" pitchFamily="2" charset="2"/>
              <a:buChar char="§"/>
            </a:pPr>
            <a:r>
              <a:rPr lang="en-US" altLang="ko-KR" sz="2000" dirty="0"/>
              <a:t>Censoring: earliest MACE events during 1st 6 months of a stable regimen, 90 days post-ART switch, health plan disenrollment, death, or study end</a:t>
            </a:r>
          </a:p>
          <a:p>
            <a:endParaRPr lang="ko-KR" altLang="en-US" sz="2000" dirty="0"/>
          </a:p>
        </p:txBody>
      </p:sp>
      <p:sp>
        <p:nvSpPr>
          <p:cNvPr id="4" name="Footer Placeholder 4"/>
          <p:cNvSpPr>
            <a:spLocks noGrp="1"/>
          </p:cNvSpPr>
          <p:nvPr>
            <p:ph type="ftr" sz="quarter" idx="3"/>
          </p:nvPr>
        </p:nvSpPr>
        <p:spPr>
          <a:xfrm>
            <a:off x="234894" y="6356350"/>
            <a:ext cx="8712968" cy="365125"/>
          </a:xfrm>
        </p:spPr>
        <p:txBody>
          <a:bodyPr/>
          <a:lstStyle/>
          <a:p>
            <a:r>
              <a:rPr lang="en-US" altLang="ko-KR" dirty="0">
                <a:solidFill>
                  <a:schemeClr val="tx1"/>
                </a:solidFill>
              </a:rPr>
              <a:t>O’Halloran JA, et al. Presented at CROI 2019; Poster #680</a:t>
            </a:r>
            <a:endParaRPr lang="ko-KR" altLang="en-US" dirty="0">
              <a:solidFill>
                <a:schemeClr val="tx1"/>
              </a:solidFill>
            </a:endParaRPr>
          </a:p>
        </p:txBody>
      </p:sp>
    </p:spTree>
    <p:extLst>
      <p:ext uri="{BB962C8B-B14F-4D97-AF65-F5344CB8AC3E}">
        <p14:creationId xmlns:p14="http://schemas.microsoft.com/office/powerpoint/2010/main" val="305271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sz="2000" dirty="0"/>
              <a:t>LOWER CARDIOVASCULAR DISEASE RISK ASSOCIATED WITH INTEGRASE INHIBITORS</a:t>
            </a:r>
            <a:endParaRPr lang="ko-KR" altLang="en-US" sz="2000" dirty="0"/>
          </a:p>
        </p:txBody>
      </p:sp>
      <p:sp>
        <p:nvSpPr>
          <p:cNvPr id="3" name="Content Placeholder 2"/>
          <p:cNvSpPr>
            <a:spLocks noGrp="1"/>
          </p:cNvSpPr>
          <p:nvPr>
            <p:ph idx="1"/>
          </p:nvPr>
        </p:nvSpPr>
        <p:spPr>
          <a:xfrm>
            <a:off x="196138" y="1475656"/>
            <a:ext cx="8751724" cy="4761656"/>
          </a:xfrm>
        </p:spPr>
        <p:txBody>
          <a:bodyPr/>
          <a:lstStyle/>
          <a:p>
            <a:pPr>
              <a:spcAft>
                <a:spcPts val="600"/>
              </a:spcAft>
            </a:pPr>
            <a:r>
              <a:rPr lang="en-US" altLang="ko-KR" sz="2000" b="1" dirty="0"/>
              <a:t>Results:</a:t>
            </a:r>
            <a:r>
              <a:rPr lang="en-US" altLang="ko-KR" sz="2000" dirty="0"/>
              <a:t> </a:t>
            </a:r>
          </a:p>
          <a:p>
            <a:pPr marL="342900" indent="-342900">
              <a:spcAft>
                <a:spcPts val="600"/>
              </a:spcAft>
              <a:buFont typeface="Wingdings" panose="05000000000000000000" pitchFamily="2" charset="2"/>
              <a:buChar char="§"/>
            </a:pPr>
            <a:r>
              <a:rPr lang="en-US" altLang="ko-KR" sz="2000" dirty="0"/>
              <a:t>Median follow-up: 561 (348, 985) days</a:t>
            </a:r>
          </a:p>
          <a:p>
            <a:pPr marL="342900" indent="-342900">
              <a:spcAft>
                <a:spcPts val="600"/>
              </a:spcAft>
              <a:buFont typeface="Wingdings" panose="05000000000000000000" pitchFamily="2" charset="2"/>
              <a:buChar char="§"/>
            </a:pPr>
            <a:r>
              <a:rPr lang="en-US" altLang="ko-KR" sz="2000" dirty="0"/>
              <a:t>New ART initiators (79% males; mean age 40.6 </a:t>
            </a:r>
            <a:r>
              <a:rPr lang="en-US" altLang="ko-KR" sz="2000" dirty="0" err="1"/>
              <a:t>yrs</a:t>
            </a:r>
            <a:r>
              <a:rPr lang="en-US" altLang="ko-KR" sz="2000" dirty="0"/>
              <a:t>):  20,459 </a:t>
            </a:r>
          </a:p>
          <a:p>
            <a:pPr marL="342900" indent="-342900">
              <a:spcAft>
                <a:spcPts val="600"/>
              </a:spcAft>
              <a:buFont typeface="Wingdings" panose="05000000000000000000" pitchFamily="2" charset="2"/>
              <a:buChar char="§"/>
            </a:pPr>
            <a:r>
              <a:rPr lang="en-US" altLang="ko-KR" sz="2000" dirty="0"/>
              <a:t>INSTI-based regimens: 5,128 (25%) (RAL 33%, ELV 49%, DTG 18%)</a:t>
            </a:r>
          </a:p>
          <a:p>
            <a:pPr marL="342900" indent="-342900">
              <a:spcAft>
                <a:spcPts val="600"/>
              </a:spcAft>
              <a:buFont typeface="Wingdings" panose="05000000000000000000" pitchFamily="2" charset="2"/>
              <a:buChar char="§"/>
            </a:pPr>
            <a:r>
              <a:rPr lang="en-US" altLang="ko-KR" sz="2000" dirty="0"/>
              <a:t>NNRTIs-initiated regimens: 11,191 (55%) </a:t>
            </a:r>
          </a:p>
          <a:p>
            <a:pPr marL="342900" indent="-342900">
              <a:spcAft>
                <a:spcPts val="600"/>
              </a:spcAft>
              <a:buFont typeface="Wingdings" panose="05000000000000000000" pitchFamily="2" charset="2"/>
              <a:buChar char="§"/>
            </a:pPr>
            <a:r>
              <a:rPr lang="en-US" altLang="ko-KR" sz="2000" dirty="0"/>
              <a:t>PIs-initiated regimens: 4,145 (20%) </a:t>
            </a:r>
          </a:p>
          <a:p>
            <a:pPr marL="342900" indent="-342900">
              <a:spcAft>
                <a:spcPts val="600"/>
              </a:spcAft>
              <a:buFont typeface="Wingdings" panose="05000000000000000000" pitchFamily="2" charset="2"/>
              <a:buChar char="§"/>
            </a:pPr>
            <a:r>
              <a:rPr lang="en-US" altLang="ko-KR" sz="2000" dirty="0"/>
              <a:t>INSTI-based ART associated with significantly lower risk of MACE events (HR 0.57; 95% CI 0.45, 0.73) compared to non-INSTI based regimens	</a:t>
            </a:r>
          </a:p>
          <a:p>
            <a:pPr marL="342900" indent="-342900">
              <a:spcAft>
                <a:spcPts val="600"/>
              </a:spcAft>
              <a:buFont typeface="Wingdings" panose="05000000000000000000" pitchFamily="2" charset="2"/>
              <a:buChar char="§"/>
            </a:pPr>
            <a:endParaRPr lang="en-US" altLang="ko-KR" sz="2000" dirty="0"/>
          </a:p>
        </p:txBody>
      </p:sp>
      <p:sp>
        <p:nvSpPr>
          <p:cNvPr id="5" name="Footer Placeholder 4"/>
          <p:cNvSpPr>
            <a:spLocks noGrp="1"/>
          </p:cNvSpPr>
          <p:nvPr>
            <p:ph type="ftr" sz="quarter" idx="3"/>
          </p:nvPr>
        </p:nvSpPr>
        <p:spPr>
          <a:xfrm>
            <a:off x="234894" y="6356350"/>
            <a:ext cx="8712968" cy="365125"/>
          </a:xfrm>
        </p:spPr>
        <p:txBody>
          <a:bodyPr/>
          <a:lstStyle/>
          <a:p>
            <a:r>
              <a:rPr lang="en-US" altLang="ko-KR" dirty="0">
                <a:solidFill>
                  <a:schemeClr val="tx1"/>
                </a:solidFill>
              </a:rPr>
              <a:t>O’Halloran JA, et al. Presented at CROI 2019; Poster #680</a:t>
            </a:r>
            <a:endParaRPr lang="ko-KR" altLang="en-US" dirty="0">
              <a:solidFill>
                <a:schemeClr val="tx1"/>
              </a:solidFill>
            </a:endParaRPr>
          </a:p>
        </p:txBody>
      </p:sp>
    </p:spTree>
    <p:extLst>
      <p:ext uri="{BB962C8B-B14F-4D97-AF65-F5344CB8AC3E}">
        <p14:creationId xmlns:p14="http://schemas.microsoft.com/office/powerpoint/2010/main" val="1451753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3153-F85F-48F4-84CB-E12BE39E36C9}"/>
              </a:ext>
            </a:extLst>
          </p:cNvPr>
          <p:cNvSpPr>
            <a:spLocks noGrp="1"/>
          </p:cNvSpPr>
          <p:nvPr>
            <p:ph type="title"/>
          </p:nvPr>
        </p:nvSpPr>
        <p:spPr/>
        <p:txBody>
          <a:bodyPr/>
          <a:lstStyle/>
          <a:p>
            <a:pPr algn="l"/>
            <a:r>
              <a:rPr lang="en-US" altLang="ko-KR" sz="2000" dirty="0"/>
              <a:t>LOWER CARDIOVASCULAR DISEASE RISK ASSOCIATED WITH INTEGRASE INHIBITORS</a:t>
            </a:r>
            <a:endParaRPr lang="en-CA" sz="2000" dirty="0"/>
          </a:p>
        </p:txBody>
      </p:sp>
      <p:sp>
        <p:nvSpPr>
          <p:cNvPr id="3" name="Content Placeholder 2">
            <a:extLst>
              <a:ext uri="{FF2B5EF4-FFF2-40B4-BE49-F238E27FC236}">
                <a16:creationId xmlns:a16="http://schemas.microsoft.com/office/drawing/2014/main" id="{F8365954-CD59-4CDF-A1C7-5C408F7BB2BB}"/>
              </a:ext>
            </a:extLst>
          </p:cNvPr>
          <p:cNvSpPr>
            <a:spLocks noGrp="1"/>
          </p:cNvSpPr>
          <p:nvPr>
            <p:ph idx="1"/>
          </p:nvPr>
        </p:nvSpPr>
        <p:spPr/>
        <p:txBody>
          <a:bodyPr/>
          <a:lstStyle/>
          <a:p>
            <a:pPr algn="ctr"/>
            <a:r>
              <a:rPr lang="en-CA" sz="2000" b="1" dirty="0"/>
              <a:t>Major Adverse Cardiovascular events</a:t>
            </a:r>
          </a:p>
        </p:txBody>
      </p:sp>
      <p:pic>
        <p:nvPicPr>
          <p:cNvPr id="5" name="Picture 4">
            <a:extLst>
              <a:ext uri="{FF2B5EF4-FFF2-40B4-BE49-F238E27FC236}">
                <a16:creationId xmlns:a16="http://schemas.microsoft.com/office/drawing/2014/main" id="{93E0ECC5-6155-4627-AABC-22D8FCAAE3E6}"/>
              </a:ext>
            </a:extLst>
          </p:cNvPr>
          <p:cNvPicPr>
            <a:picLocks noChangeAspect="1"/>
          </p:cNvPicPr>
          <p:nvPr/>
        </p:nvPicPr>
        <p:blipFill>
          <a:blip r:embed="rId2"/>
          <a:stretch>
            <a:fillRect/>
          </a:stretch>
        </p:blipFill>
        <p:spPr>
          <a:xfrm>
            <a:off x="1619672" y="1971328"/>
            <a:ext cx="5613400" cy="3886200"/>
          </a:xfrm>
          <a:prstGeom prst="rect">
            <a:avLst/>
          </a:prstGeom>
        </p:spPr>
      </p:pic>
      <p:sp>
        <p:nvSpPr>
          <p:cNvPr id="6" name="TextBox 5">
            <a:extLst>
              <a:ext uri="{FF2B5EF4-FFF2-40B4-BE49-F238E27FC236}">
                <a16:creationId xmlns:a16="http://schemas.microsoft.com/office/drawing/2014/main" id="{934AD86B-D537-41D3-B6B3-43860037163E}"/>
              </a:ext>
            </a:extLst>
          </p:cNvPr>
          <p:cNvSpPr txBox="1"/>
          <p:nvPr/>
        </p:nvSpPr>
        <p:spPr>
          <a:xfrm>
            <a:off x="179512" y="6041824"/>
            <a:ext cx="5613400" cy="307777"/>
          </a:xfrm>
          <a:prstGeom prst="rect">
            <a:avLst/>
          </a:prstGeom>
          <a:noFill/>
        </p:spPr>
        <p:txBody>
          <a:bodyPr wrap="square" rtlCol="0">
            <a:spAutoFit/>
          </a:bodyPr>
          <a:lstStyle/>
          <a:p>
            <a:r>
              <a:rPr lang="en-US" altLang="ko-KR" sz="1400" dirty="0"/>
              <a:t>O’Halloran JA, et al. Presented at CROI 2019; Poster #680</a:t>
            </a:r>
            <a:endParaRPr lang="en-US" sz="1400" dirty="0"/>
          </a:p>
        </p:txBody>
      </p:sp>
    </p:spTree>
    <p:extLst>
      <p:ext uri="{BB962C8B-B14F-4D97-AF65-F5344CB8AC3E}">
        <p14:creationId xmlns:p14="http://schemas.microsoft.com/office/powerpoint/2010/main" val="292385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115E-1F31-499D-9A7E-736C66BE30D2}"/>
              </a:ext>
            </a:extLst>
          </p:cNvPr>
          <p:cNvSpPr>
            <a:spLocks noGrp="1"/>
          </p:cNvSpPr>
          <p:nvPr>
            <p:ph type="title"/>
          </p:nvPr>
        </p:nvSpPr>
        <p:spPr/>
        <p:txBody>
          <a:bodyPr/>
          <a:lstStyle/>
          <a:p>
            <a:pPr algn="l"/>
            <a:r>
              <a:rPr lang="en-US" altLang="ko-KR" sz="2000" dirty="0"/>
              <a:t>LOWER CARDIOVASCULAR DISEASE RISK ASSOCIATED WITH INTEGRASE INHIBITORS</a:t>
            </a:r>
            <a:endParaRPr lang="en-CA" sz="2000" dirty="0"/>
          </a:p>
        </p:txBody>
      </p:sp>
      <p:sp>
        <p:nvSpPr>
          <p:cNvPr id="3" name="Content Placeholder 2">
            <a:extLst>
              <a:ext uri="{FF2B5EF4-FFF2-40B4-BE49-F238E27FC236}">
                <a16:creationId xmlns:a16="http://schemas.microsoft.com/office/drawing/2014/main" id="{7DC01FFC-D7E9-4DB6-9413-F1EBC955173D}"/>
              </a:ext>
            </a:extLst>
          </p:cNvPr>
          <p:cNvSpPr>
            <a:spLocks noGrp="1"/>
          </p:cNvSpPr>
          <p:nvPr>
            <p:ph idx="1"/>
          </p:nvPr>
        </p:nvSpPr>
        <p:spPr/>
        <p:txBody>
          <a:bodyPr/>
          <a:lstStyle/>
          <a:p>
            <a:r>
              <a:rPr lang="en-CA" sz="2000" b="1" dirty="0"/>
              <a:t>Conclusion:</a:t>
            </a:r>
          </a:p>
          <a:p>
            <a:r>
              <a:rPr lang="en-CA" sz="2000" dirty="0"/>
              <a:t>INSTI-based regimens were associated with a 43% decrease risk of CVD events in this cohort.</a:t>
            </a:r>
          </a:p>
          <a:p>
            <a:endParaRPr lang="en-CA" dirty="0"/>
          </a:p>
        </p:txBody>
      </p:sp>
    </p:spTree>
    <p:extLst>
      <p:ext uri="{BB962C8B-B14F-4D97-AF65-F5344CB8AC3E}">
        <p14:creationId xmlns:p14="http://schemas.microsoft.com/office/powerpoint/2010/main" val="561115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3618949"/>
            <a:ext cx="5904656" cy="1569660"/>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#39LB, #40LB, #44, #59</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Posters: #743 ~ #749</a:t>
            </a:r>
            <a:endParaRPr lang="ko-KR" altLang="ko-KR" sz="2400" dirty="0">
              <a:latin typeface="Calibri" panose="020F0502020204030204" pitchFamily="34" charset="0"/>
            </a:endParaRPr>
          </a:p>
        </p:txBody>
      </p:sp>
      <p:sp>
        <p:nvSpPr>
          <p:cNvPr id="4" name="TextBox 3"/>
          <p:cNvSpPr txBox="1"/>
          <p:nvPr/>
        </p:nvSpPr>
        <p:spPr>
          <a:xfrm>
            <a:off x="683568" y="1283276"/>
            <a:ext cx="7776864" cy="1323439"/>
          </a:xfrm>
          <a:prstGeom prst="rect">
            <a:avLst/>
          </a:prstGeom>
          <a:noFill/>
        </p:spPr>
        <p:txBody>
          <a:bodyPr wrap="square" rtlCol="0">
            <a:spAutoFit/>
          </a:bodyPr>
          <a:lstStyle/>
          <a:p>
            <a:pPr algn="ctr" fontAlgn="base" latinLnBrk="0"/>
            <a:r>
              <a:rPr lang="en-US" altLang="ko-KR" sz="4000" b="1" dirty="0">
                <a:latin typeface="Calibri" panose="020F0502020204030204" pitchFamily="34" charset="0"/>
              </a:rPr>
              <a:t>Maternal and pediatric issues</a:t>
            </a:r>
          </a:p>
          <a:p>
            <a:pPr algn="ctr" fontAlgn="base" latinLnBrk="0"/>
            <a:r>
              <a:rPr lang="en-US" altLang="ko-KR" sz="4000" b="1" dirty="0">
                <a:latin typeface="Calibri" panose="020F0502020204030204" pitchFamily="34" charset="0"/>
              </a:rPr>
              <a:t>at CROI 2019</a:t>
            </a:r>
            <a:endParaRPr lang="en-US" altLang="ko-KR" sz="4000" dirty="0">
              <a:latin typeface="Calibri" panose="020F0502020204030204" pitchFamily="34" charset="0"/>
            </a:endParaRPr>
          </a:p>
        </p:txBody>
      </p:sp>
    </p:spTree>
    <p:extLst>
      <p:ext uri="{BB962C8B-B14F-4D97-AF65-F5344CB8AC3E}">
        <p14:creationId xmlns:p14="http://schemas.microsoft.com/office/powerpoint/2010/main" val="2953718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513" y="2204864"/>
            <a:ext cx="8568952" cy="2277547"/>
          </a:xfrm>
          <a:prstGeom prst="rect">
            <a:avLst/>
          </a:prstGeom>
          <a:noFill/>
        </p:spPr>
        <p:txBody>
          <a:bodyPr wrap="square" rtlCol="0">
            <a:spAutoFit/>
          </a:bodyPr>
          <a:lstStyle/>
          <a:p>
            <a:pPr>
              <a:buSzPct val="80000"/>
            </a:pPr>
            <a:r>
              <a:rPr lang="en-CA" altLang="ko-KR" sz="2200" b="1" dirty="0">
                <a:latin typeface="Calibri" panose="020F0502020204030204" pitchFamily="34" charset="0"/>
              </a:rPr>
              <a:t>Background: </a:t>
            </a:r>
            <a:r>
              <a:rPr lang="en-US" altLang="ko-KR" sz="2200" dirty="0">
                <a:latin typeface="Calibri" panose="020F0502020204030204" pitchFamily="34" charset="0"/>
              </a:rPr>
              <a:t>Randomized data comparing efficacy and safety of INST- vs</a:t>
            </a:r>
          </a:p>
          <a:p>
            <a:pPr>
              <a:buSzPct val="80000"/>
            </a:pPr>
            <a:r>
              <a:rPr lang="en-US" altLang="ko-KR" sz="2200" dirty="0">
                <a:latin typeface="Calibri" panose="020F0502020204030204" pitchFamily="34" charset="0"/>
              </a:rPr>
              <a:t> EFV-based ART initiated during pregnancy are lacking.</a:t>
            </a:r>
          </a:p>
          <a:p>
            <a:pPr indent="-357188">
              <a:spcAft>
                <a:spcPts val="1200"/>
              </a:spcAft>
              <a:buSzPct val="80000"/>
            </a:pPr>
            <a:endParaRPr lang="en-US" altLang="ko-KR" sz="2200" dirty="0">
              <a:latin typeface="Calibri" panose="020F0502020204030204" pitchFamily="34" charset="0"/>
            </a:endParaRPr>
          </a:p>
          <a:p>
            <a:pPr indent="-357188">
              <a:buSzPct val="80000"/>
            </a:pPr>
            <a:r>
              <a:rPr lang="en-US" altLang="ko-KR" sz="2200" b="1" dirty="0">
                <a:latin typeface="Calibri" panose="020F0502020204030204" pitchFamily="34" charset="0"/>
              </a:rPr>
              <a:t>Objective:</a:t>
            </a:r>
            <a:r>
              <a:rPr lang="en-US" altLang="ko-KR" sz="2200" dirty="0">
                <a:latin typeface="Calibri" panose="020F0502020204030204" pitchFamily="34" charset="0"/>
              </a:rPr>
              <a:t> To compare efficacy, tolerability, and safety of RAL- vs EFV</a:t>
            </a:r>
          </a:p>
          <a:p>
            <a:pPr indent="-357188">
              <a:buSzPct val="80000"/>
            </a:pPr>
            <a:r>
              <a:rPr lang="en-US" altLang="ko-KR" sz="2200" dirty="0">
                <a:latin typeface="Calibri" panose="020F0502020204030204" pitchFamily="34" charset="0"/>
              </a:rPr>
              <a:t>-based regimens in ART-naive pregnant women initiating treatment at 20</a:t>
            </a:r>
          </a:p>
          <a:p>
            <a:pPr indent="-357188">
              <a:buSzPct val="80000"/>
            </a:pPr>
            <a:r>
              <a:rPr lang="en-US" altLang="ko-KR" sz="2200" dirty="0">
                <a:latin typeface="Calibri" panose="020F0502020204030204" pitchFamily="34" charset="0"/>
              </a:rPr>
              <a:t> to &lt; 37 </a:t>
            </a:r>
            <a:r>
              <a:rPr lang="en-US" altLang="ko-KR" sz="2200" dirty="0" err="1">
                <a:latin typeface="Calibri" panose="020F0502020204030204" pitchFamily="34" charset="0"/>
              </a:rPr>
              <a:t>wks</a:t>
            </a:r>
            <a:r>
              <a:rPr lang="en-US" altLang="ko-KR" sz="2200" dirty="0">
                <a:latin typeface="Calibri" panose="020F0502020204030204" pitchFamily="34" charset="0"/>
              </a:rPr>
              <a:t> of gestation.</a:t>
            </a:r>
          </a:p>
        </p:txBody>
      </p:sp>
      <p:sp>
        <p:nvSpPr>
          <p:cNvPr id="4" name="TextBox 3"/>
          <p:cNvSpPr txBox="1"/>
          <p:nvPr/>
        </p:nvSpPr>
        <p:spPr>
          <a:xfrm>
            <a:off x="323528" y="548680"/>
            <a:ext cx="8568952" cy="954107"/>
          </a:xfrm>
          <a:prstGeom prst="rect">
            <a:avLst/>
          </a:prstGeom>
          <a:noFill/>
        </p:spPr>
        <p:txBody>
          <a:bodyPr wrap="square" rtlCol="0">
            <a:spAutoFit/>
          </a:bodyPr>
          <a:lstStyle/>
          <a:p>
            <a:pPr algn="ctr" fontAlgn="base" latinLnBrk="0"/>
            <a:r>
              <a:rPr lang="en-US" altLang="ko-KR" sz="2800" b="1" dirty="0">
                <a:latin typeface="Calibri" panose="020F0502020204030204" pitchFamily="34" charset="0"/>
              </a:rPr>
              <a:t>RANDOMIZED TRIAL OF RALTEGRAVIR-ART VS EFAVIRENZ-ART WHEN INITIATED DURING PREGNANCY</a:t>
            </a:r>
            <a:endParaRPr lang="en-US" altLang="ko-KR" sz="2800" dirty="0">
              <a:latin typeface="Calibri" panose="020F0502020204030204" pitchFamily="34" charset="0"/>
            </a:endParaRPr>
          </a:p>
        </p:txBody>
      </p:sp>
      <p:sp>
        <p:nvSpPr>
          <p:cNvPr id="6" name="Footer Placeholder 4"/>
          <p:cNvSpPr>
            <a:spLocks noGrp="1"/>
          </p:cNvSpPr>
          <p:nvPr>
            <p:ph type="ftr" sz="quarter" idx="3"/>
          </p:nvPr>
        </p:nvSpPr>
        <p:spPr>
          <a:xfrm>
            <a:off x="211622" y="6342781"/>
            <a:ext cx="8712968" cy="365125"/>
          </a:xfrm>
        </p:spPr>
        <p:txBody>
          <a:bodyPr/>
          <a:lstStyle/>
          <a:p>
            <a:pPr algn="l"/>
            <a:r>
              <a:rPr lang="en-US" altLang="ko-KR" dirty="0" err="1">
                <a:solidFill>
                  <a:schemeClr val="tx1"/>
                </a:solidFill>
              </a:rPr>
              <a:t>Mirochnick</a:t>
            </a:r>
            <a:r>
              <a:rPr lang="en-US" altLang="ko-KR" dirty="0">
                <a:solidFill>
                  <a:schemeClr val="tx1"/>
                </a:solidFill>
              </a:rPr>
              <a:t> M, et al. Presented at CROI 2019; Oral abstract #39LB</a:t>
            </a:r>
          </a:p>
        </p:txBody>
      </p:sp>
    </p:spTree>
    <p:extLst>
      <p:ext uri="{BB962C8B-B14F-4D97-AF65-F5344CB8AC3E}">
        <p14:creationId xmlns:p14="http://schemas.microsoft.com/office/powerpoint/2010/main" val="2884608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864096"/>
          </a:xfrm>
        </p:spPr>
        <p:txBody>
          <a:bodyPr/>
          <a:lstStyle/>
          <a:p>
            <a:pPr algn="l"/>
            <a:r>
              <a:rPr lang="en-US" altLang="ko-KR" sz="2000" dirty="0"/>
              <a:t>RANDOMIZED TRIAL OF RALTEGRAVIR-ART VS EFAVIRENZ-ART WHEN INITIATED DURING PREGNANCY: Study Design</a:t>
            </a:r>
          </a:p>
        </p:txBody>
      </p:sp>
      <p:sp>
        <p:nvSpPr>
          <p:cNvPr id="3" name="Content Placeholder 2"/>
          <p:cNvSpPr>
            <a:spLocks noGrp="1"/>
          </p:cNvSpPr>
          <p:nvPr>
            <p:ph idx="1"/>
          </p:nvPr>
        </p:nvSpPr>
        <p:spPr>
          <a:xfrm>
            <a:off x="234894" y="1412776"/>
            <a:ext cx="8712968" cy="4752529"/>
          </a:xfrm>
        </p:spPr>
        <p:txBody>
          <a:bodyPr/>
          <a:lstStyle/>
          <a:p>
            <a:pPr marL="285750" indent="-285750">
              <a:buFont typeface="Wingdings" panose="05000000000000000000" pitchFamily="2" charset="2"/>
              <a:buChar char="§"/>
            </a:pPr>
            <a:r>
              <a:rPr lang="en-US" altLang="ko-KR" sz="1800" dirty="0"/>
              <a:t>Multicenter, randomized, open-label phase IV trial</a:t>
            </a:r>
          </a:p>
          <a:p>
            <a:pPr marL="285750" indent="-285750">
              <a:buFont typeface="Wingdings" panose="05000000000000000000" pitchFamily="2" charset="2"/>
              <a:buChar char="§"/>
            </a:pPr>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sz="1800" dirty="0"/>
          </a:p>
          <a:p>
            <a:endParaRPr lang="en-US" altLang="ko-KR" dirty="0"/>
          </a:p>
          <a:p>
            <a:endParaRPr lang="en-US" altLang="ko-KR" sz="1200" dirty="0"/>
          </a:p>
          <a:p>
            <a:pPr marL="285750" indent="-285750">
              <a:spcAft>
                <a:spcPts val="1200"/>
              </a:spcAft>
              <a:buFont typeface="Wingdings" panose="05000000000000000000" pitchFamily="2" charset="2"/>
              <a:buChar char="§"/>
            </a:pPr>
            <a:r>
              <a:rPr lang="en-US" altLang="ko-KR" sz="1800" dirty="0"/>
              <a:t>Primary endpoints: HIV-1 RNA &lt; 200 copies/mL at delivery, discontinuation of RAL or EFV prior to delivery, grade ≥ 3 AEs (mother and infant)</a:t>
            </a:r>
          </a:p>
          <a:p>
            <a:pPr marL="285750" indent="-285750">
              <a:buFont typeface="Wingdings" panose="05000000000000000000" pitchFamily="2" charset="2"/>
              <a:buChar char="§"/>
            </a:pPr>
            <a:r>
              <a:rPr lang="en-US" altLang="ko-KR" sz="1800" dirty="0"/>
              <a:t>Secondary endpoints: rapid/sustained HIV-1 RNA decline with continued use of study ARV until delivery, stillbirth, preterm birth, infant HIV infection </a:t>
            </a:r>
          </a:p>
          <a:p>
            <a:endParaRPr lang="ko-KR" altLang="en-US" sz="1800" dirty="0"/>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Mirochnick</a:t>
            </a:r>
            <a:r>
              <a:rPr lang="en-US" altLang="ko-KR" dirty="0">
                <a:solidFill>
                  <a:schemeClr val="tx1"/>
                </a:solidFill>
              </a:rPr>
              <a:t> M, et al. Presented at CROI 2019; Oral abstract #39LB                                                                                                  </a:t>
            </a:r>
            <a:r>
              <a:rPr lang="en-US" altLang="ko-KR" dirty="0" err="1">
                <a:solidFill>
                  <a:schemeClr val="tx1"/>
                </a:solidFill>
              </a:rPr>
              <a:t>Slidecredit:clinicaloptions.com</a:t>
            </a:r>
            <a:r>
              <a:rPr lang="en-US" altLang="ko-KR" dirty="0">
                <a:solidFill>
                  <a:schemeClr val="tx1"/>
                </a:solidFill>
              </a:rPr>
              <a:t> </a:t>
            </a:r>
          </a:p>
        </p:txBody>
      </p:sp>
      <p:grpSp>
        <p:nvGrpSpPr>
          <p:cNvPr id="6" name="Group 5"/>
          <p:cNvGrpSpPr/>
          <p:nvPr/>
        </p:nvGrpSpPr>
        <p:grpSpPr>
          <a:xfrm>
            <a:off x="331841" y="1941771"/>
            <a:ext cx="8550990" cy="2256578"/>
            <a:chOff x="323528" y="2025485"/>
            <a:chExt cx="8550990" cy="2256578"/>
          </a:xfrm>
        </p:grpSpPr>
        <p:sp>
          <p:nvSpPr>
            <p:cNvPr id="7" name="Text Box 45">
              <a:extLst>
                <a:ext uri="{FF2B5EF4-FFF2-40B4-BE49-F238E27FC236}">
                  <a16:creationId xmlns:a16="http://schemas.microsoft.com/office/drawing/2014/main" id="{E352D40D-4B1E-7242-82AB-68A38EC4DAF2}"/>
                </a:ext>
              </a:extLst>
            </p:cNvPr>
            <p:cNvSpPr txBox="1">
              <a:spLocks noChangeArrowheads="1"/>
            </p:cNvSpPr>
            <p:nvPr/>
          </p:nvSpPr>
          <p:spPr bwMode="auto">
            <a:xfrm>
              <a:off x="747263" y="2698005"/>
              <a:ext cx="25202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latinLnBrk="0" hangingPunct="0">
                <a:lnSpc>
                  <a:spcPct val="100000"/>
                </a:lnSpc>
                <a:spcBef>
                  <a:spcPct val="0"/>
                </a:spcBef>
                <a:spcAft>
                  <a:spcPct val="0"/>
                </a:spcAft>
                <a:buClrTx/>
                <a:buFontTx/>
                <a:buNone/>
              </a:pPr>
              <a:r>
                <a:rPr lang="en-GB" altLang="en-US" sz="1600" dirty="0">
                  <a:solidFill>
                    <a:srgbClr val="000000"/>
                  </a:solidFill>
                  <a:latin typeface="Calibri" panose="020F0502020204030204" pitchFamily="34" charset="0"/>
                  <a:cs typeface="Arial" panose="020B0604020202020204" pitchFamily="34" charset="0"/>
                </a:rPr>
                <a:t>ART-naive, pregnant women with HIV infection at 20 to &lt; 37 wks of gestation</a:t>
              </a:r>
              <a:r>
                <a:rPr lang="en-GB" altLang="en-US" sz="1600" baseline="30000" dirty="0">
                  <a:solidFill>
                    <a:srgbClr val="000000"/>
                  </a:solidFill>
                  <a:latin typeface="Calibri" panose="020F0502020204030204" pitchFamily="34" charset="0"/>
                  <a:cs typeface="Arial" panose="020B0604020202020204" pitchFamily="34" charset="0"/>
                </a:rPr>
                <a:t> </a:t>
              </a:r>
              <a:r>
                <a:rPr lang="en-GB" altLang="en-US" sz="1600" dirty="0">
                  <a:solidFill>
                    <a:srgbClr val="000000"/>
                  </a:solidFill>
                  <a:latin typeface="Calibri" panose="020F0502020204030204" pitchFamily="34" charset="0"/>
                  <a:cs typeface="Arial" panose="020B0604020202020204" pitchFamily="34" charset="0"/>
                </a:rPr>
                <a:t>(N = 408)</a:t>
              </a:r>
              <a:endParaRPr lang="en-US" altLang="en-US" sz="1600" dirty="0">
                <a:solidFill>
                  <a:srgbClr val="000000"/>
                </a:solidFill>
                <a:latin typeface="Calibri" panose="020F0502020204030204" pitchFamily="34" charset="0"/>
                <a:cs typeface="Arial" panose="020B0604020202020204" pitchFamily="34" charset="0"/>
              </a:endParaRPr>
            </a:p>
          </p:txBody>
        </p:sp>
        <p:sp>
          <p:nvSpPr>
            <p:cNvPr id="8" name="Rectangle 49">
              <a:extLst>
                <a:ext uri="{FF2B5EF4-FFF2-40B4-BE49-F238E27FC236}">
                  <a16:creationId xmlns:a16="http://schemas.microsoft.com/office/drawing/2014/main" id="{2D4095C5-2DB2-C64C-9E23-3418D840F70B}"/>
                </a:ext>
              </a:extLst>
            </p:cNvPr>
            <p:cNvSpPr>
              <a:spLocks noChangeArrowheads="1"/>
            </p:cNvSpPr>
            <p:nvPr/>
          </p:nvSpPr>
          <p:spPr bwMode="auto">
            <a:xfrm>
              <a:off x="4073811" y="2463986"/>
              <a:ext cx="2568574" cy="681515"/>
            </a:xfrm>
            <a:prstGeom prst="rect">
              <a:avLst/>
            </a:prstGeom>
            <a:solidFill>
              <a:srgbClr val="01587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5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Raltegravir + ZDV/3TC</a:t>
              </a:r>
              <a:r>
                <a:rPr kumimoji="0" lang="en-US" altLang="en-US" sz="1500" b="1" i="0" u="none" strike="noStrike" kern="0" cap="none" spc="0" normalizeH="0" baseline="30000" noProof="0" dirty="0">
                  <a:ln>
                    <a:noFill/>
                  </a:ln>
                  <a:solidFill>
                    <a:srgbClr val="FFFFFF"/>
                  </a:solidFill>
                  <a:effectLst/>
                  <a:uLnTx/>
                  <a:uFillTx/>
                  <a:latin typeface="Calibri" panose="020F0502020204030204" pitchFamily="34" charset="0"/>
                  <a:cs typeface="Arial" panose="020B0604020202020204" pitchFamily="34" charset="0"/>
                </a:rPr>
                <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(n = 206)</a:t>
              </a:r>
            </a:p>
          </p:txBody>
        </p:sp>
        <p:sp>
          <p:nvSpPr>
            <p:cNvPr id="9" name="Rectangle 50">
              <a:extLst>
                <a:ext uri="{FF2B5EF4-FFF2-40B4-BE49-F238E27FC236}">
                  <a16:creationId xmlns:a16="http://schemas.microsoft.com/office/drawing/2014/main" id="{7159B02E-D854-7646-9EA4-2F73AE6BECC7}"/>
                </a:ext>
              </a:extLst>
            </p:cNvPr>
            <p:cNvSpPr>
              <a:spLocks noChangeArrowheads="1"/>
            </p:cNvSpPr>
            <p:nvPr/>
          </p:nvSpPr>
          <p:spPr bwMode="auto">
            <a:xfrm>
              <a:off x="4073812" y="3242677"/>
              <a:ext cx="2568573" cy="685800"/>
            </a:xfrm>
            <a:prstGeom prst="rect">
              <a:avLst/>
            </a:prstGeom>
            <a:solidFill>
              <a:srgbClr val="E1471D"/>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5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Efavirenz + ZDV/3TC</a:t>
              </a:r>
              <a:r>
                <a:rPr kumimoji="0" lang="en-US" altLang="en-US" sz="1500" b="1" i="0" u="none" strike="noStrike" kern="0" cap="none" spc="0" normalizeH="0" baseline="30000" noProof="0" dirty="0">
                  <a:ln>
                    <a:noFill/>
                  </a:ln>
                  <a:solidFill>
                    <a:srgbClr val="FFFFFF"/>
                  </a:solidFill>
                  <a:effectLst/>
                  <a:uLnTx/>
                  <a:uFillTx/>
                  <a:latin typeface="Calibri" panose="020F0502020204030204" pitchFamily="34" charset="0"/>
                  <a:cs typeface="Arial" panose="020B0604020202020204" pitchFamily="34" charset="0"/>
                </a:rPr>
                <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5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(n = 202)</a:t>
              </a:r>
            </a:p>
          </p:txBody>
        </p:sp>
        <p:sp>
          <p:nvSpPr>
            <p:cNvPr id="10" name="Line 53">
              <a:extLst>
                <a:ext uri="{FF2B5EF4-FFF2-40B4-BE49-F238E27FC236}">
                  <a16:creationId xmlns:a16="http://schemas.microsoft.com/office/drawing/2014/main" id="{E2AB63B8-4463-EF45-9BA7-815652A3D49E}"/>
                </a:ext>
              </a:extLst>
            </p:cNvPr>
            <p:cNvSpPr>
              <a:spLocks noChangeShapeType="1"/>
            </p:cNvSpPr>
            <p:nvPr/>
          </p:nvSpPr>
          <p:spPr bwMode="auto">
            <a:xfrm>
              <a:off x="3337211" y="3325046"/>
              <a:ext cx="622300" cy="350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1" name="Line 54">
              <a:extLst>
                <a:ext uri="{FF2B5EF4-FFF2-40B4-BE49-F238E27FC236}">
                  <a16:creationId xmlns:a16="http://schemas.microsoft.com/office/drawing/2014/main" id="{331A9B99-6B25-A640-9EAE-5BF1889485E6}"/>
                </a:ext>
              </a:extLst>
            </p:cNvPr>
            <p:cNvSpPr>
              <a:spLocks noChangeShapeType="1"/>
            </p:cNvSpPr>
            <p:nvPr/>
          </p:nvSpPr>
          <p:spPr bwMode="auto">
            <a:xfrm flipV="1">
              <a:off x="3337211" y="2816411"/>
              <a:ext cx="622300" cy="3476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2" name="Text Box 29">
              <a:extLst>
                <a:ext uri="{FF2B5EF4-FFF2-40B4-BE49-F238E27FC236}">
                  <a16:creationId xmlns:a16="http://schemas.microsoft.com/office/drawing/2014/main" id="{784A432C-02B8-A343-B84A-E3E609156C9D}"/>
                </a:ext>
              </a:extLst>
            </p:cNvPr>
            <p:cNvSpPr txBox="1">
              <a:spLocks noChangeArrowheads="1"/>
            </p:cNvSpPr>
            <p:nvPr/>
          </p:nvSpPr>
          <p:spPr bwMode="auto">
            <a:xfrm>
              <a:off x="7221706" y="2800776"/>
              <a:ext cx="1652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tabLst>
                  <a:tab pos="114300" algn="l"/>
                </a:tabLst>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114300" algn="l"/>
                </a:tabLst>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114300" algn="l"/>
                </a:tabLst>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114300" algn="l"/>
                </a:tabLst>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9pPr>
            </a:lstStyle>
            <a:p>
              <a:pPr algn="ctr" fontAlgn="base" latinLnBrk="0">
                <a:lnSpc>
                  <a:spcPct val="100000"/>
                </a:lnSpc>
                <a:spcBef>
                  <a:spcPct val="50000"/>
                </a:spcBef>
                <a:spcAft>
                  <a:spcPct val="0"/>
                </a:spcAft>
                <a:buClrTx/>
                <a:buFontTx/>
                <a:buNone/>
              </a:pPr>
              <a:r>
                <a:rPr lang="en-US" altLang="en-US" sz="1400" b="1" i="1" dirty="0">
                  <a:solidFill>
                    <a:srgbClr val="000000"/>
                  </a:solidFill>
                  <a:latin typeface="Calibri" panose="020F0502020204030204" pitchFamily="34" charset="0"/>
                  <a:cs typeface="Arial" panose="020B0604020202020204" pitchFamily="34" charset="0"/>
                </a:rPr>
                <a:t>Patients followed until 24 wks postpartum</a:t>
              </a:r>
            </a:p>
          </p:txBody>
        </p:sp>
        <p:sp>
          <p:nvSpPr>
            <p:cNvPr id="13" name="Line 30">
              <a:extLst>
                <a:ext uri="{FF2B5EF4-FFF2-40B4-BE49-F238E27FC236}">
                  <a16:creationId xmlns:a16="http://schemas.microsoft.com/office/drawing/2014/main" id="{FD9D13C3-6B5B-AA45-8866-47ED84DF34D5}"/>
                </a:ext>
              </a:extLst>
            </p:cNvPr>
            <p:cNvSpPr>
              <a:spLocks noChangeShapeType="1"/>
            </p:cNvSpPr>
            <p:nvPr/>
          </p:nvSpPr>
          <p:spPr bwMode="auto">
            <a:xfrm rot="16200000">
              <a:off x="6983581" y="2925948"/>
              <a:ext cx="0" cy="4762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4" name="TextBox 13">
              <a:extLst>
                <a:ext uri="{FF2B5EF4-FFF2-40B4-BE49-F238E27FC236}">
                  <a16:creationId xmlns:a16="http://schemas.microsoft.com/office/drawing/2014/main" id="{55F3A6E5-CD02-094B-B8C5-0393A528A35A}"/>
                </a:ext>
              </a:extLst>
            </p:cNvPr>
            <p:cNvSpPr txBox="1"/>
            <p:nvPr/>
          </p:nvSpPr>
          <p:spPr bwMode="auto">
            <a:xfrm>
              <a:off x="323528" y="4005064"/>
              <a:ext cx="8215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latinLnBrk="0" hangingPunct="0">
                <a:spcAft>
                  <a:spcPct val="0"/>
                </a:spcAft>
              </a:pPr>
              <a:endParaRPr lang="en-US" sz="1200" dirty="0">
                <a:solidFill>
                  <a:srgbClr val="000000"/>
                </a:solidFill>
                <a:cs typeface="Arial" panose="020B0604020202020204" pitchFamily="34" charset="0"/>
              </a:endParaRPr>
            </a:p>
          </p:txBody>
        </p:sp>
        <p:sp>
          <p:nvSpPr>
            <p:cNvPr id="15" name="Text Box 29">
              <a:extLst>
                <a:ext uri="{FF2B5EF4-FFF2-40B4-BE49-F238E27FC236}">
                  <a16:creationId xmlns:a16="http://schemas.microsoft.com/office/drawing/2014/main" id="{0C3330A8-3D90-FF4E-97E3-9EB500F1AAD8}"/>
                </a:ext>
              </a:extLst>
            </p:cNvPr>
            <p:cNvSpPr txBox="1">
              <a:spLocks noChangeArrowheads="1"/>
            </p:cNvSpPr>
            <p:nvPr/>
          </p:nvSpPr>
          <p:spPr bwMode="auto">
            <a:xfrm>
              <a:off x="2271121" y="2025485"/>
              <a:ext cx="2654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tabLst>
                  <a:tab pos="114300" algn="l"/>
                </a:tabLst>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114300" algn="l"/>
                </a:tabLst>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114300" algn="l"/>
                </a:tabLst>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114300" algn="l"/>
                </a:tabLst>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9pPr>
            </a:lstStyle>
            <a:p>
              <a:pPr algn="ctr" fontAlgn="base" latinLnBrk="0">
                <a:lnSpc>
                  <a:spcPct val="100000"/>
                </a:lnSpc>
                <a:spcBef>
                  <a:spcPct val="50000"/>
                </a:spcBef>
                <a:spcAft>
                  <a:spcPct val="0"/>
                </a:spcAft>
                <a:buClrTx/>
                <a:buFontTx/>
                <a:buNone/>
              </a:pPr>
              <a:r>
                <a:rPr lang="en-US" altLang="en-US" sz="1400" b="1" i="1" dirty="0">
                  <a:solidFill>
                    <a:srgbClr val="000000"/>
                  </a:solidFill>
                  <a:latin typeface="Calibri" panose="020F0502020204030204" pitchFamily="34" charset="0"/>
                  <a:cs typeface="Arial" panose="020B0604020202020204" pitchFamily="34" charset="0"/>
                </a:rPr>
                <a:t>Stratified by gestational age</a:t>
              </a:r>
            </a:p>
          </p:txBody>
        </p:sp>
        <p:sp>
          <p:nvSpPr>
            <p:cNvPr id="16" name="Line 54">
              <a:extLst>
                <a:ext uri="{FF2B5EF4-FFF2-40B4-BE49-F238E27FC236}">
                  <a16:creationId xmlns:a16="http://schemas.microsoft.com/office/drawing/2014/main" id="{03221EE1-548C-274B-9FCB-753E81CB23BA}"/>
                </a:ext>
              </a:extLst>
            </p:cNvPr>
            <p:cNvSpPr>
              <a:spLocks noChangeShapeType="1"/>
            </p:cNvSpPr>
            <p:nvPr/>
          </p:nvSpPr>
          <p:spPr bwMode="auto">
            <a:xfrm>
              <a:off x="3598203" y="2382945"/>
              <a:ext cx="0" cy="3600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grpSp>
    </p:spTree>
    <p:extLst>
      <p:ext uri="{BB962C8B-B14F-4D97-AF65-F5344CB8AC3E}">
        <p14:creationId xmlns:p14="http://schemas.microsoft.com/office/powerpoint/2010/main" val="243584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4894" y="332656"/>
            <a:ext cx="8712968" cy="864096"/>
          </a:xfrm>
        </p:spPr>
        <p:txBody>
          <a:bodyPr/>
          <a:lstStyle/>
          <a:p>
            <a:pPr algn="l"/>
            <a:r>
              <a:rPr lang="en-US" altLang="ko-KR" sz="2000" dirty="0"/>
              <a:t>RANDOMIZED TRIAL OF RALTEGRAVIR-ART VS EFAVIRENZ-ART WHEN INITIATED DURING PREGNANCY: Efficacy</a:t>
            </a:r>
          </a:p>
        </p:txBody>
      </p:sp>
      <p:sp>
        <p:nvSpPr>
          <p:cNvPr id="10"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Mirochnick</a:t>
            </a:r>
            <a:r>
              <a:rPr lang="en-US" altLang="ko-KR" dirty="0">
                <a:solidFill>
                  <a:schemeClr val="tx1"/>
                </a:solidFill>
              </a:rPr>
              <a:t> M, et al. Presented at CROI 2019; Oral abstract #39LB                                                                                                  </a:t>
            </a:r>
            <a:r>
              <a:rPr lang="en-US" altLang="ko-KR" dirty="0" err="1">
                <a:solidFill>
                  <a:schemeClr val="tx1"/>
                </a:solidFill>
              </a:rPr>
              <a:t>Slidecredit:clinicaloptions.com</a:t>
            </a:r>
            <a:r>
              <a:rPr lang="en-US" altLang="ko-KR" dirty="0">
                <a:solidFill>
                  <a:schemeClr val="tx1"/>
                </a:solidFill>
              </a:rPr>
              <a:t> </a:t>
            </a:r>
          </a:p>
        </p:txBody>
      </p:sp>
      <p:grpSp>
        <p:nvGrpSpPr>
          <p:cNvPr id="6" name="Group 5"/>
          <p:cNvGrpSpPr/>
          <p:nvPr/>
        </p:nvGrpSpPr>
        <p:grpSpPr>
          <a:xfrm>
            <a:off x="185049" y="1340768"/>
            <a:ext cx="8779439" cy="4289161"/>
            <a:chOff x="107505" y="1340768"/>
            <a:chExt cx="8779439" cy="4289161"/>
          </a:xfrm>
        </p:grpSpPr>
        <p:sp>
          <p:nvSpPr>
            <p:cNvPr id="7" name="TextBox 6">
              <a:extLst>
                <a:ext uri="{FF2B5EF4-FFF2-40B4-BE49-F238E27FC236}">
                  <a16:creationId xmlns:a16="http://schemas.microsoft.com/office/drawing/2014/main" id="{B77F7C69-DA63-4C4B-8330-45EDEE11D438}"/>
                </a:ext>
              </a:extLst>
            </p:cNvPr>
            <p:cNvSpPr txBox="1"/>
            <p:nvPr/>
          </p:nvSpPr>
          <p:spPr>
            <a:xfrm>
              <a:off x="1611030" y="1670092"/>
              <a:ext cx="1049481" cy="338554"/>
            </a:xfrm>
            <a:prstGeom prst="rect">
              <a:avLst/>
            </a:prstGeom>
            <a:noFill/>
          </p:spPr>
          <p:txBody>
            <a:bodyPr wrap="square" rtlCol="0">
              <a:spAutoFit/>
            </a:bodyPr>
            <a:lstStyle/>
            <a:p>
              <a:pPr algn="ctr" latinLnBrk="0">
                <a:defRPr/>
              </a:pPr>
              <a:r>
                <a:rPr lang="en-US" sz="1600" b="1" i="1" dirty="0">
                  <a:solidFill>
                    <a:prstClr val="black"/>
                  </a:solidFill>
                  <a:cs typeface="Arial" panose="020B0604020202020204" pitchFamily="34" charset="0"/>
                </a:rPr>
                <a:t>P </a:t>
              </a:r>
              <a:r>
                <a:rPr lang="en-US" sz="1600" b="1" dirty="0">
                  <a:solidFill>
                    <a:prstClr val="black"/>
                  </a:solidFill>
                  <a:cs typeface="Arial" panose="020B0604020202020204" pitchFamily="34" charset="0"/>
                </a:rPr>
                <a:t>= .001</a:t>
              </a:r>
            </a:p>
          </p:txBody>
        </p:sp>
        <p:sp>
          <p:nvSpPr>
            <p:cNvPr id="8" name="TextBox 7">
              <a:extLst>
                <a:ext uri="{FF2B5EF4-FFF2-40B4-BE49-F238E27FC236}">
                  <a16:creationId xmlns:a16="http://schemas.microsoft.com/office/drawing/2014/main" id="{57F9EE9D-7634-42A5-A8F5-2B7EBA94FD93}"/>
                </a:ext>
              </a:extLst>
            </p:cNvPr>
            <p:cNvSpPr txBox="1"/>
            <p:nvPr/>
          </p:nvSpPr>
          <p:spPr>
            <a:xfrm>
              <a:off x="4245222" y="1670092"/>
              <a:ext cx="2431472" cy="338554"/>
            </a:xfrm>
            <a:prstGeom prst="rect">
              <a:avLst/>
            </a:prstGeom>
            <a:noFill/>
          </p:spPr>
          <p:txBody>
            <a:bodyPr wrap="square" rtlCol="0">
              <a:spAutoFit/>
            </a:bodyPr>
            <a:lstStyle/>
            <a:p>
              <a:pPr algn="ctr" latinLnBrk="0">
                <a:defRPr/>
              </a:pPr>
              <a:r>
                <a:rPr lang="en-US" sz="1600" b="1" dirty="0">
                  <a:solidFill>
                    <a:prstClr val="black"/>
                  </a:solidFill>
                  <a:cs typeface="Arial" panose="020B0604020202020204" pitchFamily="34" charset="0"/>
                </a:rPr>
                <a:t>Interaction </a:t>
              </a:r>
              <a:r>
                <a:rPr lang="en-US" sz="1600" b="1" i="1" dirty="0">
                  <a:solidFill>
                    <a:prstClr val="black"/>
                  </a:solidFill>
                  <a:cs typeface="Arial" panose="020B0604020202020204" pitchFamily="34" charset="0"/>
                </a:rPr>
                <a:t>P</a:t>
              </a:r>
              <a:r>
                <a:rPr lang="en-US" sz="1600" b="1" dirty="0">
                  <a:solidFill>
                    <a:prstClr val="black"/>
                  </a:solidFill>
                  <a:cs typeface="Arial" panose="020B0604020202020204" pitchFamily="34" charset="0"/>
                </a:rPr>
                <a:t> = .04</a:t>
              </a:r>
            </a:p>
          </p:txBody>
        </p:sp>
        <p:cxnSp>
          <p:nvCxnSpPr>
            <p:cNvPr id="11" name="Straight Connector 10">
              <a:extLst>
                <a:ext uri="{FF2B5EF4-FFF2-40B4-BE49-F238E27FC236}">
                  <a16:creationId xmlns:a16="http://schemas.microsoft.com/office/drawing/2014/main" id="{F01486F9-411F-4D60-80DE-AA324F15CB8D}"/>
                </a:ext>
              </a:extLst>
            </p:cNvPr>
            <p:cNvCxnSpPr/>
            <p:nvPr/>
          </p:nvCxnSpPr>
          <p:spPr>
            <a:xfrm>
              <a:off x="3824468" y="2039345"/>
              <a:ext cx="3262746" cy="0"/>
            </a:xfrm>
            <a:prstGeom prst="line">
              <a:avLst/>
            </a:prstGeom>
            <a:noFill/>
            <a:ln w="25400" cap="flat" cmpd="sng" algn="ctr">
              <a:solidFill>
                <a:srgbClr val="000000"/>
              </a:solidFill>
              <a:prstDash val="solid"/>
              <a:miter lim="800000"/>
            </a:ln>
            <a:effectLst/>
          </p:spPr>
        </p:cxnSp>
        <p:sp>
          <p:nvSpPr>
            <p:cNvPr id="12" name="TextBox 11">
              <a:extLst>
                <a:ext uri="{FF2B5EF4-FFF2-40B4-BE49-F238E27FC236}">
                  <a16:creationId xmlns:a16="http://schemas.microsoft.com/office/drawing/2014/main" id="{9B718EAA-2078-4B5C-8E96-DDB1E3D33126}"/>
                </a:ext>
              </a:extLst>
            </p:cNvPr>
            <p:cNvSpPr txBox="1"/>
            <p:nvPr/>
          </p:nvSpPr>
          <p:spPr bwMode="auto">
            <a:xfrm rot="16200000">
              <a:off x="-1624635" y="3462348"/>
              <a:ext cx="3802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latinLnBrk="0" hangingPunct="0">
                <a:spcBef>
                  <a:spcPct val="50000"/>
                </a:spcBef>
                <a:spcAft>
                  <a:spcPct val="0"/>
                </a:spcAft>
              </a:pPr>
              <a:r>
                <a:rPr lang="en-US" sz="1600" b="1" dirty="0">
                  <a:solidFill>
                    <a:srgbClr val="000000"/>
                  </a:solidFill>
                  <a:cs typeface="Arial" panose="020B0604020202020204" pitchFamily="34" charset="0"/>
                </a:rPr>
                <a:t>Proportion With Outcome (%)</a:t>
              </a:r>
            </a:p>
          </p:txBody>
        </p:sp>
        <p:sp>
          <p:nvSpPr>
            <p:cNvPr id="13" name="TextBox 12">
              <a:extLst>
                <a:ext uri="{FF2B5EF4-FFF2-40B4-BE49-F238E27FC236}">
                  <a16:creationId xmlns:a16="http://schemas.microsoft.com/office/drawing/2014/main" id="{900446B3-B7C6-468C-B9FC-CA0A75386272}"/>
                </a:ext>
              </a:extLst>
            </p:cNvPr>
            <p:cNvSpPr txBox="1"/>
            <p:nvPr/>
          </p:nvSpPr>
          <p:spPr bwMode="auto">
            <a:xfrm>
              <a:off x="7452320" y="1989525"/>
              <a:ext cx="1434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latinLnBrk="0" hangingPunct="0">
                <a:spcBef>
                  <a:spcPct val="50000"/>
                </a:spcBef>
                <a:spcAft>
                  <a:spcPct val="0"/>
                </a:spcAft>
              </a:pPr>
              <a:r>
                <a:rPr lang="en-US" sz="1600" dirty="0">
                  <a:solidFill>
                    <a:srgbClr val="000000"/>
                  </a:solidFill>
                  <a:cs typeface="Arial" panose="020B0604020202020204" pitchFamily="34" charset="0"/>
                </a:rPr>
                <a:t>RAL-based ART</a:t>
              </a:r>
            </a:p>
            <a:p>
              <a:pPr eaLnBrk="0" fontAlgn="base" latinLnBrk="0" hangingPunct="0">
                <a:spcBef>
                  <a:spcPct val="50000"/>
                </a:spcBef>
                <a:spcAft>
                  <a:spcPct val="0"/>
                </a:spcAft>
              </a:pPr>
              <a:r>
                <a:rPr lang="en-US" sz="1600" dirty="0">
                  <a:solidFill>
                    <a:srgbClr val="000000"/>
                  </a:solidFill>
                  <a:cs typeface="Arial" panose="020B0604020202020204" pitchFamily="34" charset="0"/>
                </a:rPr>
                <a:t>EFV-based ART</a:t>
              </a:r>
            </a:p>
          </p:txBody>
        </p:sp>
        <p:sp>
          <p:nvSpPr>
            <p:cNvPr id="14" name="TextBox 13">
              <a:extLst>
                <a:ext uri="{FF2B5EF4-FFF2-40B4-BE49-F238E27FC236}">
                  <a16:creationId xmlns:a16="http://schemas.microsoft.com/office/drawing/2014/main" id="{BAADD95E-C02A-4BC7-BBCD-629B246BF586}"/>
                </a:ext>
              </a:extLst>
            </p:cNvPr>
            <p:cNvSpPr txBox="1"/>
            <p:nvPr/>
          </p:nvSpPr>
          <p:spPr bwMode="auto">
            <a:xfrm>
              <a:off x="7308304" y="2083841"/>
              <a:ext cx="180000" cy="180000"/>
            </a:xfrm>
            <a:prstGeom prst="rect">
              <a:avLst/>
            </a:prstGeom>
            <a:solidFill>
              <a:srgbClr val="015873"/>
            </a:solidFill>
            <a:ln>
              <a:noFill/>
            </a:ln>
            <a:extLst/>
          </p:spPr>
          <p:txBody>
            <a:bodyPr wrap="none" rtlCol="0">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5" name="TextBox 14">
              <a:extLst>
                <a:ext uri="{FF2B5EF4-FFF2-40B4-BE49-F238E27FC236}">
                  <a16:creationId xmlns:a16="http://schemas.microsoft.com/office/drawing/2014/main" id="{8B29CD5D-AF16-4260-B564-CA4FBB621192}"/>
                </a:ext>
              </a:extLst>
            </p:cNvPr>
            <p:cNvSpPr txBox="1"/>
            <p:nvPr/>
          </p:nvSpPr>
          <p:spPr bwMode="auto">
            <a:xfrm>
              <a:off x="7308304" y="2437822"/>
              <a:ext cx="180000" cy="180000"/>
            </a:xfrm>
            <a:prstGeom prst="rect">
              <a:avLst/>
            </a:prstGeom>
            <a:solidFill>
              <a:srgbClr val="E1471D"/>
            </a:solidFill>
            <a:ln>
              <a:noFill/>
            </a:ln>
            <a:extLst/>
          </p:spPr>
          <p:txBody>
            <a:bodyPr wrap="none" rtlCol="0">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6" name="TextBox 15">
              <a:extLst>
                <a:ext uri="{FF2B5EF4-FFF2-40B4-BE49-F238E27FC236}">
                  <a16:creationId xmlns:a16="http://schemas.microsoft.com/office/drawing/2014/main" id="{EC038937-F8C8-40A3-9AEC-D54C54A8ACC4}"/>
                </a:ext>
              </a:extLst>
            </p:cNvPr>
            <p:cNvSpPr txBox="1"/>
            <p:nvPr/>
          </p:nvSpPr>
          <p:spPr bwMode="auto">
            <a:xfrm>
              <a:off x="1319560" y="4979266"/>
              <a:ext cx="1311283" cy="584775"/>
            </a:xfrm>
            <a:prstGeom prst="rect">
              <a:avLst/>
            </a:prstGeom>
            <a:noFill/>
            <a:ln>
              <a:noFill/>
            </a:ln>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Overall*</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(n = 307)</a:t>
              </a:r>
            </a:p>
          </p:txBody>
        </p:sp>
        <p:sp>
          <p:nvSpPr>
            <p:cNvPr id="17" name="TextBox 16">
              <a:extLst>
                <a:ext uri="{FF2B5EF4-FFF2-40B4-BE49-F238E27FC236}">
                  <a16:creationId xmlns:a16="http://schemas.microsoft.com/office/drawing/2014/main" id="{F7BF1A3D-0056-4109-8B6F-D75A0F2FE346}"/>
                </a:ext>
              </a:extLst>
            </p:cNvPr>
            <p:cNvSpPr txBox="1"/>
            <p:nvPr/>
          </p:nvSpPr>
          <p:spPr bwMode="auto">
            <a:xfrm>
              <a:off x="3231399" y="5020474"/>
              <a:ext cx="2100586" cy="584775"/>
            </a:xfrm>
            <a:prstGeom prst="rect">
              <a:avLst/>
            </a:prstGeom>
            <a:noFill/>
            <a:ln>
              <a:noFill/>
            </a:ln>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20 to &lt; 28 Wks of Gestation at Entry</a:t>
              </a:r>
            </a:p>
          </p:txBody>
        </p:sp>
        <p:sp>
          <p:nvSpPr>
            <p:cNvPr id="18" name="TextBox 17">
              <a:extLst>
                <a:ext uri="{FF2B5EF4-FFF2-40B4-BE49-F238E27FC236}">
                  <a16:creationId xmlns:a16="http://schemas.microsoft.com/office/drawing/2014/main" id="{E17C702C-650F-43F1-81E6-636BE324AAB0}"/>
                </a:ext>
              </a:extLst>
            </p:cNvPr>
            <p:cNvSpPr txBox="1"/>
            <p:nvPr/>
          </p:nvSpPr>
          <p:spPr bwMode="auto">
            <a:xfrm>
              <a:off x="5464724" y="5045154"/>
              <a:ext cx="2032282" cy="584775"/>
            </a:xfrm>
            <a:prstGeom prst="rect">
              <a:avLst/>
            </a:prstGeom>
            <a:noFill/>
            <a:ln>
              <a:noFill/>
            </a:ln>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28 to &lt; 37 Wks of Gestation at Entry</a:t>
              </a:r>
            </a:p>
          </p:txBody>
        </p:sp>
        <p:sp>
          <p:nvSpPr>
            <p:cNvPr id="19" name="TextBox 18">
              <a:extLst>
                <a:ext uri="{FF2B5EF4-FFF2-40B4-BE49-F238E27FC236}">
                  <a16:creationId xmlns:a16="http://schemas.microsoft.com/office/drawing/2014/main" id="{57B1064F-4DCD-450F-997F-B52277A60F2F}"/>
                </a:ext>
              </a:extLst>
            </p:cNvPr>
            <p:cNvSpPr txBox="1"/>
            <p:nvPr/>
          </p:nvSpPr>
          <p:spPr>
            <a:xfrm>
              <a:off x="2009579" y="1340768"/>
              <a:ext cx="4471286" cy="369332"/>
            </a:xfrm>
            <a:prstGeom prst="rect">
              <a:avLst/>
            </a:prstGeom>
            <a:noFill/>
          </p:spPr>
          <p:txBody>
            <a:bodyPr wrap="square" rtlCol="0">
              <a:spAutoFit/>
            </a:bodyPr>
            <a:lstStyle/>
            <a:p>
              <a:pPr algn="ctr" latinLnBrk="0">
                <a:defRPr/>
              </a:pPr>
              <a:r>
                <a:rPr lang="en-US" b="1" dirty="0">
                  <a:solidFill>
                    <a:prstClr val="black"/>
                  </a:solidFill>
                  <a:cs typeface="Arial" panose="020B0604020202020204" pitchFamily="34" charset="0"/>
                </a:rPr>
                <a:t>HIV-1 RNA &lt; 200 Copies/mL at Delivery</a:t>
              </a:r>
            </a:p>
          </p:txBody>
        </p:sp>
        <p:cxnSp>
          <p:nvCxnSpPr>
            <p:cNvPr id="20" name="Straight Connector 19">
              <a:extLst>
                <a:ext uri="{FF2B5EF4-FFF2-40B4-BE49-F238E27FC236}">
                  <a16:creationId xmlns:a16="http://schemas.microsoft.com/office/drawing/2014/main" id="{E9E3BCE2-BF19-42C5-B56A-0E58B6E48106}"/>
                </a:ext>
              </a:extLst>
            </p:cNvPr>
            <p:cNvCxnSpPr/>
            <p:nvPr/>
          </p:nvCxnSpPr>
          <p:spPr>
            <a:xfrm>
              <a:off x="1611030" y="2039345"/>
              <a:ext cx="1005840" cy="0"/>
            </a:xfrm>
            <a:prstGeom prst="line">
              <a:avLst/>
            </a:prstGeom>
            <a:noFill/>
            <a:ln w="25400" cap="flat" cmpd="sng" algn="ctr">
              <a:solidFill>
                <a:srgbClr val="000000"/>
              </a:solidFill>
              <a:prstDash val="solid"/>
              <a:miter lim="800000"/>
            </a:ln>
            <a:effectLst/>
          </p:spPr>
        </p:cxnSp>
        <p:grpSp>
          <p:nvGrpSpPr>
            <p:cNvPr id="21" name="Group 20">
              <a:extLst>
                <a:ext uri="{FF2B5EF4-FFF2-40B4-BE49-F238E27FC236}">
                  <a16:creationId xmlns:a16="http://schemas.microsoft.com/office/drawing/2014/main" id="{477D0944-7138-4103-A224-2CD2C6B76F73}"/>
                </a:ext>
              </a:extLst>
            </p:cNvPr>
            <p:cNvGrpSpPr/>
            <p:nvPr/>
          </p:nvGrpSpPr>
          <p:grpSpPr>
            <a:xfrm>
              <a:off x="970326" y="2292841"/>
              <a:ext cx="73770" cy="2651685"/>
              <a:chOff x="2588793" y="2151017"/>
              <a:chExt cx="102156" cy="2651685"/>
            </a:xfrm>
          </p:grpSpPr>
          <p:cxnSp>
            <p:nvCxnSpPr>
              <p:cNvPr id="46" name="Straight Connector 45">
                <a:extLst>
                  <a:ext uri="{FF2B5EF4-FFF2-40B4-BE49-F238E27FC236}">
                    <a16:creationId xmlns:a16="http://schemas.microsoft.com/office/drawing/2014/main" id="{275C22CE-B5E0-4930-84F1-E7A2B33EB71A}"/>
                  </a:ext>
                </a:extLst>
              </p:cNvPr>
              <p:cNvCxnSpPr/>
              <p:nvPr/>
            </p:nvCxnSpPr>
            <p:spPr bwMode="auto">
              <a:xfrm>
                <a:off x="2588793" y="2151017"/>
                <a:ext cx="102156" cy="0"/>
              </a:xfrm>
              <a:prstGeom prst="line">
                <a:avLst/>
              </a:prstGeom>
              <a:noFill/>
              <a:ln w="28575" cap="flat"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3789FB6-87FD-4261-AA0C-5C06D37F0ABA}"/>
                  </a:ext>
                </a:extLst>
              </p:cNvPr>
              <p:cNvCxnSpPr/>
              <p:nvPr/>
            </p:nvCxnSpPr>
            <p:spPr bwMode="auto">
              <a:xfrm>
                <a:off x="2588793" y="2669583"/>
                <a:ext cx="102156" cy="0"/>
              </a:xfrm>
              <a:prstGeom prst="line">
                <a:avLst/>
              </a:prstGeom>
              <a:noFill/>
              <a:ln w="28575" cap="flat"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A6FCDC2E-9967-4940-8913-6B42AF161870}"/>
                  </a:ext>
                </a:extLst>
              </p:cNvPr>
              <p:cNvCxnSpPr/>
              <p:nvPr/>
            </p:nvCxnSpPr>
            <p:spPr bwMode="auto">
              <a:xfrm>
                <a:off x="2588793" y="3212207"/>
                <a:ext cx="102156" cy="0"/>
              </a:xfrm>
              <a:prstGeom prst="line">
                <a:avLst/>
              </a:prstGeom>
              <a:noFill/>
              <a:ln w="28575" cap="flat" cmpd="sng" algn="ctr">
                <a:solidFill>
                  <a:srgbClr val="00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C6EBDCC-42EB-4D13-B31C-19D5F134D3CC}"/>
                  </a:ext>
                </a:extLst>
              </p:cNvPr>
              <p:cNvCxnSpPr/>
              <p:nvPr/>
            </p:nvCxnSpPr>
            <p:spPr bwMode="auto">
              <a:xfrm>
                <a:off x="2588793" y="3730773"/>
                <a:ext cx="102156" cy="0"/>
              </a:xfrm>
              <a:prstGeom prst="line">
                <a:avLst/>
              </a:prstGeom>
              <a:noFill/>
              <a:ln w="28575" cap="flat" cmpd="sng" algn="ctr">
                <a:solidFill>
                  <a:srgbClr val="000000"/>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90891EE9-2BA4-45A1-8447-190B956D6DC6}"/>
                  </a:ext>
                </a:extLst>
              </p:cNvPr>
              <p:cNvCxnSpPr/>
              <p:nvPr/>
            </p:nvCxnSpPr>
            <p:spPr bwMode="auto">
              <a:xfrm>
                <a:off x="2588793" y="4284136"/>
                <a:ext cx="102156" cy="0"/>
              </a:xfrm>
              <a:prstGeom prst="line">
                <a:avLst/>
              </a:prstGeom>
              <a:noFill/>
              <a:ln w="28575" cap="flat" cmpd="sng" algn="ctr">
                <a:solidFill>
                  <a:srgbClr val="00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7DA84843-EA64-443C-8E99-49490BB28472}"/>
                  </a:ext>
                </a:extLst>
              </p:cNvPr>
              <p:cNvCxnSpPr/>
              <p:nvPr/>
            </p:nvCxnSpPr>
            <p:spPr bwMode="auto">
              <a:xfrm>
                <a:off x="2588793" y="4802702"/>
                <a:ext cx="102156" cy="0"/>
              </a:xfrm>
              <a:prstGeom prst="line">
                <a:avLst/>
              </a:prstGeom>
              <a:noFill/>
              <a:ln w="28575" cap="flat" cmpd="sng" algn="ctr">
                <a:solidFill>
                  <a:srgbClr val="000000"/>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30DF4F4F-39DA-4612-82BA-8699EA5BB3F6}"/>
                </a:ext>
              </a:extLst>
            </p:cNvPr>
            <p:cNvGrpSpPr/>
            <p:nvPr/>
          </p:nvGrpSpPr>
          <p:grpSpPr>
            <a:xfrm>
              <a:off x="1044095" y="4943346"/>
              <a:ext cx="6374676" cy="74272"/>
              <a:chOff x="2690948" y="4807132"/>
              <a:chExt cx="6374676" cy="74272"/>
            </a:xfrm>
          </p:grpSpPr>
          <p:cxnSp>
            <p:nvCxnSpPr>
              <p:cNvPr id="42" name="Straight Connector 41">
                <a:extLst>
                  <a:ext uri="{FF2B5EF4-FFF2-40B4-BE49-F238E27FC236}">
                    <a16:creationId xmlns:a16="http://schemas.microsoft.com/office/drawing/2014/main" id="{319288B4-EFA5-47EA-AEEA-499DC426C93E}"/>
                  </a:ext>
                </a:extLst>
              </p:cNvPr>
              <p:cNvCxnSpPr/>
              <p:nvPr/>
            </p:nvCxnSpPr>
            <p:spPr bwMode="auto">
              <a:xfrm rot="5400000">
                <a:off x="9028488" y="4844268"/>
                <a:ext cx="74272" cy="0"/>
              </a:xfrm>
              <a:prstGeom prst="line">
                <a:avLst/>
              </a:prstGeom>
              <a:noFill/>
              <a:ln w="28575" cap="flat" cmpd="sng" algn="ctr">
                <a:solidFill>
                  <a:srgbClr val="000000"/>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9136B38-A491-48D8-B9EF-C2FD4B5D6E36}"/>
                  </a:ext>
                </a:extLst>
              </p:cNvPr>
              <p:cNvCxnSpPr/>
              <p:nvPr/>
            </p:nvCxnSpPr>
            <p:spPr bwMode="auto">
              <a:xfrm rot="5400000">
                <a:off x="6903596" y="4844268"/>
                <a:ext cx="74272" cy="0"/>
              </a:xfrm>
              <a:prstGeom prst="line">
                <a:avLst/>
              </a:prstGeom>
              <a:noFill/>
              <a:ln w="28575" cap="flat" cmpd="sng" algn="ctr">
                <a:solidFill>
                  <a:srgbClr val="00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896D6E0B-E4F4-4C4D-B568-B11FC099A251}"/>
                  </a:ext>
                </a:extLst>
              </p:cNvPr>
              <p:cNvCxnSpPr/>
              <p:nvPr/>
            </p:nvCxnSpPr>
            <p:spPr bwMode="auto">
              <a:xfrm rot="5400000">
                <a:off x="4778704" y="4844268"/>
                <a:ext cx="74272" cy="0"/>
              </a:xfrm>
              <a:prstGeom prst="line">
                <a:avLst/>
              </a:prstGeom>
              <a:noFill/>
              <a:ln w="28575" cap="flat"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3179479-E116-4702-A549-0FAB67701483}"/>
                  </a:ext>
                </a:extLst>
              </p:cNvPr>
              <p:cNvCxnSpPr/>
              <p:nvPr/>
            </p:nvCxnSpPr>
            <p:spPr bwMode="auto">
              <a:xfrm rot="5400000">
                <a:off x="2653812" y="4844268"/>
                <a:ext cx="74272" cy="0"/>
              </a:xfrm>
              <a:prstGeom prst="line">
                <a:avLst/>
              </a:prstGeom>
              <a:noFill/>
              <a:ln w="28575" cap="flat" cmpd="sng" algn="ctr">
                <a:solidFill>
                  <a:srgbClr val="000000"/>
                </a:solidFill>
                <a:prstDash val="solid"/>
                <a:round/>
                <a:headEnd type="none" w="med" len="med"/>
                <a:tailEnd type="none" w="med" len="med"/>
              </a:ln>
              <a:effectLst/>
            </p:spPr>
          </p:cxnSp>
        </p:grpSp>
        <p:sp>
          <p:nvSpPr>
            <p:cNvPr id="23" name="Rectangle 22">
              <a:extLst>
                <a:ext uri="{FF2B5EF4-FFF2-40B4-BE49-F238E27FC236}">
                  <a16:creationId xmlns:a16="http://schemas.microsoft.com/office/drawing/2014/main" id="{686EBE77-1393-41D3-9E05-97124231AD16}"/>
                </a:ext>
              </a:extLst>
            </p:cNvPr>
            <p:cNvSpPr/>
            <p:nvPr/>
          </p:nvSpPr>
          <p:spPr bwMode="auto">
            <a:xfrm>
              <a:off x="1511844" y="2449213"/>
              <a:ext cx="605860" cy="2494131"/>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4" name="TextBox 23">
              <a:extLst>
                <a:ext uri="{FF2B5EF4-FFF2-40B4-BE49-F238E27FC236}">
                  <a16:creationId xmlns:a16="http://schemas.microsoft.com/office/drawing/2014/main" id="{F6AB124B-BF3D-48C7-B8D4-2B9D2F60B207}"/>
                </a:ext>
              </a:extLst>
            </p:cNvPr>
            <p:cNvSpPr txBox="1"/>
            <p:nvPr/>
          </p:nvSpPr>
          <p:spPr>
            <a:xfrm>
              <a:off x="454235" y="2100940"/>
              <a:ext cx="534014" cy="338554"/>
            </a:xfrm>
            <a:prstGeom prst="rect">
              <a:avLst/>
            </a:prstGeom>
            <a:noFill/>
          </p:spPr>
          <p:txBody>
            <a:bodyPr wrap="square" rtlCol="0">
              <a:spAutoFit/>
            </a:bodyPr>
            <a:lstStyle/>
            <a:p>
              <a:pPr algn="r" latinLnBrk="0">
                <a:defRPr/>
              </a:pPr>
              <a:r>
                <a:rPr lang="en-US" sz="1600" dirty="0">
                  <a:solidFill>
                    <a:prstClr val="black"/>
                  </a:solidFill>
                  <a:cs typeface="Arial" panose="020B0604020202020204" pitchFamily="34" charset="0"/>
                </a:rPr>
                <a:t>100</a:t>
              </a:r>
            </a:p>
          </p:txBody>
        </p:sp>
        <p:sp>
          <p:nvSpPr>
            <p:cNvPr id="25" name="TextBox 24">
              <a:extLst>
                <a:ext uri="{FF2B5EF4-FFF2-40B4-BE49-F238E27FC236}">
                  <a16:creationId xmlns:a16="http://schemas.microsoft.com/office/drawing/2014/main" id="{5D7A1C4B-D59C-44C4-82F8-7537ED99173D}"/>
                </a:ext>
              </a:extLst>
            </p:cNvPr>
            <p:cNvSpPr txBox="1"/>
            <p:nvPr/>
          </p:nvSpPr>
          <p:spPr>
            <a:xfrm>
              <a:off x="467448" y="3687931"/>
              <a:ext cx="534014" cy="338554"/>
            </a:xfrm>
            <a:prstGeom prst="rect">
              <a:avLst/>
            </a:prstGeom>
            <a:noFill/>
          </p:spPr>
          <p:txBody>
            <a:bodyPr wrap="square" rtlCol="0">
              <a:spAutoFit/>
            </a:bodyPr>
            <a:lstStyle/>
            <a:p>
              <a:pPr algn="r" latinLnBrk="0">
                <a:defRPr/>
              </a:pPr>
              <a:r>
                <a:rPr lang="en-US" sz="1600" dirty="0">
                  <a:solidFill>
                    <a:prstClr val="black"/>
                  </a:solidFill>
                  <a:cs typeface="Arial" panose="020B0604020202020204" pitchFamily="34" charset="0"/>
                </a:rPr>
                <a:t>40</a:t>
              </a:r>
            </a:p>
          </p:txBody>
        </p:sp>
        <p:sp>
          <p:nvSpPr>
            <p:cNvPr id="26" name="TextBox 25">
              <a:extLst>
                <a:ext uri="{FF2B5EF4-FFF2-40B4-BE49-F238E27FC236}">
                  <a16:creationId xmlns:a16="http://schemas.microsoft.com/office/drawing/2014/main" id="{C772AF2D-A57A-4E7E-951A-3DB46573FFA9}"/>
                </a:ext>
              </a:extLst>
            </p:cNvPr>
            <p:cNvSpPr txBox="1"/>
            <p:nvPr/>
          </p:nvSpPr>
          <p:spPr>
            <a:xfrm>
              <a:off x="464027" y="2630526"/>
              <a:ext cx="534014" cy="338554"/>
            </a:xfrm>
            <a:prstGeom prst="rect">
              <a:avLst/>
            </a:prstGeom>
            <a:noFill/>
          </p:spPr>
          <p:txBody>
            <a:bodyPr wrap="square" rtlCol="0">
              <a:spAutoFit/>
            </a:bodyPr>
            <a:lstStyle/>
            <a:p>
              <a:pPr algn="r" latinLnBrk="0">
                <a:defRPr/>
              </a:pPr>
              <a:r>
                <a:rPr lang="en-US" sz="1600" dirty="0">
                  <a:solidFill>
                    <a:prstClr val="black"/>
                  </a:solidFill>
                  <a:cs typeface="Arial" panose="020B0604020202020204" pitchFamily="34" charset="0"/>
                </a:rPr>
                <a:t>80</a:t>
              </a:r>
            </a:p>
          </p:txBody>
        </p:sp>
        <p:sp>
          <p:nvSpPr>
            <p:cNvPr id="27" name="TextBox 26">
              <a:extLst>
                <a:ext uri="{FF2B5EF4-FFF2-40B4-BE49-F238E27FC236}">
                  <a16:creationId xmlns:a16="http://schemas.microsoft.com/office/drawing/2014/main" id="{AD3AFE85-B3D6-464B-8094-FCD18BCE2D0E}"/>
                </a:ext>
              </a:extLst>
            </p:cNvPr>
            <p:cNvSpPr txBox="1"/>
            <p:nvPr/>
          </p:nvSpPr>
          <p:spPr>
            <a:xfrm>
              <a:off x="464027" y="3162703"/>
              <a:ext cx="534014" cy="338554"/>
            </a:xfrm>
            <a:prstGeom prst="rect">
              <a:avLst/>
            </a:prstGeom>
            <a:noFill/>
          </p:spPr>
          <p:txBody>
            <a:bodyPr wrap="square" rtlCol="0">
              <a:spAutoFit/>
            </a:bodyPr>
            <a:lstStyle/>
            <a:p>
              <a:pPr algn="r" latinLnBrk="0">
                <a:defRPr/>
              </a:pPr>
              <a:r>
                <a:rPr lang="en-US" sz="1600" dirty="0">
                  <a:solidFill>
                    <a:prstClr val="black"/>
                  </a:solidFill>
                  <a:cs typeface="Arial" panose="020B0604020202020204" pitchFamily="34" charset="0"/>
                </a:rPr>
                <a:t>60</a:t>
              </a:r>
            </a:p>
          </p:txBody>
        </p:sp>
        <p:sp>
          <p:nvSpPr>
            <p:cNvPr id="28" name="TextBox 27">
              <a:extLst>
                <a:ext uri="{FF2B5EF4-FFF2-40B4-BE49-F238E27FC236}">
                  <a16:creationId xmlns:a16="http://schemas.microsoft.com/office/drawing/2014/main" id="{69CD0DDE-EB72-41EB-86AB-FB610244A372}"/>
                </a:ext>
              </a:extLst>
            </p:cNvPr>
            <p:cNvSpPr txBox="1"/>
            <p:nvPr/>
          </p:nvSpPr>
          <p:spPr>
            <a:xfrm>
              <a:off x="454235" y="4250373"/>
              <a:ext cx="534014" cy="338554"/>
            </a:xfrm>
            <a:prstGeom prst="rect">
              <a:avLst/>
            </a:prstGeom>
            <a:noFill/>
          </p:spPr>
          <p:txBody>
            <a:bodyPr wrap="square" rtlCol="0">
              <a:spAutoFit/>
            </a:bodyPr>
            <a:lstStyle/>
            <a:p>
              <a:pPr algn="r" latinLnBrk="0">
                <a:defRPr/>
              </a:pPr>
              <a:r>
                <a:rPr lang="en-US" sz="1600" dirty="0">
                  <a:solidFill>
                    <a:prstClr val="black"/>
                  </a:solidFill>
                  <a:cs typeface="Arial" panose="020B0604020202020204" pitchFamily="34" charset="0"/>
                </a:rPr>
                <a:t>20</a:t>
              </a:r>
            </a:p>
          </p:txBody>
        </p:sp>
        <p:sp>
          <p:nvSpPr>
            <p:cNvPr id="29" name="TextBox 28">
              <a:extLst>
                <a:ext uri="{FF2B5EF4-FFF2-40B4-BE49-F238E27FC236}">
                  <a16:creationId xmlns:a16="http://schemas.microsoft.com/office/drawing/2014/main" id="{BFA9ACB9-BF92-4A3E-AB8C-A698893B855D}"/>
                </a:ext>
              </a:extLst>
            </p:cNvPr>
            <p:cNvSpPr txBox="1"/>
            <p:nvPr/>
          </p:nvSpPr>
          <p:spPr>
            <a:xfrm>
              <a:off x="464847" y="4755513"/>
              <a:ext cx="534014" cy="338554"/>
            </a:xfrm>
            <a:prstGeom prst="rect">
              <a:avLst/>
            </a:prstGeom>
            <a:noFill/>
          </p:spPr>
          <p:txBody>
            <a:bodyPr wrap="square" rtlCol="0">
              <a:spAutoFit/>
            </a:bodyPr>
            <a:lstStyle/>
            <a:p>
              <a:pPr algn="r" latinLnBrk="0">
                <a:defRPr/>
              </a:pPr>
              <a:r>
                <a:rPr lang="en-US" sz="1600" dirty="0">
                  <a:solidFill>
                    <a:prstClr val="black"/>
                  </a:solidFill>
                  <a:cs typeface="Arial" panose="020B0604020202020204" pitchFamily="34" charset="0"/>
                </a:rPr>
                <a:t>0</a:t>
              </a:r>
            </a:p>
          </p:txBody>
        </p:sp>
        <p:sp>
          <p:nvSpPr>
            <p:cNvPr id="30" name="Rectangle 29">
              <a:extLst>
                <a:ext uri="{FF2B5EF4-FFF2-40B4-BE49-F238E27FC236}">
                  <a16:creationId xmlns:a16="http://schemas.microsoft.com/office/drawing/2014/main" id="{71987A1F-23CA-4DC3-B1AC-786A98402E0C}"/>
                </a:ext>
              </a:extLst>
            </p:cNvPr>
            <p:cNvSpPr/>
            <p:nvPr/>
          </p:nvSpPr>
          <p:spPr bwMode="auto">
            <a:xfrm>
              <a:off x="2119807" y="2709744"/>
              <a:ext cx="605860" cy="2233600"/>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1" name="Rectangle 30">
              <a:extLst>
                <a:ext uri="{FF2B5EF4-FFF2-40B4-BE49-F238E27FC236}">
                  <a16:creationId xmlns:a16="http://schemas.microsoft.com/office/drawing/2014/main" id="{7C678FFC-97ED-4360-A607-62B683567443}"/>
                </a:ext>
              </a:extLst>
            </p:cNvPr>
            <p:cNvSpPr/>
            <p:nvPr/>
          </p:nvSpPr>
          <p:spPr bwMode="auto">
            <a:xfrm>
              <a:off x="3624617" y="2402989"/>
              <a:ext cx="605860" cy="254242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2" name="Rectangle 31">
              <a:extLst>
                <a:ext uri="{FF2B5EF4-FFF2-40B4-BE49-F238E27FC236}">
                  <a16:creationId xmlns:a16="http://schemas.microsoft.com/office/drawing/2014/main" id="{4F58B79D-8487-4710-99C1-BB93B6ED0440}"/>
                </a:ext>
              </a:extLst>
            </p:cNvPr>
            <p:cNvSpPr/>
            <p:nvPr/>
          </p:nvSpPr>
          <p:spPr bwMode="auto">
            <a:xfrm>
              <a:off x="4227719" y="2369261"/>
              <a:ext cx="605860" cy="2570541"/>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3" name="Rectangle 32">
              <a:extLst>
                <a:ext uri="{FF2B5EF4-FFF2-40B4-BE49-F238E27FC236}">
                  <a16:creationId xmlns:a16="http://schemas.microsoft.com/office/drawing/2014/main" id="{41333A7A-F8B5-4826-88FE-00D1116F8034}"/>
                </a:ext>
              </a:extLst>
            </p:cNvPr>
            <p:cNvSpPr/>
            <p:nvPr/>
          </p:nvSpPr>
          <p:spPr bwMode="auto">
            <a:xfrm>
              <a:off x="5734738" y="2470272"/>
              <a:ext cx="605860" cy="247587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4" name="Rectangle 33">
              <a:extLst>
                <a:ext uri="{FF2B5EF4-FFF2-40B4-BE49-F238E27FC236}">
                  <a16:creationId xmlns:a16="http://schemas.microsoft.com/office/drawing/2014/main" id="{016EFB1D-C951-4F68-9594-679EF36B246B}"/>
                </a:ext>
              </a:extLst>
            </p:cNvPr>
            <p:cNvSpPr/>
            <p:nvPr/>
          </p:nvSpPr>
          <p:spPr bwMode="auto">
            <a:xfrm>
              <a:off x="6345755" y="3058928"/>
              <a:ext cx="605860" cy="1881612"/>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5" name="TextBox 34">
              <a:extLst>
                <a:ext uri="{FF2B5EF4-FFF2-40B4-BE49-F238E27FC236}">
                  <a16:creationId xmlns:a16="http://schemas.microsoft.com/office/drawing/2014/main" id="{EA454E31-D079-476A-8291-CE901FAC9F50}"/>
                </a:ext>
              </a:extLst>
            </p:cNvPr>
            <p:cNvSpPr txBox="1"/>
            <p:nvPr/>
          </p:nvSpPr>
          <p:spPr>
            <a:xfrm>
              <a:off x="2153267" y="2390782"/>
              <a:ext cx="534014" cy="338554"/>
            </a:xfrm>
            <a:prstGeom prst="rect">
              <a:avLst/>
            </a:prstGeom>
            <a:noFill/>
          </p:spPr>
          <p:txBody>
            <a:bodyPr wrap="square" rtlCol="0">
              <a:spAutoFit/>
            </a:bodyPr>
            <a:lstStyle/>
            <a:p>
              <a:pPr algn="ctr" latinLnBrk="0">
                <a:defRPr/>
              </a:pPr>
              <a:r>
                <a:rPr lang="en-US" sz="1600" dirty="0">
                  <a:solidFill>
                    <a:prstClr val="black"/>
                  </a:solidFill>
                  <a:cs typeface="Arial" panose="020B0604020202020204" pitchFamily="34" charset="0"/>
                </a:rPr>
                <a:t>84</a:t>
              </a:r>
            </a:p>
          </p:txBody>
        </p:sp>
        <p:sp>
          <p:nvSpPr>
            <p:cNvPr id="36" name="TextBox 35">
              <a:extLst>
                <a:ext uri="{FF2B5EF4-FFF2-40B4-BE49-F238E27FC236}">
                  <a16:creationId xmlns:a16="http://schemas.microsoft.com/office/drawing/2014/main" id="{CBBB4253-0763-4D6A-9085-3D0DFF341CD4}"/>
                </a:ext>
              </a:extLst>
            </p:cNvPr>
            <p:cNvSpPr txBox="1"/>
            <p:nvPr/>
          </p:nvSpPr>
          <p:spPr>
            <a:xfrm>
              <a:off x="1547675" y="2121238"/>
              <a:ext cx="534014" cy="338554"/>
            </a:xfrm>
            <a:prstGeom prst="rect">
              <a:avLst/>
            </a:prstGeom>
            <a:noFill/>
          </p:spPr>
          <p:txBody>
            <a:bodyPr wrap="square" rtlCol="0">
              <a:spAutoFit/>
            </a:bodyPr>
            <a:lstStyle/>
            <a:p>
              <a:pPr algn="ctr" latinLnBrk="0">
                <a:defRPr/>
              </a:pPr>
              <a:r>
                <a:rPr lang="en-US" sz="1600" dirty="0">
                  <a:solidFill>
                    <a:prstClr val="black"/>
                  </a:solidFill>
                  <a:cs typeface="Arial" panose="020B0604020202020204" pitchFamily="34" charset="0"/>
                </a:rPr>
                <a:t>94</a:t>
              </a:r>
            </a:p>
          </p:txBody>
        </p:sp>
        <p:sp>
          <p:nvSpPr>
            <p:cNvPr id="37" name="TextBox 36">
              <a:extLst>
                <a:ext uri="{FF2B5EF4-FFF2-40B4-BE49-F238E27FC236}">
                  <a16:creationId xmlns:a16="http://schemas.microsoft.com/office/drawing/2014/main" id="{D092D66D-305C-4B2A-8608-A6E3D4482FE8}"/>
                </a:ext>
              </a:extLst>
            </p:cNvPr>
            <p:cNvSpPr txBox="1"/>
            <p:nvPr/>
          </p:nvSpPr>
          <p:spPr>
            <a:xfrm>
              <a:off x="4256599" y="2068608"/>
              <a:ext cx="534014" cy="338554"/>
            </a:xfrm>
            <a:prstGeom prst="rect">
              <a:avLst/>
            </a:prstGeom>
            <a:noFill/>
          </p:spPr>
          <p:txBody>
            <a:bodyPr wrap="square" rtlCol="0">
              <a:spAutoFit/>
            </a:bodyPr>
            <a:lstStyle/>
            <a:p>
              <a:pPr algn="ctr" latinLnBrk="0">
                <a:defRPr/>
              </a:pPr>
              <a:r>
                <a:rPr lang="en-US" sz="1600" dirty="0">
                  <a:solidFill>
                    <a:prstClr val="black"/>
                  </a:solidFill>
                  <a:cs typeface="Arial" panose="020B0604020202020204" pitchFamily="34" charset="0"/>
                </a:rPr>
                <a:t>97</a:t>
              </a:r>
            </a:p>
          </p:txBody>
        </p:sp>
        <p:sp>
          <p:nvSpPr>
            <p:cNvPr id="38" name="TextBox 37">
              <a:extLst>
                <a:ext uri="{FF2B5EF4-FFF2-40B4-BE49-F238E27FC236}">
                  <a16:creationId xmlns:a16="http://schemas.microsoft.com/office/drawing/2014/main" id="{6F4CE609-D309-43AA-8D8F-4EC8B6B38DBA}"/>
                </a:ext>
              </a:extLst>
            </p:cNvPr>
            <p:cNvSpPr txBox="1"/>
            <p:nvPr/>
          </p:nvSpPr>
          <p:spPr>
            <a:xfrm>
              <a:off x="3660540" y="2093010"/>
              <a:ext cx="534014" cy="338554"/>
            </a:xfrm>
            <a:prstGeom prst="rect">
              <a:avLst/>
            </a:prstGeom>
            <a:noFill/>
          </p:spPr>
          <p:txBody>
            <a:bodyPr wrap="square" rtlCol="0">
              <a:spAutoFit/>
            </a:bodyPr>
            <a:lstStyle/>
            <a:p>
              <a:pPr algn="ctr" latinLnBrk="0">
                <a:defRPr/>
              </a:pPr>
              <a:r>
                <a:rPr lang="en-US" sz="1600" dirty="0">
                  <a:solidFill>
                    <a:prstClr val="black"/>
                  </a:solidFill>
                  <a:cs typeface="Arial" panose="020B0604020202020204" pitchFamily="34" charset="0"/>
                </a:rPr>
                <a:t>96</a:t>
              </a:r>
            </a:p>
          </p:txBody>
        </p:sp>
        <p:sp>
          <p:nvSpPr>
            <p:cNvPr id="39" name="TextBox 38">
              <a:extLst>
                <a:ext uri="{FF2B5EF4-FFF2-40B4-BE49-F238E27FC236}">
                  <a16:creationId xmlns:a16="http://schemas.microsoft.com/office/drawing/2014/main" id="{7BF276BF-104D-4E05-9771-4929E5416EC7}"/>
                </a:ext>
              </a:extLst>
            </p:cNvPr>
            <p:cNvSpPr txBox="1"/>
            <p:nvPr/>
          </p:nvSpPr>
          <p:spPr>
            <a:xfrm>
              <a:off x="6380293" y="2732987"/>
              <a:ext cx="534014" cy="338554"/>
            </a:xfrm>
            <a:prstGeom prst="rect">
              <a:avLst/>
            </a:prstGeom>
            <a:noFill/>
          </p:spPr>
          <p:txBody>
            <a:bodyPr wrap="square" rtlCol="0">
              <a:spAutoFit/>
            </a:bodyPr>
            <a:lstStyle/>
            <a:p>
              <a:pPr algn="ctr" latinLnBrk="0">
                <a:defRPr/>
              </a:pPr>
              <a:r>
                <a:rPr lang="en-US" sz="1600" dirty="0">
                  <a:solidFill>
                    <a:prstClr val="black"/>
                  </a:solidFill>
                  <a:cs typeface="Arial" panose="020B0604020202020204" pitchFamily="34" charset="0"/>
                </a:rPr>
                <a:t>71</a:t>
              </a:r>
            </a:p>
          </p:txBody>
        </p:sp>
        <p:sp>
          <p:nvSpPr>
            <p:cNvPr id="40" name="TextBox 39">
              <a:extLst>
                <a:ext uri="{FF2B5EF4-FFF2-40B4-BE49-F238E27FC236}">
                  <a16:creationId xmlns:a16="http://schemas.microsoft.com/office/drawing/2014/main" id="{FA76714F-A618-4763-9BCB-AC8106FD5E56}"/>
                </a:ext>
              </a:extLst>
            </p:cNvPr>
            <p:cNvSpPr txBox="1"/>
            <p:nvPr/>
          </p:nvSpPr>
          <p:spPr>
            <a:xfrm>
              <a:off x="5772619" y="2157434"/>
              <a:ext cx="534014" cy="338554"/>
            </a:xfrm>
            <a:prstGeom prst="rect">
              <a:avLst/>
            </a:prstGeom>
            <a:noFill/>
          </p:spPr>
          <p:txBody>
            <a:bodyPr wrap="square" rtlCol="0">
              <a:spAutoFit/>
            </a:bodyPr>
            <a:lstStyle/>
            <a:p>
              <a:pPr algn="ctr" latinLnBrk="0">
                <a:defRPr/>
              </a:pPr>
              <a:r>
                <a:rPr lang="en-US" sz="1600" dirty="0">
                  <a:solidFill>
                    <a:prstClr val="black"/>
                  </a:solidFill>
                  <a:cs typeface="Arial" panose="020B0604020202020204" pitchFamily="34" charset="0"/>
                </a:rPr>
                <a:t>93</a:t>
              </a:r>
            </a:p>
          </p:txBody>
        </p:sp>
        <p:sp>
          <p:nvSpPr>
            <p:cNvPr id="41" name="Freeform: Shape 2">
              <a:extLst>
                <a:ext uri="{FF2B5EF4-FFF2-40B4-BE49-F238E27FC236}">
                  <a16:creationId xmlns:a16="http://schemas.microsoft.com/office/drawing/2014/main" id="{BA87127B-6BF6-4DFE-BE7D-161BF643031C}"/>
                </a:ext>
              </a:extLst>
            </p:cNvPr>
            <p:cNvSpPr/>
            <p:nvPr/>
          </p:nvSpPr>
          <p:spPr bwMode="auto">
            <a:xfrm>
              <a:off x="1044096" y="2287231"/>
              <a:ext cx="6374674" cy="2656114"/>
            </a:xfrm>
            <a:custGeom>
              <a:avLst/>
              <a:gdLst>
                <a:gd name="connsiteX0" fmla="*/ 0 w 6374674"/>
                <a:gd name="connsiteY0" fmla="*/ 0 h 2656114"/>
                <a:gd name="connsiteX1" fmla="*/ 0 w 6374674"/>
                <a:gd name="connsiteY1" fmla="*/ 2656114 h 2656114"/>
                <a:gd name="connsiteX2" fmla="*/ 6374674 w 6374674"/>
                <a:gd name="connsiteY2" fmla="*/ 2656114 h 2656114"/>
              </a:gdLst>
              <a:ahLst/>
              <a:cxnLst>
                <a:cxn ang="0">
                  <a:pos x="connsiteX0" y="connsiteY0"/>
                </a:cxn>
                <a:cxn ang="0">
                  <a:pos x="connsiteX1" y="connsiteY1"/>
                </a:cxn>
                <a:cxn ang="0">
                  <a:pos x="connsiteX2" y="connsiteY2"/>
                </a:cxn>
              </a:cxnLst>
              <a:rect l="l" t="t" r="r" b="b"/>
              <a:pathLst>
                <a:path w="6374674" h="2656114">
                  <a:moveTo>
                    <a:pt x="0" y="0"/>
                  </a:moveTo>
                  <a:lnTo>
                    <a:pt x="0" y="2656114"/>
                  </a:lnTo>
                  <a:lnTo>
                    <a:pt x="6374674" y="2656114"/>
                  </a:lnTo>
                </a:path>
              </a:pathLst>
            </a:custGeom>
            <a:noFill/>
            <a:ln w="28575">
              <a:solidFill>
                <a:srgbClr val="000000"/>
              </a:solidFill>
              <a:miter lim="800000"/>
              <a:headEnd/>
              <a:tailEn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484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34950" y="1484784"/>
          <a:ext cx="8712202" cy="1920320"/>
        </p:xfrm>
        <a:graphic>
          <a:graphicData uri="http://schemas.openxmlformats.org/drawingml/2006/table">
            <a:tbl>
              <a:tblPr firstRow="1" bandRow="1">
                <a:tableStyleId>{21E4AEA4-8DFA-4A89-87EB-49C32662AFE0}</a:tableStyleId>
              </a:tblPr>
              <a:tblGrid>
                <a:gridCol w="5201146">
                  <a:extLst>
                    <a:ext uri="{9D8B030D-6E8A-4147-A177-3AD203B41FA5}">
                      <a16:colId xmlns:a16="http://schemas.microsoft.com/office/drawing/2014/main" val="20000"/>
                    </a:ext>
                  </a:extLst>
                </a:gridCol>
                <a:gridCol w="1755528">
                  <a:extLst>
                    <a:ext uri="{9D8B030D-6E8A-4147-A177-3AD203B41FA5}">
                      <a16:colId xmlns:a16="http://schemas.microsoft.com/office/drawing/2014/main" val="20001"/>
                    </a:ext>
                  </a:extLst>
                </a:gridCol>
                <a:gridCol w="1755528">
                  <a:extLst>
                    <a:ext uri="{9D8B030D-6E8A-4147-A177-3AD203B41FA5}">
                      <a16:colId xmlns:a16="http://schemas.microsoft.com/office/drawing/2014/main" val="20002"/>
                    </a:ext>
                  </a:extLst>
                </a:gridCol>
              </a:tblGrid>
              <a:tr h="297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bg1"/>
                          </a:solidFill>
                          <a:effectLst/>
                          <a:latin typeface="Calibri" panose="020F0502020204030204" pitchFamily="34" charset="0"/>
                        </a:rPr>
                        <a:t>Outcome, n/N (%)</a:t>
                      </a:r>
                    </a:p>
                  </a:txBody>
                  <a:tcPr marL="121699" marR="121699" marT="45728" marB="45728" anchor="ctr" horzOverflow="overflow">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RAL-Based ART</a:t>
                      </a:r>
                    </a:p>
                  </a:txBody>
                  <a:tcPr marL="121699" marR="121699" marT="45728" marB="45728" anchor="ctr" horzOverflow="overflow">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EFV-Based ART</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5046">
                <a:tc>
                  <a:txBody>
                    <a:bodyPr/>
                    <a:lstStyle/>
                    <a:p>
                      <a:pPr marL="285750" marR="0" lvl="0" indent="-285750" algn="l" defTabSz="914400" rtl="0" eaLnBrk="1" fontAlgn="base" latinLnBrk="0" hangingPunct="1">
                        <a:lnSpc>
                          <a:spcPct val="100000"/>
                        </a:lnSpc>
                        <a:spcBef>
                          <a:spcPct val="0"/>
                        </a:spcBef>
                        <a:spcAft>
                          <a:spcPct val="0"/>
                        </a:spcAft>
                        <a:buClr>
                          <a:schemeClr val="tx1"/>
                        </a:buClr>
                        <a:buSzTx/>
                        <a:buFont typeface="Wingdings" pitchFamily="2" charset="2"/>
                        <a:buChar char="§"/>
                        <a:tabLst/>
                        <a:defRPr/>
                      </a:pPr>
                      <a:r>
                        <a:rPr kumimoji="0" lang="en-US" sz="1600" b="0" i="0" u="none" strike="noStrike" cap="none" normalizeH="0" baseline="0" dirty="0">
                          <a:ln>
                            <a:noFill/>
                          </a:ln>
                          <a:solidFill>
                            <a:schemeClr val="tx1"/>
                          </a:solidFill>
                          <a:effectLst/>
                          <a:latin typeface="Calibri" panose="020F0502020204030204" pitchFamily="34" charset="0"/>
                        </a:rPr>
                        <a:t>Rapid, sustained virologic response in women remaining on study drug through delivery*</a:t>
                      </a:r>
                    </a:p>
                  </a:txBody>
                  <a:tcPr marL="121699" marR="121699" marT="45728" marB="45728" anchor="ctr" horzOverflow="overflow">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121/132 (92)</a:t>
                      </a:r>
                    </a:p>
                  </a:txBody>
                  <a:tcPr marL="121699" marR="121699" marT="45728" marB="45728" anchor="ctr" horzOverflow="overflow">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84/131 (64)</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7784">
                <a:tc>
                  <a:txBody>
                    <a:bodyPr/>
                    <a:lstStyle/>
                    <a:p>
                      <a:pPr marL="296863" marR="0" lvl="0" indent="-2857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tx1"/>
                          </a:solidFill>
                          <a:effectLst/>
                          <a:latin typeface="Calibri" panose="020F0502020204030204" pitchFamily="34" charset="0"/>
                        </a:rPr>
                        <a:t>HIV-1 RNA decline ≥ 2 log or &lt; 200 copies/mL by Wk 2</a:t>
                      </a:r>
                    </a:p>
                  </a:txBody>
                  <a:tcPr marL="121699" marR="121699" marT="45728" marB="45728"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123/132 (93)</a:t>
                      </a:r>
                    </a:p>
                  </a:txBody>
                  <a:tcPr marL="121699" marR="121699" marT="45728" marB="45728"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91/131 (69)</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7784">
                <a:tc>
                  <a:txBody>
                    <a:bodyPr/>
                    <a:lstStyle/>
                    <a:p>
                      <a:pPr marL="296863" marR="0" lvl="0" indent="-2857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tx1"/>
                          </a:solidFill>
                          <a:effectLst/>
                          <a:latin typeface="Calibri" panose="020F0502020204030204" pitchFamily="34" charset="0"/>
                        </a:rPr>
                        <a:t>HIV-1 RNA </a:t>
                      </a:r>
                      <a:r>
                        <a:rPr lang="en-US" sz="1600" b="0" dirty="0">
                          <a:solidFill>
                            <a:schemeClr val="tx1"/>
                          </a:solidFill>
                          <a:latin typeface="Calibri" panose="020F0502020204030204" pitchFamily="34" charset="0"/>
                        </a:rPr>
                        <a:t>&lt; 1000 copies/mL at all visits after Wk 4</a:t>
                      </a:r>
                    </a:p>
                  </a:txBody>
                  <a:tcPr marL="121699" marR="121699" marT="45728" marB="45728"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anose="020F0502020204030204" pitchFamily="34" charset="0"/>
                        </a:rPr>
                        <a:t>115/120 (96)</a:t>
                      </a:r>
                    </a:p>
                  </a:txBody>
                  <a:tcPr marL="121699" marR="121699" marT="45728" marB="45728"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anose="020F0502020204030204" pitchFamily="34" charset="0"/>
                        </a:rPr>
                        <a:t>117/123 (95)</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7784">
                <a:tc>
                  <a:txBody>
                    <a:bodyPr/>
                    <a:lstStyle/>
                    <a:p>
                      <a:pPr marL="296863" marR="0" lvl="0" indent="-2857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mn-cs"/>
                        </a:rPr>
                        <a:t>Remained on study drug through delivery</a:t>
                      </a:r>
                    </a:p>
                  </a:txBody>
                  <a:tcPr marL="121699" marR="121699" marT="45728" marB="45728"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anose="020F0502020204030204" pitchFamily="34" charset="0"/>
                        </a:rPr>
                        <a:t>131/132 (99)</a:t>
                      </a:r>
                    </a:p>
                  </a:txBody>
                  <a:tcPr marL="121699" marR="121699" marT="45728" marB="45728"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Calibri" panose="020F0502020204030204" pitchFamily="34" charset="0"/>
                        </a:rPr>
                        <a:t>129/131 (98)</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234894" y="260648"/>
            <a:ext cx="8712968" cy="864096"/>
          </a:xfrm>
        </p:spPr>
        <p:txBody>
          <a:bodyPr/>
          <a:lstStyle/>
          <a:p>
            <a:pPr algn="l"/>
            <a:r>
              <a:rPr lang="en-US" altLang="ko-KR" sz="2000" dirty="0"/>
              <a:t>RANDOMIZED TRIAL OF RALTEGRAVIR-ART VS EFAVIRENZ-ART WHEN INITIATED DURING PREGNANCY</a:t>
            </a:r>
          </a:p>
        </p:txBody>
      </p:sp>
      <p:sp>
        <p:nvSpPr>
          <p:cNvPr id="8"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Mirochnick</a:t>
            </a:r>
            <a:r>
              <a:rPr lang="en-US" altLang="ko-KR" dirty="0">
                <a:solidFill>
                  <a:schemeClr val="tx1"/>
                </a:solidFill>
              </a:rPr>
              <a:t> M, et al. Presented at CROI 2019; Oral abstract #39LB                                                                                                 </a:t>
            </a:r>
            <a:r>
              <a:rPr lang="en-US" altLang="ko-KR" dirty="0" err="1">
                <a:solidFill>
                  <a:schemeClr val="tx1"/>
                </a:solidFill>
              </a:rPr>
              <a:t>Slidecredit:clinicaloptions.com</a:t>
            </a:r>
            <a:r>
              <a:rPr lang="en-US" altLang="ko-KR" dirty="0">
                <a:solidFill>
                  <a:schemeClr val="tx1"/>
                </a:solidFill>
              </a:rPr>
              <a:t> </a:t>
            </a:r>
          </a:p>
        </p:txBody>
      </p:sp>
      <p:sp>
        <p:nvSpPr>
          <p:cNvPr id="9" name="TextBox 8"/>
          <p:cNvSpPr txBox="1"/>
          <p:nvPr/>
        </p:nvSpPr>
        <p:spPr>
          <a:xfrm>
            <a:off x="251520" y="1124744"/>
            <a:ext cx="4032448" cy="369332"/>
          </a:xfrm>
          <a:prstGeom prst="rect">
            <a:avLst/>
          </a:prstGeom>
          <a:noFill/>
        </p:spPr>
        <p:txBody>
          <a:bodyPr wrap="square" rtlCol="0">
            <a:spAutoFit/>
          </a:bodyPr>
          <a:lstStyle/>
          <a:p>
            <a:r>
              <a:rPr lang="en-US" altLang="ko-KR" b="1" dirty="0"/>
              <a:t>Secondary Efficacy/Tolerability Endpoint</a:t>
            </a:r>
            <a:endParaRPr lang="ko-KR" altLang="en-US" b="1" dirty="0"/>
          </a:p>
        </p:txBody>
      </p:sp>
      <p:sp>
        <p:nvSpPr>
          <p:cNvPr id="10" name="TextBox 9"/>
          <p:cNvSpPr txBox="1"/>
          <p:nvPr/>
        </p:nvSpPr>
        <p:spPr>
          <a:xfrm>
            <a:off x="251520" y="3645024"/>
            <a:ext cx="4032448" cy="369332"/>
          </a:xfrm>
          <a:prstGeom prst="rect">
            <a:avLst/>
          </a:prstGeom>
          <a:noFill/>
        </p:spPr>
        <p:txBody>
          <a:bodyPr wrap="square" rtlCol="0">
            <a:spAutoFit/>
          </a:bodyPr>
          <a:lstStyle/>
          <a:p>
            <a:r>
              <a:rPr lang="en-US" altLang="ko-KR" b="1" dirty="0"/>
              <a:t>Secondary Safety Endpoint</a:t>
            </a:r>
            <a:endParaRPr lang="ko-KR" altLang="en-US" b="1" dirty="0"/>
          </a:p>
        </p:txBody>
      </p:sp>
      <p:graphicFrame>
        <p:nvGraphicFramePr>
          <p:cNvPr id="11" name="Table 10"/>
          <p:cNvGraphicFramePr>
            <a:graphicFrameLocks noGrp="1"/>
          </p:cNvGraphicFramePr>
          <p:nvPr>
            <p:extLst/>
          </p:nvPr>
        </p:nvGraphicFramePr>
        <p:xfrm>
          <a:off x="243207" y="4005064"/>
          <a:ext cx="8711999" cy="1341184"/>
        </p:xfrm>
        <a:graphic>
          <a:graphicData uri="http://schemas.openxmlformats.org/drawingml/2006/table">
            <a:tbl>
              <a:tblPr firstRow="1" bandRow="1">
                <a:tableStyleId>{21E4AEA4-8DFA-4A89-87EB-49C32662AFE0}</a:tableStyleId>
              </a:tblPr>
              <a:tblGrid>
                <a:gridCol w="3691526">
                  <a:extLst>
                    <a:ext uri="{9D8B030D-6E8A-4147-A177-3AD203B41FA5}">
                      <a16:colId xmlns:a16="http://schemas.microsoft.com/office/drawing/2014/main" val="20000"/>
                    </a:ext>
                  </a:extLst>
                </a:gridCol>
                <a:gridCol w="1673491">
                  <a:extLst>
                    <a:ext uri="{9D8B030D-6E8A-4147-A177-3AD203B41FA5}">
                      <a16:colId xmlns:a16="http://schemas.microsoft.com/office/drawing/2014/main" val="20001"/>
                    </a:ext>
                  </a:extLst>
                </a:gridCol>
                <a:gridCol w="1673491">
                  <a:extLst>
                    <a:ext uri="{9D8B030D-6E8A-4147-A177-3AD203B41FA5}">
                      <a16:colId xmlns:a16="http://schemas.microsoft.com/office/drawing/2014/main" val="20002"/>
                    </a:ext>
                  </a:extLst>
                </a:gridCol>
                <a:gridCol w="1673491">
                  <a:extLst>
                    <a:ext uri="{9D8B030D-6E8A-4147-A177-3AD203B41FA5}">
                      <a16:colId xmlns:a16="http://schemas.microsoft.com/office/drawing/2014/main" val="20003"/>
                    </a:ext>
                  </a:extLst>
                </a:gridCol>
              </a:tblGrid>
              <a:tr h="3060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1600" b="1" i="0" u="none" strike="noStrike" cap="none" normalizeH="0" baseline="0" dirty="0">
                          <a:ln>
                            <a:noFill/>
                          </a:ln>
                          <a:solidFill>
                            <a:schemeClr val="bg1"/>
                          </a:solidFill>
                          <a:effectLst/>
                          <a:latin typeface="Calibri" panose="020F0502020204030204" pitchFamily="34" charset="0"/>
                        </a:rPr>
                        <a:t>Outcome, n/N (%)</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RAL-Based ART</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EFV-Based ART</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1" u="none" strike="noStrike" cap="none" normalizeH="0" baseline="0" dirty="0">
                          <a:ln>
                            <a:noFill/>
                          </a:ln>
                          <a:solidFill>
                            <a:schemeClr val="bg1"/>
                          </a:solidFill>
                          <a:effectLst/>
                          <a:latin typeface="Calibri" panose="020F0502020204030204" pitchFamily="34" charset="0"/>
                        </a:rPr>
                        <a:t>P </a:t>
                      </a:r>
                      <a:r>
                        <a:rPr kumimoji="0" lang="en-US" sz="1600" b="1" i="0" u="none" strike="noStrike" cap="none" normalizeH="0" baseline="0" dirty="0">
                          <a:ln>
                            <a:noFill/>
                          </a:ln>
                          <a:solidFill>
                            <a:schemeClr val="bg1"/>
                          </a:solidFill>
                          <a:effectLst/>
                          <a:latin typeface="Calibri" panose="020F0502020204030204" pitchFamily="34" charset="0"/>
                        </a:rPr>
                        <a:t>Value**</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60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Stillbirth</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3/200 (2)</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1/194 (1)</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.62</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60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Preterm delivery (&lt; 37 wks of gestation)</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24/195 (12)</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20/190 (11)</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60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Infant HIV infection</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1/190 (1)</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6/184 (3)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.06</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C9EEB477-E6D9-3A42-923B-B9A7A9591F89}"/>
              </a:ext>
            </a:extLst>
          </p:cNvPr>
          <p:cNvSpPr txBox="1"/>
          <p:nvPr/>
        </p:nvSpPr>
        <p:spPr bwMode="auto">
          <a:xfrm>
            <a:off x="251521" y="5445224"/>
            <a:ext cx="8568952" cy="7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Aft>
                <a:spcPts val="200"/>
              </a:spcAft>
            </a:pPr>
            <a:r>
              <a:rPr lang="en-US" sz="1400" dirty="0">
                <a:latin typeface="Calibri" panose="020F0502020204030204" pitchFamily="34" charset="0"/>
              </a:rPr>
              <a:t>*</a:t>
            </a:r>
            <a:r>
              <a:rPr lang="en-US" sz="1400" i="1" dirty="0">
                <a:latin typeface="Calibri" panose="020F0502020204030204" pitchFamily="34" charset="0"/>
              </a:rPr>
              <a:t>P </a:t>
            </a:r>
            <a:r>
              <a:rPr lang="en-US" sz="1400" dirty="0">
                <a:latin typeface="Calibri" panose="020F0502020204030204" pitchFamily="34" charset="0"/>
              </a:rPr>
              <a:t>&lt; .001; includes women in primary efficacy/tolerability analyses with HIV-1 RNA data available at </a:t>
            </a:r>
            <a:r>
              <a:rPr lang="en-US" sz="1400" dirty="0" err="1">
                <a:latin typeface="Calibri" panose="020F0502020204030204" pitchFamily="34" charset="0"/>
              </a:rPr>
              <a:t>Wk</a:t>
            </a:r>
            <a:r>
              <a:rPr lang="en-US" sz="1400" dirty="0">
                <a:latin typeface="Calibri" panose="020F0502020204030204" pitchFamily="34" charset="0"/>
              </a:rPr>
              <a:t> 2 and </a:t>
            </a:r>
            <a:br>
              <a:rPr lang="en-US" sz="1400" dirty="0">
                <a:latin typeface="Calibri" panose="020F0502020204030204" pitchFamily="34" charset="0"/>
              </a:rPr>
            </a:br>
            <a:r>
              <a:rPr lang="en-US" sz="1400" dirty="0">
                <a:latin typeface="Calibri" panose="020F0502020204030204" pitchFamily="34" charset="0"/>
              </a:rPr>
              <a:t>≥ 1 subsequent value after </a:t>
            </a:r>
            <a:r>
              <a:rPr lang="en-US" sz="1400" dirty="0" err="1">
                <a:latin typeface="Calibri" panose="020F0502020204030204" pitchFamily="34" charset="0"/>
              </a:rPr>
              <a:t>Wk</a:t>
            </a:r>
            <a:r>
              <a:rPr lang="en-US" sz="1400" dirty="0">
                <a:latin typeface="Calibri" panose="020F0502020204030204" pitchFamily="34" charset="0"/>
              </a:rPr>
              <a:t> 4. </a:t>
            </a:r>
            <a:endParaRPr lang="en-US" sz="1400" b="0" dirty="0">
              <a:latin typeface="Calibri" panose="020F0502020204030204" pitchFamily="34" charset="0"/>
            </a:endParaRPr>
          </a:p>
          <a:p>
            <a:pPr>
              <a:spcBef>
                <a:spcPts val="0"/>
              </a:spcBef>
              <a:spcAft>
                <a:spcPts val="200"/>
              </a:spcAft>
            </a:pPr>
            <a:r>
              <a:rPr lang="en-US" sz="1400" b="0" dirty="0">
                <a:latin typeface="Calibri" panose="020F0502020204030204" pitchFamily="34" charset="0"/>
              </a:rPr>
              <a:t>**Fisher’s exact test.</a:t>
            </a:r>
          </a:p>
        </p:txBody>
      </p:sp>
    </p:spTree>
    <p:extLst>
      <p:ext uri="{BB962C8B-B14F-4D97-AF65-F5344CB8AC3E}">
        <p14:creationId xmlns:p14="http://schemas.microsoft.com/office/powerpoint/2010/main" val="2769151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340768"/>
            <a:ext cx="8712968" cy="4824537"/>
          </a:xfrm>
        </p:spPr>
        <p:txBody>
          <a:bodyPr/>
          <a:lstStyle/>
          <a:p>
            <a:pPr>
              <a:spcAft>
                <a:spcPts val="1200"/>
              </a:spcAft>
            </a:pPr>
            <a:r>
              <a:rPr lang="en-US" altLang="ko-KR" sz="2000" b="1" dirty="0"/>
              <a:t>Conclusions</a:t>
            </a:r>
          </a:p>
          <a:p>
            <a:pPr marL="342900" indent="-342900">
              <a:buFont typeface="Wingdings" panose="05000000000000000000" pitchFamily="2" charset="2"/>
              <a:buChar char="§"/>
            </a:pPr>
            <a:r>
              <a:rPr lang="en-US" altLang="ko-KR" sz="2000" dirty="0"/>
              <a:t>Among ART-naive, pregnant women initiating RAL- or EFV-based treatment for HIV infection between 20 to &lt; 37 weeks gestation</a:t>
            </a:r>
          </a:p>
          <a:p>
            <a:pPr marL="700088" indent="-342900">
              <a:buFont typeface="Calibri" panose="020F0502020204030204" pitchFamily="34" charset="0"/>
              <a:buChar char="‒"/>
            </a:pPr>
            <a:r>
              <a:rPr lang="en-US" altLang="ko-KR" sz="2000" dirty="0"/>
              <a:t>HIV-1 RNA &lt; 200 copies/mL more common with RAL-based ART (</a:t>
            </a:r>
            <a:r>
              <a:rPr lang="en-US" altLang="ko-KR" sz="2000" i="1" dirty="0"/>
              <a:t>P</a:t>
            </a:r>
            <a:r>
              <a:rPr lang="en-US" altLang="ko-KR" sz="2000" dirty="0"/>
              <a:t> = .001), particularly in women who entered study later in pregnancy</a:t>
            </a:r>
          </a:p>
          <a:p>
            <a:pPr marL="700088" indent="-342900">
              <a:buFont typeface="Calibri" panose="020F0502020204030204" pitchFamily="34" charset="0"/>
              <a:buChar char="‒"/>
            </a:pPr>
            <a:r>
              <a:rPr lang="en-US" altLang="ko-KR" sz="2000" dirty="0"/>
              <a:t>No difference in proportion of women remaining on assigned treatment through delivery or frequency of grade ≥ 3 AEs in women or infants</a:t>
            </a:r>
          </a:p>
          <a:p>
            <a:pPr marL="342900" indent="-342900">
              <a:buFont typeface="Wingdings" panose="05000000000000000000" pitchFamily="2" charset="2"/>
              <a:buChar char="§"/>
            </a:pPr>
            <a:endParaRPr lang="en-US" altLang="ko-KR" sz="2000" dirty="0"/>
          </a:p>
          <a:p>
            <a:pPr marL="342900" indent="-342900">
              <a:buFont typeface="Wingdings" panose="05000000000000000000" pitchFamily="2" charset="2"/>
              <a:buChar char="§"/>
            </a:pPr>
            <a:r>
              <a:rPr lang="en-US" altLang="ko-KR" sz="2000" dirty="0"/>
              <a:t>Data support initiation of RAL-based ART during pregnancy, especially after 28 </a:t>
            </a:r>
            <a:r>
              <a:rPr lang="en-US" altLang="ko-KR" sz="2000" dirty="0" err="1"/>
              <a:t>wks</a:t>
            </a:r>
            <a:r>
              <a:rPr lang="en-US" altLang="ko-KR" sz="2000" dirty="0"/>
              <a:t> of gestation</a:t>
            </a:r>
          </a:p>
          <a:p>
            <a:endParaRPr lang="ko-KR" altLang="en-US" sz="2000" dirty="0"/>
          </a:p>
        </p:txBody>
      </p:sp>
      <p:sp>
        <p:nvSpPr>
          <p:cNvPr id="4" name="Title 1"/>
          <p:cNvSpPr>
            <a:spLocks noGrp="1"/>
          </p:cNvSpPr>
          <p:nvPr>
            <p:ph type="title"/>
          </p:nvPr>
        </p:nvSpPr>
        <p:spPr>
          <a:xfrm>
            <a:off x="234894" y="332656"/>
            <a:ext cx="8712968" cy="864096"/>
          </a:xfrm>
        </p:spPr>
        <p:txBody>
          <a:bodyPr/>
          <a:lstStyle/>
          <a:p>
            <a:pPr algn="l"/>
            <a:r>
              <a:rPr lang="en-US" altLang="ko-KR" sz="2000" dirty="0"/>
              <a:t>RANDOMIZED TRIAL OF RALTEGRAVIR-ART VS EFAVIRENZ-ART WHEN INITIATED DURING PREGNANCY</a:t>
            </a:r>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Mirochnick</a:t>
            </a:r>
            <a:r>
              <a:rPr lang="en-US" altLang="ko-KR" dirty="0">
                <a:solidFill>
                  <a:schemeClr val="tx1"/>
                </a:solidFill>
              </a:rPr>
              <a:t> M, et al. Presented at CROI 2019; Oral abstract #39LB                                                                                                  </a:t>
            </a:r>
            <a:r>
              <a:rPr lang="en-US" altLang="ko-KR" dirty="0" err="1">
                <a:solidFill>
                  <a:schemeClr val="tx1"/>
                </a:solidFill>
              </a:rPr>
              <a:t>Slidecredit:clinicaloptions.com</a:t>
            </a:r>
            <a:r>
              <a:rPr lang="en-US" altLang="ko-KR" dirty="0">
                <a:solidFill>
                  <a:schemeClr val="tx1"/>
                </a:solidFill>
              </a:rPr>
              <a:t> </a:t>
            </a:r>
          </a:p>
        </p:txBody>
      </p:sp>
    </p:spTree>
    <p:extLst>
      <p:ext uri="{BB962C8B-B14F-4D97-AF65-F5344CB8AC3E}">
        <p14:creationId xmlns:p14="http://schemas.microsoft.com/office/powerpoint/2010/main" val="210776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normAutofit/>
          </a:bodyPr>
          <a:lstStyle/>
          <a:p>
            <a:r>
              <a:rPr lang="en-US" altLang="ko-KR" sz="2800" dirty="0"/>
              <a:t>LONG-ACTING CABOTEGRAVIR + RILPIVIRINE AS MAINTENANCE THERAPY: ATLAS WEEK 48 RESULTS</a:t>
            </a:r>
            <a:endParaRPr lang="ko-KR" altLang="en-US" sz="2800" dirty="0"/>
          </a:p>
        </p:txBody>
      </p:sp>
      <p:sp>
        <p:nvSpPr>
          <p:cNvPr id="3" name="Content Placeholder 2"/>
          <p:cNvSpPr>
            <a:spLocks noGrp="1"/>
          </p:cNvSpPr>
          <p:nvPr>
            <p:ph idx="1"/>
          </p:nvPr>
        </p:nvSpPr>
        <p:spPr>
          <a:xfrm>
            <a:off x="234894" y="1340768"/>
            <a:ext cx="8712968" cy="4824537"/>
          </a:xfrm>
        </p:spPr>
        <p:txBody>
          <a:bodyPr/>
          <a:lstStyle/>
          <a:p>
            <a:pPr marL="355600" indent="-355600"/>
            <a:r>
              <a:rPr lang="en-US" altLang="ko-KR" sz="1600" b="1" dirty="0"/>
              <a:t>Objective:</a:t>
            </a:r>
            <a:r>
              <a:rPr lang="en-US" altLang="ko-KR" sz="1600" dirty="0"/>
              <a:t> To assess whether switching to monthly LA CAB + LA RPV is noninferior to continuing 3-drug oral ART in virally suppressed HIV-1 infection.</a:t>
            </a:r>
          </a:p>
          <a:p>
            <a:pPr marL="355600" indent="-355600"/>
            <a:endParaRPr lang="en-US" altLang="ko-KR" sz="1100" dirty="0"/>
          </a:p>
          <a:p>
            <a:pPr marL="355600" indent="-355600"/>
            <a:r>
              <a:rPr lang="en-US" altLang="ko-KR" sz="1600" b="1" dirty="0"/>
              <a:t>Study Design:</a:t>
            </a:r>
          </a:p>
          <a:p>
            <a:pPr marL="342900" indent="-342900">
              <a:buFont typeface="Wingdings" panose="05000000000000000000" pitchFamily="2" charset="2"/>
              <a:buChar char="§"/>
            </a:pPr>
            <a:r>
              <a:rPr lang="en-US" altLang="ko-KR" sz="1600" dirty="0"/>
              <a:t>A phase III, open-label, multicenter study, randomized, noninferiority trial</a:t>
            </a:r>
            <a:endParaRPr lang="en-US" altLang="ko-KR" sz="2000" dirty="0"/>
          </a:p>
          <a:p>
            <a:endParaRPr lang="en-US" altLang="ko-KR" sz="2000" dirty="0"/>
          </a:p>
          <a:p>
            <a:endParaRPr lang="en-US" altLang="ko-KR" sz="2000" dirty="0"/>
          </a:p>
          <a:p>
            <a:endParaRPr lang="en-US" altLang="ko-KR" sz="2000" dirty="0"/>
          </a:p>
          <a:p>
            <a:endParaRPr lang="en-US" altLang="ko-KR" sz="2000" dirty="0"/>
          </a:p>
          <a:p>
            <a:endParaRPr lang="en-US" altLang="ko-KR" sz="2000" dirty="0"/>
          </a:p>
          <a:p>
            <a:endParaRPr lang="en-US" altLang="ko-KR" sz="2000" dirty="0"/>
          </a:p>
          <a:p>
            <a:endParaRPr lang="en-US" altLang="ko-KR" sz="1200" dirty="0"/>
          </a:p>
          <a:p>
            <a:pPr marL="342900" indent="-342900">
              <a:buFont typeface="Wingdings" panose="05000000000000000000" pitchFamily="2" charset="2"/>
              <a:buChar char="§"/>
            </a:pPr>
            <a:endParaRPr lang="en-US" altLang="en-US" sz="1600" dirty="0"/>
          </a:p>
          <a:p>
            <a:pPr marL="342900" indent="-342900">
              <a:buFont typeface="Wingdings" panose="05000000000000000000" pitchFamily="2" charset="2"/>
              <a:buChar char="§"/>
            </a:pPr>
            <a:r>
              <a:rPr lang="en-US" altLang="en-US" sz="1600" dirty="0"/>
              <a:t>Primary endpoint: HIV-1 RNA ≥ 50 copies/mL at </a:t>
            </a:r>
            <a:r>
              <a:rPr lang="en-US" altLang="en-US" sz="1600" dirty="0" err="1"/>
              <a:t>Wk</a:t>
            </a:r>
            <a:r>
              <a:rPr lang="en-US" altLang="en-US" sz="1600" dirty="0"/>
              <a:t> 48 (FDA snapshot) in ITT-E</a:t>
            </a:r>
          </a:p>
          <a:p>
            <a:pPr marL="611188" lvl="1" indent="-342900">
              <a:spcAft>
                <a:spcPts val="600"/>
              </a:spcAft>
              <a:buFont typeface="Calibri" panose="020F0502020204030204" pitchFamily="34" charset="0"/>
              <a:buChar char="–"/>
            </a:pPr>
            <a:r>
              <a:rPr lang="en-US" altLang="en-US" sz="1600" dirty="0"/>
              <a:t>6% non-inferiority margin for difference in efficacy between arms</a:t>
            </a:r>
          </a:p>
          <a:p>
            <a:pPr marL="342900" indent="-342900">
              <a:spcAft>
                <a:spcPts val="600"/>
              </a:spcAft>
              <a:buFont typeface="Wingdings" panose="05000000000000000000" pitchFamily="2" charset="2"/>
              <a:buChar char="§"/>
            </a:pPr>
            <a:r>
              <a:rPr lang="en-US" altLang="en-US" sz="1600" dirty="0"/>
              <a:t>Secondary endpoints: HIV-1 RNA &lt; 50 or &lt; 200 copies/mL at </a:t>
            </a:r>
            <a:r>
              <a:rPr lang="en-US" altLang="en-US" sz="1600" dirty="0" err="1"/>
              <a:t>Wk</a:t>
            </a:r>
            <a:r>
              <a:rPr lang="en-US" altLang="en-US" sz="1600" dirty="0"/>
              <a:t> 48, VF, safety, resistance, patient-reported outcomes</a:t>
            </a:r>
            <a:endParaRPr lang="en-US" altLang="ko-KR" sz="1600" dirty="0">
              <a:solidFill>
                <a:srgbClr val="000000"/>
              </a:solidFill>
            </a:endParaRPr>
          </a:p>
          <a:p>
            <a:pPr marL="355600" indent="-355600"/>
            <a:endParaRPr lang="ko-KR" altLang="ko-KR" sz="1800" dirty="0"/>
          </a:p>
        </p:txBody>
      </p:sp>
      <p:sp>
        <p:nvSpPr>
          <p:cNvPr id="4" name="Footer Placeholder 3"/>
          <p:cNvSpPr>
            <a:spLocks noGrp="1"/>
          </p:cNvSpPr>
          <p:nvPr>
            <p:ph type="ftr" sz="quarter" idx="3"/>
          </p:nvPr>
        </p:nvSpPr>
        <p:spPr/>
        <p:txBody>
          <a:bodyPr/>
          <a:lstStyle/>
          <a:p>
            <a:pPr algn="l"/>
            <a:r>
              <a:rPr lang="en-US" altLang="ko-KR" dirty="0" err="1">
                <a:solidFill>
                  <a:schemeClr val="tx1"/>
                </a:solidFill>
              </a:rPr>
              <a:t>Swindells</a:t>
            </a:r>
            <a:r>
              <a:rPr lang="en-US" altLang="ko-KR" dirty="0">
                <a:solidFill>
                  <a:schemeClr val="tx1"/>
                </a:solidFill>
              </a:rPr>
              <a:t> S, et al. Presented at CROI 2019;  Oral abstract  #139                                                                                                      </a:t>
            </a:r>
            <a:r>
              <a:rPr lang="en-US" altLang="ko-KR" dirty="0" err="1">
                <a:solidFill>
                  <a:schemeClr val="tx1"/>
                </a:solidFill>
              </a:rPr>
              <a:t>Slidecredit:clinicaloptions.com</a:t>
            </a:r>
            <a:r>
              <a:rPr lang="en-US" altLang="ko-KR" dirty="0">
                <a:solidFill>
                  <a:schemeClr val="tx1"/>
                </a:solidFill>
              </a:rPr>
              <a:t> </a:t>
            </a:r>
            <a:endParaRPr lang="ko-KR" altLang="en-US" dirty="0">
              <a:solidFill>
                <a:schemeClr val="tx1"/>
              </a:solidFill>
            </a:endParaRPr>
          </a:p>
        </p:txBody>
      </p:sp>
      <p:sp>
        <p:nvSpPr>
          <p:cNvPr id="35" name="Rectangle 6">
            <a:extLst>
              <a:ext uri="{FF2B5EF4-FFF2-40B4-BE49-F238E27FC236}">
                <a16:creationId xmlns:a16="http://schemas.microsoft.com/office/drawing/2014/main" id="{756ABF34-D14D-BC4A-958E-135B3CC2C2A0}"/>
              </a:ext>
            </a:extLst>
          </p:cNvPr>
          <p:cNvSpPr>
            <a:spLocks noChangeArrowheads="1"/>
          </p:cNvSpPr>
          <p:nvPr/>
        </p:nvSpPr>
        <p:spPr bwMode="auto">
          <a:xfrm>
            <a:off x="3416975" y="3135053"/>
            <a:ext cx="3958536" cy="586808"/>
          </a:xfrm>
          <a:prstGeom prst="rect">
            <a:avLst/>
          </a:prstGeom>
          <a:solidFill>
            <a:srgbClr val="015873"/>
          </a:solidFill>
          <a:ln w="9525">
            <a:no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CAB LA 400 mg IM monthly + RPV LA 600 mg IM monthly</a:t>
            </a:r>
            <a:r>
              <a:rPr kumimoji="0" lang="en-US" sz="1200" b="1" i="0" u="none" strike="noStrike" kern="0" cap="none" spc="0" normalizeH="0" baseline="30000" noProof="0" dirty="0">
                <a:ln>
                  <a:noFill/>
                </a:ln>
                <a:solidFill>
                  <a:srgbClr val="FFFFFF"/>
                </a:solidFill>
                <a:effectLst/>
                <a:uLnTx/>
                <a:uFillTx/>
                <a:cs typeface="Calibri" panose="020F0502020204030204"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cs typeface="Calibri" panose="020F0502020204030204" pitchFamily="34" charset="0"/>
              </a:rPr>
              <a:t>(n = 308)</a:t>
            </a:r>
          </a:p>
        </p:txBody>
      </p:sp>
      <p:sp>
        <p:nvSpPr>
          <p:cNvPr id="36" name="Rectangle 7">
            <a:extLst>
              <a:ext uri="{FF2B5EF4-FFF2-40B4-BE49-F238E27FC236}">
                <a16:creationId xmlns:a16="http://schemas.microsoft.com/office/drawing/2014/main" id="{A0E8F521-76FE-BD45-B359-5DC0246BCC4A}"/>
              </a:ext>
            </a:extLst>
          </p:cNvPr>
          <p:cNvSpPr>
            <a:spLocks noChangeArrowheads="1"/>
          </p:cNvSpPr>
          <p:nvPr/>
        </p:nvSpPr>
        <p:spPr bwMode="auto">
          <a:xfrm>
            <a:off x="2740674" y="3779538"/>
            <a:ext cx="4634837" cy="581763"/>
          </a:xfrm>
          <a:prstGeom prst="rect">
            <a:avLst/>
          </a:prstGeom>
          <a:solidFill>
            <a:srgbClr val="E1471D"/>
          </a:solidFill>
          <a:ln w="9525">
            <a:noFill/>
            <a:miter lim="800000"/>
            <a:headEnd/>
            <a:tailEnd/>
          </a:ln>
          <a:effectLs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Continue Baseline ART</a:t>
            </a:r>
            <a:endPar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(n = 308)</a:t>
            </a:r>
          </a:p>
        </p:txBody>
      </p:sp>
      <p:sp>
        <p:nvSpPr>
          <p:cNvPr id="37" name="Line 53">
            <a:extLst>
              <a:ext uri="{FF2B5EF4-FFF2-40B4-BE49-F238E27FC236}">
                <a16:creationId xmlns:a16="http://schemas.microsoft.com/office/drawing/2014/main" id="{8F7B7991-8787-754E-A5C2-7E72BF39365D}"/>
              </a:ext>
            </a:extLst>
          </p:cNvPr>
          <p:cNvSpPr>
            <a:spLocks noChangeShapeType="1"/>
          </p:cNvSpPr>
          <p:nvPr/>
        </p:nvSpPr>
        <p:spPr bwMode="auto">
          <a:xfrm>
            <a:off x="2257489" y="3787851"/>
            <a:ext cx="367071" cy="30211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Line 54">
            <a:extLst>
              <a:ext uri="{FF2B5EF4-FFF2-40B4-BE49-F238E27FC236}">
                <a16:creationId xmlns:a16="http://schemas.microsoft.com/office/drawing/2014/main" id="{12F1FC91-62B7-9F4B-B1B9-A9017B26978D}"/>
              </a:ext>
            </a:extLst>
          </p:cNvPr>
          <p:cNvSpPr>
            <a:spLocks noChangeShapeType="1"/>
          </p:cNvSpPr>
          <p:nvPr/>
        </p:nvSpPr>
        <p:spPr bwMode="auto">
          <a:xfrm flipV="1">
            <a:off x="2257489" y="3422483"/>
            <a:ext cx="367071" cy="29937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E0E4F8D-170D-1343-9618-15DB811C7C8D}"/>
              </a:ext>
            </a:extLst>
          </p:cNvPr>
          <p:cNvSpPr/>
          <p:nvPr/>
        </p:nvSpPr>
        <p:spPr>
          <a:xfrm>
            <a:off x="234894" y="3215806"/>
            <a:ext cx="1989565" cy="8309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Adults on stable ART with HIV-1 RNA &lt; 50 copies/mL for ≥ 6 mos with no </a:t>
            </a:r>
            <a:r>
              <a:rPr kumimoji="0" lang="en-US" altLang="en-US" sz="1200" b="0" i="0" u="none" strike="noStrike" kern="0" cap="none" spc="0" normalizeH="0" baseline="0" noProof="0" dirty="0" err="1">
                <a:ln>
                  <a:noFill/>
                </a:ln>
                <a:solidFill>
                  <a:srgbClr val="000000"/>
                </a:solidFill>
                <a:effectLst/>
                <a:uLnTx/>
                <a:uFillTx/>
                <a:ea typeface="MS PGothic" panose="020B0600070205080204" pitchFamily="34" charset="-128"/>
                <a:cs typeface="Calibri" panose="020F0502020204030204" pitchFamily="34" charset="0"/>
              </a:rPr>
              <a:t>prev</a:t>
            </a:r>
            <a:r>
              <a:rPr kumimoji="0" lang="en-US" altLang="en-US" sz="1200" b="0"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 VF (N = 616)</a:t>
            </a:r>
          </a:p>
        </p:txBody>
      </p:sp>
      <p:sp>
        <p:nvSpPr>
          <p:cNvPr id="43" name="Rectangle 6">
            <a:extLst>
              <a:ext uri="{FF2B5EF4-FFF2-40B4-BE49-F238E27FC236}">
                <a16:creationId xmlns:a16="http://schemas.microsoft.com/office/drawing/2014/main" id="{AC50AA85-3E07-0946-9170-DCB52023DEB3}"/>
              </a:ext>
            </a:extLst>
          </p:cNvPr>
          <p:cNvSpPr>
            <a:spLocks noChangeArrowheads="1"/>
          </p:cNvSpPr>
          <p:nvPr/>
        </p:nvSpPr>
        <p:spPr bwMode="auto">
          <a:xfrm>
            <a:off x="2746246" y="3135053"/>
            <a:ext cx="651207" cy="586808"/>
          </a:xfrm>
          <a:prstGeom prst="rect">
            <a:avLst/>
          </a:prstGeom>
          <a:solidFill>
            <a:srgbClr val="4DA1BB"/>
          </a:solidFill>
          <a:ln w="9525">
            <a:no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Oral CAB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 RPV</a:t>
            </a:r>
            <a:r>
              <a:rPr kumimoji="0" lang="en-US" sz="1200" b="1" i="0" u="none" strike="noStrike" kern="0" cap="none" spc="0" normalizeH="0" baseline="30000" noProof="0" dirty="0">
                <a:ln>
                  <a:noFill/>
                </a:ln>
                <a:solidFill>
                  <a:srgbClr val="FFFFFF"/>
                </a:solidFill>
                <a:effectLst/>
                <a:uLnTx/>
                <a:uFillTx/>
                <a:cs typeface="Calibri" panose="020F0502020204030204" pitchFamily="34" charset="0"/>
              </a:rPr>
              <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cs typeface="Calibri" panose="020F0502020204030204" pitchFamily="34" charset="0"/>
              </a:rPr>
              <a:t>(n = 308)</a:t>
            </a:r>
          </a:p>
        </p:txBody>
      </p:sp>
      <p:sp>
        <p:nvSpPr>
          <p:cNvPr id="44" name="TextBox 43">
            <a:extLst>
              <a:ext uri="{FF2B5EF4-FFF2-40B4-BE49-F238E27FC236}">
                <a16:creationId xmlns:a16="http://schemas.microsoft.com/office/drawing/2014/main" id="{C639C4F7-263D-6545-B162-0667E4BA89DB}"/>
              </a:ext>
            </a:extLst>
          </p:cNvPr>
          <p:cNvSpPr txBox="1"/>
          <p:nvPr/>
        </p:nvSpPr>
        <p:spPr bwMode="auto">
          <a:xfrm>
            <a:off x="6790282" y="2518459"/>
            <a:ext cx="1133073" cy="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uLnTx/>
                <a:uFillTx/>
                <a:cs typeface="Arial" panose="020B0604020202020204" pitchFamily="34" charset="0"/>
              </a:rPr>
              <a:t>Wk 48 Primary Endpoint</a:t>
            </a:r>
          </a:p>
        </p:txBody>
      </p:sp>
      <p:sp>
        <p:nvSpPr>
          <p:cNvPr id="45" name="Line 54">
            <a:extLst>
              <a:ext uri="{FF2B5EF4-FFF2-40B4-BE49-F238E27FC236}">
                <a16:creationId xmlns:a16="http://schemas.microsoft.com/office/drawing/2014/main" id="{A1404191-7244-0B4A-AC21-CF119B72D716}"/>
              </a:ext>
            </a:extLst>
          </p:cNvPr>
          <p:cNvSpPr>
            <a:spLocks noChangeShapeType="1"/>
          </p:cNvSpPr>
          <p:nvPr/>
        </p:nvSpPr>
        <p:spPr bwMode="auto">
          <a:xfrm>
            <a:off x="7357071" y="2906358"/>
            <a:ext cx="0" cy="1860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F3DE86B-298A-A541-B214-40295CF1A85A}"/>
              </a:ext>
            </a:extLst>
          </p:cNvPr>
          <p:cNvSpPr txBox="1"/>
          <p:nvPr/>
        </p:nvSpPr>
        <p:spPr bwMode="auto">
          <a:xfrm>
            <a:off x="2905610" y="2611220"/>
            <a:ext cx="1062437" cy="26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uLnTx/>
                <a:uFillTx/>
                <a:cs typeface="Arial" panose="020B0604020202020204" pitchFamily="34" charset="0"/>
              </a:rPr>
              <a:t>Wk 4</a:t>
            </a:r>
          </a:p>
        </p:txBody>
      </p:sp>
      <p:sp>
        <p:nvSpPr>
          <p:cNvPr id="47" name="Line 54">
            <a:extLst>
              <a:ext uri="{FF2B5EF4-FFF2-40B4-BE49-F238E27FC236}">
                <a16:creationId xmlns:a16="http://schemas.microsoft.com/office/drawing/2014/main" id="{5D5A49B7-F6B4-7F46-921E-F080879D5CC0}"/>
              </a:ext>
            </a:extLst>
          </p:cNvPr>
          <p:cNvSpPr>
            <a:spLocks noChangeShapeType="1"/>
          </p:cNvSpPr>
          <p:nvPr/>
        </p:nvSpPr>
        <p:spPr bwMode="auto">
          <a:xfrm>
            <a:off x="3436829" y="2906358"/>
            <a:ext cx="0" cy="1860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315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RCT OF DOLUTEGRAVIR VS EFAVIRENZ-BASED THERAPY INITIATED IN LATE PREGNANCY: DOLPHIN-2</a:t>
            </a:r>
            <a:endParaRPr lang="ko-KR" altLang="en-US" dirty="0"/>
          </a:p>
        </p:txBody>
      </p:sp>
      <p:sp>
        <p:nvSpPr>
          <p:cNvPr id="3" name="Content Placeholder 2"/>
          <p:cNvSpPr>
            <a:spLocks noGrp="1"/>
          </p:cNvSpPr>
          <p:nvPr>
            <p:ph idx="1"/>
          </p:nvPr>
        </p:nvSpPr>
        <p:spPr/>
        <p:txBody>
          <a:bodyPr/>
          <a:lstStyle/>
          <a:p>
            <a:pPr marL="357188" indent="-357188">
              <a:spcAft>
                <a:spcPts val="1800"/>
              </a:spcAft>
            </a:pPr>
            <a:r>
              <a:rPr lang="en-US" altLang="ko-KR" sz="2000" b="1" dirty="0"/>
              <a:t>Objective: </a:t>
            </a:r>
            <a:r>
              <a:rPr lang="en-US" altLang="ko-KR" sz="2000" dirty="0"/>
              <a:t>To examine efficacy and safety of DTG- vs EFV-based ART in pregnant women who initiated treatment in the third trimester.</a:t>
            </a:r>
          </a:p>
          <a:p>
            <a:pPr marL="357188" indent="-357188">
              <a:spcAft>
                <a:spcPts val="600"/>
              </a:spcAft>
            </a:pPr>
            <a:r>
              <a:rPr lang="en-US" altLang="ko-KR" sz="2000" b="1" dirty="0"/>
              <a:t>Study Design:</a:t>
            </a:r>
          </a:p>
          <a:p>
            <a:pPr marL="357188" indent="-357188">
              <a:spcAft>
                <a:spcPts val="600"/>
              </a:spcAft>
              <a:buFont typeface="Wingdings" panose="05000000000000000000" pitchFamily="2" charset="2"/>
              <a:buChar char="§"/>
            </a:pPr>
            <a:r>
              <a:rPr lang="en-US" altLang="ko-KR" sz="2000" dirty="0"/>
              <a:t>Randomized, </a:t>
            </a:r>
            <a:r>
              <a:rPr lang="en-US" altLang="en-US" sz="2000" dirty="0"/>
              <a:t>open-label, active-controlled phase III trial</a:t>
            </a:r>
          </a:p>
          <a:p>
            <a:pPr marL="357188" indent="-357188">
              <a:spcAft>
                <a:spcPts val="600"/>
              </a:spcAft>
              <a:buFont typeface="Wingdings" panose="05000000000000000000" pitchFamily="2" charset="2"/>
              <a:buChar char="§"/>
            </a:pPr>
            <a:endParaRPr lang="en-US" altLang="en-US" sz="2000" dirty="0"/>
          </a:p>
          <a:p>
            <a:pPr marL="357188" indent="-357188">
              <a:spcAft>
                <a:spcPts val="600"/>
              </a:spcAft>
              <a:buFont typeface="Wingdings" panose="05000000000000000000" pitchFamily="2" charset="2"/>
              <a:buChar char="§"/>
            </a:pPr>
            <a:endParaRPr lang="en-US" altLang="ko-KR" sz="2000" dirty="0"/>
          </a:p>
          <a:p>
            <a:pPr marL="357188" indent="-357188">
              <a:spcAft>
                <a:spcPts val="600"/>
              </a:spcAft>
              <a:buFont typeface="Wingdings" panose="05000000000000000000" pitchFamily="2" charset="2"/>
              <a:buChar char="§"/>
            </a:pPr>
            <a:endParaRPr lang="en-US" altLang="ko-KR" sz="2000" dirty="0"/>
          </a:p>
          <a:p>
            <a:pPr marL="357188" indent="-357188">
              <a:spcAft>
                <a:spcPts val="600"/>
              </a:spcAft>
              <a:buFont typeface="Wingdings" panose="05000000000000000000" pitchFamily="2" charset="2"/>
              <a:buChar char="§"/>
            </a:pPr>
            <a:endParaRPr lang="en-US" altLang="ko-KR" sz="2000" dirty="0"/>
          </a:p>
          <a:p>
            <a:pPr>
              <a:spcAft>
                <a:spcPts val="600"/>
              </a:spcAft>
            </a:pPr>
            <a:endParaRPr lang="en-US" altLang="ko-KR" sz="2000" dirty="0"/>
          </a:p>
          <a:p>
            <a:pPr marL="342900" indent="-342900">
              <a:spcAft>
                <a:spcPts val="600"/>
              </a:spcAft>
              <a:buFont typeface="Wingdings" panose="05000000000000000000" pitchFamily="2" charset="2"/>
              <a:buChar char="§"/>
            </a:pPr>
            <a:r>
              <a:rPr lang="en-US" altLang="en-US" sz="2000" dirty="0"/>
              <a:t>Primary endpoint: HIV-1 RNA &lt; 50 copies/mL at delivery</a:t>
            </a:r>
          </a:p>
          <a:p>
            <a:pPr marL="342900" indent="-342900">
              <a:spcAft>
                <a:spcPts val="600"/>
              </a:spcAft>
              <a:buFont typeface="Wingdings" panose="05000000000000000000" pitchFamily="2" charset="2"/>
              <a:buChar char="§"/>
            </a:pPr>
            <a:r>
              <a:rPr lang="en-US" altLang="en-US" sz="2000" dirty="0"/>
              <a:t>Secondary endpoints: HIV-1 RNA &lt; 1000 copies/mL at delivery, MTCT, maternal and infant safety</a:t>
            </a:r>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Khoo</a:t>
            </a:r>
            <a:r>
              <a:rPr lang="en-US" altLang="ko-KR" dirty="0">
                <a:solidFill>
                  <a:schemeClr val="tx1"/>
                </a:solidFill>
              </a:rPr>
              <a:t> S, et al. Presented at CROI 2019; Oral abstract #40LB                                                                                                              </a:t>
            </a:r>
            <a:r>
              <a:rPr lang="en-US" altLang="ko-KR" dirty="0" err="1">
                <a:solidFill>
                  <a:schemeClr val="tx1"/>
                </a:solidFill>
              </a:rPr>
              <a:t>Slidecredit:clinicaloptions.com</a:t>
            </a:r>
            <a:r>
              <a:rPr lang="en-US" altLang="ko-KR" dirty="0">
                <a:solidFill>
                  <a:schemeClr val="tx1"/>
                </a:solidFill>
              </a:rPr>
              <a:t> </a:t>
            </a:r>
          </a:p>
        </p:txBody>
      </p:sp>
      <p:grpSp>
        <p:nvGrpSpPr>
          <p:cNvPr id="6" name="Group 5"/>
          <p:cNvGrpSpPr/>
          <p:nvPr/>
        </p:nvGrpSpPr>
        <p:grpSpPr>
          <a:xfrm>
            <a:off x="162578" y="3353469"/>
            <a:ext cx="8856984" cy="1465813"/>
            <a:chOff x="827584" y="2340784"/>
            <a:chExt cx="8856984" cy="1465813"/>
          </a:xfrm>
        </p:grpSpPr>
        <p:sp>
          <p:nvSpPr>
            <p:cNvPr id="7" name="Text Box 45">
              <a:extLst>
                <a:ext uri="{FF2B5EF4-FFF2-40B4-BE49-F238E27FC236}">
                  <a16:creationId xmlns:a16="http://schemas.microsoft.com/office/drawing/2014/main" id="{73BB8788-EA93-4F80-B091-B8486BEE8697}"/>
                </a:ext>
              </a:extLst>
            </p:cNvPr>
            <p:cNvSpPr txBox="1">
              <a:spLocks noChangeArrowheads="1"/>
            </p:cNvSpPr>
            <p:nvPr/>
          </p:nvSpPr>
          <p:spPr bwMode="auto">
            <a:xfrm>
              <a:off x="827584" y="2450855"/>
              <a:ext cx="26852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latinLnBrk="0" hangingPunct="0">
                <a:lnSpc>
                  <a:spcPct val="100000"/>
                </a:lnSpc>
                <a:spcBef>
                  <a:spcPct val="0"/>
                </a:spcBef>
                <a:spcAft>
                  <a:spcPct val="0"/>
                </a:spcAft>
                <a:buClrTx/>
                <a:buFontTx/>
                <a:buNone/>
              </a:pPr>
              <a:r>
                <a:rPr lang="en-GB" altLang="en-US" sz="1400" dirty="0">
                  <a:solidFill>
                    <a:srgbClr val="000000"/>
                  </a:solidFill>
                  <a:latin typeface="Calibri" panose="020F0502020204030204" pitchFamily="34" charset="0"/>
                  <a:cs typeface="Arial" panose="020B0604020202020204" pitchFamily="34" charset="0"/>
                </a:rPr>
                <a:t>Adult women with HIV infection at ≥ 28 wks of gestation; no ART within 12 </a:t>
              </a:r>
              <a:r>
                <a:rPr lang="en-GB" altLang="en-US" sz="1400" dirty="0" err="1">
                  <a:solidFill>
                    <a:srgbClr val="000000"/>
                  </a:solidFill>
                  <a:latin typeface="Calibri" panose="020F0502020204030204" pitchFamily="34" charset="0"/>
                  <a:cs typeface="Arial" panose="020B0604020202020204" pitchFamily="34" charset="0"/>
                </a:rPr>
                <a:t>mos</a:t>
              </a:r>
              <a:r>
                <a:rPr lang="en-GB" altLang="en-US" sz="1400" dirty="0">
                  <a:solidFill>
                    <a:srgbClr val="000000"/>
                  </a:solidFill>
                  <a:latin typeface="Calibri" panose="020F0502020204030204" pitchFamily="34" charset="0"/>
                  <a:cs typeface="Arial" panose="020B0604020202020204" pitchFamily="34" charset="0"/>
                </a:rPr>
                <a:t> (N = 268)</a:t>
              </a:r>
              <a:endParaRPr lang="en-US" altLang="en-US" sz="1400" dirty="0">
                <a:solidFill>
                  <a:srgbClr val="000000"/>
                </a:solidFill>
                <a:latin typeface="Calibri" panose="020F0502020204030204" pitchFamily="34" charset="0"/>
                <a:cs typeface="Arial" panose="020B0604020202020204" pitchFamily="34" charset="0"/>
              </a:endParaRPr>
            </a:p>
          </p:txBody>
        </p:sp>
        <p:sp>
          <p:nvSpPr>
            <p:cNvPr id="8" name="Rectangle 47">
              <a:extLst>
                <a:ext uri="{FF2B5EF4-FFF2-40B4-BE49-F238E27FC236}">
                  <a16:creationId xmlns:a16="http://schemas.microsoft.com/office/drawing/2014/main" id="{D399FC2C-9F96-49BC-868E-62B4C2F89A32}"/>
                </a:ext>
              </a:extLst>
            </p:cNvPr>
            <p:cNvSpPr>
              <a:spLocks noChangeArrowheads="1"/>
            </p:cNvSpPr>
            <p:nvPr/>
          </p:nvSpPr>
          <p:spPr bwMode="auto">
            <a:xfrm>
              <a:off x="7825105" y="2696648"/>
              <a:ext cx="18594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latinLnBrk="0" hangingPunct="0">
                <a:lnSpc>
                  <a:spcPct val="100000"/>
                </a:lnSpc>
                <a:spcBef>
                  <a:spcPct val="0"/>
                </a:spcBef>
                <a:spcAft>
                  <a:spcPct val="0"/>
                </a:spcAft>
                <a:buClrTx/>
                <a:buFontTx/>
                <a:buNone/>
              </a:pPr>
              <a:r>
                <a:rPr lang="en-US" altLang="en-US" sz="1400" b="1" i="1" dirty="0">
                  <a:solidFill>
                    <a:srgbClr val="000000"/>
                  </a:solidFill>
                  <a:latin typeface="Calibri" panose="020F0502020204030204" pitchFamily="34" charset="0"/>
                  <a:cs typeface="Arial" panose="020B0604020202020204" pitchFamily="34" charset="0"/>
                </a:rPr>
                <a:t>Treatment and </a:t>
              </a:r>
            </a:p>
            <a:p>
              <a:pPr algn="ctr" eaLnBrk="0" fontAlgn="base" latinLnBrk="0" hangingPunct="0">
                <a:lnSpc>
                  <a:spcPct val="100000"/>
                </a:lnSpc>
                <a:spcBef>
                  <a:spcPct val="0"/>
                </a:spcBef>
                <a:spcAft>
                  <a:spcPct val="0"/>
                </a:spcAft>
                <a:buClrTx/>
                <a:buFontTx/>
                <a:buNone/>
              </a:pPr>
              <a:r>
                <a:rPr lang="en-US" altLang="en-US" sz="1400" b="1" i="1" dirty="0">
                  <a:solidFill>
                    <a:srgbClr val="000000"/>
                  </a:solidFill>
                  <a:latin typeface="Calibri" panose="020F0502020204030204" pitchFamily="34" charset="0"/>
                  <a:cs typeface="Arial" panose="020B0604020202020204" pitchFamily="34" charset="0"/>
                </a:rPr>
                <a:t>follow-up continued to</a:t>
              </a:r>
            </a:p>
            <a:p>
              <a:pPr algn="ctr" eaLnBrk="0" fontAlgn="base" latinLnBrk="0" hangingPunct="0">
                <a:lnSpc>
                  <a:spcPct val="100000"/>
                </a:lnSpc>
                <a:spcBef>
                  <a:spcPct val="0"/>
                </a:spcBef>
                <a:spcAft>
                  <a:spcPct val="0"/>
                </a:spcAft>
                <a:buClrTx/>
                <a:buFontTx/>
                <a:buNone/>
              </a:pPr>
              <a:r>
                <a:rPr lang="en-US" altLang="en-US" sz="1400" b="1" i="1" dirty="0">
                  <a:solidFill>
                    <a:srgbClr val="000000"/>
                  </a:solidFill>
                  <a:latin typeface="Calibri" panose="020F0502020204030204" pitchFamily="34" charset="0"/>
                  <a:cs typeface="Arial" panose="020B0604020202020204" pitchFamily="34" charset="0"/>
                </a:rPr>
                <a:t>postpartum Wk 72</a:t>
              </a:r>
            </a:p>
          </p:txBody>
        </p:sp>
        <p:sp>
          <p:nvSpPr>
            <p:cNvPr id="9" name="Rectangle 49">
              <a:extLst>
                <a:ext uri="{FF2B5EF4-FFF2-40B4-BE49-F238E27FC236}">
                  <a16:creationId xmlns:a16="http://schemas.microsoft.com/office/drawing/2014/main" id="{C346F25D-ABA6-46CD-940B-7C5654E371C3}"/>
                </a:ext>
              </a:extLst>
            </p:cNvPr>
            <p:cNvSpPr>
              <a:spLocks noChangeArrowheads="1"/>
            </p:cNvSpPr>
            <p:nvPr/>
          </p:nvSpPr>
          <p:spPr bwMode="auto">
            <a:xfrm>
              <a:off x="4392680" y="2340784"/>
              <a:ext cx="2725388" cy="685800"/>
            </a:xfrm>
            <a:prstGeom prst="rect">
              <a:avLst/>
            </a:prstGeom>
            <a:solidFill>
              <a:srgbClr val="01587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Dolutegravir + 2 NRTIs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(n = 137)</a:t>
              </a:r>
            </a:p>
          </p:txBody>
        </p:sp>
        <p:sp>
          <p:nvSpPr>
            <p:cNvPr id="10" name="Rectangle 50">
              <a:extLst>
                <a:ext uri="{FF2B5EF4-FFF2-40B4-BE49-F238E27FC236}">
                  <a16:creationId xmlns:a16="http://schemas.microsoft.com/office/drawing/2014/main" id="{FD3256D1-4424-49E5-A490-F3D2F2281980}"/>
                </a:ext>
              </a:extLst>
            </p:cNvPr>
            <p:cNvSpPr>
              <a:spLocks noChangeArrowheads="1"/>
            </p:cNvSpPr>
            <p:nvPr/>
          </p:nvSpPr>
          <p:spPr bwMode="auto">
            <a:xfrm>
              <a:off x="4392680" y="3120797"/>
              <a:ext cx="2725388" cy="685800"/>
            </a:xfrm>
            <a:prstGeom prst="rect">
              <a:avLst/>
            </a:prstGeom>
            <a:solidFill>
              <a:srgbClr val="E1471D"/>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Efavirenz + 2 NRTIs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(n = 131)</a:t>
              </a:r>
            </a:p>
          </p:txBody>
        </p:sp>
        <p:sp>
          <p:nvSpPr>
            <p:cNvPr id="11" name="Line 53">
              <a:extLst>
                <a:ext uri="{FF2B5EF4-FFF2-40B4-BE49-F238E27FC236}">
                  <a16:creationId xmlns:a16="http://schemas.microsoft.com/office/drawing/2014/main" id="{19B47B8E-7D11-46DE-BD1E-B2309FDE5C23}"/>
                </a:ext>
              </a:extLst>
            </p:cNvPr>
            <p:cNvSpPr>
              <a:spLocks noChangeShapeType="1"/>
            </p:cNvSpPr>
            <p:nvPr/>
          </p:nvSpPr>
          <p:spPr bwMode="auto">
            <a:xfrm>
              <a:off x="3636679" y="3162820"/>
              <a:ext cx="622300" cy="350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2" name="Line 54">
              <a:extLst>
                <a:ext uri="{FF2B5EF4-FFF2-40B4-BE49-F238E27FC236}">
                  <a16:creationId xmlns:a16="http://schemas.microsoft.com/office/drawing/2014/main" id="{D1F2E6DC-39ED-43FE-A784-E6851ADCA3EA}"/>
                </a:ext>
              </a:extLst>
            </p:cNvPr>
            <p:cNvSpPr>
              <a:spLocks noChangeShapeType="1"/>
            </p:cNvSpPr>
            <p:nvPr/>
          </p:nvSpPr>
          <p:spPr bwMode="auto">
            <a:xfrm flipV="1">
              <a:off x="3636679" y="2606293"/>
              <a:ext cx="622300" cy="350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3" name="Line 54">
              <a:extLst>
                <a:ext uri="{FF2B5EF4-FFF2-40B4-BE49-F238E27FC236}">
                  <a16:creationId xmlns:a16="http://schemas.microsoft.com/office/drawing/2014/main" id="{D369F065-DA40-414B-8A2F-478E1B54012B}"/>
                </a:ext>
              </a:extLst>
            </p:cNvPr>
            <p:cNvSpPr>
              <a:spLocks noChangeShapeType="1"/>
            </p:cNvSpPr>
            <p:nvPr/>
          </p:nvSpPr>
          <p:spPr bwMode="auto">
            <a:xfrm rot="16200000" flipH="1">
              <a:off x="7509108" y="2837381"/>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cs typeface="Arial" panose="020B0604020202020204" pitchFamily="34" charset="0"/>
              </a:endParaRPr>
            </a:p>
          </p:txBody>
        </p:sp>
      </p:grpSp>
    </p:spTree>
    <p:extLst>
      <p:ext uri="{BB962C8B-B14F-4D97-AF65-F5344CB8AC3E}">
        <p14:creationId xmlns:p14="http://schemas.microsoft.com/office/powerpoint/2010/main" val="4235934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RCT OF DOLUTEGRAVIR VS EFAVIRENZ-BASED THERAPY INITIATED IN LATE PREGNANCY: DOLPHIN-2</a:t>
            </a:r>
            <a:endParaRPr lang="ko-KR" altLang="en-US" dirty="0"/>
          </a:p>
        </p:txBody>
      </p:sp>
      <p:sp>
        <p:nvSpPr>
          <p:cNvPr id="3" name="Content Placeholder 2"/>
          <p:cNvSpPr>
            <a:spLocks noGrp="1"/>
          </p:cNvSpPr>
          <p:nvPr>
            <p:ph idx="1"/>
          </p:nvPr>
        </p:nvSpPr>
        <p:spPr>
          <a:xfrm>
            <a:off x="234894" y="1196752"/>
            <a:ext cx="8712968" cy="4968553"/>
          </a:xfrm>
        </p:spPr>
        <p:txBody>
          <a:bodyPr/>
          <a:lstStyle/>
          <a:p>
            <a:r>
              <a:rPr lang="en-US" altLang="ko-KR" b="1" dirty="0"/>
              <a:t>Baseline Characteristics</a:t>
            </a:r>
            <a:endParaRPr lang="ko-KR" altLang="en-US" b="1" dirty="0"/>
          </a:p>
        </p:txBody>
      </p:sp>
      <p:graphicFrame>
        <p:nvGraphicFramePr>
          <p:cNvPr id="4" name="Table 3"/>
          <p:cNvGraphicFramePr>
            <a:graphicFrameLocks noGrp="1"/>
          </p:cNvGraphicFramePr>
          <p:nvPr>
            <p:extLst/>
          </p:nvPr>
        </p:nvGraphicFramePr>
        <p:xfrm>
          <a:off x="323528" y="1628800"/>
          <a:ext cx="8496944" cy="4067232"/>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4548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bg1"/>
                          </a:solidFill>
                          <a:effectLst/>
                          <a:latin typeface="Calibri" panose="020F0502020204030204" pitchFamily="34" charset="0"/>
                        </a:rPr>
                        <a:t>Characteristic in ITT Population</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DTG-Based ART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(n = 126)</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EFV-Based ART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(n = 123)</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Overall</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Calibri" panose="020F0502020204030204" pitchFamily="34" charset="0"/>
                        </a:rPr>
                        <a:t>(N = 249)</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age, yrs (IQR)</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28 (24-32)</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27 (24-30)</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28 (24-31)</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estimated gestation, wks (IQR)</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31 (29-34)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31 (29-33)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31 (29-34)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gravidity, n (IQR)</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 (2-4)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 (2-4)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 (2-4)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previous live births, n (range)</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(0-9)</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(0-6)</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(0-9)</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Primigravida, n (%)</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16 (12.7)</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 (11.4)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30 (12.0)</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Previous stillbirth, n (%)</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(1.6)</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(1.6)</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 (1.6)</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2942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Other medications,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Herbal/traditional medicine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Supplements and vitamins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Other comedications</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41 (32.5)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48 (38.1)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32 (25.4)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45 (36.6)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 (37.4)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36 (29.3)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86 (34.5)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94 (37.8)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68 (27.3)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CD4+ cell count, cells/mm</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3</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(IQR)</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463 (327-660)</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414 (268-575)</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446 (295-633)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55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HIV-1 RNA, log</a:t>
                      </a:r>
                      <a:r>
                        <a:rPr kumimoji="0" lang="en-US" sz="1400" b="0" i="0" u="none" strike="noStrike" cap="none" normalizeH="0" baseline="-25000" dirty="0">
                          <a:ln>
                            <a:noFill/>
                          </a:ln>
                          <a:solidFill>
                            <a:schemeClr val="bg2">
                              <a:lumMod val="10000"/>
                            </a:schemeClr>
                          </a:solidFill>
                          <a:effectLst/>
                          <a:latin typeface="Calibri" panose="020F0502020204030204" pitchFamily="34" charset="0"/>
                        </a:rPr>
                        <a:t>10</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(IQR)</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4.4 (3.6-4.7)</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 (3.9-4.8)</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4.5 (3.8-4.8)</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5" name="Rectangle 4">
            <a:extLst>
              <a:ext uri="{FF2B5EF4-FFF2-40B4-BE49-F238E27FC236}">
                <a16:creationId xmlns:a16="http://schemas.microsoft.com/office/drawing/2014/main" id="{19B3C945-1514-4C04-BC9C-72582368AE78}"/>
              </a:ext>
            </a:extLst>
          </p:cNvPr>
          <p:cNvSpPr/>
          <p:nvPr/>
        </p:nvSpPr>
        <p:spPr>
          <a:xfrm>
            <a:off x="316460" y="5733256"/>
            <a:ext cx="8504012" cy="261610"/>
          </a:xfrm>
          <a:prstGeom prst="rect">
            <a:avLst/>
          </a:prstGeom>
        </p:spPr>
        <p:txBody>
          <a:bodyPr wrap="square">
            <a:spAutoFit/>
          </a:bodyPr>
          <a:lstStyle/>
          <a:p>
            <a:pPr marL="285750" indent="-285750"/>
            <a:r>
              <a:rPr lang="en-US" altLang="en-US" sz="1100" b="0" dirty="0">
                <a:latin typeface="Calibri" panose="020F0502020204030204" pitchFamily="34" charset="0"/>
              </a:rPr>
              <a:t>No significant differences in alcohol use (19.7%), maternal smoking (5.6%), psychiatric disorders (4.5%), or maternal weight (70 kg) between arms.</a:t>
            </a:r>
          </a:p>
        </p:txBody>
      </p:sp>
      <p:sp>
        <p:nvSpPr>
          <p:cNvPr id="6"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Khoo</a:t>
            </a:r>
            <a:r>
              <a:rPr lang="en-US" altLang="ko-KR" dirty="0">
                <a:solidFill>
                  <a:schemeClr val="tx1"/>
                </a:solidFill>
              </a:rPr>
              <a:t> S, et al. Presented at CROI 2019; Oral abstract #40LB                                                                                                              </a:t>
            </a:r>
            <a:r>
              <a:rPr lang="en-US" altLang="ko-KR" dirty="0" err="1">
                <a:solidFill>
                  <a:schemeClr val="tx1"/>
                </a:solidFill>
              </a:rPr>
              <a:t>Slidecredit:clinicaloptions.com</a:t>
            </a:r>
            <a:r>
              <a:rPr lang="en-US" altLang="ko-KR" dirty="0">
                <a:solidFill>
                  <a:schemeClr val="tx1"/>
                </a:solidFill>
              </a:rPr>
              <a:t> </a:t>
            </a:r>
          </a:p>
        </p:txBody>
      </p:sp>
    </p:spTree>
    <p:extLst>
      <p:ext uri="{BB962C8B-B14F-4D97-AF65-F5344CB8AC3E}">
        <p14:creationId xmlns:p14="http://schemas.microsoft.com/office/powerpoint/2010/main" val="3996981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313178"/>
            <a:ext cx="8712968" cy="4538834"/>
          </a:xfrm>
        </p:spPr>
        <p:txBody>
          <a:bodyPr/>
          <a:lstStyle/>
          <a:p>
            <a:r>
              <a:rPr lang="en-US" sz="1800" b="1" kern="0" dirty="0">
                <a:solidFill>
                  <a:srgbClr val="000000"/>
                </a:solidFill>
                <a:cs typeface="Arial" panose="020B0604020202020204" pitchFamily="34" charset="0"/>
              </a:rPr>
              <a:t>HIV-1 RNA &lt; 50 Copies/mL at Delivery</a:t>
            </a:r>
            <a:endParaRPr lang="ko-KR" altLang="en-US" sz="1800" b="1" dirty="0"/>
          </a:p>
        </p:txBody>
      </p:sp>
      <p:sp>
        <p:nvSpPr>
          <p:cNvPr id="4" name="Title 1"/>
          <p:cNvSpPr>
            <a:spLocks noGrp="1"/>
          </p:cNvSpPr>
          <p:nvPr>
            <p:ph type="title"/>
          </p:nvPr>
        </p:nvSpPr>
        <p:spPr>
          <a:xfrm>
            <a:off x="234894" y="332656"/>
            <a:ext cx="8712968" cy="864096"/>
          </a:xfrm>
        </p:spPr>
        <p:txBody>
          <a:bodyPr/>
          <a:lstStyle/>
          <a:p>
            <a:r>
              <a:rPr lang="en-US" altLang="ko-KR" dirty="0"/>
              <a:t>RCT OF DOLUTEGRAVIR VS EFAVIRENZ-BASED THERAPY INITIATED IN LATE PREGNANCY: DOLPHIN-2</a:t>
            </a:r>
            <a:endParaRPr lang="ko-KR" altLang="en-US" dirty="0"/>
          </a:p>
        </p:txBody>
      </p:sp>
      <p:sp>
        <p:nvSpPr>
          <p:cNvPr id="7" name="TextBox 6">
            <a:extLst>
              <a:ext uri="{FF2B5EF4-FFF2-40B4-BE49-F238E27FC236}">
                <a16:creationId xmlns:a16="http://schemas.microsoft.com/office/drawing/2014/main" id="{F1B01BA2-D7FB-4D11-8D4F-9CF5917E6710}"/>
              </a:ext>
            </a:extLst>
          </p:cNvPr>
          <p:cNvSpPr txBox="1"/>
          <p:nvPr/>
        </p:nvSpPr>
        <p:spPr bwMode="auto">
          <a:xfrm>
            <a:off x="290948" y="5451681"/>
            <a:ext cx="8632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a:latin typeface="Calibri" panose="020F0502020204030204" pitchFamily="34" charset="0"/>
              </a:rPr>
              <a:t>HIV-1 RNA &lt; 1000 copies/mL at delivery: 92.6% in DTG arm vs 82.6% in EFV arm </a:t>
            </a:r>
          </a:p>
          <a:p>
            <a:pPr>
              <a:lnSpc>
                <a:spcPct val="100000"/>
              </a:lnSpc>
              <a:spcBef>
                <a:spcPts val="0"/>
              </a:spcBef>
              <a:spcAft>
                <a:spcPct val="0"/>
              </a:spcAft>
              <a:buClrTx/>
              <a:buFontTx/>
              <a:buNone/>
            </a:pPr>
            <a:r>
              <a:rPr lang="en-US" sz="1600" dirty="0">
                <a:latin typeface="Calibri" panose="020F0502020204030204" pitchFamily="34" charset="0"/>
              </a:rPr>
              <a:t>Median time on ART at delivery: 55 days (IQR: 33-77)</a:t>
            </a:r>
          </a:p>
        </p:txBody>
      </p:sp>
      <p:sp>
        <p:nvSpPr>
          <p:cNvPr id="8"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Khoo</a:t>
            </a:r>
            <a:r>
              <a:rPr lang="en-US" altLang="ko-KR" dirty="0">
                <a:solidFill>
                  <a:schemeClr val="tx1"/>
                </a:solidFill>
              </a:rPr>
              <a:t> S, et al. Presented at CROI 2019; Oral abstract #40LB                                                                                                              </a:t>
            </a:r>
            <a:r>
              <a:rPr lang="en-US" altLang="ko-KR" dirty="0" err="1">
                <a:solidFill>
                  <a:schemeClr val="tx1"/>
                </a:solidFill>
              </a:rPr>
              <a:t>Slidecredit:clinicaloptions.com</a:t>
            </a:r>
            <a:r>
              <a:rPr lang="en-US" altLang="ko-KR" dirty="0">
                <a:solidFill>
                  <a:schemeClr val="tx1"/>
                </a:solidFill>
              </a:rPr>
              <a:t> </a:t>
            </a:r>
          </a:p>
        </p:txBody>
      </p:sp>
      <p:grpSp>
        <p:nvGrpSpPr>
          <p:cNvPr id="9" name="Group 8"/>
          <p:cNvGrpSpPr/>
          <p:nvPr/>
        </p:nvGrpSpPr>
        <p:grpSpPr>
          <a:xfrm>
            <a:off x="154948" y="1358711"/>
            <a:ext cx="8872860" cy="3813703"/>
            <a:chOff x="477407" y="1172500"/>
            <a:chExt cx="11091076" cy="4767128"/>
          </a:xfrm>
        </p:grpSpPr>
        <p:sp>
          <p:nvSpPr>
            <p:cNvPr id="10" name="TextBox 9">
              <a:extLst>
                <a:ext uri="{FF2B5EF4-FFF2-40B4-BE49-F238E27FC236}">
                  <a16:creationId xmlns:a16="http://schemas.microsoft.com/office/drawing/2014/main" id="{A76E172E-6009-4F94-A552-F5C459AF5BBF}"/>
                </a:ext>
              </a:extLst>
            </p:cNvPr>
            <p:cNvSpPr txBox="1"/>
            <p:nvPr/>
          </p:nvSpPr>
          <p:spPr bwMode="auto">
            <a:xfrm>
              <a:off x="2859088" y="1172500"/>
              <a:ext cx="230914" cy="4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1" name="TextBox 10">
              <a:extLst>
                <a:ext uri="{FF2B5EF4-FFF2-40B4-BE49-F238E27FC236}">
                  <a16:creationId xmlns:a16="http://schemas.microsoft.com/office/drawing/2014/main" id="{DAF095F4-A5DE-47FA-B89E-CC09FB4D6CDF}"/>
                </a:ext>
              </a:extLst>
            </p:cNvPr>
            <p:cNvSpPr txBox="1"/>
            <p:nvPr/>
          </p:nvSpPr>
          <p:spPr bwMode="auto">
            <a:xfrm rot="16200000">
              <a:off x="-792573" y="3022682"/>
              <a:ext cx="2943915" cy="40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500" b="1" i="0" u="none" strike="noStrike" kern="0" cap="none" spc="0" normalizeH="0" baseline="0" noProof="0" dirty="0">
                  <a:ln>
                    <a:noFill/>
                  </a:ln>
                  <a:solidFill>
                    <a:srgbClr val="000000"/>
                  </a:solidFill>
                  <a:effectLst/>
                  <a:uLnTx/>
                  <a:uFillTx/>
                  <a:cs typeface="Arial" panose="020B0604020202020204" pitchFamily="34" charset="0"/>
                </a:rPr>
                <a:t>Patients With Outcome (%)</a:t>
              </a:r>
            </a:p>
          </p:txBody>
        </p:sp>
        <p:sp>
          <p:nvSpPr>
            <p:cNvPr id="12" name="TextBox 11">
              <a:extLst>
                <a:ext uri="{FF2B5EF4-FFF2-40B4-BE49-F238E27FC236}">
                  <a16:creationId xmlns:a16="http://schemas.microsoft.com/office/drawing/2014/main" id="{52C66091-6873-4423-BC87-115DA7941D3B}"/>
                </a:ext>
              </a:extLst>
            </p:cNvPr>
            <p:cNvSpPr txBox="1"/>
            <p:nvPr/>
          </p:nvSpPr>
          <p:spPr bwMode="auto">
            <a:xfrm>
              <a:off x="1273737" y="4730355"/>
              <a:ext cx="1074414"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Overall*</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(N = 237)</a:t>
              </a:r>
            </a:p>
          </p:txBody>
        </p:sp>
        <p:sp>
          <p:nvSpPr>
            <p:cNvPr id="13" name="TextBox 12">
              <a:extLst>
                <a:ext uri="{FF2B5EF4-FFF2-40B4-BE49-F238E27FC236}">
                  <a16:creationId xmlns:a16="http://schemas.microsoft.com/office/drawing/2014/main" id="{461F83DC-3110-4DAE-A069-E577A57E84B5}"/>
                </a:ext>
              </a:extLst>
            </p:cNvPr>
            <p:cNvSpPr txBox="1"/>
            <p:nvPr/>
          </p:nvSpPr>
          <p:spPr bwMode="auto">
            <a:xfrm>
              <a:off x="3147886" y="4730355"/>
              <a:ext cx="116684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100,000</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 = 198)</a:t>
              </a:r>
            </a:p>
          </p:txBody>
        </p:sp>
        <p:sp>
          <p:nvSpPr>
            <p:cNvPr id="14" name="TextBox 13">
              <a:extLst>
                <a:ext uri="{FF2B5EF4-FFF2-40B4-BE49-F238E27FC236}">
                  <a16:creationId xmlns:a16="http://schemas.microsoft.com/office/drawing/2014/main" id="{55863C5F-E1B9-40B6-A592-AE87B122D873}"/>
                </a:ext>
              </a:extLst>
            </p:cNvPr>
            <p:cNvSpPr txBox="1"/>
            <p:nvPr/>
          </p:nvSpPr>
          <p:spPr bwMode="auto">
            <a:xfrm>
              <a:off x="4286594" y="4730355"/>
              <a:ext cx="111149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100,000</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 = 39)</a:t>
              </a:r>
            </a:p>
          </p:txBody>
        </p:sp>
        <p:sp>
          <p:nvSpPr>
            <p:cNvPr id="15" name="TextBox 14">
              <a:extLst>
                <a:ext uri="{FF2B5EF4-FFF2-40B4-BE49-F238E27FC236}">
                  <a16:creationId xmlns:a16="http://schemas.microsoft.com/office/drawing/2014/main" id="{6D367854-DD65-4D68-AC4C-ED91ADB62B6D}"/>
                </a:ext>
              </a:extLst>
            </p:cNvPr>
            <p:cNvSpPr txBox="1"/>
            <p:nvPr/>
          </p:nvSpPr>
          <p:spPr bwMode="auto">
            <a:xfrm>
              <a:off x="2934661" y="5285603"/>
              <a:ext cx="272869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BL HIV-1 RNA, </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copies/mL</a:t>
              </a:r>
            </a:p>
          </p:txBody>
        </p:sp>
        <p:cxnSp>
          <p:nvCxnSpPr>
            <p:cNvPr id="16" name="Straight Connector 15">
              <a:extLst>
                <a:ext uri="{FF2B5EF4-FFF2-40B4-BE49-F238E27FC236}">
                  <a16:creationId xmlns:a16="http://schemas.microsoft.com/office/drawing/2014/main" id="{99BE6FEA-AB88-48C8-821F-7464E4F11832}"/>
                </a:ext>
              </a:extLst>
            </p:cNvPr>
            <p:cNvCxnSpPr>
              <a:cxnSpLocks/>
            </p:cNvCxnSpPr>
            <p:nvPr/>
          </p:nvCxnSpPr>
          <p:spPr bwMode="auto">
            <a:xfrm>
              <a:off x="3073135" y="5254123"/>
              <a:ext cx="2460348" cy="0"/>
            </a:xfrm>
            <a:prstGeom prst="line">
              <a:avLst/>
            </a:prstGeom>
            <a:noFill/>
            <a:ln w="28575" cap="flat" cmpd="sng" algn="ctr">
              <a:solidFill>
                <a:srgbClr val="00000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8BF8B781-4E39-40A7-9B84-76093A8C3E42}"/>
                </a:ext>
              </a:extLst>
            </p:cNvPr>
            <p:cNvSpPr txBox="1"/>
            <p:nvPr/>
          </p:nvSpPr>
          <p:spPr bwMode="auto">
            <a:xfrm>
              <a:off x="6123196" y="4730355"/>
              <a:ext cx="12258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200</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 = 206)</a:t>
              </a:r>
            </a:p>
          </p:txBody>
        </p:sp>
        <p:sp>
          <p:nvSpPr>
            <p:cNvPr id="18" name="TextBox 17">
              <a:extLst>
                <a:ext uri="{FF2B5EF4-FFF2-40B4-BE49-F238E27FC236}">
                  <a16:creationId xmlns:a16="http://schemas.microsoft.com/office/drawing/2014/main" id="{D1C2FCE9-0301-4AFC-B8FA-472CFC959EA3}"/>
                </a:ext>
              </a:extLst>
            </p:cNvPr>
            <p:cNvSpPr txBox="1"/>
            <p:nvPr/>
          </p:nvSpPr>
          <p:spPr bwMode="auto">
            <a:xfrm>
              <a:off x="7214456" y="4730355"/>
              <a:ext cx="100984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200</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 = 31)</a:t>
              </a:r>
            </a:p>
          </p:txBody>
        </p:sp>
        <p:sp>
          <p:nvSpPr>
            <p:cNvPr id="19" name="TextBox 18">
              <a:extLst>
                <a:ext uri="{FF2B5EF4-FFF2-40B4-BE49-F238E27FC236}">
                  <a16:creationId xmlns:a16="http://schemas.microsoft.com/office/drawing/2014/main" id="{42BAB7C3-8AF6-4828-AC3B-7390D9ED45BF}"/>
                </a:ext>
              </a:extLst>
            </p:cNvPr>
            <p:cNvSpPr txBox="1"/>
            <p:nvPr/>
          </p:nvSpPr>
          <p:spPr bwMode="auto">
            <a:xfrm>
              <a:off x="5885567" y="5285603"/>
              <a:ext cx="272869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BL CD4+ Cell Count, cells/mm</a:t>
              </a:r>
              <a:r>
                <a:rPr kumimoji="0" lang="en-US" sz="1400" b="1" i="0" u="none" strike="noStrike" kern="0" cap="none" spc="0" normalizeH="0" baseline="30000" noProof="0" dirty="0">
                  <a:ln>
                    <a:noFill/>
                  </a:ln>
                  <a:solidFill>
                    <a:srgbClr val="000000"/>
                  </a:solidFill>
                  <a:effectLst/>
                  <a:uLnTx/>
                  <a:uFillTx/>
                  <a:cs typeface="Arial" panose="020B0604020202020204" pitchFamily="34" charset="0"/>
                </a:rPr>
                <a:t>3</a:t>
              </a:r>
            </a:p>
          </p:txBody>
        </p:sp>
        <p:cxnSp>
          <p:nvCxnSpPr>
            <p:cNvPr id="20" name="Straight Connector 19">
              <a:extLst>
                <a:ext uri="{FF2B5EF4-FFF2-40B4-BE49-F238E27FC236}">
                  <a16:creationId xmlns:a16="http://schemas.microsoft.com/office/drawing/2014/main" id="{DE63BD8F-7B0E-45D9-AB83-A252F8F4DC8F}"/>
                </a:ext>
              </a:extLst>
            </p:cNvPr>
            <p:cNvCxnSpPr>
              <a:cxnSpLocks/>
            </p:cNvCxnSpPr>
            <p:nvPr/>
          </p:nvCxnSpPr>
          <p:spPr bwMode="auto">
            <a:xfrm>
              <a:off x="6024043" y="5254123"/>
              <a:ext cx="2460348" cy="0"/>
            </a:xfrm>
            <a:prstGeom prst="line">
              <a:avLst/>
            </a:prstGeom>
            <a:noFill/>
            <a:ln w="28575" cap="flat" cmpd="sng" algn="ctr">
              <a:solidFill>
                <a:srgbClr val="000000"/>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41C24E8C-9333-46EC-9D6F-75158B3FEB67}"/>
                </a:ext>
              </a:extLst>
            </p:cNvPr>
            <p:cNvSpPr txBox="1"/>
            <p:nvPr/>
          </p:nvSpPr>
          <p:spPr bwMode="auto">
            <a:xfrm>
              <a:off x="9032787" y="4730355"/>
              <a:ext cx="131456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36</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 = 200)</a:t>
              </a:r>
            </a:p>
          </p:txBody>
        </p:sp>
        <p:sp>
          <p:nvSpPr>
            <p:cNvPr id="22" name="TextBox 21">
              <a:extLst>
                <a:ext uri="{FF2B5EF4-FFF2-40B4-BE49-F238E27FC236}">
                  <a16:creationId xmlns:a16="http://schemas.microsoft.com/office/drawing/2014/main" id="{C06995CB-D4D1-4ADE-AFDE-3B819796ECB6}"/>
                </a:ext>
              </a:extLst>
            </p:cNvPr>
            <p:cNvSpPr txBox="1"/>
            <p:nvPr/>
          </p:nvSpPr>
          <p:spPr bwMode="auto">
            <a:xfrm>
              <a:off x="10168107" y="4730355"/>
              <a:ext cx="99461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36</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(n = 37)</a:t>
              </a:r>
            </a:p>
          </p:txBody>
        </p:sp>
        <p:sp>
          <p:nvSpPr>
            <p:cNvPr id="23" name="TextBox 22">
              <a:extLst>
                <a:ext uri="{FF2B5EF4-FFF2-40B4-BE49-F238E27FC236}">
                  <a16:creationId xmlns:a16="http://schemas.microsoft.com/office/drawing/2014/main" id="{514CE921-215E-4618-8ABF-9BAF9022561B}"/>
                </a:ext>
              </a:extLst>
            </p:cNvPr>
            <p:cNvSpPr txBox="1"/>
            <p:nvPr/>
          </p:nvSpPr>
          <p:spPr bwMode="auto">
            <a:xfrm>
              <a:off x="8839784" y="5285603"/>
              <a:ext cx="272869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Gestation, </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panose="020B0604020202020204" pitchFamily="34" charset="0"/>
                </a:rPr>
                <a:t>Wks</a:t>
              </a:r>
            </a:p>
          </p:txBody>
        </p:sp>
        <p:cxnSp>
          <p:nvCxnSpPr>
            <p:cNvPr id="24" name="Straight Connector 23">
              <a:extLst>
                <a:ext uri="{FF2B5EF4-FFF2-40B4-BE49-F238E27FC236}">
                  <a16:creationId xmlns:a16="http://schemas.microsoft.com/office/drawing/2014/main" id="{E07AC65C-68D2-4973-AB17-2FB8DA51001B}"/>
                </a:ext>
              </a:extLst>
            </p:cNvPr>
            <p:cNvCxnSpPr>
              <a:cxnSpLocks/>
            </p:cNvCxnSpPr>
            <p:nvPr/>
          </p:nvCxnSpPr>
          <p:spPr bwMode="auto">
            <a:xfrm>
              <a:off x="8978258" y="5254123"/>
              <a:ext cx="2460348" cy="0"/>
            </a:xfrm>
            <a:prstGeom prst="line">
              <a:avLst/>
            </a:prstGeom>
            <a:noFill/>
            <a:ln w="28575" cap="flat" cmpd="sng" algn="ctr">
              <a:solidFill>
                <a:srgbClr val="000000"/>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id="{08B0A3F0-CF6C-47C0-B58A-8D2A5C0665C5}"/>
                </a:ext>
              </a:extLst>
            </p:cNvPr>
            <p:cNvSpPr txBox="1"/>
            <p:nvPr/>
          </p:nvSpPr>
          <p:spPr bwMode="auto">
            <a:xfrm>
              <a:off x="1313217" y="1891671"/>
              <a:ext cx="1131467"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.0001</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26" name="TextBox 25">
              <a:extLst>
                <a:ext uri="{FF2B5EF4-FFF2-40B4-BE49-F238E27FC236}">
                  <a16:creationId xmlns:a16="http://schemas.microsoft.com/office/drawing/2014/main" id="{B27FCC30-A434-44F3-8BBE-022616C9A829}"/>
                </a:ext>
              </a:extLst>
            </p:cNvPr>
            <p:cNvSpPr txBox="1"/>
            <p:nvPr/>
          </p:nvSpPr>
          <p:spPr bwMode="auto">
            <a:xfrm>
              <a:off x="3184116" y="1780777"/>
              <a:ext cx="1131467"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.0001</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C022CEF5-0BA2-44A2-AF6E-BB09EF69BF5B}"/>
                </a:ext>
              </a:extLst>
            </p:cNvPr>
            <p:cNvSpPr txBox="1"/>
            <p:nvPr/>
          </p:nvSpPr>
          <p:spPr bwMode="auto">
            <a:xfrm>
              <a:off x="4227261" y="2709629"/>
              <a:ext cx="1131467"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.063</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28" name="TextBox 27">
              <a:extLst>
                <a:ext uri="{FF2B5EF4-FFF2-40B4-BE49-F238E27FC236}">
                  <a16:creationId xmlns:a16="http://schemas.microsoft.com/office/drawing/2014/main" id="{D15C4174-0A22-4B48-B888-805405720278}"/>
                </a:ext>
              </a:extLst>
            </p:cNvPr>
            <p:cNvSpPr txBox="1"/>
            <p:nvPr/>
          </p:nvSpPr>
          <p:spPr bwMode="auto">
            <a:xfrm>
              <a:off x="7237774" y="2381354"/>
              <a:ext cx="1131468"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.124</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29" name="TextBox 28">
              <a:extLst>
                <a:ext uri="{FF2B5EF4-FFF2-40B4-BE49-F238E27FC236}">
                  <a16:creationId xmlns:a16="http://schemas.microsoft.com/office/drawing/2014/main" id="{3E8E04CA-6527-485E-A60E-D4A6C335E1B4}"/>
                </a:ext>
              </a:extLst>
            </p:cNvPr>
            <p:cNvSpPr txBox="1"/>
            <p:nvPr/>
          </p:nvSpPr>
          <p:spPr bwMode="auto">
            <a:xfrm>
              <a:off x="6187572" y="1890926"/>
              <a:ext cx="1131467"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.0001</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30" name="TextBox 29">
              <a:extLst>
                <a:ext uri="{FF2B5EF4-FFF2-40B4-BE49-F238E27FC236}">
                  <a16:creationId xmlns:a16="http://schemas.microsoft.com/office/drawing/2014/main" id="{1409C987-0D27-4F59-A35C-F1EC05B3CF8A}"/>
                </a:ext>
              </a:extLst>
            </p:cNvPr>
            <p:cNvSpPr txBox="1"/>
            <p:nvPr/>
          </p:nvSpPr>
          <p:spPr bwMode="auto">
            <a:xfrm>
              <a:off x="9166647" y="1874906"/>
              <a:ext cx="1131468"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&lt; .0001</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31" name="TextBox 30">
              <a:extLst>
                <a:ext uri="{FF2B5EF4-FFF2-40B4-BE49-F238E27FC236}">
                  <a16:creationId xmlns:a16="http://schemas.microsoft.com/office/drawing/2014/main" id="{42DD3544-C50F-4F51-92DA-DB76625AA9F4}"/>
                </a:ext>
              </a:extLst>
            </p:cNvPr>
            <p:cNvSpPr txBox="1"/>
            <p:nvPr/>
          </p:nvSpPr>
          <p:spPr bwMode="auto">
            <a:xfrm>
              <a:off x="10130407" y="2018441"/>
              <a:ext cx="1131467" cy="346249"/>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1" u="none" strike="noStrike" kern="0" cap="none" spc="0" normalizeH="0" baseline="0" noProof="0" dirty="0">
                  <a:ln>
                    <a:noFill/>
                  </a:ln>
                  <a:solidFill>
                    <a:srgbClr val="000000"/>
                  </a:solidFill>
                  <a:effectLst/>
                  <a:uLnTx/>
                  <a:uFillTx/>
                  <a:cs typeface="Arial" panose="020B0604020202020204" pitchFamily="34" charset="0"/>
                </a:rPr>
                <a:t>P </a:t>
              </a:r>
              <a:r>
                <a:rPr kumimoji="0" lang="en-US" sz="1200" b="0" i="0" u="none" strike="noStrike" kern="0" cap="none" spc="0" normalizeH="0" baseline="0" noProof="0" dirty="0">
                  <a:ln>
                    <a:noFill/>
                  </a:ln>
                  <a:solidFill>
                    <a:srgbClr val="000000"/>
                  </a:solidFill>
                  <a:effectLst/>
                  <a:uLnTx/>
                  <a:uFillTx/>
                  <a:cs typeface="Arial" panose="020B0604020202020204" pitchFamily="34" charset="0"/>
                </a:rPr>
                <a:t>= .219</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cxnSp>
          <p:nvCxnSpPr>
            <p:cNvPr id="32" name="Straight Connector 31">
              <a:extLst>
                <a:ext uri="{FF2B5EF4-FFF2-40B4-BE49-F238E27FC236}">
                  <a16:creationId xmlns:a16="http://schemas.microsoft.com/office/drawing/2014/main" id="{188EA6C0-AEDD-458E-B108-3A182E566611}"/>
                </a:ext>
              </a:extLst>
            </p:cNvPr>
            <p:cNvCxnSpPr>
              <a:cxnSpLocks/>
            </p:cNvCxnSpPr>
            <p:nvPr/>
          </p:nvCxnSpPr>
          <p:spPr bwMode="auto">
            <a:xfrm>
              <a:off x="1556151" y="2250054"/>
              <a:ext cx="645166" cy="0"/>
            </a:xfrm>
            <a:prstGeom prst="line">
              <a:avLst/>
            </a:prstGeom>
            <a:noFill/>
            <a:ln w="28575" cap="flat" cmpd="sng" algn="ctr">
              <a:solidFill>
                <a:srgbClr val="0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2DF487F2-56F8-4C94-8FFB-C802667A7DCE}"/>
                </a:ext>
              </a:extLst>
            </p:cNvPr>
            <p:cNvCxnSpPr>
              <a:cxnSpLocks/>
            </p:cNvCxnSpPr>
            <p:nvPr/>
          </p:nvCxnSpPr>
          <p:spPr bwMode="auto">
            <a:xfrm>
              <a:off x="3525322" y="2139160"/>
              <a:ext cx="589759" cy="0"/>
            </a:xfrm>
            <a:prstGeom prst="line">
              <a:avLst/>
            </a:prstGeom>
            <a:noFill/>
            <a:ln w="28575" cap="flat" cmpd="sng" algn="ctr">
              <a:solidFill>
                <a:srgbClr val="00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8EB9280E-062A-4685-8588-2E87267EB23D}"/>
                </a:ext>
              </a:extLst>
            </p:cNvPr>
            <p:cNvCxnSpPr>
              <a:cxnSpLocks/>
            </p:cNvCxnSpPr>
            <p:nvPr/>
          </p:nvCxnSpPr>
          <p:spPr bwMode="auto">
            <a:xfrm>
              <a:off x="4498897" y="3067263"/>
              <a:ext cx="612212" cy="0"/>
            </a:xfrm>
            <a:prstGeom prst="line">
              <a:avLst/>
            </a:prstGeom>
            <a:noFill/>
            <a:ln w="28575" cap="flat"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09FD8C15-9BC3-4693-AB50-B39B8C3EFE6B}"/>
                </a:ext>
              </a:extLst>
            </p:cNvPr>
            <p:cNvCxnSpPr>
              <a:cxnSpLocks/>
            </p:cNvCxnSpPr>
            <p:nvPr/>
          </p:nvCxnSpPr>
          <p:spPr bwMode="auto">
            <a:xfrm>
              <a:off x="6468346" y="2250054"/>
              <a:ext cx="608721" cy="0"/>
            </a:xfrm>
            <a:prstGeom prst="line">
              <a:avLst/>
            </a:prstGeom>
            <a:noFill/>
            <a:ln w="28575" cap="flat" cmpd="sng" algn="ctr">
              <a:solidFill>
                <a:srgbClr val="0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0B5355CB-2CAB-4BD5-8F59-60F28AC6EB18}"/>
                </a:ext>
              </a:extLst>
            </p:cNvPr>
            <p:cNvCxnSpPr>
              <a:cxnSpLocks/>
            </p:cNvCxnSpPr>
            <p:nvPr/>
          </p:nvCxnSpPr>
          <p:spPr bwMode="auto">
            <a:xfrm>
              <a:off x="7487808" y="2736513"/>
              <a:ext cx="550491" cy="0"/>
            </a:xfrm>
            <a:prstGeom prst="line">
              <a:avLst/>
            </a:prstGeom>
            <a:noFill/>
            <a:ln w="28575" cap="flat" cmpd="sng" algn="ctr">
              <a:solidFill>
                <a:srgbClr val="00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F3935F8-4F42-48FC-A029-4B210DB8FEA3}"/>
                </a:ext>
              </a:extLst>
            </p:cNvPr>
            <p:cNvCxnSpPr>
              <a:cxnSpLocks/>
            </p:cNvCxnSpPr>
            <p:nvPr/>
          </p:nvCxnSpPr>
          <p:spPr bwMode="auto">
            <a:xfrm>
              <a:off x="9422951" y="2194263"/>
              <a:ext cx="593883" cy="0"/>
            </a:xfrm>
            <a:prstGeom prst="line">
              <a:avLst/>
            </a:prstGeom>
            <a:noFill/>
            <a:ln w="28575" cap="flat" cmpd="sng" algn="ctr">
              <a:solidFill>
                <a:srgbClr val="00000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CBA8BA0-9F93-4F80-A7AE-A6B117EA6A41}"/>
                </a:ext>
              </a:extLst>
            </p:cNvPr>
            <p:cNvCxnSpPr>
              <a:cxnSpLocks/>
            </p:cNvCxnSpPr>
            <p:nvPr/>
          </p:nvCxnSpPr>
          <p:spPr bwMode="auto">
            <a:xfrm>
              <a:off x="10405365" y="2354507"/>
              <a:ext cx="603619" cy="0"/>
            </a:xfrm>
            <a:prstGeom prst="line">
              <a:avLst/>
            </a:prstGeom>
            <a:noFill/>
            <a:ln w="28575" cap="flat" cmpd="sng" algn="ctr">
              <a:solidFill>
                <a:srgbClr val="00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2D065BF-C358-458C-84E6-AFF1DAB1481A}"/>
                </a:ext>
              </a:extLst>
            </p:cNvPr>
            <p:cNvCxnSpPr>
              <a:cxnSpLocks/>
            </p:cNvCxnSpPr>
            <p:nvPr/>
          </p:nvCxnSpPr>
          <p:spPr bwMode="auto">
            <a:xfrm>
              <a:off x="1201455" y="1811553"/>
              <a:ext cx="94744" cy="0"/>
            </a:xfrm>
            <a:prstGeom prst="line">
              <a:avLst/>
            </a:prstGeom>
            <a:noFill/>
            <a:ln w="28575" cap="flat" cmpd="sng" algn="ctr">
              <a:solidFill>
                <a:srgbClr val="00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A4837E50-9634-4D1B-8AA0-01D0CE41F505}"/>
                </a:ext>
              </a:extLst>
            </p:cNvPr>
            <p:cNvCxnSpPr>
              <a:cxnSpLocks/>
            </p:cNvCxnSpPr>
            <p:nvPr/>
          </p:nvCxnSpPr>
          <p:spPr bwMode="auto">
            <a:xfrm>
              <a:off x="1201454" y="2373455"/>
              <a:ext cx="94744" cy="0"/>
            </a:xfrm>
            <a:prstGeom prst="line">
              <a:avLst/>
            </a:prstGeom>
            <a:noFill/>
            <a:ln w="28575" cap="flat" cmpd="sng" algn="ctr">
              <a:solidFill>
                <a:srgbClr val="000000"/>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7DEA99E-8FBB-460F-9B6D-5D717FB8EA2F}"/>
                </a:ext>
              </a:extLst>
            </p:cNvPr>
            <p:cNvCxnSpPr>
              <a:cxnSpLocks/>
            </p:cNvCxnSpPr>
            <p:nvPr/>
          </p:nvCxnSpPr>
          <p:spPr bwMode="auto">
            <a:xfrm>
              <a:off x="1201454" y="2951446"/>
              <a:ext cx="94744" cy="0"/>
            </a:xfrm>
            <a:prstGeom prst="line">
              <a:avLst/>
            </a:prstGeom>
            <a:noFill/>
            <a:ln w="28575" cap="flat" cmpd="sng" algn="ctr">
              <a:solidFill>
                <a:srgbClr val="000000"/>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282418EC-CA87-4D34-A048-7936BDF7CAF9}"/>
                </a:ext>
              </a:extLst>
            </p:cNvPr>
            <p:cNvCxnSpPr>
              <a:cxnSpLocks/>
            </p:cNvCxnSpPr>
            <p:nvPr/>
          </p:nvCxnSpPr>
          <p:spPr bwMode="auto">
            <a:xfrm>
              <a:off x="1201453" y="3527195"/>
              <a:ext cx="94744" cy="0"/>
            </a:xfrm>
            <a:prstGeom prst="line">
              <a:avLst/>
            </a:prstGeom>
            <a:noFill/>
            <a:ln w="28575" cap="flat" cmpd="sng" algn="ctr">
              <a:solidFill>
                <a:srgbClr val="000000"/>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09F235F-0029-4880-9E60-0BEC0FEBF22B}"/>
                </a:ext>
              </a:extLst>
            </p:cNvPr>
            <p:cNvCxnSpPr>
              <a:cxnSpLocks/>
            </p:cNvCxnSpPr>
            <p:nvPr/>
          </p:nvCxnSpPr>
          <p:spPr bwMode="auto">
            <a:xfrm>
              <a:off x="1201452" y="4094899"/>
              <a:ext cx="94744" cy="0"/>
            </a:xfrm>
            <a:prstGeom prst="line">
              <a:avLst/>
            </a:prstGeom>
            <a:noFill/>
            <a:ln w="28575" cap="flat" cmpd="sng" algn="ctr">
              <a:solidFill>
                <a:srgbClr val="00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7999D93A-CD3B-4FC2-985A-7CD048788BA1}"/>
                </a:ext>
              </a:extLst>
            </p:cNvPr>
            <p:cNvCxnSpPr>
              <a:cxnSpLocks/>
            </p:cNvCxnSpPr>
            <p:nvPr/>
          </p:nvCxnSpPr>
          <p:spPr bwMode="auto">
            <a:xfrm>
              <a:off x="1201452" y="4659906"/>
              <a:ext cx="94744" cy="0"/>
            </a:xfrm>
            <a:prstGeom prst="line">
              <a:avLst/>
            </a:prstGeom>
            <a:noFill/>
            <a:ln w="28575" cap="flat" cmpd="sng" algn="ctr">
              <a:solidFill>
                <a:srgbClr val="000000"/>
              </a:solidFill>
              <a:prstDash val="solid"/>
              <a:round/>
              <a:headEnd type="none" w="med" len="med"/>
              <a:tailEnd type="none" w="med" len="med"/>
            </a:ln>
            <a:effectLst/>
          </p:spPr>
        </p:cxnSp>
        <p:sp>
          <p:nvSpPr>
            <p:cNvPr id="45" name="TextBox 44">
              <a:extLst>
                <a:ext uri="{FF2B5EF4-FFF2-40B4-BE49-F238E27FC236}">
                  <a16:creationId xmlns:a16="http://schemas.microsoft.com/office/drawing/2014/main" id="{8E1AAE2E-848E-4AE7-84FE-4D3FCEA38B8B}"/>
                </a:ext>
              </a:extLst>
            </p:cNvPr>
            <p:cNvSpPr txBox="1"/>
            <p:nvPr/>
          </p:nvSpPr>
          <p:spPr bwMode="auto">
            <a:xfrm>
              <a:off x="647406" y="1626911"/>
              <a:ext cx="5719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100</a:t>
              </a:r>
            </a:p>
          </p:txBody>
        </p:sp>
        <p:sp>
          <p:nvSpPr>
            <p:cNvPr id="46" name="TextBox 45">
              <a:extLst>
                <a:ext uri="{FF2B5EF4-FFF2-40B4-BE49-F238E27FC236}">
                  <a16:creationId xmlns:a16="http://schemas.microsoft.com/office/drawing/2014/main" id="{5CC31C29-99A4-4345-BFFA-8B1122982F79}"/>
                </a:ext>
              </a:extLst>
            </p:cNvPr>
            <p:cNvSpPr txBox="1"/>
            <p:nvPr/>
          </p:nvSpPr>
          <p:spPr bwMode="auto">
            <a:xfrm>
              <a:off x="666694" y="2198193"/>
              <a:ext cx="5719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80</a:t>
              </a:r>
            </a:p>
          </p:txBody>
        </p:sp>
        <p:sp>
          <p:nvSpPr>
            <p:cNvPr id="47" name="TextBox 46">
              <a:extLst>
                <a:ext uri="{FF2B5EF4-FFF2-40B4-BE49-F238E27FC236}">
                  <a16:creationId xmlns:a16="http://schemas.microsoft.com/office/drawing/2014/main" id="{E2330415-E6B9-4379-9683-73464198EE4E}"/>
                </a:ext>
              </a:extLst>
            </p:cNvPr>
            <p:cNvSpPr txBox="1"/>
            <p:nvPr/>
          </p:nvSpPr>
          <p:spPr bwMode="auto">
            <a:xfrm>
              <a:off x="672532" y="2769476"/>
              <a:ext cx="5719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60</a:t>
              </a:r>
            </a:p>
          </p:txBody>
        </p:sp>
        <p:sp>
          <p:nvSpPr>
            <p:cNvPr id="48" name="TextBox 47">
              <a:extLst>
                <a:ext uri="{FF2B5EF4-FFF2-40B4-BE49-F238E27FC236}">
                  <a16:creationId xmlns:a16="http://schemas.microsoft.com/office/drawing/2014/main" id="{3498A4C6-77AF-4029-83C9-4A59F389943C}"/>
                </a:ext>
              </a:extLst>
            </p:cNvPr>
            <p:cNvSpPr txBox="1"/>
            <p:nvPr/>
          </p:nvSpPr>
          <p:spPr bwMode="auto">
            <a:xfrm>
              <a:off x="676921" y="3339959"/>
              <a:ext cx="5719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40</a:t>
              </a:r>
            </a:p>
          </p:txBody>
        </p:sp>
        <p:sp>
          <p:nvSpPr>
            <p:cNvPr id="49" name="TextBox 48">
              <a:extLst>
                <a:ext uri="{FF2B5EF4-FFF2-40B4-BE49-F238E27FC236}">
                  <a16:creationId xmlns:a16="http://schemas.microsoft.com/office/drawing/2014/main" id="{DEDA2936-6663-4E5F-9FD4-55C1DC9FC472}"/>
                </a:ext>
              </a:extLst>
            </p:cNvPr>
            <p:cNvSpPr txBox="1"/>
            <p:nvPr/>
          </p:nvSpPr>
          <p:spPr bwMode="auto">
            <a:xfrm>
              <a:off x="681867" y="3917220"/>
              <a:ext cx="5719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20</a:t>
              </a:r>
            </a:p>
          </p:txBody>
        </p:sp>
        <p:sp>
          <p:nvSpPr>
            <p:cNvPr id="50" name="TextBox 49">
              <a:extLst>
                <a:ext uri="{FF2B5EF4-FFF2-40B4-BE49-F238E27FC236}">
                  <a16:creationId xmlns:a16="http://schemas.microsoft.com/office/drawing/2014/main" id="{FDDD4945-F10F-45BC-A6EE-4B507E108AEF}"/>
                </a:ext>
              </a:extLst>
            </p:cNvPr>
            <p:cNvSpPr txBox="1"/>
            <p:nvPr/>
          </p:nvSpPr>
          <p:spPr bwMode="auto">
            <a:xfrm>
              <a:off x="686257" y="4487703"/>
              <a:ext cx="5719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51" name="Rectangle 50">
              <a:extLst>
                <a:ext uri="{FF2B5EF4-FFF2-40B4-BE49-F238E27FC236}">
                  <a16:creationId xmlns:a16="http://schemas.microsoft.com/office/drawing/2014/main" id="{A590359C-F01F-4C3B-B022-B2FE343797D4}"/>
                </a:ext>
              </a:extLst>
            </p:cNvPr>
            <p:cNvSpPr/>
            <p:nvPr/>
          </p:nvSpPr>
          <p:spPr bwMode="auto">
            <a:xfrm>
              <a:off x="1556151" y="2562934"/>
              <a:ext cx="220452" cy="210828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52" name="Rectangle 51">
              <a:extLst>
                <a:ext uri="{FF2B5EF4-FFF2-40B4-BE49-F238E27FC236}">
                  <a16:creationId xmlns:a16="http://schemas.microsoft.com/office/drawing/2014/main" id="{DB35D38B-0183-45D9-BF4B-ECAF0FD2051B}"/>
                </a:ext>
              </a:extLst>
            </p:cNvPr>
            <p:cNvSpPr/>
            <p:nvPr/>
          </p:nvSpPr>
          <p:spPr bwMode="auto">
            <a:xfrm>
              <a:off x="1846927" y="3446926"/>
              <a:ext cx="220452" cy="1224289"/>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53" name="TextBox 52">
              <a:extLst>
                <a:ext uri="{FF2B5EF4-FFF2-40B4-BE49-F238E27FC236}">
                  <a16:creationId xmlns:a16="http://schemas.microsoft.com/office/drawing/2014/main" id="{4401DF0A-EB78-4C03-B7EF-5771E9D6C0B0}"/>
                </a:ext>
              </a:extLst>
            </p:cNvPr>
            <p:cNvSpPr txBox="1"/>
            <p:nvPr/>
          </p:nvSpPr>
          <p:spPr bwMode="auto">
            <a:xfrm>
              <a:off x="1331543" y="2242111"/>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73.8</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54" name="TextBox 53">
              <a:extLst>
                <a:ext uri="{FF2B5EF4-FFF2-40B4-BE49-F238E27FC236}">
                  <a16:creationId xmlns:a16="http://schemas.microsoft.com/office/drawing/2014/main" id="{49606143-822F-4B23-96D8-48E7F83E5F5C}"/>
                </a:ext>
              </a:extLst>
            </p:cNvPr>
            <p:cNvSpPr txBox="1"/>
            <p:nvPr/>
          </p:nvSpPr>
          <p:spPr bwMode="auto">
            <a:xfrm>
              <a:off x="1675364" y="3127859"/>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42.6</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55" name="Rectangle 54">
              <a:extLst>
                <a:ext uri="{FF2B5EF4-FFF2-40B4-BE49-F238E27FC236}">
                  <a16:creationId xmlns:a16="http://schemas.microsoft.com/office/drawing/2014/main" id="{219BABFA-0789-436E-B102-1E5CF99784D3}"/>
                </a:ext>
              </a:extLst>
            </p:cNvPr>
            <p:cNvSpPr/>
            <p:nvPr/>
          </p:nvSpPr>
          <p:spPr bwMode="auto">
            <a:xfrm>
              <a:off x="3525322" y="2425198"/>
              <a:ext cx="220452" cy="223470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56" name="Rectangle 55">
              <a:extLst>
                <a:ext uri="{FF2B5EF4-FFF2-40B4-BE49-F238E27FC236}">
                  <a16:creationId xmlns:a16="http://schemas.microsoft.com/office/drawing/2014/main" id="{78A87122-01C1-4146-9702-2F58BD3CFC5B}"/>
                </a:ext>
              </a:extLst>
            </p:cNvPr>
            <p:cNvSpPr/>
            <p:nvPr/>
          </p:nvSpPr>
          <p:spPr bwMode="auto">
            <a:xfrm>
              <a:off x="3816098" y="3278335"/>
              <a:ext cx="220452" cy="1381825"/>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57" name="TextBox 56">
              <a:extLst>
                <a:ext uri="{FF2B5EF4-FFF2-40B4-BE49-F238E27FC236}">
                  <a16:creationId xmlns:a16="http://schemas.microsoft.com/office/drawing/2014/main" id="{8A37A0F3-D589-4C8E-966F-E4E739135356}"/>
                </a:ext>
              </a:extLst>
            </p:cNvPr>
            <p:cNvSpPr txBox="1"/>
            <p:nvPr/>
          </p:nvSpPr>
          <p:spPr bwMode="auto">
            <a:xfrm>
              <a:off x="3300716" y="2110066"/>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78.9</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58" name="TextBox 57">
              <a:extLst>
                <a:ext uri="{FF2B5EF4-FFF2-40B4-BE49-F238E27FC236}">
                  <a16:creationId xmlns:a16="http://schemas.microsoft.com/office/drawing/2014/main" id="{0071BF90-D2BE-4782-BC7A-0E3E8033E391}"/>
                </a:ext>
              </a:extLst>
            </p:cNvPr>
            <p:cNvSpPr txBox="1"/>
            <p:nvPr/>
          </p:nvSpPr>
          <p:spPr bwMode="auto">
            <a:xfrm>
              <a:off x="3652056" y="2965194"/>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48.9</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59" name="Rectangle 58">
              <a:extLst>
                <a:ext uri="{FF2B5EF4-FFF2-40B4-BE49-F238E27FC236}">
                  <a16:creationId xmlns:a16="http://schemas.microsoft.com/office/drawing/2014/main" id="{6FA6C272-7119-41E6-AC3D-AB1427C882FA}"/>
                </a:ext>
              </a:extLst>
            </p:cNvPr>
            <p:cNvSpPr/>
            <p:nvPr/>
          </p:nvSpPr>
          <p:spPr bwMode="auto">
            <a:xfrm>
              <a:off x="4507736" y="3402114"/>
              <a:ext cx="220452" cy="1248827"/>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60" name="Rectangle 59">
              <a:extLst>
                <a:ext uri="{FF2B5EF4-FFF2-40B4-BE49-F238E27FC236}">
                  <a16:creationId xmlns:a16="http://schemas.microsoft.com/office/drawing/2014/main" id="{503D4D32-85F0-458C-8033-D6000EC8FC6D}"/>
                </a:ext>
              </a:extLst>
            </p:cNvPr>
            <p:cNvSpPr/>
            <p:nvPr/>
          </p:nvSpPr>
          <p:spPr bwMode="auto">
            <a:xfrm>
              <a:off x="4798512" y="4262159"/>
              <a:ext cx="220452" cy="384558"/>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61" name="TextBox 60">
              <a:extLst>
                <a:ext uri="{FF2B5EF4-FFF2-40B4-BE49-F238E27FC236}">
                  <a16:creationId xmlns:a16="http://schemas.microsoft.com/office/drawing/2014/main" id="{B8D9C4F4-78D8-4A21-99E2-78EF43D282D0}"/>
                </a:ext>
              </a:extLst>
            </p:cNvPr>
            <p:cNvSpPr txBox="1"/>
            <p:nvPr/>
          </p:nvSpPr>
          <p:spPr bwMode="auto">
            <a:xfrm>
              <a:off x="4289946" y="3067917"/>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44.4</a:t>
              </a:r>
            </a:p>
          </p:txBody>
        </p:sp>
        <p:sp>
          <p:nvSpPr>
            <p:cNvPr id="62" name="TextBox 61">
              <a:extLst>
                <a:ext uri="{FF2B5EF4-FFF2-40B4-BE49-F238E27FC236}">
                  <a16:creationId xmlns:a16="http://schemas.microsoft.com/office/drawing/2014/main" id="{BEF2B23A-D7E0-457D-9C56-753389CAC77C}"/>
                </a:ext>
              </a:extLst>
            </p:cNvPr>
            <p:cNvSpPr txBox="1"/>
            <p:nvPr/>
          </p:nvSpPr>
          <p:spPr bwMode="auto">
            <a:xfrm>
              <a:off x="4641287" y="3923046"/>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14.3</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63" name="Rectangle 62">
              <a:extLst>
                <a:ext uri="{FF2B5EF4-FFF2-40B4-BE49-F238E27FC236}">
                  <a16:creationId xmlns:a16="http://schemas.microsoft.com/office/drawing/2014/main" id="{3EE6EEF1-6ABA-413D-A50E-99939CE68643}"/>
                </a:ext>
              </a:extLst>
            </p:cNvPr>
            <p:cNvSpPr/>
            <p:nvPr/>
          </p:nvSpPr>
          <p:spPr bwMode="auto">
            <a:xfrm>
              <a:off x="6479926" y="2509133"/>
              <a:ext cx="220452" cy="215076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64" name="Rectangle 63">
              <a:extLst>
                <a:ext uri="{FF2B5EF4-FFF2-40B4-BE49-F238E27FC236}">
                  <a16:creationId xmlns:a16="http://schemas.microsoft.com/office/drawing/2014/main" id="{A4B91119-9BBA-4E57-A907-9B3AFF904377}"/>
                </a:ext>
              </a:extLst>
            </p:cNvPr>
            <p:cNvSpPr/>
            <p:nvPr/>
          </p:nvSpPr>
          <p:spPr bwMode="auto">
            <a:xfrm>
              <a:off x="6770703" y="3364488"/>
              <a:ext cx="220452" cy="1295672"/>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65" name="TextBox 64">
              <a:extLst>
                <a:ext uri="{FF2B5EF4-FFF2-40B4-BE49-F238E27FC236}">
                  <a16:creationId xmlns:a16="http://schemas.microsoft.com/office/drawing/2014/main" id="{D5B7DAD1-7837-4CD3-9150-56D9249EF8DE}"/>
                </a:ext>
              </a:extLst>
            </p:cNvPr>
            <p:cNvSpPr txBox="1"/>
            <p:nvPr/>
          </p:nvSpPr>
          <p:spPr bwMode="auto">
            <a:xfrm>
              <a:off x="6286016" y="2215536"/>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75.9</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66" name="TextBox 65">
              <a:extLst>
                <a:ext uri="{FF2B5EF4-FFF2-40B4-BE49-F238E27FC236}">
                  <a16:creationId xmlns:a16="http://schemas.microsoft.com/office/drawing/2014/main" id="{5F4BE1F4-C25F-4C08-87C3-26F4A7E4A833}"/>
                </a:ext>
              </a:extLst>
            </p:cNvPr>
            <p:cNvSpPr txBox="1"/>
            <p:nvPr/>
          </p:nvSpPr>
          <p:spPr bwMode="auto">
            <a:xfrm>
              <a:off x="6606659" y="3072708"/>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45.9</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67" name="Rectangle 66">
              <a:extLst>
                <a:ext uri="{FF2B5EF4-FFF2-40B4-BE49-F238E27FC236}">
                  <a16:creationId xmlns:a16="http://schemas.microsoft.com/office/drawing/2014/main" id="{085947CA-AEBC-48AC-B362-D027173A2A4A}"/>
                </a:ext>
              </a:extLst>
            </p:cNvPr>
            <p:cNvSpPr/>
            <p:nvPr/>
          </p:nvSpPr>
          <p:spPr bwMode="auto">
            <a:xfrm>
              <a:off x="7462340" y="3049592"/>
              <a:ext cx="220452" cy="160135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68" name="Rectangle 67">
              <a:extLst>
                <a:ext uri="{FF2B5EF4-FFF2-40B4-BE49-F238E27FC236}">
                  <a16:creationId xmlns:a16="http://schemas.microsoft.com/office/drawing/2014/main" id="{01D4C4CF-7772-47A0-8959-4806D57E94C0}"/>
                </a:ext>
              </a:extLst>
            </p:cNvPr>
            <p:cNvSpPr/>
            <p:nvPr/>
          </p:nvSpPr>
          <p:spPr bwMode="auto">
            <a:xfrm>
              <a:off x="7753116" y="3993124"/>
              <a:ext cx="220452" cy="667036"/>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69" name="TextBox 68">
              <a:extLst>
                <a:ext uri="{FF2B5EF4-FFF2-40B4-BE49-F238E27FC236}">
                  <a16:creationId xmlns:a16="http://schemas.microsoft.com/office/drawing/2014/main" id="{0C843174-1C06-4650-A5F3-6B7905F6C8DD}"/>
                </a:ext>
              </a:extLst>
            </p:cNvPr>
            <p:cNvSpPr txBox="1"/>
            <p:nvPr/>
          </p:nvSpPr>
          <p:spPr bwMode="auto">
            <a:xfrm>
              <a:off x="7244551" y="2720111"/>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57.1</a:t>
              </a:r>
            </a:p>
          </p:txBody>
        </p:sp>
        <p:sp>
          <p:nvSpPr>
            <p:cNvPr id="70" name="TextBox 69">
              <a:extLst>
                <a:ext uri="{FF2B5EF4-FFF2-40B4-BE49-F238E27FC236}">
                  <a16:creationId xmlns:a16="http://schemas.microsoft.com/office/drawing/2014/main" id="{02FADEA7-9A00-4CB4-81A6-858A24A3610F}"/>
                </a:ext>
              </a:extLst>
            </p:cNvPr>
            <p:cNvSpPr txBox="1"/>
            <p:nvPr/>
          </p:nvSpPr>
          <p:spPr bwMode="auto">
            <a:xfrm>
              <a:off x="7595891" y="3634741"/>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23.5</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71" name="Rectangle 70">
              <a:extLst>
                <a:ext uri="{FF2B5EF4-FFF2-40B4-BE49-F238E27FC236}">
                  <a16:creationId xmlns:a16="http://schemas.microsoft.com/office/drawing/2014/main" id="{B5F9DEAF-5AF0-447A-ACAD-21BC6FAD2D8B}"/>
                </a:ext>
              </a:extLst>
            </p:cNvPr>
            <p:cNvSpPr/>
            <p:nvPr/>
          </p:nvSpPr>
          <p:spPr bwMode="auto">
            <a:xfrm>
              <a:off x="9422951" y="2552646"/>
              <a:ext cx="220452" cy="209829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2" name="Rectangle 71">
              <a:extLst>
                <a:ext uri="{FF2B5EF4-FFF2-40B4-BE49-F238E27FC236}">
                  <a16:creationId xmlns:a16="http://schemas.microsoft.com/office/drawing/2014/main" id="{E3A73293-1587-49D3-BB70-A6A2C57AC555}"/>
                </a:ext>
              </a:extLst>
            </p:cNvPr>
            <p:cNvSpPr/>
            <p:nvPr/>
          </p:nvSpPr>
          <p:spPr bwMode="auto">
            <a:xfrm>
              <a:off x="9713727" y="3410885"/>
              <a:ext cx="220452" cy="1240312"/>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3" name="TextBox 72">
              <a:extLst>
                <a:ext uri="{FF2B5EF4-FFF2-40B4-BE49-F238E27FC236}">
                  <a16:creationId xmlns:a16="http://schemas.microsoft.com/office/drawing/2014/main" id="{EBF44193-5B8F-41C8-A495-9C73415A03E7}"/>
                </a:ext>
              </a:extLst>
            </p:cNvPr>
            <p:cNvSpPr txBox="1"/>
            <p:nvPr/>
          </p:nvSpPr>
          <p:spPr bwMode="auto">
            <a:xfrm>
              <a:off x="9198344" y="2224861"/>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74.5</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74" name="TextBox 73">
              <a:extLst>
                <a:ext uri="{FF2B5EF4-FFF2-40B4-BE49-F238E27FC236}">
                  <a16:creationId xmlns:a16="http://schemas.microsoft.com/office/drawing/2014/main" id="{F3CFEC98-9116-4D08-AF76-4ED8B098ACD4}"/>
                </a:ext>
              </a:extLst>
            </p:cNvPr>
            <p:cNvSpPr txBox="1"/>
            <p:nvPr/>
          </p:nvSpPr>
          <p:spPr bwMode="auto">
            <a:xfrm>
              <a:off x="9558207" y="3105013"/>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44.1</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75" name="Rectangle 74">
              <a:extLst>
                <a:ext uri="{FF2B5EF4-FFF2-40B4-BE49-F238E27FC236}">
                  <a16:creationId xmlns:a16="http://schemas.microsoft.com/office/drawing/2014/main" id="{1AA186EB-E7E0-400C-AEFA-945637ED3BD9}"/>
                </a:ext>
              </a:extLst>
            </p:cNvPr>
            <p:cNvSpPr/>
            <p:nvPr/>
          </p:nvSpPr>
          <p:spPr bwMode="auto">
            <a:xfrm>
              <a:off x="10405365" y="2658540"/>
              <a:ext cx="220452" cy="1992401"/>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6" name="Rectangle 75">
              <a:extLst>
                <a:ext uri="{FF2B5EF4-FFF2-40B4-BE49-F238E27FC236}">
                  <a16:creationId xmlns:a16="http://schemas.microsoft.com/office/drawing/2014/main" id="{BA656CCB-EE30-4CB9-9F03-C935C3539EED}"/>
                </a:ext>
              </a:extLst>
            </p:cNvPr>
            <p:cNvSpPr/>
            <p:nvPr/>
          </p:nvSpPr>
          <p:spPr bwMode="auto">
            <a:xfrm>
              <a:off x="10696141" y="3796565"/>
              <a:ext cx="220452" cy="854635"/>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7" name="TextBox 76">
              <a:extLst>
                <a:ext uri="{FF2B5EF4-FFF2-40B4-BE49-F238E27FC236}">
                  <a16:creationId xmlns:a16="http://schemas.microsoft.com/office/drawing/2014/main" id="{197B542E-C42A-4C3B-BA08-14154D78D342}"/>
                </a:ext>
              </a:extLst>
            </p:cNvPr>
            <p:cNvSpPr txBox="1"/>
            <p:nvPr/>
          </p:nvSpPr>
          <p:spPr bwMode="auto">
            <a:xfrm>
              <a:off x="10187576" y="2343981"/>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70.8</a:t>
              </a:r>
            </a:p>
          </p:txBody>
        </p:sp>
        <p:sp>
          <p:nvSpPr>
            <p:cNvPr id="78" name="TextBox 77">
              <a:extLst>
                <a:ext uri="{FF2B5EF4-FFF2-40B4-BE49-F238E27FC236}">
                  <a16:creationId xmlns:a16="http://schemas.microsoft.com/office/drawing/2014/main" id="{202BB215-A71F-4F72-B71F-EFDB4E3D3523}"/>
                </a:ext>
              </a:extLst>
            </p:cNvPr>
            <p:cNvSpPr txBox="1"/>
            <p:nvPr/>
          </p:nvSpPr>
          <p:spPr bwMode="auto">
            <a:xfrm>
              <a:off x="10539187" y="3471069"/>
              <a:ext cx="64695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30.8</a:t>
              </a:r>
              <a:endParaRPr kumimoji="0" lang="en-US" sz="1200" b="0" i="1" u="none" strike="noStrike" kern="0" cap="none" spc="0" normalizeH="0" baseline="0" noProof="0" dirty="0">
                <a:ln>
                  <a:noFill/>
                </a:ln>
                <a:solidFill>
                  <a:srgbClr val="000000"/>
                </a:solidFill>
                <a:effectLst/>
                <a:uLnTx/>
                <a:uFillTx/>
                <a:cs typeface="Arial" panose="020B0604020202020204" pitchFamily="34" charset="0"/>
              </a:endParaRPr>
            </a:p>
          </p:txBody>
        </p:sp>
        <p:sp>
          <p:nvSpPr>
            <p:cNvPr id="79" name="Freeform: Shape 1">
              <a:extLst>
                <a:ext uri="{FF2B5EF4-FFF2-40B4-BE49-F238E27FC236}">
                  <a16:creationId xmlns:a16="http://schemas.microsoft.com/office/drawing/2014/main" id="{FD7B14BA-D109-4903-A92B-1C46A994458F}"/>
                </a:ext>
              </a:extLst>
            </p:cNvPr>
            <p:cNvSpPr/>
            <p:nvPr/>
          </p:nvSpPr>
          <p:spPr bwMode="auto">
            <a:xfrm>
              <a:off x="1284168" y="1802529"/>
              <a:ext cx="10188806" cy="2857378"/>
            </a:xfrm>
            <a:custGeom>
              <a:avLst/>
              <a:gdLst>
                <a:gd name="connsiteX0" fmla="*/ 0 w 10500101"/>
                <a:gd name="connsiteY0" fmla="*/ 0 h 2944678"/>
                <a:gd name="connsiteX1" fmla="*/ 0 w 10500101"/>
                <a:gd name="connsiteY1" fmla="*/ 2944678 h 2944678"/>
                <a:gd name="connsiteX2" fmla="*/ 10500101 w 10500101"/>
                <a:gd name="connsiteY2" fmla="*/ 2944678 h 2944678"/>
              </a:gdLst>
              <a:ahLst/>
              <a:cxnLst>
                <a:cxn ang="0">
                  <a:pos x="connsiteX0" y="connsiteY0"/>
                </a:cxn>
                <a:cxn ang="0">
                  <a:pos x="connsiteX1" y="connsiteY1"/>
                </a:cxn>
                <a:cxn ang="0">
                  <a:pos x="connsiteX2" y="connsiteY2"/>
                </a:cxn>
              </a:cxnLst>
              <a:rect l="l" t="t" r="r" b="b"/>
              <a:pathLst>
                <a:path w="10500101" h="2944678">
                  <a:moveTo>
                    <a:pt x="0" y="0"/>
                  </a:moveTo>
                  <a:lnTo>
                    <a:pt x="0" y="2944678"/>
                  </a:lnTo>
                  <a:lnTo>
                    <a:pt x="10500101" y="2944678"/>
                  </a:lnTo>
                </a:path>
              </a:pathLst>
            </a:custGeom>
            <a:noFill/>
            <a:ln w="28575">
              <a:solidFill>
                <a:srgbClr val="000000"/>
              </a:solidFill>
              <a:miter lim="800000"/>
              <a:headEnd/>
              <a:tailEn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9CD52ABD-02DC-4895-988F-74A173D2D473}"/>
                </a:ext>
              </a:extLst>
            </p:cNvPr>
            <p:cNvGrpSpPr/>
            <p:nvPr/>
          </p:nvGrpSpPr>
          <p:grpSpPr>
            <a:xfrm>
              <a:off x="9848064" y="1262510"/>
              <a:ext cx="1537977" cy="577081"/>
              <a:chOff x="2164403" y="2271963"/>
              <a:chExt cx="1537977" cy="577081"/>
            </a:xfrm>
          </p:grpSpPr>
          <p:sp>
            <p:nvSpPr>
              <p:cNvPr id="86" name="Rectangle 85">
                <a:extLst>
                  <a:ext uri="{FF2B5EF4-FFF2-40B4-BE49-F238E27FC236}">
                    <a16:creationId xmlns:a16="http://schemas.microsoft.com/office/drawing/2014/main" id="{633D9738-C67E-4E17-9209-BF4128EDFD47}"/>
                  </a:ext>
                </a:extLst>
              </p:cNvPr>
              <p:cNvSpPr/>
              <p:nvPr/>
            </p:nvSpPr>
            <p:spPr bwMode="auto">
              <a:xfrm>
                <a:off x="2164403" y="2373514"/>
                <a:ext cx="130764" cy="13076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7" name="Rectangle 86">
                <a:extLst>
                  <a:ext uri="{FF2B5EF4-FFF2-40B4-BE49-F238E27FC236}">
                    <a16:creationId xmlns:a16="http://schemas.microsoft.com/office/drawing/2014/main" id="{1086859C-D3AC-44B7-AC59-8C964B49198C}"/>
                  </a:ext>
                </a:extLst>
              </p:cNvPr>
              <p:cNvSpPr/>
              <p:nvPr/>
            </p:nvSpPr>
            <p:spPr bwMode="auto">
              <a:xfrm>
                <a:off x="2164403" y="2599797"/>
                <a:ext cx="130764" cy="130764"/>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8" name="TextBox 87">
                <a:extLst>
                  <a:ext uri="{FF2B5EF4-FFF2-40B4-BE49-F238E27FC236}">
                    <a16:creationId xmlns:a16="http://schemas.microsoft.com/office/drawing/2014/main" id="{B9C637EA-71D2-4C0B-A821-3FCA00A12885}"/>
                  </a:ext>
                </a:extLst>
              </p:cNvPr>
              <p:cNvSpPr txBox="1"/>
              <p:nvPr/>
            </p:nvSpPr>
            <p:spPr bwMode="auto">
              <a:xfrm>
                <a:off x="2258434" y="2271963"/>
                <a:ext cx="144394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DTG-based ART</a:t>
                </a:r>
              </a:p>
              <a:p>
                <a:pPr marL="0" marR="0" lvl="0" indent="0" defTabSz="91440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EFV-based ART</a:t>
                </a:r>
              </a:p>
            </p:txBody>
          </p:sp>
        </p:grpSp>
        <p:cxnSp>
          <p:nvCxnSpPr>
            <p:cNvPr id="81" name="Straight Connector 80">
              <a:extLst>
                <a:ext uri="{FF2B5EF4-FFF2-40B4-BE49-F238E27FC236}">
                  <a16:creationId xmlns:a16="http://schemas.microsoft.com/office/drawing/2014/main" id="{55A4C947-61D3-4848-A333-21875B52694E}"/>
                </a:ext>
              </a:extLst>
            </p:cNvPr>
            <p:cNvCxnSpPr>
              <a:cxnSpLocks/>
            </p:cNvCxnSpPr>
            <p:nvPr/>
          </p:nvCxnSpPr>
          <p:spPr bwMode="auto">
            <a:xfrm rot="5400000">
              <a:off x="11437474" y="4707249"/>
              <a:ext cx="70998" cy="0"/>
            </a:xfrm>
            <a:prstGeom prst="line">
              <a:avLst/>
            </a:prstGeom>
            <a:noFill/>
            <a:ln w="28575" cap="flat" cmpd="sng" algn="ctr">
              <a:solidFill>
                <a:srgbClr val="000000"/>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D6D9A4FC-E2DD-4ACA-9258-427B8A2E2724}"/>
                </a:ext>
              </a:extLst>
            </p:cNvPr>
            <p:cNvCxnSpPr>
              <a:cxnSpLocks/>
            </p:cNvCxnSpPr>
            <p:nvPr/>
          </p:nvCxnSpPr>
          <p:spPr bwMode="auto">
            <a:xfrm rot="5400000">
              <a:off x="8682698" y="4707248"/>
              <a:ext cx="70998" cy="0"/>
            </a:xfrm>
            <a:prstGeom prst="line">
              <a:avLst/>
            </a:prstGeom>
            <a:noFill/>
            <a:ln w="28575" cap="flat" cmpd="sng" algn="ctr">
              <a:solidFill>
                <a:srgbClr val="000000"/>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40530AA1-3FDD-400B-9FCC-38F6A308A74E}"/>
                </a:ext>
              </a:extLst>
            </p:cNvPr>
            <p:cNvCxnSpPr>
              <a:cxnSpLocks/>
            </p:cNvCxnSpPr>
            <p:nvPr/>
          </p:nvCxnSpPr>
          <p:spPr bwMode="auto">
            <a:xfrm rot="5400000">
              <a:off x="5672251" y="4707248"/>
              <a:ext cx="70998" cy="0"/>
            </a:xfrm>
            <a:prstGeom prst="line">
              <a:avLst/>
            </a:prstGeom>
            <a:noFill/>
            <a:ln w="28575" cap="flat" cmpd="sng" algn="ctr">
              <a:solidFill>
                <a:srgbClr val="00000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A0BEF36-2840-4BA1-8EC2-8EA9B7DDB67F}"/>
                </a:ext>
              </a:extLst>
            </p:cNvPr>
            <p:cNvCxnSpPr>
              <a:cxnSpLocks/>
            </p:cNvCxnSpPr>
            <p:nvPr/>
          </p:nvCxnSpPr>
          <p:spPr bwMode="auto">
            <a:xfrm rot="5400000">
              <a:off x="2688240" y="4707247"/>
              <a:ext cx="70998" cy="0"/>
            </a:xfrm>
            <a:prstGeom prst="line">
              <a:avLst/>
            </a:prstGeom>
            <a:noFill/>
            <a:ln w="28575" cap="flat" cmpd="sng" algn="ctr">
              <a:solidFill>
                <a:srgbClr val="000000"/>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AD55B346-BB49-4D22-87EC-DFF2F2A6351B}"/>
                </a:ext>
              </a:extLst>
            </p:cNvPr>
            <p:cNvCxnSpPr>
              <a:cxnSpLocks/>
            </p:cNvCxnSpPr>
            <p:nvPr/>
          </p:nvCxnSpPr>
          <p:spPr bwMode="auto">
            <a:xfrm rot="5400000">
              <a:off x="1251817" y="4707247"/>
              <a:ext cx="70998" cy="0"/>
            </a:xfrm>
            <a:prstGeom prst="line">
              <a:avLst/>
            </a:prstGeom>
            <a:noFill/>
            <a:ln w="28575"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3234815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altLang="ko-KR" sz="1800" b="1" dirty="0"/>
              <a:t>Mother-to-Child Transmission</a:t>
            </a:r>
          </a:p>
          <a:p>
            <a:pPr marL="288000" indent="-285750">
              <a:buFont typeface="Wingdings" panose="05000000000000000000" pitchFamily="2" charset="2"/>
              <a:buChar char="§"/>
            </a:pPr>
            <a:r>
              <a:rPr lang="en-US" altLang="ko-KR" sz="1800" dirty="0"/>
              <a:t>Infant transmissions: 3 in DTG arm vs 0 in EFV arm</a:t>
            </a:r>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marL="285750" indent="-285750">
              <a:buFont typeface="Wingdings" panose="05000000000000000000" pitchFamily="2" charset="2"/>
              <a:buChar char="§"/>
            </a:pPr>
            <a:endParaRPr lang="en-US" altLang="ko-KR" sz="1800" dirty="0"/>
          </a:p>
          <a:p>
            <a:pPr>
              <a:spcAft>
                <a:spcPts val="600"/>
              </a:spcAft>
            </a:pPr>
            <a:r>
              <a:rPr lang="en-US" altLang="ko-KR" sz="1800" b="1" dirty="0"/>
              <a:t>Infant Safety</a:t>
            </a:r>
            <a:endParaRPr lang="ko-KR" altLang="en-US" sz="1800" b="1" dirty="0"/>
          </a:p>
          <a:p>
            <a:pPr marL="342900" indent="-342900">
              <a:buFont typeface="Wingdings" panose="05000000000000000000" pitchFamily="2" charset="2"/>
              <a:buChar char="§"/>
            </a:pPr>
            <a:r>
              <a:rPr lang="en-US" altLang="ko-KR" sz="1800" dirty="0"/>
              <a:t>No difference between groups</a:t>
            </a:r>
          </a:p>
          <a:p>
            <a:r>
              <a:rPr lang="en-US" altLang="ko-KR" sz="1800" dirty="0"/>
              <a:t>	</a:t>
            </a:r>
          </a:p>
          <a:p>
            <a:endParaRPr lang="ko-KR" altLang="en-US" sz="1800" b="1" dirty="0"/>
          </a:p>
        </p:txBody>
      </p:sp>
      <p:sp>
        <p:nvSpPr>
          <p:cNvPr id="4" name="Title 1"/>
          <p:cNvSpPr>
            <a:spLocks noGrp="1"/>
          </p:cNvSpPr>
          <p:nvPr>
            <p:ph type="title"/>
          </p:nvPr>
        </p:nvSpPr>
        <p:spPr>
          <a:xfrm>
            <a:off x="234894" y="332656"/>
            <a:ext cx="8712968" cy="864096"/>
          </a:xfrm>
        </p:spPr>
        <p:txBody>
          <a:bodyPr/>
          <a:lstStyle/>
          <a:p>
            <a:r>
              <a:rPr lang="en-US" altLang="ko-KR" dirty="0"/>
              <a:t>RCT OF DOLUTEGRAVIR VS EFAVIRENZ-BASED THERAPY INITIATED IN LATE PREGNANCY: DOLPHIN-2</a:t>
            </a:r>
            <a:endParaRPr lang="ko-KR" altLang="en-US" dirty="0"/>
          </a:p>
        </p:txBody>
      </p:sp>
      <p:graphicFrame>
        <p:nvGraphicFramePr>
          <p:cNvPr id="5" name="Table 4"/>
          <p:cNvGraphicFramePr>
            <a:graphicFrameLocks noGrp="1"/>
          </p:cNvGraphicFramePr>
          <p:nvPr>
            <p:extLst/>
          </p:nvPr>
        </p:nvGraphicFramePr>
        <p:xfrm>
          <a:off x="323528" y="2060848"/>
          <a:ext cx="8568951" cy="2651840"/>
        </p:xfrm>
        <a:graphic>
          <a:graphicData uri="http://schemas.openxmlformats.org/drawingml/2006/table">
            <a:tbl>
              <a:tblPr firstRow="1" bandRow="1">
                <a:tableStyleId>{21E4AEA4-8DFA-4A89-87EB-49C32662AFE0}</a:tableStyleId>
              </a:tblPr>
              <a:tblGrid>
                <a:gridCol w="5097048">
                  <a:extLst>
                    <a:ext uri="{9D8B030D-6E8A-4147-A177-3AD203B41FA5}">
                      <a16:colId xmlns:a16="http://schemas.microsoft.com/office/drawing/2014/main" val="20000"/>
                    </a:ext>
                  </a:extLst>
                </a:gridCol>
                <a:gridCol w="1157301">
                  <a:extLst>
                    <a:ext uri="{9D8B030D-6E8A-4147-A177-3AD203B41FA5}">
                      <a16:colId xmlns:a16="http://schemas.microsoft.com/office/drawing/2014/main" val="20001"/>
                    </a:ext>
                  </a:extLst>
                </a:gridCol>
                <a:gridCol w="1157301">
                  <a:extLst>
                    <a:ext uri="{9D8B030D-6E8A-4147-A177-3AD203B41FA5}">
                      <a16:colId xmlns:a16="http://schemas.microsoft.com/office/drawing/2014/main" val="20002"/>
                    </a:ext>
                  </a:extLst>
                </a:gridCol>
                <a:gridCol w="1157301">
                  <a:extLst>
                    <a:ext uri="{9D8B030D-6E8A-4147-A177-3AD203B41FA5}">
                      <a16:colId xmlns:a16="http://schemas.microsoft.com/office/drawing/2014/main" val="20003"/>
                    </a:ext>
                  </a:extLst>
                </a:gridCol>
              </a:tblGrid>
              <a:tr h="1194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bg1"/>
                          </a:solidFill>
                          <a:effectLst/>
                          <a:latin typeface="Calibri" panose="020F0502020204030204" pitchFamily="34" charset="0"/>
                        </a:rPr>
                        <a:t>Characteristic of Transmission Event in DTG Arm</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MTCT #1</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MTCT #2</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MTCT #3</a:t>
                      </a:r>
                    </a:p>
                  </a:txBody>
                  <a:tcPr marL="121699" marR="121699"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4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Gestation at enrollment, wks</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32</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32</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30</a:t>
                      </a:r>
                    </a:p>
                  </a:txBody>
                  <a:tcPr marL="121699" marR="121699" marT="45728" marB="45728"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4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ART exposure before delivery, days</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35</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32</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24</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304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Time from delivery to first PCR positivity for infant, days</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72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Maternal HIV-1 RNA, copies/mL</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Baseline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7</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Delivery</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48,969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5211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29</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32,844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31,354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200</a:t>
                      </a:r>
                    </a:p>
                  </a:txBody>
                  <a:tcPr marL="121699" marR="121699"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Khoo</a:t>
            </a:r>
            <a:r>
              <a:rPr lang="en-US" altLang="ko-KR" dirty="0">
                <a:solidFill>
                  <a:schemeClr val="tx1"/>
                </a:solidFill>
              </a:rPr>
              <a:t> S, et al. Presented at CROI 2019; Oral abstract #40LB                                                                                                              </a:t>
            </a:r>
            <a:r>
              <a:rPr lang="en-US" altLang="ko-KR" dirty="0" err="1">
                <a:solidFill>
                  <a:schemeClr val="tx1"/>
                </a:solidFill>
              </a:rPr>
              <a:t>Slidecredit:clinicaloptions.com</a:t>
            </a:r>
            <a:r>
              <a:rPr lang="en-US" altLang="ko-KR" dirty="0">
                <a:solidFill>
                  <a:schemeClr val="tx1"/>
                </a:solidFill>
              </a:rPr>
              <a:t> </a:t>
            </a:r>
          </a:p>
        </p:txBody>
      </p:sp>
    </p:spTree>
    <p:extLst>
      <p:ext uri="{BB962C8B-B14F-4D97-AF65-F5344CB8AC3E}">
        <p14:creationId xmlns:p14="http://schemas.microsoft.com/office/powerpoint/2010/main" val="160757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altLang="ko-KR" sz="1800" b="1" dirty="0"/>
              <a:t>Conclusions</a:t>
            </a:r>
          </a:p>
          <a:p>
            <a:pPr marL="342900" indent="-342900">
              <a:spcAft>
                <a:spcPts val="600"/>
              </a:spcAft>
              <a:buFont typeface="Wingdings" panose="05000000000000000000" pitchFamily="2" charset="2"/>
              <a:buChar char="§"/>
            </a:pPr>
            <a:r>
              <a:rPr lang="en-US" altLang="ko-KR" sz="1800" dirty="0"/>
              <a:t>DTG-based therapy conferred more rapid </a:t>
            </a:r>
            <a:r>
              <a:rPr lang="en-US" altLang="ko-KR" sz="1800" dirty="0" err="1"/>
              <a:t>virologic</a:t>
            </a:r>
            <a:r>
              <a:rPr lang="en-US" altLang="ko-KR" sz="1800" dirty="0"/>
              <a:t> suppression vs EFV-based therapy</a:t>
            </a:r>
          </a:p>
          <a:p>
            <a:pPr marL="714375" indent="-357188">
              <a:spcAft>
                <a:spcPts val="600"/>
              </a:spcAft>
              <a:buFont typeface="Calibri" panose="020F0502020204030204" pitchFamily="34" charset="0"/>
              <a:buChar char="‒"/>
            </a:pPr>
            <a:r>
              <a:rPr lang="en-US" altLang="ko-KR" sz="1800" dirty="0"/>
              <a:t>HIV-1 RNA &lt; 50 copies/mL at delivery: 73.8% vs 42.6%, respectively (P &lt; .0001)</a:t>
            </a:r>
          </a:p>
          <a:p>
            <a:pPr marL="714375" indent="-357188">
              <a:spcAft>
                <a:spcPts val="1200"/>
              </a:spcAft>
              <a:buFont typeface="Calibri" panose="020F0502020204030204" pitchFamily="34" charset="0"/>
              <a:buChar char="‒"/>
            </a:pPr>
            <a:r>
              <a:rPr lang="en-US" altLang="ko-KR" sz="1800" dirty="0"/>
              <a:t>3 MTCT events (all in DTG arm) likely to have occurred in utero </a:t>
            </a:r>
          </a:p>
          <a:p>
            <a:pPr marL="342900" indent="-342900">
              <a:spcAft>
                <a:spcPts val="600"/>
              </a:spcAft>
              <a:buFont typeface="Wingdings" panose="05000000000000000000" pitchFamily="2" charset="2"/>
              <a:buChar char="§"/>
            </a:pPr>
            <a:r>
              <a:rPr lang="en-US" altLang="ko-KR" sz="1800" dirty="0"/>
              <a:t>DTG-based therapy well tolerated</a:t>
            </a:r>
          </a:p>
          <a:p>
            <a:pPr marL="714375" indent="-357188">
              <a:spcAft>
                <a:spcPts val="1200"/>
              </a:spcAft>
              <a:buFont typeface="Calibri" panose="020F0502020204030204" pitchFamily="34" charset="0"/>
              <a:buChar char="‒"/>
            </a:pPr>
            <a:r>
              <a:rPr lang="en-US" altLang="ko-KR" sz="1800" dirty="0"/>
              <a:t>4 stillbirths in DTG arm associated with recognized risk factors, and unlikely ART-related </a:t>
            </a:r>
          </a:p>
          <a:p>
            <a:pPr marL="342900" indent="-342900">
              <a:buFont typeface="Wingdings" panose="05000000000000000000" pitchFamily="2" charset="2"/>
              <a:buChar char="§"/>
            </a:pPr>
            <a:r>
              <a:rPr lang="en-US" altLang="ko-KR" sz="1800" dirty="0"/>
              <a:t>Stillbirths, infant deaths &amp; infections illustrate poor outcomes in this population despite use of ART and regardless of assigned therapy</a:t>
            </a:r>
          </a:p>
          <a:p>
            <a:endParaRPr lang="ko-KR" altLang="en-US" sz="1800" dirty="0"/>
          </a:p>
        </p:txBody>
      </p:sp>
      <p:sp>
        <p:nvSpPr>
          <p:cNvPr id="4" name="Title 1"/>
          <p:cNvSpPr>
            <a:spLocks noGrp="1"/>
          </p:cNvSpPr>
          <p:nvPr>
            <p:ph type="title"/>
          </p:nvPr>
        </p:nvSpPr>
        <p:spPr>
          <a:xfrm>
            <a:off x="234894" y="332656"/>
            <a:ext cx="8712968" cy="864096"/>
          </a:xfrm>
        </p:spPr>
        <p:txBody>
          <a:bodyPr/>
          <a:lstStyle/>
          <a:p>
            <a:r>
              <a:rPr lang="en-US" altLang="ko-KR" dirty="0"/>
              <a:t>RCT OF DOLUTEGRAVIR VS EFAVIRENZ-BASED THERAPY INITIATED IN LATE PREGNANCY: DOLPHIN-2</a:t>
            </a:r>
            <a:endParaRPr lang="ko-KR" altLang="en-US" dirty="0"/>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Khoo</a:t>
            </a:r>
            <a:r>
              <a:rPr lang="en-US" altLang="ko-KR" dirty="0">
                <a:solidFill>
                  <a:schemeClr val="tx1"/>
                </a:solidFill>
              </a:rPr>
              <a:t> S, et al. Presented at CROI 2019; Oral abstract #40LB</a:t>
            </a:r>
          </a:p>
        </p:txBody>
      </p:sp>
    </p:spTree>
    <p:extLst>
      <p:ext uri="{BB962C8B-B14F-4D97-AF65-F5344CB8AC3E}">
        <p14:creationId xmlns:p14="http://schemas.microsoft.com/office/powerpoint/2010/main" val="3228087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NEONATAL ART &lt; 7 DAYS VS 7-28 DAYS </a:t>
            </a:r>
            <a:br>
              <a:rPr lang="en-US" altLang="ko-KR" dirty="0"/>
            </a:br>
            <a:r>
              <a:rPr lang="en-US" altLang="ko-KR" dirty="0"/>
              <a:t>REDUCED TIME TO SUPPRESSION</a:t>
            </a:r>
            <a:endParaRPr lang="ko-KR" altLang="en-US" dirty="0"/>
          </a:p>
        </p:txBody>
      </p:sp>
      <p:sp>
        <p:nvSpPr>
          <p:cNvPr id="3" name="Content Placeholder 2"/>
          <p:cNvSpPr>
            <a:spLocks noGrp="1"/>
          </p:cNvSpPr>
          <p:nvPr>
            <p:ph idx="1"/>
          </p:nvPr>
        </p:nvSpPr>
        <p:spPr/>
        <p:txBody>
          <a:bodyPr/>
          <a:lstStyle/>
          <a:p>
            <a:pPr marL="357188" indent="-357188">
              <a:spcAft>
                <a:spcPts val="1200"/>
              </a:spcAft>
            </a:pPr>
            <a:r>
              <a:rPr lang="en-US" altLang="ko-KR" sz="2000" b="1" dirty="0"/>
              <a:t>Objective: </a:t>
            </a:r>
            <a:r>
              <a:rPr lang="en-US" altLang="ko-KR" sz="2000" dirty="0"/>
              <a:t>To study whether HIV-perinatally-infected neonates initiating ART within &lt;7 days of life have better long-term clinical and </a:t>
            </a:r>
            <a:r>
              <a:rPr lang="en-US" altLang="ko-KR" sz="2000" dirty="0" err="1"/>
              <a:t>virological</a:t>
            </a:r>
            <a:r>
              <a:rPr lang="en-US" altLang="ko-KR" sz="2000" dirty="0"/>
              <a:t> responses than those treated ≥7 days and ≤28 days of life.</a:t>
            </a:r>
          </a:p>
          <a:p>
            <a:pPr>
              <a:spcAft>
                <a:spcPts val="600"/>
              </a:spcAft>
            </a:pPr>
            <a:r>
              <a:rPr lang="en-US" altLang="ko-KR" sz="2000" b="1" dirty="0"/>
              <a:t>Subjects: </a:t>
            </a:r>
            <a:r>
              <a:rPr lang="en-US" altLang="ko-KR" sz="2000" dirty="0"/>
              <a:t>44 children (median follow-up:11.5 years)</a:t>
            </a:r>
          </a:p>
          <a:p>
            <a:pPr marL="342900" indent="-342900">
              <a:spcAft>
                <a:spcPts val="600"/>
              </a:spcAft>
              <a:buFont typeface="Wingdings" panose="05000000000000000000" pitchFamily="2" charset="2"/>
              <a:buChar char="§"/>
            </a:pPr>
            <a:r>
              <a:rPr lang="en-US" altLang="ko-KR" sz="2000" dirty="0"/>
              <a:t>57% female, 35% preterm, 68% </a:t>
            </a:r>
            <a:r>
              <a:rPr lang="en-US" altLang="ko-KR" sz="2000" dirty="0" err="1"/>
              <a:t>interpartum</a:t>
            </a:r>
            <a:r>
              <a:rPr lang="en-US" altLang="ko-KR" sz="2000" dirty="0"/>
              <a:t> prophylaxis</a:t>
            </a:r>
          </a:p>
          <a:p>
            <a:pPr marL="342900" indent="-342900">
              <a:spcAft>
                <a:spcPts val="600"/>
              </a:spcAft>
              <a:buFont typeface="Wingdings" panose="05000000000000000000" pitchFamily="2" charset="2"/>
              <a:buChar char="§"/>
            </a:pPr>
            <a:r>
              <a:rPr lang="en-US" altLang="ko-KR" sz="2000" dirty="0"/>
              <a:t>Children aged 15.5 [0.00;24.2] days at ART initiation</a:t>
            </a:r>
          </a:p>
          <a:p>
            <a:pPr marL="342900" indent="-342900">
              <a:spcAft>
                <a:spcPts val="1200"/>
              </a:spcAft>
              <a:buFont typeface="Wingdings" panose="05000000000000000000" pitchFamily="2" charset="2"/>
              <a:buChar char="§"/>
            </a:pPr>
            <a:r>
              <a:rPr lang="en-US" altLang="ko-KR" sz="2000" dirty="0"/>
              <a:t>CD4 total 2766 [2126;3368], CD4:CD8 2.5[1.6;3.1], and log</a:t>
            </a:r>
            <a:r>
              <a:rPr lang="en-US" altLang="ko-KR" sz="2000" baseline="-25000" dirty="0"/>
              <a:t>10</a:t>
            </a:r>
            <a:r>
              <a:rPr lang="en-US" altLang="ko-KR" sz="2000" dirty="0"/>
              <a:t>VL 4.2[2.9;5.2] copies/ml</a:t>
            </a:r>
          </a:p>
          <a:p>
            <a:pPr marL="357188" indent="-357188"/>
            <a:r>
              <a:rPr lang="en-US" altLang="ko-KR" sz="2000" b="1" dirty="0"/>
              <a:t>Assessments: </a:t>
            </a:r>
            <a:r>
              <a:rPr lang="en-US" altLang="ko-KR" sz="2000" dirty="0"/>
              <a:t>mortality, progression to AIDS,  time to </a:t>
            </a:r>
            <a:r>
              <a:rPr lang="en-US" altLang="ko-KR" sz="2000" dirty="0" err="1"/>
              <a:t>virological</a:t>
            </a:r>
            <a:r>
              <a:rPr lang="en-US" altLang="ko-KR" sz="2000" dirty="0"/>
              <a:t> suppression, time to </a:t>
            </a:r>
            <a:r>
              <a:rPr lang="en-US" altLang="ko-KR" sz="2000" dirty="0" err="1"/>
              <a:t>virological</a:t>
            </a:r>
            <a:r>
              <a:rPr lang="en-US" altLang="ko-KR" sz="2000" dirty="0"/>
              <a:t> failure, and proportion of time suppressed.</a:t>
            </a:r>
          </a:p>
          <a:p>
            <a:endParaRPr lang="ko-KR" altLang="en-US" sz="2000"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a:solidFill>
                  <a:schemeClr val="tx1"/>
                </a:solidFill>
              </a:rPr>
              <a:t>Dominquez-Rodriguez  S, et al. Presented at CROI 2019; Oral abstract #44</a:t>
            </a:r>
          </a:p>
        </p:txBody>
      </p:sp>
    </p:spTree>
    <p:extLst>
      <p:ext uri="{BB962C8B-B14F-4D97-AF65-F5344CB8AC3E}">
        <p14:creationId xmlns:p14="http://schemas.microsoft.com/office/powerpoint/2010/main" val="1681588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864096"/>
          </a:xfrm>
        </p:spPr>
        <p:txBody>
          <a:bodyPr/>
          <a:lstStyle/>
          <a:p>
            <a:r>
              <a:rPr lang="en-US" altLang="ko-KR" dirty="0"/>
              <a:t>NEONATAL ART &lt; 7 DAYS VS 7-28 DAYS REDUCED TIME TO SUPPRESSION</a:t>
            </a:r>
            <a:endParaRPr lang="ko-KR" altLang="en-US" dirty="0"/>
          </a:p>
        </p:txBody>
      </p:sp>
      <p:sp>
        <p:nvSpPr>
          <p:cNvPr id="3" name="Content Placeholder 2"/>
          <p:cNvSpPr>
            <a:spLocks noGrp="1"/>
          </p:cNvSpPr>
          <p:nvPr>
            <p:ph idx="1"/>
          </p:nvPr>
        </p:nvSpPr>
        <p:spPr>
          <a:xfrm>
            <a:off x="234894" y="980728"/>
            <a:ext cx="8712968" cy="5184577"/>
          </a:xfrm>
        </p:spPr>
        <p:txBody>
          <a:bodyPr/>
          <a:lstStyle/>
          <a:p>
            <a:pPr>
              <a:spcAft>
                <a:spcPts val="600"/>
              </a:spcAft>
            </a:pPr>
            <a:r>
              <a:rPr lang="en-US" altLang="ko-KR" sz="1800" b="1" dirty="0"/>
              <a:t>Results: </a:t>
            </a:r>
          </a:p>
          <a:p>
            <a:pPr marL="285750" indent="-285750">
              <a:spcAft>
                <a:spcPts val="600"/>
              </a:spcAft>
              <a:buFont typeface="Wingdings" panose="05000000000000000000" pitchFamily="2" charset="2"/>
              <a:buChar char="§"/>
            </a:pPr>
            <a:r>
              <a:rPr lang="en-US" altLang="ko-KR" sz="1800" dirty="0"/>
              <a:t>VL was higher in children treated &lt;7 days (log</a:t>
            </a:r>
            <a:r>
              <a:rPr lang="en-US" altLang="ko-KR" sz="1800" baseline="-25000" dirty="0"/>
              <a:t>10</a:t>
            </a:r>
            <a:r>
              <a:rPr lang="en-US" altLang="ko-KR" sz="1800" dirty="0"/>
              <a:t>VL 4.4 [4.2;5.4] vs 3.3 [2.9;4.4], p=0.018)</a:t>
            </a:r>
          </a:p>
          <a:p>
            <a:pPr marL="285750" indent="-285750">
              <a:spcAft>
                <a:spcPts val="600"/>
              </a:spcAft>
              <a:buFont typeface="Wingdings" panose="05000000000000000000" pitchFamily="2" charset="2"/>
              <a:buChar char="§"/>
            </a:pPr>
            <a:r>
              <a:rPr lang="en-US" altLang="ko-KR" sz="1800" dirty="0"/>
              <a:t>Participants had 2.9 ±1.8 ART regimen switches, 26% progressed to AIDS</a:t>
            </a:r>
          </a:p>
          <a:p>
            <a:pPr marL="285750" indent="-285750">
              <a:spcAft>
                <a:spcPts val="600"/>
              </a:spcAft>
              <a:buFont typeface="Wingdings" panose="05000000000000000000" pitchFamily="2" charset="2"/>
              <a:buChar char="§"/>
            </a:pPr>
            <a:r>
              <a:rPr lang="en-US" altLang="ko-KR" sz="1800" dirty="0"/>
              <a:t>83% 36/44 ever had VL≤50 </a:t>
            </a:r>
          </a:p>
          <a:p>
            <a:pPr marL="285750" indent="-285750">
              <a:spcAft>
                <a:spcPts val="600"/>
              </a:spcAft>
              <a:buFont typeface="Wingdings" panose="05000000000000000000" pitchFamily="2" charset="2"/>
              <a:buChar char="§"/>
            </a:pPr>
            <a:r>
              <a:rPr lang="en-US" altLang="ko-KR" sz="1800" dirty="0"/>
              <a:t>Time to VS: 0.57[0.25;1.04] years</a:t>
            </a:r>
          </a:p>
          <a:p>
            <a:pPr marL="285750" indent="-285750">
              <a:spcAft>
                <a:spcPts val="600"/>
              </a:spcAft>
              <a:buFont typeface="Wingdings" panose="05000000000000000000" pitchFamily="2" charset="2"/>
              <a:buChar char="§"/>
            </a:pPr>
            <a:r>
              <a:rPr lang="en-US" altLang="ko-KR" sz="1800" dirty="0"/>
              <a:t>Time to suppression shorter in those treated in the first 7 days of life (18.9[7;41.7] vs 44.1[24.6;61.0] weeks, p = 0.038) </a:t>
            </a:r>
          </a:p>
          <a:p>
            <a:pPr marL="285750" indent="-285750">
              <a:spcAft>
                <a:spcPts val="1200"/>
              </a:spcAft>
              <a:buFont typeface="Wingdings" panose="05000000000000000000" pitchFamily="2" charset="2"/>
              <a:buChar char="§"/>
            </a:pPr>
            <a:r>
              <a:rPr lang="en-US" altLang="ko-KR" sz="1800" dirty="0"/>
              <a:t>Probability of suppression decreased by 24% for each week ART initiation was delayed (</a:t>
            </a:r>
            <a:r>
              <a:rPr lang="en-US" altLang="ko-KR" sz="1800" dirty="0" err="1"/>
              <a:t>aHR</a:t>
            </a:r>
            <a:r>
              <a:rPr lang="en-US" altLang="ko-KR" sz="1800" dirty="0"/>
              <a:t>=0.76 [0.6;0.97], p=0.035 </a:t>
            </a:r>
          </a:p>
          <a:p>
            <a:pPr>
              <a:spcAft>
                <a:spcPts val="600"/>
              </a:spcAft>
            </a:pPr>
            <a:r>
              <a:rPr lang="en-US" altLang="ko-KR" sz="1800" b="1" dirty="0"/>
              <a:t>Conclusions:</a:t>
            </a:r>
          </a:p>
          <a:p>
            <a:pPr marL="285750" indent="-285750">
              <a:spcAft>
                <a:spcPts val="600"/>
              </a:spcAft>
              <a:buFont typeface="Wingdings" panose="05000000000000000000" pitchFamily="2" charset="2"/>
              <a:buChar char="§"/>
            </a:pPr>
            <a:r>
              <a:rPr lang="en-US" altLang="ko-KR" sz="1800" dirty="0"/>
              <a:t>Among children initiating ART&lt;28 days of age, children starting ART in the first week of life suppress earlier</a:t>
            </a:r>
          </a:p>
          <a:p>
            <a:pPr marL="285750" indent="-285750">
              <a:spcAft>
                <a:spcPts val="600"/>
              </a:spcAft>
              <a:buFont typeface="Wingdings" panose="05000000000000000000" pitchFamily="2" charset="2"/>
              <a:buChar char="§"/>
            </a:pPr>
            <a:r>
              <a:rPr lang="en-US" altLang="ko-KR" sz="1800" dirty="0"/>
              <a:t>Probability of achieving early suppression decreased by 24% for each week ART initiation was delayed</a:t>
            </a:r>
          </a:p>
          <a:p>
            <a:endParaRPr lang="ko-KR" altLang="en-US" sz="1800"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a:solidFill>
                  <a:schemeClr val="tx1"/>
                </a:solidFill>
              </a:rPr>
              <a:t>Dominquez-Rodriguez  S, et al. Presented at CROI 2019; Oral abstract #44</a:t>
            </a:r>
          </a:p>
        </p:txBody>
      </p:sp>
    </p:spTree>
    <p:extLst>
      <p:ext uri="{BB962C8B-B14F-4D97-AF65-F5344CB8AC3E}">
        <p14:creationId xmlns:p14="http://schemas.microsoft.com/office/powerpoint/2010/main" val="63673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4894" y="260648"/>
            <a:ext cx="8712968" cy="864096"/>
          </a:xfrm>
        </p:spPr>
        <p:txBody>
          <a:bodyPr/>
          <a:lstStyle/>
          <a:p>
            <a:r>
              <a:rPr lang="en-US" altLang="ko-KR" dirty="0"/>
              <a:t>NEONATAL ART &lt; 7 DAYS VS 7-28 DAYS REDUCED TIME TO SUPPRESSION</a:t>
            </a:r>
            <a:endParaRPr lang="ko-KR" altLang="en-US" dirty="0"/>
          </a:p>
        </p:txBody>
      </p:sp>
      <p:sp>
        <p:nvSpPr>
          <p:cNvPr id="2055" name="TextBox 2054"/>
          <p:cNvSpPr txBox="1"/>
          <p:nvPr/>
        </p:nvSpPr>
        <p:spPr>
          <a:xfrm>
            <a:off x="2731542" y="1403596"/>
            <a:ext cx="3240360" cy="307777"/>
          </a:xfrm>
          <a:prstGeom prst="rect">
            <a:avLst/>
          </a:prstGeom>
          <a:noFill/>
        </p:spPr>
        <p:txBody>
          <a:bodyPr wrap="square" rtlCol="0">
            <a:spAutoFit/>
          </a:bodyPr>
          <a:lstStyle/>
          <a:p>
            <a:r>
              <a:rPr lang="en-US" altLang="ko-KR" sz="1400" b="1" dirty="0"/>
              <a:t>Figure 1. Percentage Patients Suppressed </a:t>
            </a:r>
            <a:endParaRPr lang="ko-KR" altLang="en-US" sz="1400" b="1" dirty="0"/>
          </a:p>
        </p:txBody>
      </p:sp>
      <p:sp>
        <p:nvSpPr>
          <p:cNvPr id="64" name="Footer Placeholder 4"/>
          <p:cNvSpPr>
            <a:spLocks noGrp="1"/>
          </p:cNvSpPr>
          <p:nvPr>
            <p:ph type="ftr" sz="quarter" idx="3"/>
          </p:nvPr>
        </p:nvSpPr>
        <p:spPr>
          <a:xfrm>
            <a:off x="211622" y="6342781"/>
            <a:ext cx="8712968" cy="365125"/>
          </a:xfrm>
        </p:spPr>
        <p:txBody>
          <a:bodyPr/>
          <a:lstStyle/>
          <a:p>
            <a:r>
              <a:rPr lang="en-US" altLang="ko-KR" dirty="0">
                <a:solidFill>
                  <a:schemeClr val="tx1"/>
                </a:solidFill>
              </a:rPr>
              <a:t>Dominquez-Rodriguez  S, et al. Presented at CROI 2019; Oral abstract #44</a:t>
            </a:r>
          </a:p>
        </p:txBody>
      </p:sp>
      <p:grpSp>
        <p:nvGrpSpPr>
          <p:cNvPr id="2" name="Group 1">
            <a:extLst>
              <a:ext uri="{FF2B5EF4-FFF2-40B4-BE49-F238E27FC236}">
                <a16:creationId xmlns:a16="http://schemas.microsoft.com/office/drawing/2014/main" id="{32E0B88D-EF4D-473B-AB67-D119F1E00247}"/>
              </a:ext>
            </a:extLst>
          </p:cNvPr>
          <p:cNvGrpSpPr/>
          <p:nvPr/>
        </p:nvGrpSpPr>
        <p:grpSpPr>
          <a:xfrm>
            <a:off x="2411760" y="2101422"/>
            <a:ext cx="3960440" cy="3273637"/>
            <a:chOff x="251520" y="1564372"/>
            <a:chExt cx="3960440" cy="3273637"/>
          </a:xfrm>
        </p:grpSpPr>
        <p:cxnSp>
          <p:nvCxnSpPr>
            <p:cNvPr id="8" name="Straight Connector 7"/>
            <p:cNvCxnSpPr/>
            <p:nvPr/>
          </p:nvCxnSpPr>
          <p:spPr>
            <a:xfrm flipV="1">
              <a:off x="1043608" y="1697651"/>
              <a:ext cx="0" cy="28800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935608" y="2265402"/>
              <a:ext cx="108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926955" y="2841466"/>
              <a:ext cx="108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928918" y="3417530"/>
              <a:ext cx="108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935608" y="3993594"/>
              <a:ext cx="108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918642" y="4582358"/>
              <a:ext cx="108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935608" y="1702038"/>
              <a:ext cx="108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35478" y="1564372"/>
              <a:ext cx="552748" cy="3200876"/>
            </a:xfrm>
            <a:prstGeom prst="rect">
              <a:avLst/>
            </a:prstGeom>
            <a:noFill/>
          </p:spPr>
          <p:txBody>
            <a:bodyPr wrap="square" rtlCol="0">
              <a:spAutoFit/>
            </a:bodyPr>
            <a:lstStyle/>
            <a:p>
              <a:pPr algn="r"/>
              <a:r>
                <a:rPr lang="en-US" altLang="ko-KR" sz="1100" b="1" dirty="0">
                  <a:solidFill>
                    <a:prstClr val="black"/>
                  </a:solidFill>
                </a:rPr>
                <a:t>100%</a:t>
              </a:r>
            </a:p>
            <a:p>
              <a:pPr algn="r"/>
              <a:endParaRPr lang="en-US" altLang="ko-KR" sz="1600" b="1" dirty="0">
                <a:solidFill>
                  <a:prstClr val="black"/>
                </a:solidFill>
              </a:endParaRPr>
            </a:p>
            <a:p>
              <a:pPr algn="r"/>
              <a:endParaRPr lang="en-US" altLang="ko-KR" sz="1100" b="1" dirty="0">
                <a:solidFill>
                  <a:prstClr val="black"/>
                </a:solidFill>
              </a:endParaRPr>
            </a:p>
            <a:p>
              <a:pPr algn="r"/>
              <a:r>
                <a:rPr lang="en-US" altLang="ko-KR" sz="1100" b="1" dirty="0">
                  <a:solidFill>
                    <a:prstClr val="black"/>
                  </a:solidFill>
                </a:rPr>
                <a:t>80%</a:t>
              </a:r>
            </a:p>
            <a:p>
              <a:pPr algn="r"/>
              <a:endParaRPr lang="en-US" altLang="ko-KR" sz="1600" b="1" dirty="0">
                <a:solidFill>
                  <a:prstClr val="black"/>
                </a:solidFill>
              </a:endParaRPr>
            </a:p>
            <a:p>
              <a:pPr algn="r"/>
              <a:endParaRPr lang="en-US" altLang="ko-KR" sz="1100" b="1" dirty="0">
                <a:solidFill>
                  <a:prstClr val="black"/>
                </a:solidFill>
              </a:endParaRPr>
            </a:p>
            <a:p>
              <a:pPr algn="r"/>
              <a:r>
                <a:rPr lang="en-US" altLang="ko-KR" sz="1100" b="1" dirty="0">
                  <a:solidFill>
                    <a:prstClr val="black"/>
                  </a:solidFill>
                </a:rPr>
                <a:t>60%</a:t>
              </a:r>
            </a:p>
            <a:p>
              <a:pPr algn="r"/>
              <a:endParaRPr lang="en-US" altLang="ko-KR" sz="1600" b="1" dirty="0">
                <a:solidFill>
                  <a:prstClr val="black"/>
                </a:solidFill>
              </a:endParaRPr>
            </a:p>
            <a:p>
              <a:pPr algn="r"/>
              <a:endParaRPr lang="en-US" altLang="ko-KR" sz="1100" b="1" dirty="0">
                <a:solidFill>
                  <a:prstClr val="black"/>
                </a:solidFill>
              </a:endParaRPr>
            </a:p>
            <a:p>
              <a:pPr algn="r"/>
              <a:r>
                <a:rPr lang="en-US" altLang="ko-KR" sz="1100" b="1" dirty="0">
                  <a:solidFill>
                    <a:prstClr val="black"/>
                  </a:solidFill>
                </a:rPr>
                <a:t>40%</a:t>
              </a:r>
            </a:p>
            <a:p>
              <a:pPr algn="r"/>
              <a:endParaRPr lang="en-US" altLang="ko-KR" sz="1400" b="1" dirty="0">
                <a:solidFill>
                  <a:prstClr val="black"/>
                </a:solidFill>
              </a:endParaRPr>
            </a:p>
            <a:p>
              <a:pPr algn="r"/>
              <a:endParaRPr lang="en-US" altLang="ko-KR" sz="1200" b="1" dirty="0">
                <a:solidFill>
                  <a:prstClr val="black"/>
                </a:solidFill>
              </a:endParaRPr>
            </a:p>
            <a:p>
              <a:pPr algn="r"/>
              <a:r>
                <a:rPr lang="en-US" altLang="ko-KR" sz="1100" b="1" dirty="0">
                  <a:solidFill>
                    <a:prstClr val="black"/>
                  </a:solidFill>
                </a:rPr>
                <a:t>20%</a:t>
              </a:r>
            </a:p>
            <a:p>
              <a:pPr algn="r"/>
              <a:endParaRPr lang="en-US" altLang="ko-KR" b="1" dirty="0">
                <a:solidFill>
                  <a:prstClr val="black"/>
                </a:solidFill>
              </a:endParaRPr>
            </a:p>
            <a:p>
              <a:pPr algn="r"/>
              <a:endParaRPr lang="en-US" altLang="ko-KR" sz="1000" b="1" dirty="0">
                <a:solidFill>
                  <a:prstClr val="black"/>
                </a:solidFill>
              </a:endParaRPr>
            </a:p>
            <a:p>
              <a:pPr algn="r"/>
              <a:r>
                <a:rPr lang="en-US" altLang="ko-KR" sz="1100" b="1" dirty="0">
                  <a:solidFill>
                    <a:prstClr val="black"/>
                  </a:solidFill>
                </a:rPr>
                <a:t>0%</a:t>
              </a:r>
              <a:endParaRPr lang="ko-KR" altLang="en-US" sz="1100" b="1" dirty="0">
                <a:solidFill>
                  <a:prstClr val="black"/>
                </a:solidFill>
              </a:endParaRPr>
            </a:p>
          </p:txBody>
        </p:sp>
        <p:sp>
          <p:nvSpPr>
            <p:cNvPr id="16" name="Rectangle 15"/>
            <p:cNvSpPr/>
            <p:nvPr/>
          </p:nvSpPr>
          <p:spPr>
            <a:xfrm>
              <a:off x="1090216" y="3508588"/>
              <a:ext cx="216024" cy="1065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Rectangle 16"/>
            <p:cNvSpPr/>
            <p:nvPr/>
          </p:nvSpPr>
          <p:spPr>
            <a:xfrm>
              <a:off x="1306240" y="4222318"/>
              <a:ext cx="226800" cy="36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Rectangle 17"/>
            <p:cNvSpPr/>
            <p:nvPr/>
          </p:nvSpPr>
          <p:spPr>
            <a:xfrm>
              <a:off x="1594272" y="2908944"/>
              <a:ext cx="216024" cy="167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Rectangle 18"/>
            <p:cNvSpPr/>
            <p:nvPr/>
          </p:nvSpPr>
          <p:spPr>
            <a:xfrm>
              <a:off x="2083470" y="2602200"/>
              <a:ext cx="216024"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Rectangle 19"/>
            <p:cNvSpPr/>
            <p:nvPr/>
          </p:nvSpPr>
          <p:spPr>
            <a:xfrm>
              <a:off x="2581176" y="2155294"/>
              <a:ext cx="216024" cy="2419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Rectangle 20"/>
            <p:cNvSpPr/>
            <p:nvPr/>
          </p:nvSpPr>
          <p:spPr>
            <a:xfrm>
              <a:off x="1805870" y="3536146"/>
              <a:ext cx="226800" cy="10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Rectangle 21"/>
            <p:cNvSpPr/>
            <p:nvPr/>
          </p:nvSpPr>
          <p:spPr>
            <a:xfrm>
              <a:off x="2297226" y="2619092"/>
              <a:ext cx="226800" cy="19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3" name="Rectangle 22"/>
            <p:cNvSpPr/>
            <p:nvPr/>
          </p:nvSpPr>
          <p:spPr>
            <a:xfrm>
              <a:off x="2790811" y="2151173"/>
              <a:ext cx="226800" cy="243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4" name="TextBox 23"/>
            <p:cNvSpPr txBox="1"/>
            <p:nvPr/>
          </p:nvSpPr>
          <p:spPr>
            <a:xfrm>
              <a:off x="3127648" y="3023582"/>
              <a:ext cx="1084312" cy="664284"/>
            </a:xfrm>
            <a:prstGeom prst="rect">
              <a:avLst/>
            </a:prstGeom>
            <a:noFill/>
          </p:spPr>
          <p:txBody>
            <a:bodyPr wrap="square" rtlCol="0">
              <a:spAutoFit/>
            </a:bodyPr>
            <a:lstStyle/>
            <a:p>
              <a:pPr>
                <a:spcAft>
                  <a:spcPts val="300"/>
                </a:spcAft>
              </a:pPr>
              <a:r>
                <a:rPr lang="en-US" altLang="ko-KR" sz="1200" b="1" dirty="0">
                  <a:solidFill>
                    <a:prstClr val="black"/>
                  </a:solidFill>
                </a:rPr>
                <a:t>Group</a:t>
              </a:r>
            </a:p>
            <a:p>
              <a:pPr>
                <a:spcAft>
                  <a:spcPts val="200"/>
                </a:spcAft>
              </a:pPr>
              <a:r>
                <a:rPr lang="en-US" altLang="ko-KR" sz="1050" b="1" dirty="0">
                  <a:solidFill>
                    <a:prstClr val="black"/>
                  </a:solidFill>
                </a:rPr>
                <a:t>       ART&lt;7d</a:t>
              </a:r>
            </a:p>
            <a:p>
              <a:r>
                <a:rPr lang="en-US" altLang="ko-KR" sz="1050" b="1" dirty="0">
                  <a:solidFill>
                    <a:prstClr val="black"/>
                  </a:solidFill>
                </a:rPr>
                <a:t>       ART 7-28d</a:t>
              </a:r>
              <a:endParaRPr lang="ko-KR" altLang="en-US" sz="1000" b="1" dirty="0">
                <a:solidFill>
                  <a:prstClr val="black"/>
                </a:solidFill>
              </a:endParaRPr>
            </a:p>
          </p:txBody>
        </p:sp>
        <p:sp>
          <p:nvSpPr>
            <p:cNvPr id="25" name="Rectangle 24"/>
            <p:cNvSpPr/>
            <p:nvPr/>
          </p:nvSpPr>
          <p:spPr>
            <a:xfrm>
              <a:off x="3220474" y="3301072"/>
              <a:ext cx="144000" cy="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Rectangle 25"/>
            <p:cNvSpPr/>
            <p:nvPr/>
          </p:nvSpPr>
          <p:spPr>
            <a:xfrm>
              <a:off x="3220474" y="3485222"/>
              <a:ext cx="144000" cy="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27" name="Straight Connector 26"/>
            <p:cNvCxnSpPr/>
            <p:nvPr/>
          </p:nvCxnSpPr>
          <p:spPr>
            <a:xfrm flipV="1">
              <a:off x="1098990" y="3456286"/>
              <a:ext cx="432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010356" y="3242080"/>
              <a:ext cx="603294" cy="230832"/>
            </a:xfrm>
            <a:prstGeom prst="rect">
              <a:avLst/>
            </a:prstGeom>
            <a:noFill/>
          </p:spPr>
          <p:txBody>
            <a:bodyPr wrap="square" rtlCol="0">
              <a:spAutoFit/>
            </a:bodyPr>
            <a:lstStyle/>
            <a:p>
              <a:pPr algn="ctr"/>
              <a:r>
                <a:rPr lang="en-US" altLang="ko-KR" sz="900" i="1" dirty="0">
                  <a:solidFill>
                    <a:prstClr val="black"/>
                  </a:solidFill>
                </a:rPr>
                <a:t>P</a:t>
              </a:r>
              <a:r>
                <a:rPr lang="en-US" altLang="ko-KR" sz="900" dirty="0">
                  <a:solidFill>
                    <a:prstClr val="black"/>
                  </a:solidFill>
                </a:rPr>
                <a:t>=0.074</a:t>
              </a:r>
              <a:endParaRPr lang="ko-KR" altLang="en-US" sz="900" dirty="0">
                <a:solidFill>
                  <a:prstClr val="black"/>
                </a:solidFill>
              </a:endParaRPr>
            </a:p>
          </p:txBody>
        </p:sp>
        <p:cxnSp>
          <p:nvCxnSpPr>
            <p:cNvPr id="29" name="Straight Connector 28"/>
            <p:cNvCxnSpPr/>
            <p:nvPr/>
          </p:nvCxnSpPr>
          <p:spPr>
            <a:xfrm flipV="1">
              <a:off x="1595251" y="2855283"/>
              <a:ext cx="432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506617" y="2657703"/>
              <a:ext cx="603294" cy="230832"/>
            </a:xfrm>
            <a:prstGeom prst="rect">
              <a:avLst/>
            </a:prstGeom>
            <a:noFill/>
          </p:spPr>
          <p:txBody>
            <a:bodyPr wrap="square" rtlCol="0">
              <a:spAutoFit/>
            </a:bodyPr>
            <a:lstStyle/>
            <a:p>
              <a:pPr algn="ctr"/>
              <a:r>
                <a:rPr lang="en-US" altLang="ko-KR" sz="900" i="1" dirty="0">
                  <a:solidFill>
                    <a:prstClr val="black"/>
                  </a:solidFill>
                </a:rPr>
                <a:t>P</a:t>
              </a:r>
              <a:r>
                <a:rPr lang="en-US" altLang="ko-KR" sz="900" dirty="0">
                  <a:solidFill>
                    <a:prstClr val="black"/>
                  </a:solidFill>
                </a:rPr>
                <a:t>=0.255</a:t>
              </a:r>
              <a:endParaRPr lang="ko-KR" altLang="en-US" sz="900" dirty="0">
                <a:solidFill>
                  <a:prstClr val="black"/>
                </a:solidFill>
              </a:endParaRPr>
            </a:p>
          </p:txBody>
        </p:sp>
        <p:cxnSp>
          <p:nvCxnSpPr>
            <p:cNvPr id="31" name="Straight Connector 30"/>
            <p:cNvCxnSpPr/>
            <p:nvPr/>
          </p:nvCxnSpPr>
          <p:spPr>
            <a:xfrm flipV="1">
              <a:off x="2085490" y="2553434"/>
              <a:ext cx="432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996856" y="2351341"/>
              <a:ext cx="603294" cy="230832"/>
            </a:xfrm>
            <a:prstGeom prst="rect">
              <a:avLst/>
            </a:prstGeom>
            <a:noFill/>
          </p:spPr>
          <p:txBody>
            <a:bodyPr wrap="square" rtlCol="0">
              <a:spAutoFit/>
            </a:bodyPr>
            <a:lstStyle/>
            <a:p>
              <a:pPr algn="ctr"/>
              <a:r>
                <a:rPr lang="en-US" altLang="ko-KR" sz="900" i="1" dirty="0">
                  <a:solidFill>
                    <a:prstClr val="black"/>
                  </a:solidFill>
                </a:rPr>
                <a:t>P</a:t>
              </a:r>
              <a:r>
                <a:rPr lang="en-US" altLang="ko-KR" sz="900" dirty="0">
                  <a:solidFill>
                    <a:prstClr val="black"/>
                  </a:solidFill>
                </a:rPr>
                <a:t>=1.00</a:t>
              </a:r>
              <a:endParaRPr lang="ko-KR" altLang="en-US" sz="900" dirty="0">
                <a:solidFill>
                  <a:prstClr val="black"/>
                </a:solidFill>
              </a:endParaRPr>
            </a:p>
          </p:txBody>
        </p:sp>
        <p:cxnSp>
          <p:nvCxnSpPr>
            <p:cNvPr id="33" name="Straight Connector 32"/>
            <p:cNvCxnSpPr/>
            <p:nvPr/>
          </p:nvCxnSpPr>
          <p:spPr>
            <a:xfrm flipV="1">
              <a:off x="2578424" y="2101951"/>
              <a:ext cx="432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489790" y="1891545"/>
              <a:ext cx="603294" cy="230832"/>
            </a:xfrm>
            <a:prstGeom prst="rect">
              <a:avLst/>
            </a:prstGeom>
            <a:noFill/>
          </p:spPr>
          <p:txBody>
            <a:bodyPr wrap="square" rtlCol="0">
              <a:spAutoFit/>
            </a:bodyPr>
            <a:lstStyle/>
            <a:p>
              <a:pPr algn="ctr"/>
              <a:r>
                <a:rPr lang="en-US" altLang="ko-KR" sz="900" i="1" dirty="0">
                  <a:solidFill>
                    <a:prstClr val="black"/>
                  </a:solidFill>
                </a:rPr>
                <a:t>P</a:t>
              </a:r>
              <a:r>
                <a:rPr lang="en-US" altLang="ko-KR" sz="900" dirty="0">
                  <a:solidFill>
                    <a:prstClr val="black"/>
                  </a:solidFill>
                </a:rPr>
                <a:t>=1.00</a:t>
              </a:r>
              <a:endParaRPr lang="ko-KR" altLang="en-US" sz="900" dirty="0">
                <a:solidFill>
                  <a:prstClr val="black"/>
                </a:solidFill>
              </a:endParaRPr>
            </a:p>
          </p:txBody>
        </p:sp>
        <p:sp>
          <p:nvSpPr>
            <p:cNvPr id="35" name="TextBox 34"/>
            <p:cNvSpPr txBox="1"/>
            <p:nvPr/>
          </p:nvSpPr>
          <p:spPr>
            <a:xfrm>
              <a:off x="974870" y="4591788"/>
              <a:ext cx="2295482" cy="246221"/>
            </a:xfrm>
            <a:prstGeom prst="rect">
              <a:avLst/>
            </a:prstGeom>
            <a:noFill/>
          </p:spPr>
          <p:txBody>
            <a:bodyPr wrap="square" rtlCol="0">
              <a:spAutoFit/>
            </a:bodyPr>
            <a:lstStyle/>
            <a:p>
              <a:r>
                <a:rPr lang="en-US" altLang="ko-KR" sz="1000" dirty="0">
                  <a:solidFill>
                    <a:prstClr val="black"/>
                  </a:solidFill>
                </a:rPr>
                <a:t>3 months  6 month   1 year        Ever</a:t>
              </a:r>
              <a:endParaRPr lang="ko-KR" altLang="en-US" sz="1000" dirty="0">
                <a:solidFill>
                  <a:prstClr val="black"/>
                </a:solidFill>
              </a:endParaRPr>
            </a:p>
          </p:txBody>
        </p:sp>
        <p:sp>
          <p:nvSpPr>
            <p:cNvPr id="36" name="TextBox 35"/>
            <p:cNvSpPr txBox="1"/>
            <p:nvPr/>
          </p:nvSpPr>
          <p:spPr>
            <a:xfrm>
              <a:off x="251520" y="2049378"/>
              <a:ext cx="400110" cy="2079919"/>
            </a:xfrm>
            <a:prstGeom prst="rect">
              <a:avLst/>
            </a:prstGeom>
            <a:noFill/>
          </p:spPr>
          <p:txBody>
            <a:bodyPr vert="vert270" wrap="square" rtlCol="0">
              <a:spAutoFit/>
            </a:bodyPr>
            <a:lstStyle/>
            <a:p>
              <a:r>
                <a:rPr lang="en-US" altLang="ko-KR" sz="1400" dirty="0">
                  <a:solidFill>
                    <a:prstClr val="black"/>
                  </a:solidFill>
                </a:rPr>
                <a:t>% Patients Suppressed</a:t>
              </a:r>
              <a:endParaRPr lang="ko-KR" altLang="en-US" sz="1400" dirty="0">
                <a:solidFill>
                  <a:prstClr val="black"/>
                </a:solidFill>
              </a:endParaRPr>
            </a:p>
          </p:txBody>
        </p:sp>
        <p:cxnSp>
          <p:nvCxnSpPr>
            <p:cNvPr id="53" name="Straight Connector 52"/>
            <p:cNvCxnSpPr/>
            <p:nvPr/>
          </p:nvCxnSpPr>
          <p:spPr>
            <a:xfrm>
              <a:off x="1020366" y="4576203"/>
              <a:ext cx="2304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51387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700" dirty="0"/>
              <a:t>UPDATE ON ANTIRETROVIRAL DRUGS AND BIRTH DEFECTS</a:t>
            </a:r>
            <a:endParaRPr lang="ko-KR" altLang="en-US" sz="2700" dirty="0"/>
          </a:p>
        </p:txBody>
      </p:sp>
      <p:sp>
        <p:nvSpPr>
          <p:cNvPr id="3" name="Content Placeholder 2"/>
          <p:cNvSpPr>
            <a:spLocks noGrp="1"/>
          </p:cNvSpPr>
          <p:nvPr>
            <p:ph idx="1"/>
          </p:nvPr>
        </p:nvSpPr>
        <p:spPr/>
        <p:txBody>
          <a:bodyPr/>
          <a:lstStyle/>
          <a:p>
            <a:pPr>
              <a:spcAft>
                <a:spcPts val="1200"/>
              </a:spcAft>
            </a:pPr>
            <a:r>
              <a:rPr lang="en-US" altLang="ko-KR" sz="2000" b="1" dirty="0"/>
              <a:t>There Are Limited Data on Pregnancy for Approved Antiretroviral Drugs</a:t>
            </a:r>
            <a:endParaRPr lang="en-US" altLang="ko-KR" sz="600" b="1" dirty="0"/>
          </a:p>
          <a:p>
            <a:pPr marL="342900" indent="-342900">
              <a:spcAft>
                <a:spcPts val="600"/>
              </a:spcAft>
              <a:buFont typeface="Wingdings" panose="05000000000000000000" pitchFamily="2" charset="2"/>
              <a:buChar char="§"/>
            </a:pPr>
            <a:r>
              <a:rPr lang="en-US" altLang="ko-KR" sz="2000" dirty="0"/>
              <a:t>Of the 32 ARVs approved in adults, only one (AZT) has specific indication in pregnancy (for prevention of perinatal transmission)</a:t>
            </a:r>
          </a:p>
          <a:p>
            <a:pPr marL="342900" indent="-342900">
              <a:spcAft>
                <a:spcPts val="600"/>
              </a:spcAft>
              <a:buFont typeface="Wingdings" panose="05000000000000000000" pitchFamily="2" charset="2"/>
              <a:buChar char="§"/>
            </a:pPr>
            <a:r>
              <a:rPr lang="en-US" altLang="ko-KR" sz="2000" dirty="0"/>
              <a:t>Generally, drug label language is “use in pregnancy only if potential benefit exceeds potential risk”</a:t>
            </a:r>
          </a:p>
          <a:p>
            <a:pPr marL="342900" indent="-342900">
              <a:spcAft>
                <a:spcPts val="600"/>
              </a:spcAft>
              <a:buFont typeface="Wingdings" panose="05000000000000000000" pitchFamily="2" charset="2"/>
              <a:buChar char="§"/>
            </a:pPr>
            <a:r>
              <a:rPr lang="en-US" altLang="ko-KR" sz="2000" dirty="0"/>
              <a:t>Of the 32 approved drugs:</a:t>
            </a:r>
          </a:p>
          <a:p>
            <a:pPr marL="714375" indent="-357188">
              <a:spcAft>
                <a:spcPts val="600"/>
              </a:spcAft>
              <a:buFont typeface="Calibri" panose="020F0502020204030204" pitchFamily="34" charset="0"/>
              <a:buChar char="‒"/>
            </a:pPr>
            <a:r>
              <a:rPr lang="en-US" altLang="ko-KR" sz="2000" dirty="0"/>
              <a:t>26 had significant delay between FDA approval and data in pregnancy (range 1-12 years, mean 6 years) </a:t>
            </a:r>
          </a:p>
          <a:p>
            <a:pPr marL="714375" indent="-357188">
              <a:spcAft>
                <a:spcPts val="600"/>
              </a:spcAft>
              <a:buFont typeface="Calibri" panose="020F0502020204030204" pitchFamily="34" charset="0"/>
              <a:buChar char="‒"/>
            </a:pPr>
            <a:r>
              <a:rPr lang="en-US" altLang="ko-KR" sz="2000" dirty="0"/>
              <a:t>Five, including newest drugs, have </a:t>
            </a:r>
            <a:r>
              <a:rPr lang="en-US" altLang="ko-KR" sz="2000" u="sng" dirty="0"/>
              <a:t>no</a:t>
            </a:r>
            <a:r>
              <a:rPr lang="en-US" altLang="ko-KR" sz="2000" dirty="0"/>
              <a:t> pregnancy data</a:t>
            </a:r>
            <a:endParaRPr lang="ko-KR" altLang="en-US" sz="2000"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spTree>
    <p:extLst>
      <p:ext uri="{BB962C8B-B14F-4D97-AF65-F5344CB8AC3E}">
        <p14:creationId xmlns:p14="http://schemas.microsoft.com/office/powerpoint/2010/main" val="3938695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3" name="Content Placeholder 2"/>
          <p:cNvSpPr>
            <a:spLocks noGrp="1"/>
          </p:cNvSpPr>
          <p:nvPr>
            <p:ph idx="1"/>
          </p:nvPr>
        </p:nvSpPr>
        <p:spPr>
          <a:xfrm>
            <a:off x="234894" y="980728"/>
            <a:ext cx="8712968" cy="5184577"/>
          </a:xfrm>
        </p:spPr>
        <p:txBody>
          <a:bodyPr/>
          <a:lstStyle/>
          <a:p>
            <a:pPr>
              <a:spcAft>
                <a:spcPts val="1200"/>
              </a:spcAft>
            </a:pPr>
            <a:r>
              <a:rPr lang="en-US" altLang="ko-KR" b="1" dirty="0"/>
              <a:t>Do Pregnancy Outcomes Vary by ART Regimen?</a:t>
            </a:r>
            <a:endParaRPr lang="en-US" altLang="ko-KR" sz="1000" b="1" dirty="0"/>
          </a:p>
          <a:p>
            <a:pPr algn="ctr"/>
            <a:r>
              <a:rPr lang="en-US" altLang="ko-KR" sz="1800" dirty="0"/>
              <a:t>Regardless of ART Regimen, Pregnancy Outcomes Were Worse</a:t>
            </a:r>
          </a:p>
          <a:p>
            <a:pPr algn="ctr"/>
            <a:r>
              <a:rPr lang="en-US" altLang="ko-KR" sz="1800" dirty="0"/>
              <a:t>in HIV+ Women On ART than HIV-Uninfected Women</a:t>
            </a:r>
          </a:p>
          <a:p>
            <a:pPr algn="ctr"/>
            <a:r>
              <a:rPr lang="en-US" altLang="ko-KR" sz="1200" i="1" dirty="0" err="1"/>
              <a:t>Zash</a:t>
            </a:r>
            <a:r>
              <a:rPr lang="en-US" altLang="ko-KR" sz="1200" i="1" dirty="0"/>
              <a:t> R et al. JAMA </a:t>
            </a:r>
            <a:r>
              <a:rPr lang="en-US" altLang="ko-KR" sz="1200" i="1" dirty="0" err="1"/>
              <a:t>Pediatr</a:t>
            </a:r>
            <a:r>
              <a:rPr lang="en-US" altLang="ko-KR" sz="1200" i="1" dirty="0"/>
              <a:t>. 2017;171</a:t>
            </a:r>
          </a:p>
          <a:p>
            <a:endParaRPr lang="en-US" altLang="ko-KR" dirty="0"/>
          </a:p>
          <a:p>
            <a:endParaRPr lang="ko-KR" altLang="en-US" dirty="0"/>
          </a:p>
        </p:txBody>
      </p:sp>
      <p:sp>
        <p:nvSpPr>
          <p:cNvPr id="7"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graphicFrame>
        <p:nvGraphicFramePr>
          <p:cNvPr id="5" name="Chart 4"/>
          <p:cNvGraphicFramePr/>
          <p:nvPr>
            <p:extLst/>
          </p:nvPr>
        </p:nvGraphicFramePr>
        <p:xfrm>
          <a:off x="467544" y="2420888"/>
          <a:ext cx="8228451"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64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640960" cy="712800"/>
          </a:xfrm>
        </p:spPr>
        <p:txBody>
          <a:bodyPr>
            <a:normAutofit/>
          </a:bodyPr>
          <a:lstStyle/>
          <a:p>
            <a:r>
              <a:rPr lang="en-US" altLang="ko-KR" sz="2400" dirty="0"/>
              <a:t>ATLAS: Virologic Outcomes at </a:t>
            </a:r>
            <a:r>
              <a:rPr lang="en-US" altLang="ko-KR" sz="2400" dirty="0" err="1"/>
              <a:t>Wk</a:t>
            </a:r>
            <a:r>
              <a:rPr lang="en-US" altLang="ko-KR" sz="2400" dirty="0"/>
              <a:t> 48</a:t>
            </a:r>
            <a:endParaRPr lang="ko-KR" altLang="en-US" sz="2400" dirty="0"/>
          </a:p>
        </p:txBody>
      </p:sp>
      <p:sp>
        <p:nvSpPr>
          <p:cNvPr id="124" name="Content Placeholder 2"/>
          <p:cNvSpPr>
            <a:spLocks noGrp="1"/>
          </p:cNvSpPr>
          <p:nvPr>
            <p:ph idx="1"/>
          </p:nvPr>
        </p:nvSpPr>
        <p:spPr>
          <a:xfrm>
            <a:off x="251520" y="5157192"/>
            <a:ext cx="8640960" cy="1080120"/>
          </a:xfrm>
        </p:spPr>
        <p:txBody>
          <a:bodyPr/>
          <a:lstStyle/>
          <a:p>
            <a:pPr marL="342900" indent="-342900">
              <a:spcAft>
                <a:spcPts val="1000"/>
              </a:spcAft>
              <a:buFont typeface="Wingdings" panose="05000000000000000000" pitchFamily="2" charset="2"/>
              <a:buChar char="§"/>
            </a:pPr>
            <a:r>
              <a:rPr lang="en-US" altLang="ko-KR" sz="1800" kern="0" dirty="0"/>
              <a:t>In CAB + RPV arm, 2 of the 3 patients with </a:t>
            </a:r>
            <a:r>
              <a:rPr lang="en-US" altLang="ko-KR" sz="1800" kern="0" dirty="0" err="1"/>
              <a:t>virologic</a:t>
            </a:r>
            <a:r>
              <a:rPr lang="en-US" altLang="ko-KR" sz="1800" kern="0" dirty="0"/>
              <a:t> failure had baseline NNRTI RAMs</a:t>
            </a:r>
          </a:p>
          <a:p>
            <a:pPr marL="342900" indent="-342900">
              <a:buFont typeface="Arial" panose="020B0604020202020204" pitchFamily="34" charset="0"/>
              <a:buChar char="•"/>
            </a:pPr>
            <a:endParaRPr lang="en-US" altLang="ko-KR" sz="2000" b="0" kern="0" dirty="0"/>
          </a:p>
          <a:p>
            <a:r>
              <a:rPr lang="en-US" altLang="ko-KR" dirty="0"/>
              <a:t> </a:t>
            </a:r>
            <a:endParaRPr lang="ko-KR" altLang="en-US" dirty="0"/>
          </a:p>
        </p:txBody>
      </p:sp>
      <p:sp>
        <p:nvSpPr>
          <p:cNvPr id="6" name="Footer Placeholder 3"/>
          <p:cNvSpPr>
            <a:spLocks noGrp="1"/>
          </p:cNvSpPr>
          <p:nvPr>
            <p:ph type="ftr" sz="quarter" idx="3"/>
          </p:nvPr>
        </p:nvSpPr>
        <p:spPr>
          <a:xfrm>
            <a:off x="234894" y="6356350"/>
            <a:ext cx="8712968" cy="365125"/>
          </a:xfrm>
        </p:spPr>
        <p:txBody>
          <a:bodyPr/>
          <a:lstStyle/>
          <a:p>
            <a:pPr algn="l"/>
            <a:r>
              <a:rPr lang="en-US" altLang="ko-KR" dirty="0" err="1">
                <a:solidFill>
                  <a:schemeClr val="tx1"/>
                </a:solidFill>
              </a:rPr>
              <a:t>Swindells</a:t>
            </a:r>
            <a:r>
              <a:rPr lang="en-US" altLang="ko-KR" dirty="0">
                <a:solidFill>
                  <a:schemeClr val="tx1"/>
                </a:solidFill>
              </a:rPr>
              <a:t> S, et al. Presented at CROI 2019;  Oral abstract  #139                                                                                                      </a:t>
            </a:r>
            <a:r>
              <a:rPr lang="en-US" altLang="ko-KR" dirty="0" err="1">
                <a:solidFill>
                  <a:schemeClr val="tx1"/>
                </a:solidFill>
              </a:rPr>
              <a:t>Slidecredit:clinicaloptions.com</a:t>
            </a:r>
            <a:r>
              <a:rPr lang="en-US" altLang="ko-KR" dirty="0">
                <a:solidFill>
                  <a:schemeClr val="tx1"/>
                </a:solidFill>
              </a:rPr>
              <a:t> </a:t>
            </a:r>
            <a:endParaRPr lang="ko-KR" altLang="en-US" dirty="0">
              <a:solidFill>
                <a:schemeClr val="tx1"/>
              </a:solidFill>
            </a:endParaRPr>
          </a:p>
        </p:txBody>
      </p:sp>
      <p:grpSp>
        <p:nvGrpSpPr>
          <p:cNvPr id="7" name="Group 6"/>
          <p:cNvGrpSpPr/>
          <p:nvPr/>
        </p:nvGrpSpPr>
        <p:grpSpPr>
          <a:xfrm>
            <a:off x="251520" y="1556792"/>
            <a:ext cx="8712968" cy="3312368"/>
            <a:chOff x="680305" y="1450241"/>
            <a:chExt cx="11427533" cy="4411682"/>
          </a:xfrm>
        </p:grpSpPr>
        <p:sp>
          <p:nvSpPr>
            <p:cNvPr id="8" name="TextBox 7">
              <a:extLst>
                <a:ext uri="{FF2B5EF4-FFF2-40B4-BE49-F238E27FC236}">
                  <a16:creationId xmlns:a16="http://schemas.microsoft.com/office/drawing/2014/main" id="{30D6E9EC-62D3-F547-B0A8-F3DE9E8AEB92}"/>
                </a:ext>
              </a:extLst>
            </p:cNvPr>
            <p:cNvSpPr txBox="1"/>
            <p:nvPr/>
          </p:nvSpPr>
          <p:spPr bwMode="auto">
            <a:xfrm rot="16200000">
              <a:off x="-795133" y="3304237"/>
              <a:ext cx="3317635" cy="36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latinLnBrk="0" hangingPunct="0">
                <a:spcBef>
                  <a:spcPct val="50000"/>
                </a:spcBef>
                <a:spcAft>
                  <a:spcPct val="0"/>
                </a:spcAft>
              </a:pPr>
              <a:r>
                <a:rPr lang="en-US" sz="1400" b="1" dirty="0">
                  <a:solidFill>
                    <a:srgbClr val="000000"/>
                  </a:solidFill>
                  <a:cs typeface="Calibri" panose="020F0502020204030204" pitchFamily="34" charset="0"/>
                </a:rPr>
                <a:t>Patients (%)</a:t>
              </a:r>
            </a:p>
          </p:txBody>
        </p:sp>
        <p:sp>
          <p:nvSpPr>
            <p:cNvPr id="9" name="Rectangle 8">
              <a:extLst>
                <a:ext uri="{FF2B5EF4-FFF2-40B4-BE49-F238E27FC236}">
                  <a16:creationId xmlns:a16="http://schemas.microsoft.com/office/drawing/2014/main" id="{D62BEE42-407C-F842-A1A4-D2D4C31D36C8}"/>
                </a:ext>
              </a:extLst>
            </p:cNvPr>
            <p:cNvSpPr/>
            <p:nvPr/>
          </p:nvSpPr>
          <p:spPr>
            <a:xfrm>
              <a:off x="6669617" y="1450241"/>
              <a:ext cx="4557845" cy="333195"/>
            </a:xfrm>
            <a:prstGeom prst="rect">
              <a:avLst/>
            </a:prstGeom>
            <a:noFill/>
            <a:ln w="25400" cap="flat" cmpd="sng" algn="ctr">
              <a:noFill/>
              <a:prstDash val="solid"/>
            </a:ln>
            <a:effectLst/>
          </p:spPr>
          <p:txBody>
            <a:bodyPr tIns="67500" bIns="67500" anchor="ctr"/>
            <a:lstStyle/>
            <a:p>
              <a:pPr marL="0" lvl="1" algn="ctr" eaLnBrk="0" fontAlgn="base" latinLnBrk="0" hangingPunct="0">
                <a:spcBef>
                  <a:spcPct val="0"/>
                </a:spcBef>
                <a:spcAft>
                  <a:spcPct val="0"/>
                </a:spcAft>
                <a:defRPr/>
              </a:pPr>
              <a:r>
                <a:rPr lang="en-GB" sz="1200" b="1" kern="0" dirty="0">
                  <a:solidFill>
                    <a:srgbClr val="000000"/>
                  </a:solidFill>
                  <a:cs typeface="Calibri" panose="020F0502020204030204" pitchFamily="34" charset="0"/>
                </a:rPr>
                <a:t>Adjusted Treatment Difference (95% CI)*</a:t>
              </a:r>
            </a:p>
          </p:txBody>
        </p:sp>
        <p:sp>
          <p:nvSpPr>
            <p:cNvPr id="10" name="Content Placeholder 1">
              <a:extLst>
                <a:ext uri="{FF2B5EF4-FFF2-40B4-BE49-F238E27FC236}">
                  <a16:creationId xmlns:a16="http://schemas.microsoft.com/office/drawing/2014/main" id="{DC29B605-3ABC-6140-8F72-4121A914392D}"/>
                </a:ext>
              </a:extLst>
            </p:cNvPr>
            <p:cNvSpPr txBox="1">
              <a:spLocks/>
            </p:cNvSpPr>
            <p:nvPr/>
          </p:nvSpPr>
          <p:spPr>
            <a:xfrm>
              <a:off x="9747362" y="2065285"/>
              <a:ext cx="2171591" cy="1223664"/>
            </a:xfrm>
            <a:prstGeom prst="rect">
              <a:avLst/>
            </a:prstGeom>
            <a:ln w="28575">
              <a:noFill/>
            </a:ln>
          </p:spPr>
          <p:txBody>
            <a:bodyPr lIns="72000" rIns="72000" bIns="108000" anchor="ct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latinLnBrk="0">
                <a:buClr>
                  <a:srgbClr val="C00000"/>
                </a:buClr>
                <a:buFont typeface="Arial" charset="0"/>
                <a:buNone/>
                <a:defRPr/>
              </a:pPr>
              <a:r>
                <a:rPr lang="en-US" sz="1200" b="1" kern="0" dirty="0">
                  <a:solidFill>
                    <a:srgbClr val="000000"/>
                  </a:solidFill>
                  <a:latin typeface="Calibri" panose="020F0502020204030204" pitchFamily="34" charset="0"/>
                  <a:cs typeface="Calibri" panose="020F0502020204030204" pitchFamily="34" charset="0"/>
                </a:rPr>
                <a:t>Primary endpoint</a:t>
              </a:r>
              <a:br>
                <a:rPr lang="en-US" sz="1200" b="1" kern="0" dirty="0">
                  <a:solidFill>
                    <a:srgbClr val="000000"/>
                  </a:solidFill>
                  <a:latin typeface="Calibri" panose="020F0502020204030204" pitchFamily="34" charset="0"/>
                  <a:cs typeface="Calibri" panose="020F0502020204030204" pitchFamily="34" charset="0"/>
                </a:rPr>
              </a:br>
              <a:r>
                <a:rPr lang="en-US" sz="1200" b="1" kern="0" dirty="0">
                  <a:solidFill>
                    <a:srgbClr val="000000"/>
                  </a:solidFill>
                  <a:latin typeface="Calibri" panose="020F0502020204030204" pitchFamily="34" charset="0"/>
                  <a:cs typeface="Calibri" panose="020F0502020204030204" pitchFamily="34" charset="0"/>
                </a:rPr>
                <a:t>(HIV-1 RNA ≥ 50 c/mL):</a:t>
              </a:r>
              <a:br>
                <a:rPr lang="en-US" sz="1200" b="1" kern="0" dirty="0">
                  <a:solidFill>
                    <a:srgbClr val="000000"/>
                  </a:solidFill>
                  <a:latin typeface="Calibri" panose="020F0502020204030204" pitchFamily="34" charset="0"/>
                  <a:cs typeface="Calibri" panose="020F0502020204030204" pitchFamily="34" charset="0"/>
                </a:rPr>
              </a:br>
              <a:r>
                <a:rPr lang="en-US" sz="1200" kern="0" dirty="0">
                  <a:solidFill>
                    <a:srgbClr val="000000"/>
                  </a:solidFill>
                  <a:latin typeface="Calibri" panose="020F0502020204030204" pitchFamily="34" charset="0"/>
                  <a:cs typeface="Calibri" panose="020F0502020204030204" pitchFamily="34" charset="0"/>
                </a:rPr>
                <a:t>CAB + RPV noninferior to continued ART</a:t>
              </a:r>
            </a:p>
          </p:txBody>
        </p:sp>
        <p:sp>
          <p:nvSpPr>
            <p:cNvPr id="11" name="Down Arrow 10">
              <a:extLst>
                <a:ext uri="{FF2B5EF4-FFF2-40B4-BE49-F238E27FC236}">
                  <a16:creationId xmlns:a16="http://schemas.microsoft.com/office/drawing/2014/main" id="{6429990E-D48F-9747-A4DA-0AAE0589C71B}"/>
                </a:ext>
              </a:extLst>
            </p:cNvPr>
            <p:cNvSpPr/>
            <p:nvPr/>
          </p:nvSpPr>
          <p:spPr>
            <a:xfrm rot="16200000">
              <a:off x="8565888" y="1405312"/>
              <a:ext cx="514692" cy="1375871"/>
            </a:xfrm>
            <a:prstGeom prst="downArrow">
              <a:avLst/>
            </a:prstGeom>
            <a:solidFill>
              <a:srgbClr val="E1471D"/>
            </a:solidFill>
            <a:ln w="25400" cap="flat" cmpd="sng" algn="ctr">
              <a:noFill/>
              <a:prstDash val="solid"/>
            </a:ln>
            <a:effectLst/>
          </p:spPr>
          <p:txBody>
            <a:bodyPr vert="vert"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cs typeface="Calibri" panose="020F0502020204030204" pitchFamily="34" charset="0"/>
                </a:rPr>
                <a:t>Continued ART</a:t>
              </a:r>
              <a:endParaRPr kumimoji="0" lang="en-US" sz="1000" b="1" i="0" u="none" strike="noStrike" kern="0" cap="none" spc="0" normalizeH="0" baseline="0" noProof="0" dirty="0">
                <a:ln>
                  <a:noFill/>
                </a:ln>
                <a:solidFill>
                  <a:prstClr val="white"/>
                </a:solidFill>
                <a:effectLst/>
                <a:uLnTx/>
                <a:uFillTx/>
                <a:cs typeface="Calibri" panose="020F0502020204030204" pitchFamily="34" charset="0"/>
              </a:endParaRPr>
            </a:p>
          </p:txBody>
        </p:sp>
        <p:sp>
          <p:nvSpPr>
            <p:cNvPr id="12" name="Down Arrow 11">
              <a:extLst>
                <a:ext uri="{FF2B5EF4-FFF2-40B4-BE49-F238E27FC236}">
                  <a16:creationId xmlns:a16="http://schemas.microsoft.com/office/drawing/2014/main" id="{75AADA3B-66F9-5747-969B-C868402F9594}"/>
                </a:ext>
              </a:extLst>
            </p:cNvPr>
            <p:cNvSpPr/>
            <p:nvPr/>
          </p:nvSpPr>
          <p:spPr>
            <a:xfrm rot="5400000">
              <a:off x="7207399" y="1421532"/>
              <a:ext cx="514690" cy="1343445"/>
            </a:xfrm>
            <a:prstGeom prst="downArrow">
              <a:avLst/>
            </a:prstGeom>
            <a:solidFill>
              <a:srgbClr val="015873"/>
            </a:solidFill>
            <a:ln w="25400" cap="flat" cmpd="sng" algn="ctr">
              <a:noFill/>
              <a:prstDash val="solid"/>
            </a:ln>
            <a:effectLst/>
          </p:spPr>
          <p:txBody>
            <a:bodyPr vert="vert270"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cs typeface="Calibri" panose="020F0502020204030204" pitchFamily="34" charset="0"/>
                </a:rPr>
                <a:t>CAB LA + RPV LA</a:t>
              </a:r>
            </a:p>
          </p:txBody>
        </p:sp>
        <p:sp>
          <p:nvSpPr>
            <p:cNvPr id="13" name="Down Arrow 10">
              <a:extLst>
                <a:ext uri="{FF2B5EF4-FFF2-40B4-BE49-F238E27FC236}">
                  <a16:creationId xmlns:a16="http://schemas.microsoft.com/office/drawing/2014/main" id="{7E1F7280-60D4-1145-9D0D-C2C475E9B963}"/>
                </a:ext>
              </a:extLst>
            </p:cNvPr>
            <p:cNvSpPr/>
            <p:nvPr/>
          </p:nvSpPr>
          <p:spPr>
            <a:xfrm rot="5400000" flipH="1">
              <a:off x="7214486" y="3528018"/>
              <a:ext cx="537800" cy="1355679"/>
            </a:xfrm>
            <a:prstGeom prst="downArrow">
              <a:avLst/>
            </a:prstGeom>
            <a:solidFill>
              <a:srgbClr val="E1471D"/>
            </a:solidFill>
            <a:ln w="25400" cap="flat" cmpd="sng" algn="ctr">
              <a:noFill/>
              <a:prstDash val="solid"/>
            </a:ln>
            <a:effectLst/>
          </p:spPr>
          <p:txBody>
            <a:bodyPr vert="vert27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cs typeface="Calibri" panose="020F0502020204030204" pitchFamily="34" charset="0"/>
                </a:rPr>
                <a:t>Continued ART</a:t>
              </a:r>
              <a:endParaRPr kumimoji="0" lang="en-US" sz="1000" b="0" i="0" u="none" strike="noStrike" kern="0" cap="none" spc="0" normalizeH="0" baseline="0" noProof="0" dirty="0">
                <a:ln>
                  <a:noFill/>
                </a:ln>
                <a:solidFill>
                  <a:prstClr val="white"/>
                </a:solidFill>
                <a:effectLst/>
                <a:uLnTx/>
                <a:uFillTx/>
                <a:cs typeface="Calibri" panose="020F0502020204030204" pitchFamily="34" charset="0"/>
              </a:endParaRPr>
            </a:p>
          </p:txBody>
        </p:sp>
        <p:sp>
          <p:nvSpPr>
            <p:cNvPr id="14" name="Down Arrow 11">
              <a:extLst>
                <a:ext uri="{FF2B5EF4-FFF2-40B4-BE49-F238E27FC236}">
                  <a16:creationId xmlns:a16="http://schemas.microsoft.com/office/drawing/2014/main" id="{60948360-4690-A642-A9F2-FE2BA9377395}"/>
                </a:ext>
              </a:extLst>
            </p:cNvPr>
            <p:cNvSpPr/>
            <p:nvPr/>
          </p:nvSpPr>
          <p:spPr>
            <a:xfrm rot="16200000" flipH="1">
              <a:off x="8567299" y="3523503"/>
              <a:ext cx="537800" cy="1349940"/>
            </a:xfrm>
            <a:prstGeom prst="downArrow">
              <a:avLst/>
            </a:prstGeom>
            <a:solidFill>
              <a:srgbClr val="015873"/>
            </a:solidFill>
            <a:ln w="25400" cap="flat" cmpd="sng" algn="ctr">
              <a:noFill/>
              <a:prstDash val="solid"/>
            </a:ln>
            <a:effectLst/>
          </p:spPr>
          <p:txBody>
            <a:bodyPr vert="vert"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FFFFFF"/>
                  </a:solidFill>
                  <a:effectLst/>
                  <a:uLnTx/>
                  <a:uFillTx/>
                  <a:cs typeface="Calibri" panose="020F0502020204030204" pitchFamily="34" charset="0"/>
                </a:rPr>
                <a:t>CAB LA + RPV LA</a:t>
              </a:r>
              <a:endParaRPr kumimoji="0" lang="en-US" sz="1000" b="0" i="0" u="none" strike="noStrike" kern="0" cap="none" spc="0" normalizeH="0" baseline="0" noProof="0" dirty="0">
                <a:ln>
                  <a:noFill/>
                </a:ln>
                <a:solidFill>
                  <a:prstClr val="white"/>
                </a:solidFill>
                <a:effectLst/>
                <a:uLnTx/>
                <a:uFillTx/>
                <a:cs typeface="Calibri" panose="020F0502020204030204" pitchFamily="34" charset="0"/>
              </a:endParaRPr>
            </a:p>
          </p:txBody>
        </p:sp>
        <p:sp>
          <p:nvSpPr>
            <p:cNvPr id="15" name="Content Placeholder 1">
              <a:extLst>
                <a:ext uri="{FF2B5EF4-FFF2-40B4-BE49-F238E27FC236}">
                  <a16:creationId xmlns:a16="http://schemas.microsoft.com/office/drawing/2014/main" id="{DF785FC1-E155-C341-9276-F656A3FC3FBF}"/>
                </a:ext>
              </a:extLst>
            </p:cNvPr>
            <p:cNvSpPr txBox="1">
              <a:spLocks/>
            </p:cNvSpPr>
            <p:nvPr/>
          </p:nvSpPr>
          <p:spPr>
            <a:xfrm>
              <a:off x="9747362" y="4051879"/>
              <a:ext cx="2360476" cy="1108890"/>
            </a:xfrm>
            <a:prstGeom prst="rect">
              <a:avLst/>
            </a:prstGeom>
            <a:ln>
              <a:noFill/>
            </a:ln>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latinLnBrk="0">
                <a:buClr>
                  <a:srgbClr val="C00000"/>
                </a:buClr>
                <a:buFont typeface="Arial" charset="0"/>
                <a:buNone/>
                <a:defRPr/>
              </a:pPr>
              <a:r>
                <a:rPr lang="en-US" sz="1200" b="1" kern="0" dirty="0">
                  <a:solidFill>
                    <a:srgbClr val="000000"/>
                  </a:solidFill>
                  <a:latin typeface="Calibri" panose="020F0502020204030204" pitchFamily="34" charset="0"/>
                  <a:cs typeface="Calibri" panose="020F0502020204030204" pitchFamily="34" charset="0"/>
                </a:rPr>
                <a:t>Key secondary endpoint (HIV-1 RNA &lt; 50 c/mL): </a:t>
              </a:r>
              <a:br>
                <a:rPr lang="en-US" sz="1200" b="1" kern="0" dirty="0">
                  <a:solidFill>
                    <a:srgbClr val="000000"/>
                  </a:solidFill>
                  <a:latin typeface="Calibri" panose="020F0502020204030204" pitchFamily="34" charset="0"/>
                  <a:cs typeface="Calibri" panose="020F0502020204030204" pitchFamily="34" charset="0"/>
                </a:rPr>
              </a:br>
              <a:r>
                <a:rPr lang="en-US" sz="1200" kern="0" dirty="0">
                  <a:solidFill>
                    <a:srgbClr val="000000"/>
                  </a:solidFill>
                  <a:latin typeface="Calibri" panose="020F0502020204030204" pitchFamily="34" charset="0"/>
                  <a:cs typeface="Calibri" panose="020F0502020204030204" pitchFamily="34" charset="0"/>
                </a:rPr>
                <a:t>CAB + RPV noninferior to continued ART</a:t>
              </a:r>
            </a:p>
          </p:txBody>
        </p:sp>
        <p:sp>
          <p:nvSpPr>
            <p:cNvPr id="16" name="Rectangle 15">
              <a:extLst>
                <a:ext uri="{FF2B5EF4-FFF2-40B4-BE49-F238E27FC236}">
                  <a16:creationId xmlns:a16="http://schemas.microsoft.com/office/drawing/2014/main" id="{F2BEED83-DA2F-3D41-A189-57EAF0FF05FE}"/>
                </a:ext>
              </a:extLst>
            </p:cNvPr>
            <p:cNvSpPr/>
            <p:nvPr/>
          </p:nvSpPr>
          <p:spPr>
            <a:xfrm>
              <a:off x="1406281" y="1450241"/>
              <a:ext cx="4103566" cy="357526"/>
            </a:xfrm>
            <a:prstGeom prst="rect">
              <a:avLst/>
            </a:prstGeom>
            <a:noFill/>
            <a:ln w="25400" cap="flat" cmpd="sng" algn="ctr">
              <a:noFill/>
              <a:prstDash val="solid"/>
            </a:ln>
            <a:effectLst/>
          </p:spPr>
          <p:txBody>
            <a:bodyPr tIns="67500" bIns="67500" anchor="ctr"/>
            <a:lstStyle/>
            <a:p>
              <a:pPr marL="0" lvl="1" algn="ctr" eaLnBrk="0" fontAlgn="base" latinLnBrk="0" hangingPunct="0">
                <a:spcBef>
                  <a:spcPct val="0"/>
                </a:spcBef>
                <a:spcAft>
                  <a:spcPct val="0"/>
                </a:spcAft>
                <a:defRPr/>
              </a:pPr>
              <a:r>
                <a:rPr lang="en-GB" sz="1200" b="1" kern="0" dirty="0">
                  <a:solidFill>
                    <a:srgbClr val="000000"/>
                  </a:solidFill>
                  <a:cs typeface="Calibri" panose="020F0502020204030204" pitchFamily="34" charset="0"/>
                </a:rPr>
                <a:t>Virologic Outcomes </a:t>
              </a:r>
            </a:p>
          </p:txBody>
        </p:sp>
        <p:cxnSp>
          <p:nvCxnSpPr>
            <p:cNvPr id="17" name="Straight Connector 16">
              <a:extLst>
                <a:ext uri="{FF2B5EF4-FFF2-40B4-BE49-F238E27FC236}">
                  <a16:creationId xmlns:a16="http://schemas.microsoft.com/office/drawing/2014/main" id="{78111002-DFBA-4305-B7D5-C7F4276D8A24}"/>
                </a:ext>
              </a:extLst>
            </p:cNvPr>
            <p:cNvCxnSpPr/>
            <p:nvPr/>
          </p:nvCxnSpPr>
          <p:spPr bwMode="auto">
            <a:xfrm>
              <a:off x="1362439" y="27554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E9062CF-DD19-4577-9AEF-D06CA9B8847E}"/>
                </a:ext>
              </a:extLst>
            </p:cNvPr>
            <p:cNvCxnSpPr/>
            <p:nvPr/>
          </p:nvCxnSpPr>
          <p:spPr bwMode="auto">
            <a:xfrm>
              <a:off x="1362439" y="2205828"/>
              <a:ext cx="87682" cy="0"/>
            </a:xfrm>
            <a:prstGeom prst="line">
              <a:avLst/>
            </a:prstGeom>
            <a:noFill/>
            <a:ln w="28575" cap="flat" cmpd="sng" algn="ctr">
              <a:solidFill>
                <a:srgbClr val="000000"/>
              </a:solidFill>
              <a:prstDash val="solid"/>
              <a:round/>
              <a:headEnd type="none" w="med" len="med"/>
              <a:tailEnd type="none" w="med" len="med"/>
            </a:ln>
            <a:effectLst/>
          </p:spPr>
        </p:cxnSp>
        <p:grpSp>
          <p:nvGrpSpPr>
            <p:cNvPr id="19" name="Group 18">
              <a:extLst>
                <a:ext uri="{FF2B5EF4-FFF2-40B4-BE49-F238E27FC236}">
                  <a16:creationId xmlns:a16="http://schemas.microsoft.com/office/drawing/2014/main" id="{E370813F-46B9-403E-99A8-672C4C95B9D3}"/>
                </a:ext>
              </a:extLst>
            </p:cNvPr>
            <p:cNvGrpSpPr/>
            <p:nvPr/>
          </p:nvGrpSpPr>
          <p:grpSpPr>
            <a:xfrm>
              <a:off x="1362439" y="3305132"/>
              <a:ext cx="87682" cy="549652"/>
              <a:chOff x="1514839" y="2358228"/>
              <a:chExt cx="87682" cy="549652"/>
            </a:xfrm>
          </p:grpSpPr>
          <p:cxnSp>
            <p:nvCxnSpPr>
              <p:cNvPr id="125" name="Straight Connector 124">
                <a:extLst>
                  <a:ext uri="{FF2B5EF4-FFF2-40B4-BE49-F238E27FC236}">
                    <a16:creationId xmlns:a16="http://schemas.microsoft.com/office/drawing/2014/main" id="{CC88016B-4505-4980-B564-18177B9BDB4D}"/>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2BEF86D3-F8A8-4A4B-8024-DEFCCE8E213D}"/>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BABAF7CB-55CB-4C25-8CF7-0F7A579198C0}"/>
                </a:ext>
              </a:extLst>
            </p:cNvPr>
            <p:cNvGrpSpPr/>
            <p:nvPr/>
          </p:nvGrpSpPr>
          <p:grpSpPr>
            <a:xfrm>
              <a:off x="1362439" y="4403184"/>
              <a:ext cx="87682" cy="549652"/>
              <a:chOff x="1514839" y="2358228"/>
              <a:chExt cx="87682" cy="549652"/>
            </a:xfrm>
          </p:grpSpPr>
          <p:cxnSp>
            <p:nvCxnSpPr>
              <p:cNvPr id="122" name="Straight Connector 121">
                <a:extLst>
                  <a:ext uri="{FF2B5EF4-FFF2-40B4-BE49-F238E27FC236}">
                    <a16:creationId xmlns:a16="http://schemas.microsoft.com/office/drawing/2014/main" id="{9870AE1B-32AF-426D-8B86-A2F482A57F2F}"/>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EAD14FF0-F20E-4D14-9764-EDF80D3DFBC7}"/>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21" name="Group 20">
              <a:extLst>
                <a:ext uri="{FF2B5EF4-FFF2-40B4-BE49-F238E27FC236}">
                  <a16:creationId xmlns:a16="http://schemas.microsoft.com/office/drawing/2014/main" id="{968590E0-197F-421C-9AEE-A9FBB36847BC}"/>
                </a:ext>
              </a:extLst>
            </p:cNvPr>
            <p:cNvGrpSpPr/>
            <p:nvPr/>
          </p:nvGrpSpPr>
          <p:grpSpPr>
            <a:xfrm rot="5400000">
              <a:off x="2013925" y="4373054"/>
              <a:ext cx="97855" cy="1247960"/>
              <a:chOff x="1514839" y="2358228"/>
              <a:chExt cx="87682" cy="549652"/>
            </a:xfrm>
          </p:grpSpPr>
          <p:cxnSp>
            <p:nvCxnSpPr>
              <p:cNvPr id="120" name="Straight Connector 119">
                <a:extLst>
                  <a:ext uri="{FF2B5EF4-FFF2-40B4-BE49-F238E27FC236}">
                    <a16:creationId xmlns:a16="http://schemas.microsoft.com/office/drawing/2014/main" id="{17C6BADD-D195-4E62-A004-AFF293F94258}"/>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DC5CFBDC-298A-492C-BE3D-E0937C2911D7}"/>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319A8395-C011-4ED3-9DB9-F74869EAE28D}"/>
                </a:ext>
              </a:extLst>
            </p:cNvPr>
            <p:cNvGrpSpPr/>
            <p:nvPr/>
          </p:nvGrpSpPr>
          <p:grpSpPr>
            <a:xfrm rot="5400000">
              <a:off x="4500617" y="4369396"/>
              <a:ext cx="97855" cy="1247960"/>
              <a:chOff x="1514839" y="2358228"/>
              <a:chExt cx="87682" cy="549652"/>
            </a:xfrm>
          </p:grpSpPr>
          <p:cxnSp>
            <p:nvCxnSpPr>
              <p:cNvPr id="118" name="Straight Connector 117">
                <a:extLst>
                  <a:ext uri="{FF2B5EF4-FFF2-40B4-BE49-F238E27FC236}">
                    <a16:creationId xmlns:a16="http://schemas.microsoft.com/office/drawing/2014/main" id="{FEB17300-B7B1-48B6-88BB-4D78B8653E70}"/>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70E1B729-248F-4172-8B38-7B8C8F33AE9C}"/>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2974095E-6D6A-47EB-B119-A121004E1DB1}"/>
                </a:ext>
              </a:extLst>
            </p:cNvPr>
            <p:cNvSpPr txBox="1"/>
            <p:nvPr/>
          </p:nvSpPr>
          <p:spPr bwMode="auto">
            <a:xfrm>
              <a:off x="859578" y="2025894"/>
              <a:ext cx="546701" cy="36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Calibri" panose="020F0502020204030204" pitchFamily="34" charset="0"/>
                </a:rPr>
                <a:t>100</a:t>
              </a:r>
            </a:p>
          </p:txBody>
        </p:sp>
        <p:sp>
          <p:nvSpPr>
            <p:cNvPr id="24" name="TextBox 23">
              <a:extLst>
                <a:ext uri="{FF2B5EF4-FFF2-40B4-BE49-F238E27FC236}">
                  <a16:creationId xmlns:a16="http://schemas.microsoft.com/office/drawing/2014/main" id="{EA8DB1CE-804A-4D77-844A-454F6EC793DA}"/>
                </a:ext>
              </a:extLst>
            </p:cNvPr>
            <p:cNvSpPr txBox="1"/>
            <p:nvPr/>
          </p:nvSpPr>
          <p:spPr bwMode="auto">
            <a:xfrm>
              <a:off x="973041" y="2565163"/>
              <a:ext cx="448237" cy="3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Calibri" panose="020F0502020204030204" pitchFamily="34" charset="0"/>
                </a:rPr>
                <a:t>80</a:t>
              </a:r>
            </a:p>
          </p:txBody>
        </p:sp>
        <p:sp>
          <p:nvSpPr>
            <p:cNvPr id="25" name="TextBox 24">
              <a:extLst>
                <a:ext uri="{FF2B5EF4-FFF2-40B4-BE49-F238E27FC236}">
                  <a16:creationId xmlns:a16="http://schemas.microsoft.com/office/drawing/2014/main" id="{461EF838-717C-4607-828B-4779C7BB106E}"/>
                </a:ext>
              </a:extLst>
            </p:cNvPr>
            <p:cNvSpPr txBox="1"/>
            <p:nvPr/>
          </p:nvSpPr>
          <p:spPr bwMode="auto">
            <a:xfrm>
              <a:off x="976007" y="3663216"/>
              <a:ext cx="448237" cy="3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Calibri" panose="020F0502020204030204" pitchFamily="34" charset="0"/>
                </a:rPr>
                <a:t>40</a:t>
              </a:r>
            </a:p>
          </p:txBody>
        </p:sp>
        <p:sp>
          <p:nvSpPr>
            <p:cNvPr id="26" name="TextBox 25">
              <a:extLst>
                <a:ext uri="{FF2B5EF4-FFF2-40B4-BE49-F238E27FC236}">
                  <a16:creationId xmlns:a16="http://schemas.microsoft.com/office/drawing/2014/main" id="{1FF51BC7-83F9-4526-8D5E-2285C2EF8EC0}"/>
                </a:ext>
              </a:extLst>
            </p:cNvPr>
            <p:cNvSpPr txBox="1"/>
            <p:nvPr/>
          </p:nvSpPr>
          <p:spPr bwMode="auto">
            <a:xfrm>
              <a:off x="971153" y="3123738"/>
              <a:ext cx="448237" cy="3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Calibri" panose="020F0502020204030204" pitchFamily="34" charset="0"/>
                </a:rPr>
                <a:t>60</a:t>
              </a:r>
            </a:p>
          </p:txBody>
        </p:sp>
        <p:sp>
          <p:nvSpPr>
            <p:cNvPr id="27" name="TextBox 26">
              <a:extLst>
                <a:ext uri="{FF2B5EF4-FFF2-40B4-BE49-F238E27FC236}">
                  <a16:creationId xmlns:a16="http://schemas.microsoft.com/office/drawing/2014/main" id="{B40CA29C-01F4-486D-8767-15183F1B774E}"/>
                </a:ext>
              </a:extLst>
            </p:cNvPr>
            <p:cNvSpPr txBox="1"/>
            <p:nvPr/>
          </p:nvSpPr>
          <p:spPr bwMode="auto">
            <a:xfrm>
              <a:off x="979635" y="4212866"/>
              <a:ext cx="448237" cy="3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Calibri" panose="020F0502020204030204" pitchFamily="34" charset="0"/>
                </a:rPr>
                <a:t>20</a:t>
              </a:r>
            </a:p>
          </p:txBody>
        </p:sp>
        <p:sp>
          <p:nvSpPr>
            <p:cNvPr id="28" name="TextBox 27">
              <a:extLst>
                <a:ext uri="{FF2B5EF4-FFF2-40B4-BE49-F238E27FC236}">
                  <a16:creationId xmlns:a16="http://schemas.microsoft.com/office/drawing/2014/main" id="{CD7DAD82-6D0C-4D1F-8A6B-B1370E4760F6}"/>
                </a:ext>
              </a:extLst>
            </p:cNvPr>
            <p:cNvSpPr txBox="1"/>
            <p:nvPr/>
          </p:nvSpPr>
          <p:spPr bwMode="auto">
            <a:xfrm>
              <a:off x="1079024" y="4773773"/>
              <a:ext cx="345220" cy="3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Calibri" panose="020F0502020204030204" pitchFamily="34" charset="0"/>
                </a:rPr>
                <a:t>0</a:t>
              </a:r>
            </a:p>
          </p:txBody>
        </p:sp>
        <p:sp>
          <p:nvSpPr>
            <p:cNvPr id="29" name="Rectangle 28">
              <a:extLst>
                <a:ext uri="{FF2B5EF4-FFF2-40B4-BE49-F238E27FC236}">
                  <a16:creationId xmlns:a16="http://schemas.microsoft.com/office/drawing/2014/main" id="{F9F16014-6074-4A53-BB0D-61AEDE0783DC}"/>
                </a:ext>
              </a:extLst>
            </p:cNvPr>
            <p:cNvSpPr/>
            <p:nvPr/>
          </p:nvSpPr>
          <p:spPr bwMode="auto">
            <a:xfrm>
              <a:off x="1652382" y="4918391"/>
              <a:ext cx="347031" cy="4571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30" name="Rectangle 29">
              <a:extLst>
                <a:ext uri="{FF2B5EF4-FFF2-40B4-BE49-F238E27FC236}">
                  <a16:creationId xmlns:a16="http://schemas.microsoft.com/office/drawing/2014/main" id="{4BF8F190-AB47-48F5-85D7-3A0037CE4F93}"/>
                </a:ext>
              </a:extLst>
            </p:cNvPr>
            <p:cNvSpPr/>
            <p:nvPr/>
          </p:nvSpPr>
          <p:spPr bwMode="auto">
            <a:xfrm>
              <a:off x="2141495" y="4929329"/>
              <a:ext cx="347031" cy="18288"/>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31" name="Rectangle 30">
              <a:extLst>
                <a:ext uri="{FF2B5EF4-FFF2-40B4-BE49-F238E27FC236}">
                  <a16:creationId xmlns:a16="http://schemas.microsoft.com/office/drawing/2014/main" id="{EC5232A6-C3BC-48DE-9055-FAF82505E22D}"/>
                </a:ext>
              </a:extLst>
            </p:cNvPr>
            <p:cNvSpPr/>
            <p:nvPr/>
          </p:nvSpPr>
          <p:spPr bwMode="auto">
            <a:xfrm>
              <a:off x="2893647" y="2413514"/>
              <a:ext cx="347031" cy="253093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32" name="Rectangle 31">
              <a:extLst>
                <a:ext uri="{FF2B5EF4-FFF2-40B4-BE49-F238E27FC236}">
                  <a16:creationId xmlns:a16="http://schemas.microsoft.com/office/drawing/2014/main" id="{D77859E1-A6DE-429E-B3B5-500311994580}"/>
                </a:ext>
              </a:extLst>
            </p:cNvPr>
            <p:cNvSpPr/>
            <p:nvPr/>
          </p:nvSpPr>
          <p:spPr bwMode="auto">
            <a:xfrm>
              <a:off x="3382760" y="2338066"/>
              <a:ext cx="347031" cy="2619617"/>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33" name="Rectangle 32">
              <a:extLst>
                <a:ext uri="{FF2B5EF4-FFF2-40B4-BE49-F238E27FC236}">
                  <a16:creationId xmlns:a16="http://schemas.microsoft.com/office/drawing/2014/main" id="{B99E4D47-D787-4561-8AD5-31B814BC8985}"/>
                </a:ext>
              </a:extLst>
            </p:cNvPr>
            <p:cNvSpPr/>
            <p:nvPr/>
          </p:nvSpPr>
          <p:spPr bwMode="auto">
            <a:xfrm>
              <a:off x="4141174" y="4811351"/>
              <a:ext cx="347031" cy="14148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34" name="Rectangle 33">
              <a:extLst>
                <a:ext uri="{FF2B5EF4-FFF2-40B4-BE49-F238E27FC236}">
                  <a16:creationId xmlns:a16="http://schemas.microsoft.com/office/drawing/2014/main" id="{363B7589-D517-44ED-9D55-87AC0B42625C}"/>
                </a:ext>
              </a:extLst>
            </p:cNvPr>
            <p:cNvSpPr/>
            <p:nvPr/>
          </p:nvSpPr>
          <p:spPr bwMode="auto">
            <a:xfrm>
              <a:off x="4630287" y="4863252"/>
              <a:ext cx="347031" cy="97856"/>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35" name="TextBox 34">
              <a:extLst>
                <a:ext uri="{FF2B5EF4-FFF2-40B4-BE49-F238E27FC236}">
                  <a16:creationId xmlns:a16="http://schemas.microsoft.com/office/drawing/2014/main" id="{6DFD2E15-1F58-4FE6-A82A-3F4029B6F71D}"/>
                </a:ext>
              </a:extLst>
            </p:cNvPr>
            <p:cNvSpPr txBox="1"/>
            <p:nvPr/>
          </p:nvSpPr>
          <p:spPr>
            <a:xfrm>
              <a:off x="1419228" y="5010859"/>
              <a:ext cx="1177706" cy="65948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latinLnBrk="0" hangingPunct="0">
                <a:spcBef>
                  <a:spcPct val="0"/>
                </a:spcBef>
                <a:spcAft>
                  <a:spcPct val="0"/>
                </a:spcAft>
              </a:pPr>
              <a:r>
                <a:rPr lang="en-US" sz="1200" b="1" dirty="0">
                  <a:solidFill>
                    <a:srgbClr val="000000"/>
                  </a:solidFill>
                  <a:cs typeface="Calibri" panose="020F0502020204030204" pitchFamily="34" charset="0"/>
                </a:rPr>
                <a:t>Virologic Nonresponse (≥ 50 c/mL)</a:t>
              </a:r>
            </a:p>
          </p:txBody>
        </p:sp>
        <p:sp>
          <p:nvSpPr>
            <p:cNvPr id="36" name="TextBox 35">
              <a:extLst>
                <a:ext uri="{FF2B5EF4-FFF2-40B4-BE49-F238E27FC236}">
                  <a16:creationId xmlns:a16="http://schemas.microsoft.com/office/drawing/2014/main" id="{E87822CC-014F-46EC-879D-C10BCB25D7C4}"/>
                </a:ext>
              </a:extLst>
            </p:cNvPr>
            <p:cNvSpPr txBox="1"/>
            <p:nvPr/>
          </p:nvSpPr>
          <p:spPr>
            <a:xfrm>
              <a:off x="2776157" y="5010859"/>
              <a:ext cx="1157668" cy="65948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latinLnBrk="0" hangingPunct="0">
                <a:spcBef>
                  <a:spcPct val="0"/>
                </a:spcBef>
                <a:spcAft>
                  <a:spcPct val="0"/>
                </a:spcAft>
              </a:pPr>
              <a:r>
                <a:rPr lang="en-US" sz="1200" b="1" dirty="0">
                  <a:solidFill>
                    <a:srgbClr val="000000"/>
                  </a:solidFill>
                  <a:cs typeface="Calibri" panose="020F0502020204030204" pitchFamily="34" charset="0"/>
                </a:rPr>
                <a:t>Virologic Success </a:t>
              </a:r>
              <a:br>
                <a:rPr lang="en-US" sz="1200" b="1"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(&lt; 50 c/mL)</a:t>
              </a:r>
            </a:p>
          </p:txBody>
        </p:sp>
        <p:sp>
          <p:nvSpPr>
            <p:cNvPr id="37" name="TextBox 36">
              <a:extLst>
                <a:ext uri="{FF2B5EF4-FFF2-40B4-BE49-F238E27FC236}">
                  <a16:creationId xmlns:a16="http://schemas.microsoft.com/office/drawing/2014/main" id="{F3081EE6-6AE8-4320-B670-E022CA7806FA}"/>
                </a:ext>
              </a:extLst>
            </p:cNvPr>
            <p:cNvSpPr txBox="1"/>
            <p:nvPr/>
          </p:nvSpPr>
          <p:spPr>
            <a:xfrm>
              <a:off x="4028830" y="5010859"/>
              <a:ext cx="1060809" cy="43965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latinLnBrk="0" hangingPunct="0">
                <a:spcBef>
                  <a:spcPct val="0"/>
                </a:spcBef>
                <a:spcAft>
                  <a:spcPct val="0"/>
                </a:spcAft>
              </a:pPr>
              <a:r>
                <a:rPr lang="en-US" sz="1200" b="1" dirty="0">
                  <a:solidFill>
                    <a:srgbClr val="000000"/>
                  </a:solidFill>
                  <a:cs typeface="Calibri" panose="020F0502020204030204" pitchFamily="34" charset="0"/>
                </a:rPr>
                <a:t>No Virologic Data</a:t>
              </a:r>
            </a:p>
          </p:txBody>
        </p:sp>
        <p:sp>
          <p:nvSpPr>
            <p:cNvPr id="38" name="Freeform: Shape 66">
              <a:extLst>
                <a:ext uri="{FF2B5EF4-FFF2-40B4-BE49-F238E27FC236}">
                  <a16:creationId xmlns:a16="http://schemas.microsoft.com/office/drawing/2014/main" id="{8F893D8D-2CA0-4704-AA20-D60A9813EF8A}"/>
                </a:ext>
              </a:extLst>
            </p:cNvPr>
            <p:cNvSpPr/>
            <p:nvPr/>
          </p:nvSpPr>
          <p:spPr bwMode="auto">
            <a:xfrm>
              <a:off x="1443638" y="2202150"/>
              <a:ext cx="3745282" cy="2749463"/>
            </a:xfrm>
            <a:custGeom>
              <a:avLst/>
              <a:gdLst>
                <a:gd name="connsiteX0" fmla="*/ 0 w 3745282"/>
                <a:gd name="connsiteY0" fmla="*/ 0 h 2749463"/>
                <a:gd name="connsiteX1" fmla="*/ 0 w 3745282"/>
                <a:gd name="connsiteY1" fmla="*/ 2749463 h 2749463"/>
                <a:gd name="connsiteX2" fmla="*/ 3745282 w 3745282"/>
                <a:gd name="connsiteY2" fmla="*/ 2749463 h 2749463"/>
              </a:gdLst>
              <a:ahLst/>
              <a:cxnLst>
                <a:cxn ang="0">
                  <a:pos x="connsiteX0" y="connsiteY0"/>
                </a:cxn>
                <a:cxn ang="0">
                  <a:pos x="connsiteX1" y="connsiteY1"/>
                </a:cxn>
                <a:cxn ang="0">
                  <a:pos x="connsiteX2" y="connsiteY2"/>
                </a:cxn>
              </a:cxnLst>
              <a:rect l="l" t="t" r="r" b="b"/>
              <a:pathLst>
                <a:path w="3745282" h="2749463">
                  <a:moveTo>
                    <a:pt x="0" y="0"/>
                  </a:moveTo>
                  <a:lnTo>
                    <a:pt x="0" y="2749463"/>
                  </a:lnTo>
                  <a:lnTo>
                    <a:pt x="3745282" y="2749463"/>
                  </a:lnTo>
                </a:path>
              </a:pathLst>
            </a:custGeom>
            <a:noFill/>
            <a:ln w="28575">
              <a:solidFill>
                <a:srgbClr val="000000"/>
              </a:solid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rial"/>
                <a:ea typeface="+mn-ea"/>
                <a:cs typeface="Calibri" panose="020F0502020204030204" pitchFamily="34" charset="0"/>
              </a:endParaRPr>
            </a:p>
          </p:txBody>
        </p:sp>
        <p:sp>
          <p:nvSpPr>
            <p:cNvPr id="39" name="TextBox 38">
              <a:extLst>
                <a:ext uri="{FF2B5EF4-FFF2-40B4-BE49-F238E27FC236}">
                  <a16:creationId xmlns:a16="http://schemas.microsoft.com/office/drawing/2014/main" id="{47D82D29-71D2-4A62-B8A4-CC94D45EBC3C}"/>
                </a:ext>
              </a:extLst>
            </p:cNvPr>
            <p:cNvSpPr txBox="1"/>
            <p:nvPr/>
          </p:nvSpPr>
          <p:spPr bwMode="auto">
            <a:xfrm>
              <a:off x="1450121" y="4639840"/>
              <a:ext cx="583449" cy="3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000" b="1" dirty="0">
                  <a:solidFill>
                    <a:srgbClr val="000000"/>
                  </a:solidFill>
                  <a:cs typeface="Calibri" panose="020F0502020204030204" pitchFamily="34" charset="0"/>
                </a:rPr>
                <a:t>1.6</a:t>
              </a:r>
            </a:p>
          </p:txBody>
        </p:sp>
        <p:sp>
          <p:nvSpPr>
            <p:cNvPr id="40" name="TextBox 39">
              <a:extLst>
                <a:ext uri="{FF2B5EF4-FFF2-40B4-BE49-F238E27FC236}">
                  <a16:creationId xmlns:a16="http://schemas.microsoft.com/office/drawing/2014/main" id="{5B5D9AA1-F898-4D18-AA79-C1554C9CD7BC}"/>
                </a:ext>
              </a:extLst>
            </p:cNvPr>
            <p:cNvSpPr txBox="1"/>
            <p:nvPr/>
          </p:nvSpPr>
          <p:spPr bwMode="auto">
            <a:xfrm>
              <a:off x="2050225" y="4655617"/>
              <a:ext cx="492194" cy="3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000" b="1" dirty="0">
                  <a:solidFill>
                    <a:srgbClr val="000000"/>
                  </a:solidFill>
                  <a:cs typeface="Calibri" panose="020F0502020204030204" pitchFamily="34" charset="0"/>
                </a:rPr>
                <a:t>1.0</a:t>
              </a:r>
            </a:p>
          </p:txBody>
        </p:sp>
        <p:sp>
          <p:nvSpPr>
            <p:cNvPr id="41" name="TextBox 40">
              <a:extLst>
                <a:ext uri="{FF2B5EF4-FFF2-40B4-BE49-F238E27FC236}">
                  <a16:creationId xmlns:a16="http://schemas.microsoft.com/office/drawing/2014/main" id="{6182D2FC-5934-4306-8F38-328F2DF93712}"/>
                </a:ext>
              </a:extLst>
            </p:cNvPr>
            <p:cNvSpPr txBox="1"/>
            <p:nvPr/>
          </p:nvSpPr>
          <p:spPr bwMode="auto">
            <a:xfrm>
              <a:off x="2697736" y="2142415"/>
              <a:ext cx="622949" cy="3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000" b="1" dirty="0">
                  <a:solidFill>
                    <a:srgbClr val="000000"/>
                  </a:solidFill>
                  <a:cs typeface="Calibri" panose="020F0502020204030204" pitchFamily="34" charset="0"/>
                </a:rPr>
                <a:t>92.5</a:t>
              </a:r>
            </a:p>
          </p:txBody>
        </p:sp>
        <p:sp>
          <p:nvSpPr>
            <p:cNvPr id="42" name="TextBox 41">
              <a:extLst>
                <a:ext uri="{FF2B5EF4-FFF2-40B4-BE49-F238E27FC236}">
                  <a16:creationId xmlns:a16="http://schemas.microsoft.com/office/drawing/2014/main" id="{F71CF76C-736F-403B-AB6A-0FCAAA62C6AA}"/>
                </a:ext>
              </a:extLst>
            </p:cNvPr>
            <p:cNvSpPr txBox="1"/>
            <p:nvPr/>
          </p:nvSpPr>
          <p:spPr bwMode="auto">
            <a:xfrm>
              <a:off x="3179420" y="2058894"/>
              <a:ext cx="630268" cy="3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000" b="1" dirty="0">
                  <a:solidFill>
                    <a:srgbClr val="000000"/>
                  </a:solidFill>
                  <a:cs typeface="Calibri" panose="020F0502020204030204" pitchFamily="34" charset="0"/>
                </a:rPr>
                <a:t>95.5</a:t>
              </a:r>
            </a:p>
          </p:txBody>
        </p:sp>
        <p:sp>
          <p:nvSpPr>
            <p:cNvPr id="43" name="TextBox 42">
              <a:extLst>
                <a:ext uri="{FF2B5EF4-FFF2-40B4-BE49-F238E27FC236}">
                  <a16:creationId xmlns:a16="http://schemas.microsoft.com/office/drawing/2014/main" id="{EE0A124E-9487-4F02-A1AD-795C323D3AB8}"/>
                </a:ext>
              </a:extLst>
            </p:cNvPr>
            <p:cNvSpPr txBox="1"/>
            <p:nvPr/>
          </p:nvSpPr>
          <p:spPr bwMode="auto">
            <a:xfrm>
              <a:off x="4008825" y="4525640"/>
              <a:ext cx="521958" cy="33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000" b="1" dirty="0">
                  <a:solidFill>
                    <a:srgbClr val="000000"/>
                  </a:solidFill>
                  <a:cs typeface="Calibri" panose="020F0502020204030204" pitchFamily="34" charset="0"/>
                </a:rPr>
                <a:t>5.8</a:t>
              </a:r>
            </a:p>
          </p:txBody>
        </p:sp>
        <p:sp>
          <p:nvSpPr>
            <p:cNvPr id="44" name="TextBox 43">
              <a:extLst>
                <a:ext uri="{FF2B5EF4-FFF2-40B4-BE49-F238E27FC236}">
                  <a16:creationId xmlns:a16="http://schemas.microsoft.com/office/drawing/2014/main" id="{6FF5EDDB-F852-4265-AEFB-FC0E5516266F}"/>
                </a:ext>
              </a:extLst>
            </p:cNvPr>
            <p:cNvSpPr txBox="1"/>
            <p:nvPr/>
          </p:nvSpPr>
          <p:spPr bwMode="auto">
            <a:xfrm>
              <a:off x="4477025" y="4585956"/>
              <a:ext cx="521958" cy="33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000" b="1" dirty="0">
                  <a:solidFill>
                    <a:srgbClr val="000000"/>
                  </a:solidFill>
                  <a:cs typeface="Calibri" panose="020F0502020204030204" pitchFamily="34" charset="0"/>
                </a:rPr>
                <a:t>3.6</a:t>
              </a:r>
            </a:p>
          </p:txBody>
        </p:sp>
        <p:sp>
          <p:nvSpPr>
            <p:cNvPr id="45" name="TextBox 44">
              <a:extLst>
                <a:ext uri="{FF2B5EF4-FFF2-40B4-BE49-F238E27FC236}">
                  <a16:creationId xmlns:a16="http://schemas.microsoft.com/office/drawing/2014/main" id="{8594B064-9A8A-4BBF-96FF-20A4B7C1818B}"/>
                </a:ext>
              </a:extLst>
            </p:cNvPr>
            <p:cNvSpPr txBox="1"/>
            <p:nvPr/>
          </p:nvSpPr>
          <p:spPr bwMode="auto">
            <a:xfrm>
              <a:off x="4209842" y="2306094"/>
              <a:ext cx="1891870" cy="109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latinLnBrk="0" hangingPunct="0">
                <a:spcBef>
                  <a:spcPct val="50000"/>
                </a:spcBef>
                <a:spcAft>
                  <a:spcPct val="0"/>
                </a:spcAft>
              </a:pPr>
              <a:r>
                <a:rPr lang="en-US" sz="1200" dirty="0">
                  <a:solidFill>
                    <a:srgbClr val="000000"/>
                  </a:solidFill>
                  <a:cs typeface="Calibri" panose="020F0502020204030204" pitchFamily="34" charset="0"/>
                </a:rPr>
                <a:t>CAB LA + RPV LA</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(n = 308)</a:t>
              </a:r>
            </a:p>
            <a:p>
              <a:pPr eaLnBrk="0" fontAlgn="base" latinLnBrk="0" hangingPunct="0">
                <a:spcBef>
                  <a:spcPct val="50000"/>
                </a:spcBef>
                <a:spcAft>
                  <a:spcPct val="0"/>
                </a:spcAft>
              </a:pPr>
              <a:r>
                <a:rPr lang="en-US" sz="1200" dirty="0">
                  <a:solidFill>
                    <a:srgbClr val="000000"/>
                  </a:solidFill>
                  <a:cs typeface="Calibri" panose="020F0502020204030204" pitchFamily="34" charset="0"/>
                </a:rPr>
                <a:t>Continue baseline ART</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(n = 308)</a:t>
              </a:r>
            </a:p>
          </p:txBody>
        </p:sp>
        <p:sp>
          <p:nvSpPr>
            <p:cNvPr id="46" name="Rectangle 45">
              <a:extLst>
                <a:ext uri="{FF2B5EF4-FFF2-40B4-BE49-F238E27FC236}">
                  <a16:creationId xmlns:a16="http://schemas.microsoft.com/office/drawing/2014/main" id="{FA104960-320A-4931-AF91-3B99A085A61E}"/>
                </a:ext>
              </a:extLst>
            </p:cNvPr>
            <p:cNvSpPr/>
            <p:nvPr/>
          </p:nvSpPr>
          <p:spPr bwMode="auto">
            <a:xfrm>
              <a:off x="4134912" y="2424382"/>
              <a:ext cx="104412" cy="104412"/>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47" name="Rectangle 46">
              <a:extLst>
                <a:ext uri="{FF2B5EF4-FFF2-40B4-BE49-F238E27FC236}">
                  <a16:creationId xmlns:a16="http://schemas.microsoft.com/office/drawing/2014/main" id="{8AC2C5F9-03C8-4802-91BE-E4D68289CA88}"/>
                </a:ext>
              </a:extLst>
            </p:cNvPr>
            <p:cNvSpPr/>
            <p:nvPr/>
          </p:nvSpPr>
          <p:spPr bwMode="auto">
            <a:xfrm>
              <a:off x="4130877" y="3030206"/>
              <a:ext cx="104412" cy="104412"/>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48" name="Content Placeholder 1">
              <a:extLst>
                <a:ext uri="{FF2B5EF4-FFF2-40B4-BE49-F238E27FC236}">
                  <a16:creationId xmlns:a16="http://schemas.microsoft.com/office/drawing/2014/main" id="{9F0199AB-B203-461A-BBDA-7D8737B5A26A}"/>
                </a:ext>
              </a:extLst>
            </p:cNvPr>
            <p:cNvSpPr txBox="1">
              <a:spLocks/>
            </p:cNvSpPr>
            <p:nvPr/>
          </p:nvSpPr>
          <p:spPr>
            <a:xfrm>
              <a:off x="6883326" y="3635888"/>
              <a:ext cx="2513617" cy="305508"/>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latinLnBrk="0">
                <a:buClr>
                  <a:srgbClr val="C00000"/>
                </a:buClr>
                <a:buFont typeface="Arial" charset="0"/>
                <a:buNone/>
                <a:defRPr/>
              </a:pPr>
              <a:r>
                <a:rPr lang="en-US" sz="1200" b="1" kern="0" dirty="0">
                  <a:solidFill>
                    <a:srgbClr val="000000"/>
                  </a:solidFill>
                  <a:latin typeface="Calibri" panose="020F0502020204030204" pitchFamily="34" charset="0"/>
                  <a:cs typeface="Calibri" panose="020F0502020204030204" pitchFamily="34" charset="0"/>
                </a:rPr>
                <a:t>Difference (%)</a:t>
              </a:r>
            </a:p>
          </p:txBody>
        </p:sp>
        <p:cxnSp>
          <p:nvCxnSpPr>
            <p:cNvPr id="49" name="Straight Connector 48">
              <a:extLst>
                <a:ext uri="{FF2B5EF4-FFF2-40B4-BE49-F238E27FC236}">
                  <a16:creationId xmlns:a16="http://schemas.microsoft.com/office/drawing/2014/main" id="{D4D8726B-10A2-487E-A33D-B735EE9D04BB}"/>
                </a:ext>
              </a:extLst>
            </p:cNvPr>
            <p:cNvCxnSpPr>
              <a:cxnSpLocks/>
            </p:cNvCxnSpPr>
            <p:nvPr/>
          </p:nvCxnSpPr>
          <p:spPr bwMode="auto">
            <a:xfrm>
              <a:off x="8895373" y="2262698"/>
              <a:ext cx="0" cy="1088329"/>
            </a:xfrm>
            <a:prstGeom prst="line">
              <a:avLst/>
            </a:prstGeom>
            <a:noFill/>
            <a:ln w="19050" cap="flat" cmpd="sng" algn="ctr">
              <a:solidFill>
                <a:srgbClr val="8397AC"/>
              </a:solidFill>
              <a:prstDash val="sysDash"/>
            </a:ln>
            <a:effectLst/>
          </p:spPr>
        </p:cxnSp>
        <p:sp>
          <p:nvSpPr>
            <p:cNvPr id="50" name="TextBox 49">
              <a:extLst>
                <a:ext uri="{FF2B5EF4-FFF2-40B4-BE49-F238E27FC236}">
                  <a16:creationId xmlns:a16="http://schemas.microsoft.com/office/drawing/2014/main" id="{3D407647-8E37-4E7A-9560-B85525ED2326}"/>
                </a:ext>
              </a:extLst>
            </p:cNvPr>
            <p:cNvSpPr txBox="1"/>
            <p:nvPr/>
          </p:nvSpPr>
          <p:spPr>
            <a:xfrm>
              <a:off x="7746594" y="2801688"/>
              <a:ext cx="407895" cy="225457"/>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100" dirty="0">
                  <a:solidFill>
                    <a:srgbClr val="000000"/>
                  </a:solidFill>
                  <a:cs typeface="Calibri" panose="020F0502020204030204" pitchFamily="34" charset="0"/>
                </a:rPr>
                <a:t>-1.2</a:t>
              </a:r>
            </a:p>
          </p:txBody>
        </p:sp>
        <p:sp>
          <p:nvSpPr>
            <p:cNvPr id="51" name="TextBox 50">
              <a:extLst>
                <a:ext uri="{FF2B5EF4-FFF2-40B4-BE49-F238E27FC236}">
                  <a16:creationId xmlns:a16="http://schemas.microsoft.com/office/drawing/2014/main" id="{107DCBCC-AFF7-493F-8271-43654BED324F}"/>
                </a:ext>
              </a:extLst>
            </p:cNvPr>
            <p:cNvSpPr txBox="1"/>
            <p:nvPr/>
          </p:nvSpPr>
          <p:spPr>
            <a:xfrm>
              <a:off x="8279655" y="2801688"/>
              <a:ext cx="407895" cy="225457"/>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100" dirty="0">
                  <a:solidFill>
                    <a:srgbClr val="000000"/>
                  </a:solidFill>
                  <a:cs typeface="Calibri" panose="020F0502020204030204" pitchFamily="34" charset="0"/>
                </a:rPr>
                <a:t>2.5</a:t>
              </a:r>
            </a:p>
          </p:txBody>
        </p:sp>
        <p:sp>
          <p:nvSpPr>
            <p:cNvPr id="52" name="TextBox 51">
              <a:extLst>
                <a:ext uri="{FF2B5EF4-FFF2-40B4-BE49-F238E27FC236}">
                  <a16:creationId xmlns:a16="http://schemas.microsoft.com/office/drawing/2014/main" id="{F5957D5C-D99A-49EB-AF86-0B2AB0BA5CAF}"/>
                </a:ext>
              </a:extLst>
            </p:cNvPr>
            <p:cNvSpPr txBox="1"/>
            <p:nvPr/>
          </p:nvSpPr>
          <p:spPr>
            <a:xfrm>
              <a:off x="8175209" y="2473588"/>
              <a:ext cx="235471" cy="225457"/>
            </a:xfrm>
            <a:prstGeom prst="rect">
              <a:avLst/>
            </a:prstGeom>
            <a:noFill/>
          </p:spPr>
          <p:txBody>
            <a:bodyPr wrap="none" lIns="0" tIns="0" rIns="0" bIns="0" rtlCol="0">
              <a:spAutoFit/>
            </a:bodyPr>
            <a:lstStyle/>
            <a:p>
              <a:pPr eaLnBrk="0" fontAlgn="base" latinLnBrk="0" hangingPunct="0">
                <a:spcBef>
                  <a:spcPct val="0"/>
                </a:spcBef>
                <a:spcAft>
                  <a:spcPct val="0"/>
                </a:spcAft>
                <a:defRPr/>
              </a:pPr>
              <a:r>
                <a:rPr lang="en-US" sz="1100" dirty="0">
                  <a:solidFill>
                    <a:srgbClr val="000000"/>
                  </a:solidFill>
                  <a:cs typeface="Calibri" panose="020F0502020204030204" pitchFamily="34" charset="0"/>
                </a:rPr>
                <a:t>0.6</a:t>
              </a:r>
            </a:p>
          </p:txBody>
        </p:sp>
        <p:sp>
          <p:nvSpPr>
            <p:cNvPr id="53" name="TextBox 52">
              <a:extLst>
                <a:ext uri="{FF2B5EF4-FFF2-40B4-BE49-F238E27FC236}">
                  <a16:creationId xmlns:a16="http://schemas.microsoft.com/office/drawing/2014/main" id="{1A327940-BEDE-4A49-AFD1-80C2FFEE94E2}"/>
                </a:ext>
              </a:extLst>
            </p:cNvPr>
            <p:cNvSpPr txBox="1"/>
            <p:nvPr/>
          </p:nvSpPr>
          <p:spPr>
            <a:xfrm>
              <a:off x="8974000" y="2828486"/>
              <a:ext cx="695439" cy="395690"/>
            </a:xfrm>
            <a:prstGeom prst="rect">
              <a:avLst/>
            </a:prstGeom>
            <a:noFill/>
          </p:spPr>
          <p:txBody>
            <a:bodyPr wrap="square" lIns="0" tIns="0" rIns="0" bIns="0" rtlCol="0">
              <a:spAutoFit/>
            </a:bodyPr>
            <a:lstStyle/>
            <a:p>
              <a:pPr eaLnBrk="0" fontAlgn="base" latinLnBrk="0" hangingPunct="0">
                <a:lnSpc>
                  <a:spcPct val="90000"/>
                </a:lnSpc>
                <a:spcBef>
                  <a:spcPct val="0"/>
                </a:spcBef>
                <a:spcAft>
                  <a:spcPct val="0"/>
                </a:spcAft>
                <a:defRPr/>
              </a:pPr>
              <a:r>
                <a:rPr lang="en-US" sz="1200" dirty="0">
                  <a:solidFill>
                    <a:srgbClr val="000000"/>
                  </a:solidFill>
                  <a:cs typeface="Calibri" panose="020F0502020204030204" pitchFamily="34" charset="0"/>
                </a:rPr>
                <a:t>6% NI</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margin</a:t>
              </a:r>
            </a:p>
          </p:txBody>
        </p:sp>
        <p:cxnSp>
          <p:nvCxnSpPr>
            <p:cNvPr id="54" name="Straight Connector 53">
              <a:extLst>
                <a:ext uri="{FF2B5EF4-FFF2-40B4-BE49-F238E27FC236}">
                  <a16:creationId xmlns:a16="http://schemas.microsoft.com/office/drawing/2014/main" id="{F75ECE1E-1BAE-431F-BF11-B270EBC9AC5C}"/>
                </a:ext>
              </a:extLst>
            </p:cNvPr>
            <p:cNvCxnSpPr/>
            <p:nvPr/>
          </p:nvCxnSpPr>
          <p:spPr bwMode="auto">
            <a:xfrm>
              <a:off x="8135299" y="2219242"/>
              <a:ext cx="0" cy="1148795"/>
            </a:xfrm>
            <a:prstGeom prst="line">
              <a:avLst/>
            </a:prstGeom>
            <a:noFill/>
            <a:ln w="28575" cap="flat" cmpd="sng" algn="ctr">
              <a:solidFill>
                <a:srgbClr val="000000"/>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39B7D088-A38C-4AA7-BE91-ECAB72778E85}"/>
                </a:ext>
              </a:extLst>
            </p:cNvPr>
            <p:cNvCxnSpPr/>
            <p:nvPr/>
          </p:nvCxnSpPr>
          <p:spPr bwMode="auto">
            <a:xfrm>
              <a:off x="6851382" y="3374834"/>
              <a:ext cx="2571265" cy="0"/>
            </a:xfrm>
            <a:prstGeom prst="line">
              <a:avLst/>
            </a:prstGeom>
            <a:noFill/>
            <a:ln w="28575" cap="flat" cmpd="sng" algn="ctr">
              <a:solidFill>
                <a:srgbClr val="000000"/>
              </a:solidFill>
              <a:prstDash val="solid"/>
              <a:round/>
              <a:headEnd type="none" w="med" len="med"/>
              <a:tailEnd type="none" w="med" len="med"/>
            </a:ln>
            <a:effectLst/>
          </p:spPr>
        </p:cxnSp>
        <p:grpSp>
          <p:nvGrpSpPr>
            <p:cNvPr id="56" name="Group 55">
              <a:extLst>
                <a:ext uri="{FF2B5EF4-FFF2-40B4-BE49-F238E27FC236}">
                  <a16:creationId xmlns:a16="http://schemas.microsoft.com/office/drawing/2014/main" id="{E3E447AF-BBDC-4403-AA75-43946F13E8FA}"/>
                </a:ext>
              </a:extLst>
            </p:cNvPr>
            <p:cNvGrpSpPr/>
            <p:nvPr/>
          </p:nvGrpSpPr>
          <p:grpSpPr>
            <a:xfrm>
              <a:off x="6862399" y="3380739"/>
              <a:ext cx="2547095" cy="71174"/>
              <a:chOff x="7033849" y="3362633"/>
              <a:chExt cx="2547095" cy="71174"/>
            </a:xfrm>
          </p:grpSpPr>
          <p:cxnSp>
            <p:nvCxnSpPr>
              <p:cNvPr id="107" name="Straight Connector 106">
                <a:extLst>
                  <a:ext uri="{FF2B5EF4-FFF2-40B4-BE49-F238E27FC236}">
                    <a16:creationId xmlns:a16="http://schemas.microsoft.com/office/drawing/2014/main" id="{22F4706E-4B1B-4CB9-ABFA-66E1696162C9}"/>
                  </a:ext>
                </a:extLst>
              </p:cNvPr>
              <p:cNvCxnSpPr/>
              <p:nvPr/>
            </p:nvCxnSpPr>
            <p:spPr bwMode="auto">
              <a:xfrm>
                <a:off x="7033849"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6D3E8321-C255-4949-B8A1-380C5DF6C48B}"/>
                  </a:ext>
                </a:extLst>
              </p:cNvPr>
              <p:cNvCxnSpPr/>
              <p:nvPr/>
            </p:nvCxnSpPr>
            <p:spPr bwMode="auto">
              <a:xfrm>
                <a:off x="728855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55B54359-0F43-48A9-BA19-79DC053C1C2D}"/>
                  </a:ext>
                </a:extLst>
              </p:cNvPr>
              <p:cNvCxnSpPr/>
              <p:nvPr/>
            </p:nvCxnSpPr>
            <p:spPr bwMode="auto">
              <a:xfrm>
                <a:off x="754326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7F5DA52C-A24F-434E-B6E2-46052AD77C9C}"/>
                  </a:ext>
                </a:extLst>
              </p:cNvPr>
              <p:cNvCxnSpPr/>
              <p:nvPr/>
            </p:nvCxnSpPr>
            <p:spPr bwMode="auto">
              <a:xfrm>
                <a:off x="779797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18F52F44-DE5A-452E-A77B-91327E44194F}"/>
                  </a:ext>
                </a:extLst>
              </p:cNvPr>
              <p:cNvCxnSpPr/>
              <p:nvPr/>
            </p:nvCxnSpPr>
            <p:spPr bwMode="auto">
              <a:xfrm>
                <a:off x="805268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D2D6EBC0-11E7-44FC-BC23-7415794924EF}"/>
                  </a:ext>
                </a:extLst>
              </p:cNvPr>
              <p:cNvCxnSpPr/>
              <p:nvPr/>
            </p:nvCxnSpPr>
            <p:spPr bwMode="auto">
              <a:xfrm>
                <a:off x="830739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6FF5DFCA-A3A4-4662-A539-37A5C1FCA8F6}"/>
                  </a:ext>
                </a:extLst>
              </p:cNvPr>
              <p:cNvCxnSpPr/>
              <p:nvPr/>
            </p:nvCxnSpPr>
            <p:spPr bwMode="auto">
              <a:xfrm>
                <a:off x="856210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B98D2594-F4AF-40F2-8DDC-8A30FDBE65FA}"/>
                  </a:ext>
                </a:extLst>
              </p:cNvPr>
              <p:cNvCxnSpPr/>
              <p:nvPr/>
            </p:nvCxnSpPr>
            <p:spPr bwMode="auto">
              <a:xfrm>
                <a:off x="881681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1E2304C9-3D12-4621-A683-88E8B69FFE02}"/>
                  </a:ext>
                </a:extLst>
              </p:cNvPr>
              <p:cNvCxnSpPr/>
              <p:nvPr/>
            </p:nvCxnSpPr>
            <p:spPr bwMode="auto">
              <a:xfrm>
                <a:off x="907152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C63E2276-32D6-406F-A986-71E8056B84C6}"/>
                  </a:ext>
                </a:extLst>
              </p:cNvPr>
              <p:cNvCxnSpPr/>
              <p:nvPr/>
            </p:nvCxnSpPr>
            <p:spPr bwMode="auto">
              <a:xfrm>
                <a:off x="932623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0C870534-D3D8-4639-9108-81F36D379E0E}"/>
                  </a:ext>
                </a:extLst>
              </p:cNvPr>
              <p:cNvCxnSpPr/>
              <p:nvPr/>
            </p:nvCxnSpPr>
            <p:spPr bwMode="auto">
              <a:xfrm>
                <a:off x="9580944" y="3362633"/>
                <a:ext cx="0" cy="71174"/>
              </a:xfrm>
              <a:prstGeom prst="line">
                <a:avLst/>
              </a:prstGeom>
              <a:noFill/>
              <a:ln w="28575" cap="flat" cmpd="sng" algn="ctr">
                <a:solidFill>
                  <a:srgbClr val="000000"/>
                </a:solidFill>
                <a:prstDash val="solid"/>
                <a:round/>
                <a:headEnd type="none" w="med" len="med"/>
                <a:tailEnd type="none" w="med" len="med"/>
              </a:ln>
              <a:effectLst/>
            </p:spPr>
          </p:cxnSp>
        </p:grpSp>
        <p:sp>
          <p:nvSpPr>
            <p:cNvPr id="57" name="TextBox 56">
              <a:extLst>
                <a:ext uri="{FF2B5EF4-FFF2-40B4-BE49-F238E27FC236}">
                  <a16:creationId xmlns:a16="http://schemas.microsoft.com/office/drawing/2014/main" id="{AEC158A3-A158-4828-B2F2-2FE9511335D8}"/>
                </a:ext>
              </a:extLst>
            </p:cNvPr>
            <p:cNvSpPr txBox="1"/>
            <p:nvPr/>
          </p:nvSpPr>
          <p:spPr>
            <a:xfrm>
              <a:off x="6653610"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-10</a:t>
              </a:r>
            </a:p>
          </p:txBody>
        </p:sp>
        <p:sp>
          <p:nvSpPr>
            <p:cNvPr id="58" name="TextBox 57">
              <a:extLst>
                <a:ext uri="{FF2B5EF4-FFF2-40B4-BE49-F238E27FC236}">
                  <a16:creationId xmlns:a16="http://schemas.microsoft.com/office/drawing/2014/main" id="{98607D3F-D6A4-47D0-B080-5B850489224F}"/>
                </a:ext>
              </a:extLst>
            </p:cNvPr>
            <p:cNvSpPr txBox="1"/>
            <p:nvPr/>
          </p:nvSpPr>
          <p:spPr>
            <a:xfrm>
              <a:off x="6920873"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-8</a:t>
              </a:r>
            </a:p>
          </p:txBody>
        </p:sp>
        <p:sp>
          <p:nvSpPr>
            <p:cNvPr id="59" name="TextBox 58">
              <a:extLst>
                <a:ext uri="{FF2B5EF4-FFF2-40B4-BE49-F238E27FC236}">
                  <a16:creationId xmlns:a16="http://schemas.microsoft.com/office/drawing/2014/main" id="{BA112F94-C8E4-4E45-8C46-707EE1C998FA}"/>
                </a:ext>
              </a:extLst>
            </p:cNvPr>
            <p:cNvSpPr txBox="1"/>
            <p:nvPr/>
          </p:nvSpPr>
          <p:spPr>
            <a:xfrm>
              <a:off x="7169150"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-6</a:t>
              </a:r>
            </a:p>
          </p:txBody>
        </p:sp>
        <p:sp>
          <p:nvSpPr>
            <p:cNvPr id="60" name="TextBox 59">
              <a:extLst>
                <a:ext uri="{FF2B5EF4-FFF2-40B4-BE49-F238E27FC236}">
                  <a16:creationId xmlns:a16="http://schemas.microsoft.com/office/drawing/2014/main" id="{DC4B7F24-B4D2-4B6C-A731-1F2C50E593ED}"/>
                </a:ext>
              </a:extLst>
            </p:cNvPr>
            <p:cNvSpPr txBox="1"/>
            <p:nvPr/>
          </p:nvSpPr>
          <p:spPr>
            <a:xfrm>
              <a:off x="7429069"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-4</a:t>
              </a:r>
            </a:p>
          </p:txBody>
        </p:sp>
        <p:sp>
          <p:nvSpPr>
            <p:cNvPr id="61" name="TextBox 60">
              <a:extLst>
                <a:ext uri="{FF2B5EF4-FFF2-40B4-BE49-F238E27FC236}">
                  <a16:creationId xmlns:a16="http://schemas.microsoft.com/office/drawing/2014/main" id="{E2FA5E15-AC6A-498C-B7B4-B4E0398A4008}"/>
                </a:ext>
              </a:extLst>
            </p:cNvPr>
            <p:cNvSpPr txBox="1"/>
            <p:nvPr/>
          </p:nvSpPr>
          <p:spPr>
            <a:xfrm>
              <a:off x="7687158"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-2</a:t>
              </a:r>
            </a:p>
          </p:txBody>
        </p:sp>
        <p:sp>
          <p:nvSpPr>
            <p:cNvPr id="62" name="TextBox 61">
              <a:extLst>
                <a:ext uri="{FF2B5EF4-FFF2-40B4-BE49-F238E27FC236}">
                  <a16:creationId xmlns:a16="http://schemas.microsoft.com/office/drawing/2014/main" id="{D1381163-7C5A-4670-A200-1E88558AE972}"/>
                </a:ext>
              </a:extLst>
            </p:cNvPr>
            <p:cNvSpPr txBox="1"/>
            <p:nvPr/>
          </p:nvSpPr>
          <p:spPr>
            <a:xfrm>
              <a:off x="7969109"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0</a:t>
              </a:r>
            </a:p>
          </p:txBody>
        </p:sp>
        <p:sp>
          <p:nvSpPr>
            <p:cNvPr id="63" name="TextBox 62">
              <a:extLst>
                <a:ext uri="{FF2B5EF4-FFF2-40B4-BE49-F238E27FC236}">
                  <a16:creationId xmlns:a16="http://schemas.microsoft.com/office/drawing/2014/main" id="{2065A3D2-F245-4BB2-9731-809B0873630C}"/>
                </a:ext>
              </a:extLst>
            </p:cNvPr>
            <p:cNvSpPr txBox="1"/>
            <p:nvPr/>
          </p:nvSpPr>
          <p:spPr>
            <a:xfrm>
              <a:off x="8210042"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2</a:t>
              </a:r>
            </a:p>
          </p:txBody>
        </p:sp>
        <p:sp>
          <p:nvSpPr>
            <p:cNvPr id="64" name="TextBox 63">
              <a:extLst>
                <a:ext uri="{FF2B5EF4-FFF2-40B4-BE49-F238E27FC236}">
                  <a16:creationId xmlns:a16="http://schemas.microsoft.com/office/drawing/2014/main" id="{0628478E-9926-4C0A-AF17-A41BA70536EE}"/>
                </a:ext>
              </a:extLst>
            </p:cNvPr>
            <p:cNvSpPr txBox="1"/>
            <p:nvPr/>
          </p:nvSpPr>
          <p:spPr>
            <a:xfrm>
              <a:off x="8477305"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4</a:t>
              </a:r>
            </a:p>
          </p:txBody>
        </p:sp>
        <p:sp>
          <p:nvSpPr>
            <p:cNvPr id="65" name="TextBox 64">
              <a:extLst>
                <a:ext uri="{FF2B5EF4-FFF2-40B4-BE49-F238E27FC236}">
                  <a16:creationId xmlns:a16="http://schemas.microsoft.com/office/drawing/2014/main" id="{2CC7BEEA-E71F-40E3-A388-D0ABC95BB555}"/>
                </a:ext>
              </a:extLst>
            </p:cNvPr>
            <p:cNvSpPr txBox="1"/>
            <p:nvPr/>
          </p:nvSpPr>
          <p:spPr>
            <a:xfrm>
              <a:off x="8727195"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6</a:t>
              </a:r>
            </a:p>
          </p:txBody>
        </p:sp>
        <p:sp>
          <p:nvSpPr>
            <p:cNvPr id="66" name="TextBox 65">
              <a:extLst>
                <a:ext uri="{FF2B5EF4-FFF2-40B4-BE49-F238E27FC236}">
                  <a16:creationId xmlns:a16="http://schemas.microsoft.com/office/drawing/2014/main" id="{F1043031-B135-4E03-8B6E-59BE94AAD898}"/>
                </a:ext>
              </a:extLst>
            </p:cNvPr>
            <p:cNvSpPr txBox="1"/>
            <p:nvPr/>
          </p:nvSpPr>
          <p:spPr>
            <a:xfrm>
              <a:off x="8982817"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8</a:t>
              </a:r>
            </a:p>
          </p:txBody>
        </p:sp>
        <p:sp>
          <p:nvSpPr>
            <p:cNvPr id="67" name="TextBox 66">
              <a:extLst>
                <a:ext uri="{FF2B5EF4-FFF2-40B4-BE49-F238E27FC236}">
                  <a16:creationId xmlns:a16="http://schemas.microsoft.com/office/drawing/2014/main" id="{A27871CC-0A1B-4541-B0CC-517EC917EBCE}"/>
                </a:ext>
              </a:extLst>
            </p:cNvPr>
            <p:cNvSpPr txBox="1"/>
            <p:nvPr/>
          </p:nvSpPr>
          <p:spPr>
            <a:xfrm>
              <a:off x="9239063" y="3442920"/>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Calibri" panose="020F0502020204030204" pitchFamily="34" charset="0"/>
                </a:rPr>
                <a:t>10</a:t>
              </a:r>
            </a:p>
          </p:txBody>
        </p:sp>
        <p:cxnSp>
          <p:nvCxnSpPr>
            <p:cNvPr id="68" name="Straight Connector 67">
              <a:extLst>
                <a:ext uri="{FF2B5EF4-FFF2-40B4-BE49-F238E27FC236}">
                  <a16:creationId xmlns:a16="http://schemas.microsoft.com/office/drawing/2014/main" id="{16898521-DF82-4886-B820-6C19B83E2224}"/>
                </a:ext>
              </a:extLst>
            </p:cNvPr>
            <p:cNvCxnSpPr>
              <a:cxnSpLocks/>
            </p:cNvCxnSpPr>
            <p:nvPr/>
          </p:nvCxnSpPr>
          <p:spPr bwMode="auto">
            <a:xfrm flipH="1">
              <a:off x="7969109" y="2782854"/>
              <a:ext cx="487495" cy="0"/>
            </a:xfrm>
            <a:prstGeom prst="line">
              <a:avLst/>
            </a:prstGeom>
            <a:noFill/>
            <a:ln w="28575" cap="flat" cmpd="sng" algn="ctr">
              <a:solidFill>
                <a:srgbClr val="00000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E5AB4C6-A223-42D4-BB0A-9D58E3F650EB}"/>
                </a:ext>
              </a:extLst>
            </p:cNvPr>
            <p:cNvCxnSpPr/>
            <p:nvPr/>
          </p:nvCxnSpPr>
          <p:spPr bwMode="auto">
            <a:xfrm>
              <a:off x="7979195" y="2742777"/>
              <a:ext cx="0" cy="86877"/>
            </a:xfrm>
            <a:prstGeom prst="line">
              <a:avLst/>
            </a:prstGeom>
            <a:noFill/>
            <a:ln w="28575" cap="flat" cmpd="sng" algn="ctr">
              <a:solidFill>
                <a:srgbClr val="000000"/>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97C1FD70-F568-48E5-8DD8-D1A24EB41189}"/>
                </a:ext>
              </a:extLst>
            </p:cNvPr>
            <p:cNvCxnSpPr/>
            <p:nvPr/>
          </p:nvCxnSpPr>
          <p:spPr bwMode="auto">
            <a:xfrm>
              <a:off x="8456604" y="2739415"/>
              <a:ext cx="0" cy="86877"/>
            </a:xfrm>
            <a:prstGeom prst="line">
              <a:avLst/>
            </a:prstGeom>
            <a:noFill/>
            <a:ln w="28575" cap="flat" cmpd="sng" algn="ctr">
              <a:solidFill>
                <a:srgbClr val="000000"/>
              </a:solidFill>
              <a:prstDash val="solid"/>
              <a:round/>
              <a:headEnd type="none" w="med" len="med"/>
              <a:tailEnd type="none" w="med" len="med"/>
            </a:ln>
            <a:effectLst/>
          </p:spPr>
        </p:cxnSp>
        <p:sp>
          <p:nvSpPr>
            <p:cNvPr id="71" name="Rectangle 70">
              <a:extLst>
                <a:ext uri="{FF2B5EF4-FFF2-40B4-BE49-F238E27FC236}">
                  <a16:creationId xmlns:a16="http://schemas.microsoft.com/office/drawing/2014/main" id="{A136B510-3A20-4004-AE91-B6291A03FCB8}"/>
                </a:ext>
              </a:extLst>
            </p:cNvPr>
            <p:cNvSpPr/>
            <p:nvPr/>
          </p:nvSpPr>
          <p:spPr bwMode="auto">
            <a:xfrm>
              <a:off x="8161259" y="2731978"/>
              <a:ext cx="104445" cy="104445"/>
            </a:xfrm>
            <a:prstGeom prst="rect">
              <a:avLst/>
            </a:prstGeom>
            <a:solidFill>
              <a:srgbClr val="000000"/>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rial"/>
                <a:ea typeface="+mn-ea"/>
                <a:cs typeface="Calibri" panose="020F0502020204030204" pitchFamily="34" charset="0"/>
              </a:endParaRPr>
            </a:p>
          </p:txBody>
        </p:sp>
        <p:sp>
          <p:nvSpPr>
            <p:cNvPr id="72" name="TextBox 71">
              <a:extLst>
                <a:ext uri="{FF2B5EF4-FFF2-40B4-BE49-F238E27FC236}">
                  <a16:creationId xmlns:a16="http://schemas.microsoft.com/office/drawing/2014/main" id="{FAF1A8BD-E675-40E8-AFC6-9696FB65C071}"/>
                </a:ext>
              </a:extLst>
            </p:cNvPr>
            <p:cNvSpPr txBox="1"/>
            <p:nvPr/>
          </p:nvSpPr>
          <p:spPr>
            <a:xfrm>
              <a:off x="7060030" y="4827130"/>
              <a:ext cx="407895" cy="225457"/>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100" dirty="0">
                  <a:solidFill>
                    <a:srgbClr val="000000"/>
                  </a:solidFill>
                  <a:cs typeface="Arial" panose="020B0604020202020204" pitchFamily="34" charset="0"/>
                </a:rPr>
                <a:t>-6.7</a:t>
              </a:r>
            </a:p>
          </p:txBody>
        </p:sp>
        <p:sp>
          <p:nvSpPr>
            <p:cNvPr id="73" name="TextBox 72">
              <a:extLst>
                <a:ext uri="{FF2B5EF4-FFF2-40B4-BE49-F238E27FC236}">
                  <a16:creationId xmlns:a16="http://schemas.microsoft.com/office/drawing/2014/main" id="{6F75409F-8DBD-4F35-9D49-36E341A2A284}"/>
                </a:ext>
              </a:extLst>
            </p:cNvPr>
            <p:cNvSpPr txBox="1"/>
            <p:nvPr/>
          </p:nvSpPr>
          <p:spPr>
            <a:xfrm>
              <a:off x="7604526" y="4524350"/>
              <a:ext cx="292238" cy="225457"/>
            </a:xfrm>
            <a:prstGeom prst="rect">
              <a:avLst/>
            </a:prstGeom>
            <a:noFill/>
          </p:spPr>
          <p:txBody>
            <a:bodyPr wrap="none" lIns="0" tIns="0" rIns="0" bIns="0" rtlCol="0">
              <a:spAutoFit/>
            </a:bodyPr>
            <a:lstStyle/>
            <a:p>
              <a:pPr eaLnBrk="0" fontAlgn="base" latinLnBrk="0" hangingPunct="0">
                <a:spcBef>
                  <a:spcPct val="0"/>
                </a:spcBef>
                <a:spcAft>
                  <a:spcPct val="0"/>
                </a:spcAft>
                <a:defRPr/>
              </a:pPr>
              <a:r>
                <a:rPr lang="en-US" sz="1100" dirty="0">
                  <a:solidFill>
                    <a:srgbClr val="000000"/>
                  </a:solidFill>
                  <a:cs typeface="Arial" panose="020B0604020202020204" pitchFamily="34" charset="0"/>
                </a:rPr>
                <a:t>-3.0</a:t>
              </a:r>
            </a:p>
          </p:txBody>
        </p:sp>
        <p:cxnSp>
          <p:nvCxnSpPr>
            <p:cNvPr id="74" name="Straight Connector 73">
              <a:extLst>
                <a:ext uri="{FF2B5EF4-FFF2-40B4-BE49-F238E27FC236}">
                  <a16:creationId xmlns:a16="http://schemas.microsoft.com/office/drawing/2014/main" id="{2E0F9B30-508D-4C7A-B018-09C35586334F}"/>
                </a:ext>
              </a:extLst>
            </p:cNvPr>
            <p:cNvCxnSpPr>
              <a:cxnSpLocks/>
            </p:cNvCxnSpPr>
            <p:nvPr/>
          </p:nvCxnSpPr>
          <p:spPr bwMode="auto">
            <a:xfrm>
              <a:off x="8151648" y="4362450"/>
              <a:ext cx="0" cy="917944"/>
            </a:xfrm>
            <a:prstGeom prst="line">
              <a:avLst/>
            </a:prstGeom>
            <a:noFill/>
            <a:ln w="28575" cap="flat" cmpd="sng" algn="ctr">
              <a:solidFill>
                <a:srgbClr val="000000"/>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389A2B3F-08AA-4B2B-8F97-7C31835EB4BD}"/>
                </a:ext>
              </a:extLst>
            </p:cNvPr>
            <p:cNvCxnSpPr/>
            <p:nvPr/>
          </p:nvCxnSpPr>
          <p:spPr bwMode="auto">
            <a:xfrm>
              <a:off x="6867731" y="5287191"/>
              <a:ext cx="2571265" cy="0"/>
            </a:xfrm>
            <a:prstGeom prst="line">
              <a:avLst/>
            </a:prstGeom>
            <a:noFill/>
            <a:ln w="28575" cap="flat" cmpd="sng" algn="ctr">
              <a:solidFill>
                <a:srgbClr val="000000"/>
              </a:solidFill>
              <a:prstDash val="solid"/>
              <a:round/>
              <a:headEnd type="none" w="med" len="med"/>
              <a:tailEnd type="none" w="med" len="med"/>
            </a:ln>
            <a:effectLst/>
          </p:spPr>
        </p:cxnSp>
        <p:grpSp>
          <p:nvGrpSpPr>
            <p:cNvPr id="76" name="Group 75">
              <a:extLst>
                <a:ext uri="{FF2B5EF4-FFF2-40B4-BE49-F238E27FC236}">
                  <a16:creationId xmlns:a16="http://schemas.microsoft.com/office/drawing/2014/main" id="{47712D33-0C58-4F09-837A-AFD7ADBF33E5}"/>
                </a:ext>
              </a:extLst>
            </p:cNvPr>
            <p:cNvGrpSpPr/>
            <p:nvPr/>
          </p:nvGrpSpPr>
          <p:grpSpPr>
            <a:xfrm>
              <a:off x="6878748" y="5274990"/>
              <a:ext cx="2547095" cy="71174"/>
              <a:chOff x="7033849" y="3362633"/>
              <a:chExt cx="2547095" cy="71174"/>
            </a:xfrm>
          </p:grpSpPr>
          <p:cxnSp>
            <p:nvCxnSpPr>
              <p:cNvPr id="96" name="Straight Connector 95">
                <a:extLst>
                  <a:ext uri="{FF2B5EF4-FFF2-40B4-BE49-F238E27FC236}">
                    <a16:creationId xmlns:a16="http://schemas.microsoft.com/office/drawing/2014/main" id="{53112CD2-9FA0-49CC-86CA-AEA01B998521}"/>
                  </a:ext>
                </a:extLst>
              </p:cNvPr>
              <p:cNvCxnSpPr/>
              <p:nvPr/>
            </p:nvCxnSpPr>
            <p:spPr bwMode="auto">
              <a:xfrm>
                <a:off x="7033849"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A162DF0-4EE6-44CF-BA7F-294E5DCB3E5B}"/>
                  </a:ext>
                </a:extLst>
              </p:cNvPr>
              <p:cNvCxnSpPr/>
              <p:nvPr/>
            </p:nvCxnSpPr>
            <p:spPr bwMode="auto">
              <a:xfrm>
                <a:off x="728855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49D2390B-77AB-4F96-ADC8-97D5202FAF62}"/>
                  </a:ext>
                </a:extLst>
              </p:cNvPr>
              <p:cNvCxnSpPr/>
              <p:nvPr/>
            </p:nvCxnSpPr>
            <p:spPr bwMode="auto">
              <a:xfrm>
                <a:off x="754326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25A59993-9B59-42F0-BEA7-D6ECF78E6552}"/>
                  </a:ext>
                </a:extLst>
              </p:cNvPr>
              <p:cNvCxnSpPr/>
              <p:nvPr/>
            </p:nvCxnSpPr>
            <p:spPr bwMode="auto">
              <a:xfrm>
                <a:off x="779797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43933867-6DEE-4A34-99F7-2837140B25FC}"/>
                  </a:ext>
                </a:extLst>
              </p:cNvPr>
              <p:cNvCxnSpPr/>
              <p:nvPr/>
            </p:nvCxnSpPr>
            <p:spPr bwMode="auto">
              <a:xfrm>
                <a:off x="805268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17412F43-93ED-4EFB-813D-6F9999CE2C42}"/>
                  </a:ext>
                </a:extLst>
              </p:cNvPr>
              <p:cNvCxnSpPr/>
              <p:nvPr/>
            </p:nvCxnSpPr>
            <p:spPr bwMode="auto">
              <a:xfrm>
                <a:off x="830739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AE5C4B34-75D9-4B1B-8B30-F906C5D60D14}"/>
                  </a:ext>
                </a:extLst>
              </p:cNvPr>
              <p:cNvCxnSpPr/>
              <p:nvPr/>
            </p:nvCxnSpPr>
            <p:spPr bwMode="auto">
              <a:xfrm>
                <a:off x="856210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8EDBB267-3189-4534-93AD-984B759754AD}"/>
                  </a:ext>
                </a:extLst>
              </p:cNvPr>
              <p:cNvCxnSpPr/>
              <p:nvPr/>
            </p:nvCxnSpPr>
            <p:spPr bwMode="auto">
              <a:xfrm>
                <a:off x="881681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41FD11FD-5D48-4431-94D1-7D8658A931C8}"/>
                  </a:ext>
                </a:extLst>
              </p:cNvPr>
              <p:cNvCxnSpPr/>
              <p:nvPr/>
            </p:nvCxnSpPr>
            <p:spPr bwMode="auto">
              <a:xfrm>
                <a:off x="907152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4AB30055-A3EE-40F3-8E23-8216755FC844}"/>
                  </a:ext>
                </a:extLst>
              </p:cNvPr>
              <p:cNvCxnSpPr/>
              <p:nvPr/>
            </p:nvCxnSpPr>
            <p:spPr bwMode="auto">
              <a:xfrm>
                <a:off x="932623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B5233E3C-FB52-4195-AC64-171BA6B78DE5}"/>
                  </a:ext>
                </a:extLst>
              </p:cNvPr>
              <p:cNvCxnSpPr/>
              <p:nvPr/>
            </p:nvCxnSpPr>
            <p:spPr bwMode="auto">
              <a:xfrm>
                <a:off x="9580944" y="3362633"/>
                <a:ext cx="0" cy="71174"/>
              </a:xfrm>
              <a:prstGeom prst="line">
                <a:avLst/>
              </a:prstGeom>
              <a:noFill/>
              <a:ln w="28575" cap="flat" cmpd="sng" algn="ctr">
                <a:solidFill>
                  <a:srgbClr val="000000"/>
                </a:solidFill>
                <a:prstDash val="solid"/>
                <a:round/>
                <a:headEnd type="none" w="med" len="med"/>
                <a:tailEnd type="none" w="med" len="med"/>
              </a:ln>
              <a:effectLst/>
            </p:spPr>
          </p:cxnSp>
        </p:grpSp>
        <p:sp>
          <p:nvSpPr>
            <p:cNvPr id="77" name="TextBox 76">
              <a:extLst>
                <a:ext uri="{FF2B5EF4-FFF2-40B4-BE49-F238E27FC236}">
                  <a16:creationId xmlns:a16="http://schemas.microsoft.com/office/drawing/2014/main" id="{ABC855A2-FB5A-48BA-9DF4-B54B65C3F313}"/>
                </a:ext>
              </a:extLst>
            </p:cNvPr>
            <p:cNvSpPr txBox="1"/>
            <p:nvPr/>
          </p:nvSpPr>
          <p:spPr>
            <a:xfrm>
              <a:off x="6669958"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-10</a:t>
              </a:r>
            </a:p>
          </p:txBody>
        </p:sp>
        <p:sp>
          <p:nvSpPr>
            <p:cNvPr id="78" name="TextBox 77">
              <a:extLst>
                <a:ext uri="{FF2B5EF4-FFF2-40B4-BE49-F238E27FC236}">
                  <a16:creationId xmlns:a16="http://schemas.microsoft.com/office/drawing/2014/main" id="{653CC47F-3E8C-41BE-90A1-E7CDCC32A7DE}"/>
                </a:ext>
              </a:extLst>
            </p:cNvPr>
            <p:cNvSpPr txBox="1"/>
            <p:nvPr/>
          </p:nvSpPr>
          <p:spPr>
            <a:xfrm>
              <a:off x="6937221"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-8</a:t>
              </a:r>
            </a:p>
          </p:txBody>
        </p:sp>
        <p:sp>
          <p:nvSpPr>
            <p:cNvPr id="79" name="TextBox 78">
              <a:extLst>
                <a:ext uri="{FF2B5EF4-FFF2-40B4-BE49-F238E27FC236}">
                  <a16:creationId xmlns:a16="http://schemas.microsoft.com/office/drawing/2014/main" id="{9D4AF325-0F5B-4F28-969E-209231ABBF55}"/>
                </a:ext>
              </a:extLst>
            </p:cNvPr>
            <p:cNvSpPr txBox="1"/>
            <p:nvPr/>
          </p:nvSpPr>
          <p:spPr>
            <a:xfrm>
              <a:off x="7185499"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-6</a:t>
              </a:r>
            </a:p>
          </p:txBody>
        </p:sp>
        <p:sp>
          <p:nvSpPr>
            <p:cNvPr id="80" name="TextBox 79">
              <a:extLst>
                <a:ext uri="{FF2B5EF4-FFF2-40B4-BE49-F238E27FC236}">
                  <a16:creationId xmlns:a16="http://schemas.microsoft.com/office/drawing/2014/main" id="{64686900-1DF3-41D0-B45E-39CD051E22D3}"/>
                </a:ext>
              </a:extLst>
            </p:cNvPr>
            <p:cNvSpPr txBox="1"/>
            <p:nvPr/>
          </p:nvSpPr>
          <p:spPr>
            <a:xfrm>
              <a:off x="7445418"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-4</a:t>
              </a:r>
            </a:p>
          </p:txBody>
        </p:sp>
        <p:sp>
          <p:nvSpPr>
            <p:cNvPr id="81" name="TextBox 80">
              <a:extLst>
                <a:ext uri="{FF2B5EF4-FFF2-40B4-BE49-F238E27FC236}">
                  <a16:creationId xmlns:a16="http://schemas.microsoft.com/office/drawing/2014/main" id="{3D803E95-D03D-4184-88D0-CE0D369AB1C5}"/>
                </a:ext>
              </a:extLst>
            </p:cNvPr>
            <p:cNvSpPr txBox="1"/>
            <p:nvPr/>
          </p:nvSpPr>
          <p:spPr>
            <a:xfrm>
              <a:off x="7703506"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-2</a:t>
              </a:r>
            </a:p>
          </p:txBody>
        </p:sp>
        <p:sp>
          <p:nvSpPr>
            <p:cNvPr id="82" name="TextBox 81">
              <a:extLst>
                <a:ext uri="{FF2B5EF4-FFF2-40B4-BE49-F238E27FC236}">
                  <a16:creationId xmlns:a16="http://schemas.microsoft.com/office/drawing/2014/main" id="{396A13C1-F245-4881-96E4-99BE5E1BEDB9}"/>
                </a:ext>
              </a:extLst>
            </p:cNvPr>
            <p:cNvSpPr txBox="1"/>
            <p:nvPr/>
          </p:nvSpPr>
          <p:spPr>
            <a:xfrm>
              <a:off x="7985458"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0</a:t>
              </a:r>
            </a:p>
          </p:txBody>
        </p:sp>
        <p:sp>
          <p:nvSpPr>
            <p:cNvPr id="83" name="TextBox 82">
              <a:extLst>
                <a:ext uri="{FF2B5EF4-FFF2-40B4-BE49-F238E27FC236}">
                  <a16:creationId xmlns:a16="http://schemas.microsoft.com/office/drawing/2014/main" id="{F5DD4C82-6183-47E1-9CA2-C00A2661A3AE}"/>
                </a:ext>
              </a:extLst>
            </p:cNvPr>
            <p:cNvSpPr txBox="1"/>
            <p:nvPr/>
          </p:nvSpPr>
          <p:spPr>
            <a:xfrm>
              <a:off x="8226391"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2</a:t>
              </a:r>
            </a:p>
          </p:txBody>
        </p:sp>
        <p:sp>
          <p:nvSpPr>
            <p:cNvPr id="84" name="TextBox 83">
              <a:extLst>
                <a:ext uri="{FF2B5EF4-FFF2-40B4-BE49-F238E27FC236}">
                  <a16:creationId xmlns:a16="http://schemas.microsoft.com/office/drawing/2014/main" id="{14F94D71-F9BB-4CB5-884E-874CC1C64F21}"/>
                </a:ext>
              </a:extLst>
            </p:cNvPr>
            <p:cNvSpPr txBox="1"/>
            <p:nvPr/>
          </p:nvSpPr>
          <p:spPr>
            <a:xfrm>
              <a:off x="8493654"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4</a:t>
              </a:r>
            </a:p>
          </p:txBody>
        </p:sp>
        <p:sp>
          <p:nvSpPr>
            <p:cNvPr id="85" name="TextBox 84">
              <a:extLst>
                <a:ext uri="{FF2B5EF4-FFF2-40B4-BE49-F238E27FC236}">
                  <a16:creationId xmlns:a16="http://schemas.microsoft.com/office/drawing/2014/main" id="{4CFAF990-241B-49E8-9A0C-5B8B534DE35B}"/>
                </a:ext>
              </a:extLst>
            </p:cNvPr>
            <p:cNvSpPr txBox="1"/>
            <p:nvPr/>
          </p:nvSpPr>
          <p:spPr>
            <a:xfrm>
              <a:off x="8743544"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6</a:t>
              </a:r>
            </a:p>
          </p:txBody>
        </p:sp>
        <p:sp>
          <p:nvSpPr>
            <p:cNvPr id="86" name="TextBox 85">
              <a:extLst>
                <a:ext uri="{FF2B5EF4-FFF2-40B4-BE49-F238E27FC236}">
                  <a16:creationId xmlns:a16="http://schemas.microsoft.com/office/drawing/2014/main" id="{95DAA307-90A8-44A1-985F-0C35BA1126B4}"/>
                </a:ext>
              </a:extLst>
            </p:cNvPr>
            <p:cNvSpPr txBox="1"/>
            <p:nvPr/>
          </p:nvSpPr>
          <p:spPr>
            <a:xfrm>
              <a:off x="8999165"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8</a:t>
              </a:r>
            </a:p>
          </p:txBody>
        </p:sp>
        <p:sp>
          <p:nvSpPr>
            <p:cNvPr id="87" name="TextBox 86">
              <a:extLst>
                <a:ext uri="{FF2B5EF4-FFF2-40B4-BE49-F238E27FC236}">
                  <a16:creationId xmlns:a16="http://schemas.microsoft.com/office/drawing/2014/main" id="{9E3F5A4F-8D49-4391-BAAD-B564A89C45F8}"/>
                </a:ext>
              </a:extLst>
            </p:cNvPr>
            <p:cNvSpPr txBox="1"/>
            <p:nvPr/>
          </p:nvSpPr>
          <p:spPr>
            <a:xfrm>
              <a:off x="9255412" y="5355277"/>
              <a:ext cx="344136" cy="219828"/>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200" dirty="0">
                  <a:solidFill>
                    <a:srgbClr val="000000"/>
                  </a:solidFill>
                  <a:cs typeface="Arial" panose="020B0604020202020204" pitchFamily="34" charset="0"/>
                </a:rPr>
                <a:t>10</a:t>
              </a:r>
            </a:p>
          </p:txBody>
        </p:sp>
        <p:cxnSp>
          <p:nvCxnSpPr>
            <p:cNvPr id="88" name="Straight Connector 87">
              <a:extLst>
                <a:ext uri="{FF2B5EF4-FFF2-40B4-BE49-F238E27FC236}">
                  <a16:creationId xmlns:a16="http://schemas.microsoft.com/office/drawing/2014/main" id="{CB480BFF-ADE0-4E58-BCF1-4814CE768940}"/>
                </a:ext>
              </a:extLst>
            </p:cNvPr>
            <p:cNvCxnSpPr>
              <a:cxnSpLocks/>
            </p:cNvCxnSpPr>
            <p:nvPr/>
          </p:nvCxnSpPr>
          <p:spPr bwMode="auto">
            <a:xfrm flipH="1">
              <a:off x="7290771" y="4809871"/>
              <a:ext cx="958880" cy="0"/>
            </a:xfrm>
            <a:prstGeom prst="line">
              <a:avLst/>
            </a:prstGeom>
            <a:noFill/>
            <a:ln w="28575" cap="flat" cmpd="sng" algn="ctr">
              <a:solidFill>
                <a:srgbClr val="000000"/>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5FD7CB5C-6948-4EEE-9B6A-4D31789CE625}"/>
                </a:ext>
              </a:extLst>
            </p:cNvPr>
            <p:cNvCxnSpPr/>
            <p:nvPr/>
          </p:nvCxnSpPr>
          <p:spPr bwMode="auto">
            <a:xfrm>
              <a:off x="7290248" y="4768164"/>
              <a:ext cx="0" cy="86877"/>
            </a:xfrm>
            <a:prstGeom prst="line">
              <a:avLst/>
            </a:prstGeom>
            <a:noFill/>
            <a:ln w="28575" cap="flat" cmpd="sng" algn="ctr">
              <a:solidFill>
                <a:srgbClr val="000000"/>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A02CD49-4860-41BC-8D78-6DFB748D86F7}"/>
                </a:ext>
              </a:extLst>
            </p:cNvPr>
            <p:cNvCxnSpPr/>
            <p:nvPr/>
          </p:nvCxnSpPr>
          <p:spPr bwMode="auto">
            <a:xfrm>
              <a:off x="8250528" y="4763265"/>
              <a:ext cx="0" cy="86877"/>
            </a:xfrm>
            <a:prstGeom prst="line">
              <a:avLst/>
            </a:prstGeom>
            <a:noFill/>
            <a:ln w="28575" cap="flat" cmpd="sng" algn="ctr">
              <a:solidFill>
                <a:srgbClr val="000000"/>
              </a:solidFill>
              <a:prstDash val="solid"/>
              <a:round/>
              <a:headEnd type="none" w="med" len="med"/>
              <a:tailEnd type="none" w="med" len="med"/>
            </a:ln>
            <a:effectLst/>
          </p:spPr>
        </p:cxnSp>
        <p:sp>
          <p:nvSpPr>
            <p:cNvPr id="91" name="Rectangle 90">
              <a:extLst>
                <a:ext uri="{FF2B5EF4-FFF2-40B4-BE49-F238E27FC236}">
                  <a16:creationId xmlns:a16="http://schemas.microsoft.com/office/drawing/2014/main" id="{39233029-B82E-4BD3-B124-AC9CCC687497}"/>
                </a:ext>
              </a:extLst>
            </p:cNvPr>
            <p:cNvSpPr/>
            <p:nvPr/>
          </p:nvSpPr>
          <p:spPr bwMode="auto">
            <a:xfrm>
              <a:off x="7719452" y="4753223"/>
              <a:ext cx="104445" cy="104445"/>
            </a:xfrm>
            <a:prstGeom prst="rect">
              <a:avLst/>
            </a:prstGeom>
            <a:solidFill>
              <a:srgbClr val="000000"/>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3DE49755-D8FA-4E83-9AC4-F3BC86AADA96}"/>
                </a:ext>
              </a:extLst>
            </p:cNvPr>
            <p:cNvSpPr txBox="1"/>
            <p:nvPr/>
          </p:nvSpPr>
          <p:spPr>
            <a:xfrm>
              <a:off x="8130353" y="4820141"/>
              <a:ext cx="408777" cy="225457"/>
            </a:xfrm>
            <a:prstGeom prst="rect">
              <a:avLst/>
            </a:prstGeom>
            <a:noFill/>
          </p:spPr>
          <p:txBody>
            <a:bodyPr wrap="square" lIns="0" tIns="0" rIns="0" bIns="0" rtlCol="0">
              <a:spAutoFit/>
            </a:bodyPr>
            <a:lstStyle/>
            <a:p>
              <a:pPr algn="ctr" eaLnBrk="0" fontAlgn="base" latinLnBrk="0" hangingPunct="0">
                <a:spcBef>
                  <a:spcPct val="0"/>
                </a:spcBef>
                <a:spcAft>
                  <a:spcPct val="0"/>
                </a:spcAft>
                <a:defRPr/>
              </a:pPr>
              <a:r>
                <a:rPr lang="en-US" sz="1100" dirty="0">
                  <a:solidFill>
                    <a:srgbClr val="000000"/>
                  </a:solidFill>
                  <a:cs typeface="Arial" panose="020B0604020202020204" pitchFamily="34" charset="0"/>
                </a:rPr>
                <a:t>0.7</a:t>
              </a:r>
            </a:p>
          </p:txBody>
        </p:sp>
        <p:sp>
          <p:nvSpPr>
            <p:cNvPr id="93" name="TextBox 92">
              <a:extLst>
                <a:ext uri="{FF2B5EF4-FFF2-40B4-BE49-F238E27FC236}">
                  <a16:creationId xmlns:a16="http://schemas.microsoft.com/office/drawing/2014/main" id="{5537231D-D0C6-4600-ABAF-AEDB006B115C}"/>
                </a:ext>
              </a:extLst>
            </p:cNvPr>
            <p:cNvSpPr txBox="1"/>
            <p:nvPr/>
          </p:nvSpPr>
          <p:spPr>
            <a:xfrm>
              <a:off x="6100763" y="4722823"/>
              <a:ext cx="724915" cy="395690"/>
            </a:xfrm>
            <a:prstGeom prst="rect">
              <a:avLst/>
            </a:prstGeom>
            <a:noFill/>
          </p:spPr>
          <p:txBody>
            <a:bodyPr wrap="square" lIns="0" tIns="0" rIns="0" bIns="0" rtlCol="0">
              <a:spAutoFit/>
            </a:bodyPr>
            <a:lstStyle/>
            <a:p>
              <a:pPr algn="r" eaLnBrk="0" fontAlgn="base" latinLnBrk="0" hangingPunct="0">
                <a:lnSpc>
                  <a:spcPct val="90000"/>
                </a:lnSpc>
                <a:spcBef>
                  <a:spcPct val="0"/>
                </a:spcBef>
                <a:spcAft>
                  <a:spcPct val="0"/>
                </a:spcAft>
                <a:defRPr/>
              </a:pPr>
              <a:r>
                <a:rPr lang="en-US" sz="1200" dirty="0">
                  <a:solidFill>
                    <a:srgbClr val="000000"/>
                  </a:solidFill>
                  <a:cs typeface="Arial" panose="020B0604020202020204" pitchFamily="34" charset="0"/>
                </a:rPr>
                <a:t>−10% NI</a:t>
              </a:r>
            </a:p>
            <a:p>
              <a:pPr algn="r" eaLnBrk="0" fontAlgn="base" latinLnBrk="0" hangingPunct="0">
                <a:lnSpc>
                  <a:spcPct val="90000"/>
                </a:lnSpc>
                <a:spcBef>
                  <a:spcPct val="0"/>
                </a:spcBef>
                <a:spcAft>
                  <a:spcPct val="0"/>
                </a:spcAft>
                <a:defRPr/>
              </a:pPr>
              <a:r>
                <a:rPr lang="en-US" sz="1200" dirty="0">
                  <a:solidFill>
                    <a:srgbClr val="000000"/>
                  </a:solidFill>
                  <a:cs typeface="Arial" panose="020B0604020202020204" pitchFamily="34" charset="0"/>
                </a:rPr>
                <a:t>margin</a:t>
              </a:r>
            </a:p>
          </p:txBody>
        </p:sp>
        <p:cxnSp>
          <p:nvCxnSpPr>
            <p:cNvPr id="94" name="Straight Connector 93">
              <a:extLst>
                <a:ext uri="{FF2B5EF4-FFF2-40B4-BE49-F238E27FC236}">
                  <a16:creationId xmlns:a16="http://schemas.microsoft.com/office/drawing/2014/main" id="{D5A01A4C-90A3-4592-9309-4851CA0EEC08}"/>
                </a:ext>
              </a:extLst>
            </p:cNvPr>
            <p:cNvCxnSpPr>
              <a:cxnSpLocks/>
            </p:cNvCxnSpPr>
            <p:nvPr/>
          </p:nvCxnSpPr>
          <p:spPr bwMode="auto">
            <a:xfrm>
              <a:off x="6896850" y="4374880"/>
              <a:ext cx="0" cy="861858"/>
            </a:xfrm>
            <a:prstGeom prst="line">
              <a:avLst/>
            </a:prstGeom>
            <a:noFill/>
            <a:ln w="19050" cap="flat" cmpd="sng" algn="ctr">
              <a:solidFill>
                <a:srgbClr val="00823B">
                  <a:lumMod val="75000"/>
                </a:srgbClr>
              </a:solidFill>
              <a:prstDash val="sysDash"/>
            </a:ln>
            <a:effectLst/>
          </p:spPr>
        </p:cxnSp>
        <p:sp>
          <p:nvSpPr>
            <p:cNvPr id="95" name="Content Placeholder 1">
              <a:extLst>
                <a:ext uri="{FF2B5EF4-FFF2-40B4-BE49-F238E27FC236}">
                  <a16:creationId xmlns:a16="http://schemas.microsoft.com/office/drawing/2014/main" id="{D68B60C6-8479-49F5-8F21-ACB4D3D80BF0}"/>
                </a:ext>
              </a:extLst>
            </p:cNvPr>
            <p:cNvSpPr txBox="1">
              <a:spLocks/>
            </p:cNvSpPr>
            <p:nvPr/>
          </p:nvSpPr>
          <p:spPr>
            <a:xfrm>
              <a:off x="6910466" y="5556415"/>
              <a:ext cx="2513617" cy="305508"/>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latinLnBrk="0">
                <a:buClr>
                  <a:srgbClr val="C00000"/>
                </a:buClr>
                <a:buFont typeface="Arial" charset="0"/>
                <a:buNone/>
                <a:defRPr/>
              </a:pPr>
              <a:r>
                <a:rPr lang="en-US" sz="1200" b="1" kern="0" dirty="0">
                  <a:solidFill>
                    <a:srgbClr val="000000"/>
                  </a:solidFill>
                  <a:latin typeface="Calibri" panose="020F0502020204030204" pitchFamily="34" charset="0"/>
                  <a:cs typeface="Calibri" panose="020F0502020204030204" pitchFamily="34" charset="0"/>
                </a:rPr>
                <a:t>Difference (%)</a:t>
              </a:r>
            </a:p>
          </p:txBody>
        </p:sp>
      </p:grpSp>
    </p:spTree>
    <p:extLst>
      <p:ext uri="{BB962C8B-B14F-4D97-AF65-F5344CB8AC3E}">
        <p14:creationId xmlns:p14="http://schemas.microsoft.com/office/powerpoint/2010/main" val="2214555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38" y="1124744"/>
            <a:ext cx="8751724" cy="5040561"/>
          </a:xfrm>
        </p:spPr>
        <p:txBody>
          <a:bodyPr/>
          <a:lstStyle/>
          <a:p>
            <a:pPr>
              <a:spcAft>
                <a:spcPts val="600"/>
              </a:spcAft>
            </a:pPr>
            <a:r>
              <a:rPr lang="en-US" altLang="ko-KR" sz="1800" b="1" dirty="0"/>
              <a:t>Do Pregnancy Outcomes Vary by ART Regimen?</a:t>
            </a:r>
          </a:p>
          <a:p>
            <a:pPr marL="342900" indent="-342900">
              <a:spcAft>
                <a:spcPts val="600"/>
              </a:spcAft>
              <a:buFont typeface="Wingdings" panose="05000000000000000000" pitchFamily="2" charset="2"/>
              <a:buChar char="§"/>
            </a:pPr>
            <a:r>
              <a:rPr lang="en-US" altLang="ko-KR" sz="1800" dirty="0">
                <a:sym typeface="Wingdings 3"/>
              </a:rPr>
              <a:t>EFV-based ART appears safer than NVP or LPV-r-based ART</a:t>
            </a:r>
          </a:p>
          <a:p>
            <a:pPr>
              <a:spcAft>
                <a:spcPts val="600"/>
              </a:spcAft>
            </a:pPr>
            <a:endParaRPr lang="en-US" altLang="ko-KR" sz="1800" b="1" dirty="0"/>
          </a:p>
          <a:p>
            <a:pPr>
              <a:spcAft>
                <a:spcPts val="600"/>
              </a:spcAft>
            </a:pPr>
            <a:r>
              <a:rPr lang="en-US" altLang="ko-KR" sz="1800" b="1" dirty="0"/>
              <a:t>Do Birth Outcomes (Other than Birth Defects) Differ if Starting ART Before or During Pregnancy?</a:t>
            </a:r>
          </a:p>
          <a:p>
            <a:pPr marL="342900" indent="-342900">
              <a:spcAft>
                <a:spcPts val="600"/>
              </a:spcAft>
              <a:buFont typeface="Wingdings" panose="05000000000000000000" pitchFamily="2" charset="2"/>
              <a:buChar char="§"/>
            </a:pPr>
            <a:r>
              <a:rPr lang="en-US" altLang="ko-KR" sz="1800" dirty="0"/>
              <a:t>While most outcomes outside of birth defects appear similar regardless of timing or ART, preterm delivery </a:t>
            </a:r>
            <a:r>
              <a:rPr lang="en-US" altLang="ko-KR" sz="1800" u="sng" dirty="0"/>
              <a:t>may</a:t>
            </a:r>
            <a:r>
              <a:rPr lang="en-US" altLang="ko-KR" sz="1800" dirty="0"/>
              <a:t> be increased with preconception ART compared to starting during pregnancy</a:t>
            </a:r>
          </a:p>
          <a:p>
            <a:endParaRPr lang="en-US" altLang="ko-KR" sz="1800" b="1" dirty="0"/>
          </a:p>
          <a:p>
            <a:r>
              <a:rPr lang="en-US" altLang="ko-KR" sz="1800" b="1" dirty="0"/>
              <a:t>When Started During Pregnancy, Do Pregnancy Outcomes Differ Between Women on DTG vs EFV-Based ART Regimens?</a:t>
            </a:r>
          </a:p>
          <a:p>
            <a:pPr marL="285750" indent="-285750">
              <a:spcAft>
                <a:spcPts val="600"/>
              </a:spcAft>
              <a:buFont typeface="Wingdings" panose="05000000000000000000" pitchFamily="2" charset="2"/>
              <a:buChar char="§"/>
            </a:pPr>
            <a:r>
              <a:rPr lang="en-US" altLang="ko-KR" sz="1800" dirty="0"/>
              <a:t>When started </a:t>
            </a:r>
            <a:r>
              <a:rPr lang="en-US" altLang="ko-KR" sz="1800" u="sng" dirty="0"/>
              <a:t>during pregnancy</a:t>
            </a:r>
            <a:r>
              <a:rPr lang="en-US" altLang="ko-KR" sz="1800" dirty="0"/>
              <a:t>, EFV and DTG appear equivalent in terms of pregnancy outcomes (including birth defects)</a:t>
            </a:r>
          </a:p>
          <a:p>
            <a:pPr marL="285750" indent="-285750">
              <a:spcAft>
                <a:spcPts val="600"/>
              </a:spcAft>
              <a:buFont typeface="Wingdings" panose="05000000000000000000" pitchFamily="2" charset="2"/>
              <a:buChar char="§"/>
            </a:pPr>
            <a:r>
              <a:rPr lang="en-US" altLang="ko-KR" sz="1800" dirty="0"/>
              <a:t>But adverse outcomes with EFV or DTG are still higher than in HIV-uninfected women</a:t>
            </a:r>
            <a:endParaRPr lang="ko-KR" altLang="en-US" sz="1800" dirty="0"/>
          </a:p>
        </p:txBody>
      </p:sp>
      <p:sp>
        <p:nvSpPr>
          <p:cNvPr id="4"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7"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spTree>
    <p:extLst>
      <p:ext uri="{BB962C8B-B14F-4D97-AF65-F5344CB8AC3E}">
        <p14:creationId xmlns:p14="http://schemas.microsoft.com/office/powerpoint/2010/main" val="194566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040561"/>
          </a:xfrm>
        </p:spPr>
        <p:txBody>
          <a:bodyPr/>
          <a:lstStyle/>
          <a:p>
            <a:pPr>
              <a:spcAft>
                <a:spcPts val="600"/>
              </a:spcAft>
            </a:pPr>
            <a:r>
              <a:rPr lang="en-US" altLang="ko-KR" b="1" dirty="0"/>
              <a:t>Evaluation of Birth Defects ‒ Important Caveats</a:t>
            </a:r>
          </a:p>
          <a:p>
            <a:pPr marL="342900" indent="-342900">
              <a:spcAft>
                <a:spcPts val="600"/>
              </a:spcAft>
              <a:buFont typeface="Wingdings" panose="05000000000000000000" pitchFamily="2" charset="2"/>
              <a:buChar char="§"/>
            </a:pPr>
            <a:r>
              <a:rPr lang="en-US" altLang="ko-KR" dirty="0"/>
              <a:t>Studies come from different sources (RCT, observational studies, registries, case reports, adverse event reporting databases), with differing biases in reporting</a:t>
            </a:r>
          </a:p>
          <a:p>
            <a:pPr marL="342900" indent="-342900">
              <a:spcAft>
                <a:spcPts val="600"/>
              </a:spcAft>
              <a:buFont typeface="Wingdings" panose="05000000000000000000" pitchFamily="2" charset="2"/>
              <a:buChar char="§"/>
            </a:pPr>
            <a:r>
              <a:rPr lang="en-US" altLang="ko-KR" dirty="0"/>
              <a:t>Denominator of exposures may not be provided (e.g., FDA and WHO adverse event reports)</a:t>
            </a:r>
          </a:p>
          <a:p>
            <a:pPr marL="342900" indent="-342900">
              <a:spcAft>
                <a:spcPts val="600"/>
              </a:spcAft>
              <a:buFont typeface="Wingdings" panose="05000000000000000000" pitchFamily="2" charset="2"/>
              <a:buChar char="§"/>
            </a:pPr>
            <a:r>
              <a:rPr lang="en-US" altLang="ko-KR" dirty="0"/>
              <a:t>Some have stillbirth/abortion defect data vs only live births</a:t>
            </a:r>
          </a:p>
          <a:p>
            <a:pPr marL="342900" indent="-342900">
              <a:spcAft>
                <a:spcPts val="600"/>
              </a:spcAft>
              <a:buFont typeface="Wingdings" panose="05000000000000000000" pitchFamily="2" charset="2"/>
              <a:buChar char="§"/>
            </a:pPr>
            <a:r>
              <a:rPr lang="en-US" altLang="ko-KR" dirty="0"/>
              <a:t>Most don’t differentiate preconception vs 1</a:t>
            </a:r>
            <a:r>
              <a:rPr lang="en-US" altLang="ko-KR" baseline="30000" dirty="0"/>
              <a:t>st</a:t>
            </a:r>
            <a:r>
              <a:rPr lang="en-US" altLang="ko-KR" dirty="0"/>
              <a:t> trimester exposure</a:t>
            </a:r>
          </a:p>
          <a:p>
            <a:pPr marL="342900" indent="-342900">
              <a:spcAft>
                <a:spcPts val="600"/>
              </a:spcAft>
              <a:buFont typeface="Wingdings" panose="05000000000000000000" pitchFamily="2" charset="2"/>
              <a:buChar char="§"/>
            </a:pPr>
            <a:r>
              <a:rPr lang="en-US" altLang="ko-KR" dirty="0"/>
              <a:t>In neural tube defect (NTD) studies, cofactors such as folate fortification makes a difference in background rate in the general population</a:t>
            </a:r>
          </a:p>
          <a:p>
            <a:pPr marL="342900" indent="-342900">
              <a:spcAft>
                <a:spcPts val="600"/>
              </a:spcAft>
              <a:buFont typeface="Wingdings" panose="05000000000000000000" pitchFamily="2" charset="2"/>
              <a:buChar char="§"/>
            </a:pPr>
            <a:r>
              <a:rPr lang="en-US" altLang="ko-KR" dirty="0"/>
              <a:t>Thus, data are not always comparable between studies</a:t>
            </a:r>
            <a:endParaRPr lang="ko-KR" altLang="en-US" dirty="0"/>
          </a:p>
        </p:txBody>
      </p:sp>
      <p:sp>
        <p:nvSpPr>
          <p:cNvPr id="4"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spTree>
    <p:extLst>
      <p:ext uri="{BB962C8B-B14F-4D97-AF65-F5344CB8AC3E}">
        <p14:creationId xmlns:p14="http://schemas.microsoft.com/office/powerpoint/2010/main" val="710837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040561"/>
          </a:xfrm>
        </p:spPr>
        <p:txBody>
          <a:bodyPr/>
          <a:lstStyle/>
          <a:p>
            <a:pPr>
              <a:spcAft>
                <a:spcPts val="600"/>
              </a:spcAft>
            </a:pPr>
            <a:r>
              <a:rPr lang="en-US" altLang="ko-KR" b="1" dirty="0"/>
              <a:t>Prospective Reports Have Fewer Biases</a:t>
            </a:r>
          </a:p>
          <a:p>
            <a:pPr marL="342900" indent="-342900">
              <a:spcAft>
                <a:spcPts val="600"/>
              </a:spcAft>
              <a:buFont typeface="Wingdings" panose="05000000000000000000" pitchFamily="2" charset="2"/>
              <a:buChar char="§"/>
            </a:pPr>
            <a:r>
              <a:rPr lang="en-US" altLang="ko-KR" dirty="0"/>
              <a:t>Prospective reports, with follow-up for birth outcome, such as the Antiretroviral Pregnancy Registry, have fewer biases</a:t>
            </a:r>
          </a:p>
          <a:p>
            <a:pPr marL="714375" indent="-357188">
              <a:spcAft>
                <a:spcPts val="600"/>
              </a:spcAft>
              <a:buFont typeface="Calibri" panose="020F0502020204030204" pitchFamily="34" charset="0"/>
              <a:buChar char="‒"/>
            </a:pPr>
            <a:r>
              <a:rPr lang="en-US" altLang="ko-KR" dirty="0"/>
              <a:t>In 1998, efavirenz (EFV) approved with a warning on use in pregnancy due to animal data showing CNS defects with in utero exposure in primates</a:t>
            </a:r>
          </a:p>
          <a:p>
            <a:pPr marL="714375" indent="-357188">
              <a:spcAft>
                <a:spcPts val="600"/>
              </a:spcAft>
              <a:buFont typeface="Calibri" panose="020F0502020204030204" pitchFamily="34" charset="0"/>
              <a:buChar char="‒"/>
            </a:pPr>
            <a:r>
              <a:rPr lang="en-US" altLang="ko-KR" dirty="0"/>
              <a:t>Retrospective reports of NTDs in humans increased concern, leading to FDA classification of 'positive fetal risk' in 2005</a:t>
            </a:r>
          </a:p>
          <a:p>
            <a:pPr marL="342900" indent="-342900">
              <a:spcAft>
                <a:spcPts val="600"/>
              </a:spcAft>
              <a:buFont typeface="Wingdings" panose="05000000000000000000" pitchFamily="2" charset="2"/>
              <a:buChar char="§"/>
            </a:pPr>
            <a:r>
              <a:rPr lang="en-US" altLang="ko-KR" dirty="0"/>
              <a:t>Prospective studies over the subsequent 13 years: revealed no increased NTD risk with EFV</a:t>
            </a:r>
          </a:p>
          <a:p>
            <a:pPr marL="342900" indent="-342900">
              <a:spcAft>
                <a:spcPts val="600"/>
              </a:spcAft>
              <a:buFont typeface="Wingdings" panose="05000000000000000000" pitchFamily="2" charset="2"/>
              <a:buChar char="§"/>
            </a:pPr>
            <a:r>
              <a:rPr lang="en-US" altLang="ko-KR" dirty="0"/>
              <a:t>In contrast to the EFV experience: with DTG, animal data did not raise concerns</a:t>
            </a:r>
          </a:p>
          <a:p>
            <a:pPr marL="714375" indent="-357188">
              <a:spcAft>
                <a:spcPts val="600"/>
              </a:spcAft>
              <a:buFont typeface="Calibri" panose="020F0502020204030204" pitchFamily="34" charset="0"/>
              <a:buChar char="‒"/>
            </a:pPr>
            <a:r>
              <a:rPr lang="en-US" altLang="ko-KR" dirty="0"/>
              <a:t>However, a well-designed prospective active surveillance study in Botswana detected a potential signal of concern for NTD with preconception DTG exposure: 0.67% (July 2018)</a:t>
            </a:r>
          </a:p>
          <a:p>
            <a:pPr>
              <a:spcAft>
                <a:spcPts val="600"/>
              </a:spcAft>
            </a:pPr>
            <a:endParaRPr lang="ko-KR" altLang="en-US" dirty="0"/>
          </a:p>
        </p:txBody>
      </p:sp>
      <p:sp>
        <p:nvSpPr>
          <p:cNvPr id="4"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spTree>
    <p:extLst>
      <p:ext uri="{BB962C8B-B14F-4D97-AF65-F5344CB8AC3E}">
        <p14:creationId xmlns:p14="http://schemas.microsoft.com/office/powerpoint/2010/main" val="976497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040561"/>
          </a:xfrm>
        </p:spPr>
        <p:txBody>
          <a:bodyPr/>
          <a:lstStyle/>
          <a:p>
            <a:pPr>
              <a:spcAft>
                <a:spcPts val="1200"/>
              </a:spcAft>
            </a:pPr>
            <a:r>
              <a:rPr lang="en-US" altLang="ko-KR" sz="1800" b="1" dirty="0"/>
              <a:t>Drug-Specific Birth Defect Rates</a:t>
            </a:r>
          </a:p>
          <a:p>
            <a:pPr marL="285750" indent="-285750">
              <a:spcAft>
                <a:spcPts val="600"/>
              </a:spcAft>
              <a:buFont typeface="Wingdings" panose="05000000000000000000" pitchFamily="2" charset="2"/>
              <a:buChar char="§"/>
            </a:pPr>
            <a:r>
              <a:rPr lang="en-US" altLang="ko-KR" sz="1800" dirty="0"/>
              <a:t>Prevalence of birth defects (95% CI): (1 January 1989-31 July 2018 from Antiretroviral Pregnancy Report (APR)</a:t>
            </a:r>
            <a:r>
              <a:rPr lang="en-US" altLang="ko-KR" sz="1800" baseline="30000" dirty="0"/>
              <a:t>1, 2</a:t>
            </a:r>
          </a:p>
          <a:p>
            <a:pPr marL="539750" indent="-273050">
              <a:spcAft>
                <a:spcPts val="600"/>
              </a:spcAft>
              <a:buFont typeface="Calibri" panose="020F0502020204030204" pitchFamily="34" charset="0"/>
              <a:buChar char="‒"/>
            </a:pPr>
            <a:r>
              <a:rPr lang="en-US" altLang="ko-KR" sz="1800" dirty="0"/>
              <a:t>Control Population: 2.7% MACDP</a:t>
            </a:r>
            <a:r>
              <a:rPr lang="en-US" altLang="ko-KR" sz="1800" baseline="30000" dirty="0"/>
              <a:t>3</a:t>
            </a:r>
            <a:r>
              <a:rPr lang="en-US" altLang="ko-KR" sz="1800" dirty="0"/>
              <a:t>; 4.2% TBR</a:t>
            </a:r>
            <a:r>
              <a:rPr lang="en-US" altLang="ko-KR" sz="1800" baseline="30000" dirty="0"/>
              <a:t>4</a:t>
            </a:r>
          </a:p>
          <a:p>
            <a:pPr marL="539750" indent="-273050">
              <a:spcAft>
                <a:spcPts val="600"/>
              </a:spcAft>
              <a:buFont typeface="Calibri" panose="020F0502020204030204" pitchFamily="34" charset="0"/>
              <a:buChar char="‒"/>
            </a:pPr>
            <a:r>
              <a:rPr lang="en-US" altLang="ko-KR" sz="1800" dirty="0"/>
              <a:t>Overall rate among 19 1st trimester antiretroviral drugs, 2.7%</a:t>
            </a:r>
          </a:p>
          <a:p>
            <a:pPr marL="539750" indent="-273050">
              <a:spcAft>
                <a:spcPts val="600"/>
              </a:spcAft>
              <a:buFont typeface="Calibri" panose="020F0502020204030204" pitchFamily="34" charset="0"/>
              <a:buChar char="‒"/>
            </a:pPr>
            <a:r>
              <a:rPr lang="en-US" altLang="ko-KR" sz="1800" dirty="0"/>
              <a:t>Dolutegravir 2.7% </a:t>
            </a:r>
          </a:p>
          <a:p>
            <a:pPr marL="539750" indent="-273050">
              <a:spcAft>
                <a:spcPts val="1200"/>
              </a:spcAft>
              <a:buFont typeface="Calibri" panose="020F0502020204030204" pitchFamily="34" charset="0"/>
              <a:buChar char="‒"/>
            </a:pPr>
            <a:r>
              <a:rPr lang="en-US" altLang="ko-KR" sz="1800" dirty="0" err="1"/>
              <a:t>Elvitegravir</a:t>
            </a:r>
            <a:r>
              <a:rPr lang="en-US" altLang="ko-KR" sz="1800" dirty="0"/>
              <a:t> 2.4  %</a:t>
            </a:r>
          </a:p>
          <a:p>
            <a:pPr marL="266700">
              <a:spcAft>
                <a:spcPts val="1200"/>
              </a:spcAft>
            </a:pPr>
            <a:endParaRPr lang="en-US" altLang="ko-KR" sz="1800" dirty="0"/>
          </a:p>
          <a:p>
            <a:pPr>
              <a:spcAft>
                <a:spcPts val="600"/>
              </a:spcAft>
            </a:pPr>
            <a:r>
              <a:rPr lang="en-US" altLang="ko-KR" sz="1200" baseline="30000" dirty="0"/>
              <a:t>1</a:t>
            </a:r>
            <a:r>
              <a:rPr lang="en-US" altLang="ko-KR" sz="1200" dirty="0"/>
              <a:t>Overall reported 20,064 exposures, 10,072 1st trimester exposures</a:t>
            </a:r>
          </a:p>
          <a:p>
            <a:pPr>
              <a:spcAft>
                <a:spcPts val="600"/>
              </a:spcAft>
            </a:pPr>
            <a:r>
              <a:rPr lang="en-US" altLang="ko-KR" sz="1200" baseline="30000" dirty="0"/>
              <a:t>2</a:t>
            </a:r>
            <a:r>
              <a:rPr lang="en-US" altLang="ko-KR" sz="1200" dirty="0"/>
              <a:t>For a drug to be included for comparison with population rates, must meet the threshold of having ≥ 200 1st trimester exposed pregnancies </a:t>
            </a:r>
          </a:p>
          <a:p>
            <a:pPr>
              <a:spcAft>
                <a:spcPts val="600"/>
              </a:spcAft>
            </a:pPr>
            <a:r>
              <a:rPr lang="en-US" altLang="ko-KR" sz="1200" baseline="30000" dirty="0"/>
              <a:t>3</a:t>
            </a:r>
            <a:r>
              <a:rPr lang="en-US" altLang="ko-KR" sz="1200" dirty="0"/>
              <a:t>MACDP Metropolitan Atlanta Congenital Defects Program</a:t>
            </a:r>
          </a:p>
          <a:p>
            <a:pPr>
              <a:spcAft>
                <a:spcPts val="600"/>
              </a:spcAft>
            </a:pPr>
            <a:r>
              <a:rPr lang="en-US" altLang="ko-KR" sz="1200" baseline="30000" dirty="0"/>
              <a:t>4</a:t>
            </a:r>
            <a:r>
              <a:rPr lang="en-US" altLang="ko-KR" sz="1200" dirty="0"/>
              <a:t>TBR: Texas Birth Defects Registry</a:t>
            </a:r>
          </a:p>
          <a:p>
            <a:pPr>
              <a:spcAft>
                <a:spcPts val="600"/>
              </a:spcAft>
            </a:pPr>
            <a:endParaRPr lang="ko-KR" altLang="en-US" sz="1800" dirty="0"/>
          </a:p>
        </p:txBody>
      </p:sp>
      <p:sp>
        <p:nvSpPr>
          <p:cNvPr id="4"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spTree>
    <p:extLst>
      <p:ext uri="{BB962C8B-B14F-4D97-AF65-F5344CB8AC3E}">
        <p14:creationId xmlns:p14="http://schemas.microsoft.com/office/powerpoint/2010/main" val="165232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040561"/>
          </a:xfrm>
        </p:spPr>
        <p:txBody>
          <a:bodyPr/>
          <a:lstStyle/>
          <a:p>
            <a:pPr>
              <a:spcAft>
                <a:spcPts val="1200"/>
              </a:spcAft>
            </a:pPr>
            <a:r>
              <a:rPr lang="en-US" altLang="ko-KR" sz="1800" b="1" dirty="0"/>
              <a:t>Recent Findings on Prevalence NTD</a:t>
            </a:r>
          </a:p>
          <a:p>
            <a:pPr marL="285750" indent="-285750">
              <a:spcAft>
                <a:spcPts val="600"/>
              </a:spcAft>
              <a:buFont typeface="Wingdings" panose="05000000000000000000" pitchFamily="2" charset="2"/>
              <a:buChar char="§"/>
            </a:pPr>
            <a:r>
              <a:rPr lang="en-US" altLang="ko-KR" sz="1800" dirty="0"/>
              <a:t>0.12% NTD rate, African Region, 11 studies from 8/47 WHO member countries </a:t>
            </a:r>
          </a:p>
          <a:p>
            <a:pPr marL="285750" indent="-285750">
              <a:spcAft>
                <a:spcPts val="600"/>
              </a:spcAft>
              <a:buFont typeface="Wingdings" panose="05000000000000000000" pitchFamily="2" charset="2"/>
              <a:buChar char="§"/>
            </a:pPr>
            <a:r>
              <a:rPr lang="en-US" altLang="ko-KR" sz="1800" dirty="0"/>
              <a:t>CROI 2019 (Late Breakers) showing DTG associated with:</a:t>
            </a:r>
          </a:p>
          <a:p>
            <a:pPr marL="539750" indent="-273050">
              <a:spcAft>
                <a:spcPts val="600"/>
              </a:spcAft>
              <a:buFont typeface="Calibri" panose="020F0502020204030204" pitchFamily="34" charset="0"/>
              <a:buChar char="‒"/>
            </a:pPr>
            <a:r>
              <a:rPr lang="en-US" altLang="ko-KR" sz="1800" dirty="0"/>
              <a:t>NTD rate not associated with maternal age, HIV status, ART or parity in Birth Defect Surveillance in Uganda</a:t>
            </a:r>
            <a:r>
              <a:rPr lang="en-US" altLang="ko-KR" sz="1800" baseline="30000" dirty="0"/>
              <a:t>1</a:t>
            </a:r>
            <a:r>
              <a:rPr lang="en-US" altLang="ko-KR" sz="1800" dirty="0"/>
              <a:t> - 4-hospital surveillance of 69,766 births</a:t>
            </a:r>
          </a:p>
          <a:p>
            <a:pPr marL="539750" indent="-273050">
              <a:spcAft>
                <a:spcPts val="600"/>
              </a:spcAft>
              <a:buFont typeface="Calibri" panose="020F0502020204030204" pitchFamily="34" charset="0"/>
              <a:buChar char="‒"/>
            </a:pPr>
            <a:r>
              <a:rPr lang="en-US" altLang="ko-KR" sz="1800" dirty="0"/>
              <a:t>No NTDs overall among 604 live births with </a:t>
            </a:r>
            <a:r>
              <a:rPr lang="en-US" altLang="ko-KR" sz="1800" dirty="0" err="1"/>
              <a:t>periconception</a:t>
            </a:r>
            <a:r>
              <a:rPr lang="en-US" altLang="ko-KR" sz="1800" dirty="0"/>
              <a:t> exposure to an INSTI</a:t>
            </a:r>
            <a:r>
              <a:rPr lang="en-US" altLang="ko-KR" sz="1800" baseline="30000" dirty="0"/>
              <a:t>2</a:t>
            </a:r>
          </a:p>
          <a:p>
            <a:pPr marL="539750" indent="-273050">
              <a:spcAft>
                <a:spcPts val="600"/>
              </a:spcAft>
              <a:buFont typeface="Calibri" panose="020F0502020204030204" pitchFamily="34" charset="0"/>
              <a:buChar char="‒"/>
            </a:pPr>
            <a:r>
              <a:rPr lang="en-US" altLang="ko-KR" sz="1800" dirty="0"/>
              <a:t>No NTDs in 115 EVG- or 18 BIC </a:t>
            </a:r>
            <a:r>
              <a:rPr lang="en-US" altLang="ko-KR" sz="1800" dirty="0" err="1"/>
              <a:t>periconception</a:t>
            </a:r>
            <a:r>
              <a:rPr lang="en-US" altLang="ko-KR" sz="1800" dirty="0"/>
              <a:t> exposures</a:t>
            </a:r>
            <a:r>
              <a:rPr lang="en-US" altLang="ko-KR" sz="1800" baseline="30000" dirty="0"/>
              <a:t>3</a:t>
            </a:r>
          </a:p>
          <a:p>
            <a:pPr marL="539750" indent="-273050">
              <a:spcAft>
                <a:spcPts val="600"/>
              </a:spcAft>
              <a:buFont typeface="Calibri" panose="020F0502020204030204" pitchFamily="34" charset="0"/>
              <a:buChar char="‒"/>
            </a:pPr>
            <a:r>
              <a:rPr lang="en-US" altLang="ko-KR" sz="1800" dirty="0"/>
              <a:t>No NTDs in prospective Merck study of 456 </a:t>
            </a:r>
            <a:r>
              <a:rPr lang="en-US" altLang="ko-KR" sz="1800" dirty="0" err="1"/>
              <a:t>periconception</a:t>
            </a:r>
            <a:r>
              <a:rPr lang="en-US" altLang="ko-KR" sz="1800" dirty="0"/>
              <a:t> RAL-exposed infants</a:t>
            </a:r>
            <a:r>
              <a:rPr lang="en-US" altLang="ko-KR" sz="1800" baseline="30000" dirty="0"/>
              <a:t>4</a:t>
            </a:r>
          </a:p>
          <a:p>
            <a:pPr marL="539750" indent="-273050">
              <a:spcAft>
                <a:spcPts val="1200"/>
              </a:spcAft>
              <a:buFont typeface="Calibri" panose="020F0502020204030204" pitchFamily="34" charset="0"/>
              <a:buChar char="‒"/>
            </a:pPr>
            <a:r>
              <a:rPr lang="en-US" altLang="ko-KR" sz="1800" dirty="0"/>
              <a:t>No NTDs in study of 309 </a:t>
            </a:r>
            <a:r>
              <a:rPr lang="en-US" altLang="ko-KR" sz="1800" dirty="0" err="1"/>
              <a:t>periconception</a:t>
            </a:r>
            <a:r>
              <a:rPr lang="en-US" altLang="ko-KR" sz="1800" dirty="0"/>
              <a:t> INSTI-exposed infants</a:t>
            </a:r>
            <a:r>
              <a:rPr lang="en-US" altLang="ko-KR" sz="1800" baseline="30000" dirty="0"/>
              <a:t>5</a:t>
            </a:r>
          </a:p>
          <a:p>
            <a:pPr>
              <a:spcAft>
                <a:spcPts val="600"/>
              </a:spcAft>
            </a:pPr>
            <a:r>
              <a:rPr lang="en-US" altLang="ko-KR" sz="1200" baseline="30000" dirty="0"/>
              <a:t>1</a:t>
            </a:r>
            <a:r>
              <a:rPr lang="en-US" altLang="ko-KR" sz="1200" dirty="0"/>
              <a:t>Barlow-Mosha et al. CROI 2019 Poster #743</a:t>
            </a:r>
          </a:p>
          <a:p>
            <a:pPr>
              <a:spcAft>
                <a:spcPts val="600"/>
              </a:spcAft>
            </a:pPr>
            <a:r>
              <a:rPr lang="en-US" altLang="ko-KR" sz="1200" baseline="30000" dirty="0"/>
              <a:t>2</a:t>
            </a:r>
            <a:r>
              <a:rPr lang="en-US" altLang="ko-KR" sz="1200" dirty="0"/>
              <a:t>Mofenson LM, et al. CROI 2019</a:t>
            </a:r>
          </a:p>
          <a:p>
            <a:pPr>
              <a:spcAft>
                <a:spcPts val="600"/>
              </a:spcAft>
            </a:pPr>
            <a:r>
              <a:rPr lang="en-US" altLang="ko-KR" sz="1200" baseline="30000" dirty="0"/>
              <a:t>3</a:t>
            </a:r>
            <a:r>
              <a:rPr lang="en-US" altLang="ko-KR" sz="1200" dirty="0"/>
              <a:t>Gilead database on pregnancies with EVG or BIC exposure: Glasgow HIV </a:t>
            </a:r>
            <a:r>
              <a:rPr lang="en-US" altLang="ko-KR" sz="1200" dirty="0" err="1"/>
              <a:t>Conf</a:t>
            </a:r>
            <a:r>
              <a:rPr lang="en-US" altLang="ko-KR" sz="1200" dirty="0"/>
              <a:t> Oct 2018</a:t>
            </a:r>
          </a:p>
          <a:p>
            <a:pPr>
              <a:spcAft>
                <a:spcPts val="600"/>
              </a:spcAft>
            </a:pPr>
            <a:r>
              <a:rPr lang="en-US" altLang="ko-KR" sz="1200" baseline="30000" dirty="0"/>
              <a:t>4</a:t>
            </a:r>
            <a:r>
              <a:rPr lang="en-US" altLang="ko-KR" sz="1200" dirty="0"/>
              <a:t>Shamsuddin HH, et al. CROI Poster #745</a:t>
            </a:r>
          </a:p>
          <a:p>
            <a:pPr>
              <a:spcAft>
                <a:spcPts val="600"/>
              </a:spcAft>
            </a:pPr>
            <a:r>
              <a:rPr lang="en-US" altLang="ko-KR" sz="1200" baseline="30000" dirty="0"/>
              <a:t>5</a:t>
            </a:r>
            <a:r>
              <a:rPr lang="en-US" altLang="ko-KR" sz="1200" dirty="0"/>
              <a:t>Sibiude et al, CROI #744</a:t>
            </a:r>
          </a:p>
        </p:txBody>
      </p:sp>
      <p:sp>
        <p:nvSpPr>
          <p:cNvPr id="4"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 M, et al. Presented at CROI 2019; Oral abstract #59</a:t>
            </a:r>
          </a:p>
        </p:txBody>
      </p:sp>
    </p:spTree>
    <p:extLst>
      <p:ext uri="{BB962C8B-B14F-4D97-AF65-F5344CB8AC3E}">
        <p14:creationId xmlns:p14="http://schemas.microsoft.com/office/powerpoint/2010/main" val="1578454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124744"/>
            <a:ext cx="8712968" cy="5040561"/>
          </a:xfrm>
        </p:spPr>
        <p:txBody>
          <a:bodyPr/>
          <a:lstStyle/>
          <a:p>
            <a:pPr>
              <a:spcAft>
                <a:spcPts val="600"/>
              </a:spcAft>
            </a:pPr>
            <a:r>
              <a:rPr lang="en-US" altLang="ko-KR" sz="1800" b="1" dirty="0"/>
              <a:t>When Will We Have More Data on NTDs?</a:t>
            </a:r>
          </a:p>
          <a:p>
            <a:pPr marL="342900" indent="-342900">
              <a:spcAft>
                <a:spcPts val="600"/>
              </a:spcAft>
              <a:buFont typeface="Wingdings" panose="05000000000000000000" pitchFamily="2" charset="2"/>
              <a:buChar char="§"/>
            </a:pPr>
            <a:r>
              <a:rPr lang="en-US" altLang="ko-KR" sz="1800" dirty="0"/>
              <a:t>Best data will likely be from the Botswana </a:t>
            </a:r>
            <a:r>
              <a:rPr lang="en-US" altLang="ko-KR" sz="1800" dirty="0" err="1"/>
              <a:t>Tsepamo</a:t>
            </a:r>
            <a:r>
              <a:rPr lang="en-US" altLang="ko-KR" sz="1800" dirty="0"/>
              <a:t> study in mid-2019 (N&gt;1400), hopefully combined with other good quality observational data like APR</a:t>
            </a:r>
          </a:p>
          <a:p>
            <a:pPr marL="342900" indent="-342900">
              <a:spcAft>
                <a:spcPts val="600"/>
              </a:spcAft>
              <a:buFont typeface="Wingdings" panose="05000000000000000000" pitchFamily="2" charset="2"/>
              <a:buChar char="§"/>
            </a:pPr>
            <a:r>
              <a:rPr lang="en-US" altLang="ko-KR" sz="1800" dirty="0"/>
              <a:t>In the interim, it is important to recognize</a:t>
            </a:r>
          </a:p>
          <a:p>
            <a:pPr marL="539750" indent="-273050">
              <a:spcAft>
                <a:spcPts val="600"/>
              </a:spcAft>
              <a:buFont typeface="Calibri" panose="020F0502020204030204" pitchFamily="34" charset="0"/>
              <a:buChar char="‒"/>
            </a:pPr>
            <a:r>
              <a:rPr lang="en-US" altLang="ko-KR" sz="1800" dirty="0"/>
              <a:t>NTD risk is not zero in the absence of drug</a:t>
            </a:r>
          </a:p>
          <a:p>
            <a:pPr marL="539750" indent="-273050">
              <a:spcAft>
                <a:spcPts val="1800"/>
              </a:spcAft>
              <a:buFont typeface="Calibri" panose="020F0502020204030204" pitchFamily="34" charset="0"/>
              <a:buChar char="‒"/>
            </a:pPr>
            <a:r>
              <a:rPr lang="en-US" altLang="ko-KR" sz="1800" dirty="0"/>
              <a:t>The risk, should it be confirmed, is still relatively small: 1 in 1000 in the general population with potential increase to 7 to 1000</a:t>
            </a:r>
          </a:p>
          <a:p>
            <a:pPr>
              <a:spcAft>
                <a:spcPts val="600"/>
              </a:spcAft>
            </a:pPr>
            <a:r>
              <a:rPr lang="en-US" altLang="ko-KR" sz="1800" b="1" dirty="0"/>
              <a:t>Response with </a:t>
            </a:r>
            <a:r>
              <a:rPr lang="en-US" altLang="ko-KR" sz="1800" b="1" dirty="0" err="1"/>
              <a:t>InSTI</a:t>
            </a:r>
            <a:r>
              <a:rPr lang="en-US" altLang="ko-KR" sz="1800" b="1" dirty="0"/>
              <a:t> Started in Late Pregnancy</a:t>
            </a:r>
          </a:p>
          <a:p>
            <a:pPr>
              <a:spcAft>
                <a:spcPts val="600"/>
              </a:spcAft>
            </a:pPr>
            <a:r>
              <a:rPr lang="en-US" altLang="ko-KR" sz="1800" dirty="0"/>
              <a:t>DTG associated with: Rapid VL decline, Improved tolerance, Effective in face of NNRTI</a:t>
            </a:r>
          </a:p>
          <a:p>
            <a:pPr>
              <a:spcAft>
                <a:spcPts val="600"/>
              </a:spcAft>
            </a:pPr>
            <a:r>
              <a:rPr lang="en-US" altLang="ko-KR" sz="1800" dirty="0"/>
              <a:t> resistance</a:t>
            </a:r>
            <a:r>
              <a:rPr lang="en-US" altLang="ko-KR" sz="1800" baseline="30000" dirty="0"/>
              <a:t>1,2</a:t>
            </a:r>
          </a:p>
          <a:p>
            <a:pPr>
              <a:spcAft>
                <a:spcPts val="600"/>
              </a:spcAft>
            </a:pPr>
            <a:endParaRPr lang="en-US" altLang="ko-KR" sz="1800" baseline="30000" dirty="0"/>
          </a:p>
          <a:p>
            <a:pPr>
              <a:spcAft>
                <a:spcPts val="600"/>
              </a:spcAft>
            </a:pPr>
            <a:endParaRPr lang="en-US" altLang="ko-KR" sz="1800" baseline="30000" dirty="0"/>
          </a:p>
          <a:p>
            <a:pPr>
              <a:spcAft>
                <a:spcPts val="600"/>
              </a:spcAft>
            </a:pPr>
            <a:endParaRPr lang="en-US" altLang="ko-KR" sz="1800" baseline="30000" dirty="0"/>
          </a:p>
          <a:p>
            <a:pPr>
              <a:spcAft>
                <a:spcPts val="600"/>
              </a:spcAft>
            </a:pPr>
            <a:endParaRPr lang="en-US" altLang="ko-KR" sz="1800" baseline="30000" dirty="0"/>
          </a:p>
          <a:p>
            <a:pPr>
              <a:spcAft>
                <a:spcPts val="600"/>
              </a:spcAft>
            </a:pPr>
            <a:r>
              <a:rPr lang="en-US" altLang="ko-KR" sz="1200" baseline="30000" dirty="0"/>
              <a:t>1</a:t>
            </a:r>
            <a:r>
              <a:rPr lang="en-US" altLang="ko-KR" sz="1200" dirty="0"/>
              <a:t>Khoo et al: CROI Oral abstract #40LB, </a:t>
            </a:r>
          </a:p>
          <a:p>
            <a:pPr>
              <a:spcAft>
                <a:spcPts val="600"/>
              </a:spcAft>
            </a:pPr>
            <a:r>
              <a:rPr lang="en-US" altLang="ko-KR" sz="1200" baseline="30000" dirty="0"/>
              <a:t>2</a:t>
            </a:r>
            <a:r>
              <a:rPr lang="en-US" altLang="ko-KR" sz="1200" dirty="0"/>
              <a:t>Mirochnick M, et al. CROI Oral abstract #39LB</a:t>
            </a:r>
          </a:p>
          <a:p>
            <a:pPr>
              <a:spcAft>
                <a:spcPts val="600"/>
              </a:spcAft>
            </a:pPr>
            <a:r>
              <a:rPr lang="en-US" altLang="ko-KR" sz="1200" dirty="0"/>
              <a:t>  </a:t>
            </a:r>
            <a:r>
              <a:rPr lang="en-US" altLang="ko-KR" sz="1200" dirty="0" err="1"/>
              <a:t>Mofenson</a:t>
            </a:r>
            <a:r>
              <a:rPr lang="en-US" altLang="ko-KR" sz="1200" dirty="0"/>
              <a:t> L M, et al. Presented at CROI 2019; Oral abstract #59</a:t>
            </a:r>
          </a:p>
          <a:p>
            <a:pPr>
              <a:spcAft>
                <a:spcPts val="600"/>
              </a:spcAft>
            </a:pPr>
            <a:endParaRPr lang="en-US" altLang="ko-KR" sz="1200" dirty="0"/>
          </a:p>
          <a:p>
            <a:pPr>
              <a:spcAft>
                <a:spcPts val="600"/>
              </a:spcAft>
            </a:pPr>
            <a:endParaRPr lang="en-US" altLang="ko-KR" sz="1200" dirty="0"/>
          </a:p>
        </p:txBody>
      </p:sp>
      <p:sp>
        <p:nvSpPr>
          <p:cNvPr id="4" name="Title 1"/>
          <p:cNvSpPr>
            <a:spLocks noGrp="1"/>
          </p:cNvSpPr>
          <p:nvPr>
            <p:ph type="title"/>
          </p:nvPr>
        </p:nvSpPr>
        <p:spPr>
          <a:xfrm>
            <a:off x="234894" y="260648"/>
            <a:ext cx="8712968" cy="864096"/>
          </a:xfrm>
        </p:spPr>
        <p:txBody>
          <a:bodyPr/>
          <a:lstStyle/>
          <a:p>
            <a:r>
              <a:rPr lang="en-US" altLang="ko-KR" dirty="0"/>
              <a:t>UPDATE ON ANTIRETROVIRAL DRUGS AND BIRTH DEFECTS</a:t>
            </a:r>
            <a:endParaRPr lang="ko-KR" altLang="en-US" dirty="0"/>
          </a:p>
        </p:txBody>
      </p:sp>
      <p:sp>
        <p:nvSpPr>
          <p:cNvPr id="5" name="Footer Placeholder 4"/>
          <p:cNvSpPr>
            <a:spLocks noGrp="1"/>
          </p:cNvSpPr>
          <p:nvPr>
            <p:ph type="ftr" sz="quarter" idx="3"/>
          </p:nvPr>
        </p:nvSpPr>
        <p:spPr>
          <a:xfrm>
            <a:off x="211622" y="6342781"/>
            <a:ext cx="8712968" cy="365125"/>
          </a:xfrm>
        </p:spPr>
        <p:txBody>
          <a:bodyPr/>
          <a:lstStyle/>
          <a:p>
            <a:endParaRPr lang="en-US" altLang="ko-KR" dirty="0">
              <a:solidFill>
                <a:schemeClr val="tx1"/>
              </a:solidFill>
            </a:endParaRPr>
          </a:p>
        </p:txBody>
      </p:sp>
    </p:spTree>
    <p:extLst>
      <p:ext uri="{BB962C8B-B14F-4D97-AF65-F5344CB8AC3E}">
        <p14:creationId xmlns:p14="http://schemas.microsoft.com/office/powerpoint/2010/main" val="3292013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dirty="0"/>
              <a:t>NEURAL-TUBE DEFECTS, HIV, AND ANTIRETROVIRALS: BIRTH-DEFECT SURVEILLANCE IN UGANDA</a:t>
            </a:r>
            <a:endParaRPr lang="ko-KR" altLang="en-US" dirty="0"/>
          </a:p>
        </p:txBody>
      </p:sp>
      <p:sp>
        <p:nvSpPr>
          <p:cNvPr id="3" name="Content Placeholder 2"/>
          <p:cNvSpPr>
            <a:spLocks noGrp="1"/>
          </p:cNvSpPr>
          <p:nvPr>
            <p:ph idx="1"/>
          </p:nvPr>
        </p:nvSpPr>
        <p:spPr/>
        <p:txBody>
          <a:bodyPr/>
          <a:lstStyle/>
          <a:p>
            <a:pPr>
              <a:spcAft>
                <a:spcPts val="1200"/>
              </a:spcAft>
            </a:pPr>
            <a:r>
              <a:rPr lang="en-US" altLang="ko-KR" sz="2000" b="1" dirty="0"/>
              <a:t>Objective: </a:t>
            </a:r>
            <a:r>
              <a:rPr lang="en-US" altLang="ko-KR" sz="2000" dirty="0"/>
              <a:t>To compare prevalence of NTDs among infants of HIV-infected women on ART and HIV negative women in a hospital-based birth defect surveillance (BDS) program in Kampala, Uganda</a:t>
            </a:r>
          </a:p>
          <a:p>
            <a:pPr>
              <a:spcAft>
                <a:spcPts val="1200"/>
              </a:spcAft>
            </a:pPr>
            <a:r>
              <a:rPr lang="en-US" altLang="ko-KR" sz="2000" b="1" dirty="0"/>
              <a:t>Population: </a:t>
            </a:r>
            <a:r>
              <a:rPr lang="en-US" altLang="ko-KR" sz="2000" dirty="0"/>
              <a:t>All well-formed live births, stillbirths, and abortions regardless of gestational age four hospitals</a:t>
            </a:r>
          </a:p>
          <a:p>
            <a:pPr>
              <a:spcAft>
                <a:spcPts val="600"/>
              </a:spcAft>
            </a:pPr>
            <a:r>
              <a:rPr lang="en-US" altLang="ko-KR" sz="2000" b="1" dirty="0"/>
              <a:t>Results: </a:t>
            </a:r>
          </a:p>
          <a:p>
            <a:pPr marL="342900" indent="-342900">
              <a:spcAft>
                <a:spcPts val="600"/>
              </a:spcAft>
              <a:buFont typeface="Wingdings" panose="05000000000000000000" pitchFamily="2" charset="2"/>
              <a:buChar char="§"/>
            </a:pPr>
            <a:r>
              <a:rPr lang="en-US" altLang="ko-KR" sz="2000" dirty="0"/>
              <a:t>Of a total of analyzed 69,766 births (Maternal median age 25 years) </a:t>
            </a:r>
          </a:p>
          <a:p>
            <a:pPr marL="342900" indent="-342900">
              <a:spcAft>
                <a:spcPts val="600"/>
              </a:spcAft>
              <a:buFont typeface="Wingdings" panose="05000000000000000000" pitchFamily="2" charset="2"/>
              <a:buChar char="§"/>
            </a:pPr>
            <a:r>
              <a:rPr lang="en-US" altLang="ko-KR" sz="2000" dirty="0"/>
              <a:t>6,494 (9.6%) delivered by HIV infected women</a:t>
            </a:r>
          </a:p>
          <a:p>
            <a:pPr marL="342900" indent="-342900">
              <a:spcAft>
                <a:spcPts val="600"/>
              </a:spcAft>
              <a:buFont typeface="Wingdings" panose="05000000000000000000" pitchFamily="2" charset="2"/>
              <a:buChar char="§"/>
            </a:pPr>
            <a:r>
              <a:rPr lang="en-US" altLang="ko-KR" sz="2000" dirty="0"/>
              <a:t>150 (0.2%) HIV status unknown</a:t>
            </a:r>
          </a:p>
          <a:p>
            <a:pPr marL="342900" indent="-342900">
              <a:spcAft>
                <a:spcPts val="600"/>
              </a:spcAft>
              <a:buFont typeface="Wingdings" panose="05000000000000000000" pitchFamily="2" charset="2"/>
              <a:buChar char="§"/>
            </a:pPr>
            <a:r>
              <a:rPr lang="en-US" altLang="ko-KR" sz="2000" dirty="0"/>
              <a:t>There was no significant difference in NTD prevalence between HIV-infected and HIV un-infected women; AOR 0.91 (95% CI:0.3-2.4), p= 0.86</a:t>
            </a:r>
          </a:p>
          <a:p>
            <a:pPr marL="342900" indent="-342900">
              <a:spcAft>
                <a:spcPts val="600"/>
              </a:spcAft>
              <a:buFont typeface="Wingdings" panose="05000000000000000000" pitchFamily="2" charset="2"/>
              <a:buChar char="§"/>
            </a:pPr>
            <a:r>
              <a:rPr lang="en-US" altLang="ko-KR" sz="2000" dirty="0"/>
              <a:t>NTDs were not significantly associated with maternal age, HIV status, ART, or parity</a:t>
            </a:r>
          </a:p>
          <a:p>
            <a:endParaRPr lang="ko-KR" altLang="en-US" sz="2000"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a:solidFill>
                  <a:schemeClr val="tx1"/>
                </a:solidFill>
              </a:rPr>
              <a:t>Barlow-</a:t>
            </a:r>
            <a:r>
              <a:rPr lang="en-US" altLang="ko-KR" dirty="0" err="1">
                <a:solidFill>
                  <a:schemeClr val="tx1"/>
                </a:solidFill>
              </a:rPr>
              <a:t>Mosha</a:t>
            </a:r>
            <a:r>
              <a:rPr lang="en-US" altLang="ko-KR" dirty="0">
                <a:solidFill>
                  <a:schemeClr val="tx1"/>
                </a:solidFill>
              </a:rPr>
              <a:t> L, et al. Presented at CROI 2019; Poster #743</a:t>
            </a:r>
          </a:p>
        </p:txBody>
      </p:sp>
    </p:spTree>
    <p:extLst>
      <p:ext uri="{BB962C8B-B14F-4D97-AF65-F5344CB8AC3E}">
        <p14:creationId xmlns:p14="http://schemas.microsoft.com/office/powerpoint/2010/main" val="581182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800" dirty="0"/>
              <a:t>NEURAL-TUBE DEFECTS, HIV, AND ANTIRETROVIRALS: BIRTH-DEFECT SURVEILLANCE IN UGANDA</a:t>
            </a:r>
            <a:endParaRPr lang="ko-KR" altLang="en-US" sz="2800" dirty="0"/>
          </a:p>
        </p:txBody>
      </p:sp>
      <p:graphicFrame>
        <p:nvGraphicFramePr>
          <p:cNvPr id="4" name="Content Placeholder 3"/>
          <p:cNvGraphicFramePr>
            <a:graphicFrameLocks noGrp="1"/>
          </p:cNvGraphicFramePr>
          <p:nvPr>
            <p:ph idx="1"/>
            <p:extLst/>
          </p:nvPr>
        </p:nvGraphicFramePr>
        <p:xfrm>
          <a:off x="241561" y="2382407"/>
          <a:ext cx="8712198" cy="1102360"/>
        </p:xfrm>
        <a:graphic>
          <a:graphicData uri="http://schemas.openxmlformats.org/drawingml/2006/table">
            <a:tbl>
              <a:tblPr firstRow="1" bandRow="1">
                <a:tableStyleId>{21E4AEA4-8DFA-4A89-87EB-49C32662AFE0}</a:tableStyleId>
              </a:tblPr>
              <a:tblGrid>
                <a:gridCol w="1452033">
                  <a:extLst>
                    <a:ext uri="{9D8B030D-6E8A-4147-A177-3AD203B41FA5}">
                      <a16:colId xmlns:a16="http://schemas.microsoft.com/office/drawing/2014/main" val="20000"/>
                    </a:ext>
                  </a:extLst>
                </a:gridCol>
                <a:gridCol w="1452033">
                  <a:extLst>
                    <a:ext uri="{9D8B030D-6E8A-4147-A177-3AD203B41FA5}">
                      <a16:colId xmlns:a16="http://schemas.microsoft.com/office/drawing/2014/main" val="20001"/>
                    </a:ext>
                  </a:extLst>
                </a:gridCol>
                <a:gridCol w="1452033">
                  <a:extLst>
                    <a:ext uri="{9D8B030D-6E8A-4147-A177-3AD203B41FA5}">
                      <a16:colId xmlns:a16="http://schemas.microsoft.com/office/drawing/2014/main" val="20002"/>
                    </a:ext>
                  </a:extLst>
                </a:gridCol>
                <a:gridCol w="1452033">
                  <a:extLst>
                    <a:ext uri="{9D8B030D-6E8A-4147-A177-3AD203B41FA5}">
                      <a16:colId xmlns:a16="http://schemas.microsoft.com/office/drawing/2014/main" val="20003"/>
                    </a:ext>
                  </a:extLst>
                </a:gridCol>
                <a:gridCol w="1452033">
                  <a:extLst>
                    <a:ext uri="{9D8B030D-6E8A-4147-A177-3AD203B41FA5}">
                      <a16:colId xmlns:a16="http://schemas.microsoft.com/office/drawing/2014/main" val="20004"/>
                    </a:ext>
                  </a:extLst>
                </a:gridCol>
                <a:gridCol w="1452033">
                  <a:extLst>
                    <a:ext uri="{9D8B030D-6E8A-4147-A177-3AD203B41FA5}">
                      <a16:colId xmlns:a16="http://schemas.microsoft.com/office/drawing/2014/main" val="20005"/>
                    </a:ext>
                  </a:extLst>
                </a:gridCol>
              </a:tblGrid>
              <a:tr h="370840">
                <a:tc>
                  <a:txBody>
                    <a:bodyPr/>
                    <a:lstStyle/>
                    <a:p>
                      <a:pPr algn="ctr" latinLnBrk="1"/>
                      <a:r>
                        <a:rPr lang="en-US" altLang="ko-KR" sz="1400" dirty="0">
                          <a:solidFill>
                            <a:schemeClr val="bg1"/>
                          </a:solidFill>
                        </a:rPr>
                        <a:t>Common Birth Defects</a:t>
                      </a:r>
                      <a:endParaRPr lang="ko-KR" alt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latinLnBrk="1"/>
                      <a:r>
                        <a:rPr lang="en-US" altLang="ko-KR" sz="1400" dirty="0">
                          <a:solidFill>
                            <a:schemeClr val="bg1"/>
                          </a:solidFill>
                        </a:rPr>
                        <a:t>Total Cases</a:t>
                      </a:r>
                      <a:endParaRPr lang="ko-KR" alt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latinLnBrk="1"/>
                      <a:r>
                        <a:rPr lang="en-US" altLang="ko-KR" sz="1400" dirty="0">
                          <a:solidFill>
                            <a:schemeClr val="bg1"/>
                          </a:solidFill>
                        </a:rPr>
                        <a:t>HIV Unexposed</a:t>
                      </a:r>
                      <a:r>
                        <a:rPr lang="en-US" altLang="ko-KR" sz="1400" baseline="0" dirty="0">
                          <a:solidFill>
                            <a:schemeClr val="bg1"/>
                          </a:solidFill>
                        </a:rPr>
                        <a:t> Infants Cases</a:t>
                      </a:r>
                      <a:endParaRPr lang="ko-KR" alt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latinLnBrk="1"/>
                      <a:r>
                        <a:rPr lang="en-US" altLang="ko-KR" sz="1400" dirty="0">
                          <a:solidFill>
                            <a:schemeClr val="bg1"/>
                          </a:solidFill>
                        </a:rPr>
                        <a:t>HIV Exposed Infants</a:t>
                      </a:r>
                      <a:r>
                        <a:rPr lang="en-US" altLang="ko-KR" sz="1400" baseline="0" dirty="0">
                          <a:solidFill>
                            <a:schemeClr val="bg1"/>
                          </a:solidFill>
                        </a:rPr>
                        <a:t> Cases</a:t>
                      </a:r>
                      <a:endParaRPr lang="ko-KR" alt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latinLnBrk="1"/>
                      <a:r>
                        <a:rPr lang="en-US" altLang="ko-KR" sz="1400" dirty="0">
                          <a:solidFill>
                            <a:schemeClr val="bg1"/>
                          </a:solidFill>
                        </a:rPr>
                        <a:t>Prevalence HIV Unexposed</a:t>
                      </a:r>
                      <a:r>
                        <a:rPr lang="en-US" altLang="ko-KR" sz="1400" baseline="0" dirty="0">
                          <a:solidFill>
                            <a:schemeClr val="bg1"/>
                          </a:solidFill>
                        </a:rPr>
                        <a:t> Infants (95% CI)</a:t>
                      </a:r>
                      <a:endParaRPr lang="ko-KR" alt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latinLnBrk="1"/>
                      <a:r>
                        <a:rPr lang="en-US" altLang="ko-KR" sz="1400" dirty="0">
                          <a:solidFill>
                            <a:schemeClr val="bg1"/>
                          </a:solidFill>
                        </a:rPr>
                        <a:t>Prevalence</a:t>
                      </a:r>
                      <a:r>
                        <a:rPr lang="en-US" altLang="ko-KR" sz="1400" baseline="0" dirty="0">
                          <a:solidFill>
                            <a:schemeClr val="bg1"/>
                          </a:solidFill>
                        </a:rPr>
                        <a:t> HIV Exposed Infants (95% CI)</a:t>
                      </a:r>
                      <a:endParaRPr lang="ko-KR" alt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latinLnBrk="1"/>
                      <a:r>
                        <a:rPr lang="en-US" altLang="ko-KR" sz="1400" dirty="0"/>
                        <a:t>All NTDs</a:t>
                      </a:r>
                      <a:endParaRPr lang="ko-KR" alt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latinLnBrk="1"/>
                      <a:r>
                        <a:rPr lang="en-US" altLang="ko-KR" sz="1400" dirty="0"/>
                        <a:t>71</a:t>
                      </a:r>
                      <a:endParaRPr lang="ko-KR" alt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latinLnBrk="1"/>
                      <a:r>
                        <a:rPr lang="en-US" altLang="ko-KR" sz="1400" dirty="0"/>
                        <a:t>66</a:t>
                      </a:r>
                      <a:endParaRPr lang="ko-KR" alt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latinLnBrk="1"/>
                      <a:r>
                        <a:rPr lang="en-US" altLang="ko-KR" sz="1400" dirty="0"/>
                        <a:t>5</a:t>
                      </a:r>
                      <a:endParaRPr lang="ko-KR" alt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latinLnBrk="1"/>
                      <a:r>
                        <a:rPr lang="en-US" altLang="ko-KR" sz="1400" dirty="0"/>
                        <a:t>10.5 (8.3 - 13.3)</a:t>
                      </a:r>
                      <a:endParaRPr lang="ko-KR" alt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latinLnBrk="1"/>
                      <a:r>
                        <a:rPr lang="en-US" altLang="ko-KR" sz="1400" dirty="0"/>
                        <a:t>7.4 (3.2 - 17.4)</a:t>
                      </a:r>
                      <a:endParaRPr lang="ko-KR" altLang="en-US" sz="1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TextBox 4"/>
          <p:cNvSpPr txBox="1"/>
          <p:nvPr/>
        </p:nvSpPr>
        <p:spPr>
          <a:xfrm>
            <a:off x="241561" y="1477882"/>
            <a:ext cx="8712968" cy="646331"/>
          </a:xfrm>
          <a:prstGeom prst="rect">
            <a:avLst/>
          </a:prstGeom>
          <a:noFill/>
        </p:spPr>
        <p:txBody>
          <a:bodyPr wrap="square" rtlCol="0">
            <a:spAutoFit/>
          </a:bodyPr>
          <a:lstStyle/>
          <a:p>
            <a:r>
              <a:rPr lang="en-US" altLang="ko-KR" dirty="0"/>
              <a:t>Table. Prevalence of Neural Tube Defects among Infants of Mothers with Known HIV Status per 10,000 Live Births</a:t>
            </a:r>
            <a:endParaRPr lang="ko-KR" altLang="en-US" dirty="0"/>
          </a:p>
        </p:txBody>
      </p:sp>
      <p:sp>
        <p:nvSpPr>
          <p:cNvPr id="6" name="TextBox 5"/>
          <p:cNvSpPr txBox="1"/>
          <p:nvPr/>
        </p:nvSpPr>
        <p:spPr>
          <a:xfrm>
            <a:off x="234894" y="3861048"/>
            <a:ext cx="8712968" cy="1554272"/>
          </a:xfrm>
          <a:prstGeom prst="rect">
            <a:avLst/>
          </a:prstGeom>
          <a:noFill/>
        </p:spPr>
        <p:txBody>
          <a:bodyPr wrap="square" rtlCol="0">
            <a:spAutoFit/>
          </a:bodyPr>
          <a:lstStyle/>
          <a:p>
            <a:pPr>
              <a:spcAft>
                <a:spcPts val="600"/>
              </a:spcAft>
            </a:pPr>
            <a:r>
              <a:rPr lang="en-US" altLang="ko-KR" sz="2000" b="1" dirty="0"/>
              <a:t>Conclusion: </a:t>
            </a:r>
          </a:p>
          <a:p>
            <a:pPr marL="285750" indent="-285750">
              <a:spcAft>
                <a:spcPts val="600"/>
              </a:spcAft>
              <a:buFont typeface="Wingdings" panose="05000000000000000000" pitchFamily="2" charset="2"/>
              <a:buChar char="§"/>
            </a:pPr>
            <a:r>
              <a:rPr lang="en-US" altLang="ko-KR" sz="2000" dirty="0"/>
              <a:t>NTDs are common congenital malformations affecting births in Kampala </a:t>
            </a:r>
          </a:p>
          <a:p>
            <a:pPr marL="285750" indent="-285750">
              <a:spcAft>
                <a:spcPts val="600"/>
              </a:spcAft>
              <a:buFont typeface="Wingdings" panose="05000000000000000000" pitchFamily="2" charset="2"/>
              <a:buChar char="§"/>
            </a:pPr>
            <a:r>
              <a:rPr lang="en-US" altLang="ko-KR" sz="2000" dirty="0"/>
              <a:t>These findings are similar to the current estimates for Africa </a:t>
            </a:r>
          </a:p>
          <a:p>
            <a:pPr marL="285750" indent="-285750">
              <a:spcAft>
                <a:spcPts val="600"/>
              </a:spcAft>
              <a:buFont typeface="Wingdings" panose="05000000000000000000" pitchFamily="2" charset="2"/>
              <a:buChar char="§"/>
            </a:pPr>
            <a:r>
              <a:rPr lang="en-US" altLang="ko-KR" sz="2000" dirty="0"/>
              <a:t>ART was not associated with increased risk for NTDs </a:t>
            </a:r>
          </a:p>
        </p:txBody>
      </p:sp>
      <p:sp>
        <p:nvSpPr>
          <p:cNvPr id="7" name="Footer Placeholder 4"/>
          <p:cNvSpPr>
            <a:spLocks noGrp="1"/>
          </p:cNvSpPr>
          <p:nvPr>
            <p:ph type="ftr" sz="quarter" idx="3"/>
          </p:nvPr>
        </p:nvSpPr>
        <p:spPr>
          <a:xfrm>
            <a:off x="211622" y="6342781"/>
            <a:ext cx="8712968" cy="365125"/>
          </a:xfrm>
        </p:spPr>
        <p:txBody>
          <a:bodyPr/>
          <a:lstStyle/>
          <a:p>
            <a:r>
              <a:rPr lang="en-US" altLang="ko-KR" dirty="0">
                <a:solidFill>
                  <a:schemeClr val="tx1"/>
                </a:solidFill>
              </a:rPr>
              <a:t>Barlow-</a:t>
            </a:r>
            <a:r>
              <a:rPr lang="en-US" altLang="ko-KR" dirty="0" err="1">
                <a:solidFill>
                  <a:schemeClr val="tx1"/>
                </a:solidFill>
              </a:rPr>
              <a:t>Mosha</a:t>
            </a:r>
            <a:r>
              <a:rPr lang="en-US" altLang="ko-KR" dirty="0">
                <a:solidFill>
                  <a:schemeClr val="tx1"/>
                </a:solidFill>
              </a:rPr>
              <a:t> L, et al. Presented at CROI 2019; Poster #743</a:t>
            </a:r>
          </a:p>
        </p:txBody>
      </p:sp>
    </p:spTree>
    <p:extLst>
      <p:ext uri="{BB962C8B-B14F-4D97-AF65-F5344CB8AC3E}">
        <p14:creationId xmlns:p14="http://schemas.microsoft.com/office/powerpoint/2010/main" val="92792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dirty="0"/>
              <a:t>NO INCREASE IN BIRTH DEFECTS IN INFANTS EXPOSED TO INTEGRASE INHIBITORS AT CONCEPTION</a:t>
            </a:r>
            <a:endParaRPr lang="ko-KR" altLang="en-US" dirty="0"/>
          </a:p>
        </p:txBody>
      </p:sp>
      <p:sp>
        <p:nvSpPr>
          <p:cNvPr id="3" name="Content Placeholder 2"/>
          <p:cNvSpPr>
            <a:spLocks noGrp="1"/>
          </p:cNvSpPr>
          <p:nvPr>
            <p:ph idx="1"/>
          </p:nvPr>
        </p:nvSpPr>
        <p:spPr/>
        <p:txBody>
          <a:bodyPr/>
          <a:lstStyle/>
          <a:p>
            <a:pPr marL="357188" indent="-357188">
              <a:spcAft>
                <a:spcPts val="1200"/>
              </a:spcAft>
            </a:pPr>
            <a:r>
              <a:rPr lang="en-US" altLang="ko-KR" sz="1550" b="1" dirty="0"/>
              <a:t>Objective: </a:t>
            </a:r>
            <a:r>
              <a:rPr lang="en-US" altLang="ko-KR" sz="1550" dirty="0"/>
              <a:t>Compare birth defect rates (BDR) among 3 </a:t>
            </a:r>
            <a:r>
              <a:rPr lang="en-US" altLang="ko-KR" sz="1550" dirty="0" err="1"/>
              <a:t>InSTI</a:t>
            </a:r>
            <a:r>
              <a:rPr lang="en-US" altLang="ko-KR" sz="1550" dirty="0"/>
              <a:t>-exposed groups of mother-infant pairs: 1. Ongoing </a:t>
            </a:r>
            <a:r>
              <a:rPr lang="en-US" altLang="ko-KR" sz="1550" dirty="0" err="1"/>
              <a:t>InSTI</a:t>
            </a:r>
            <a:r>
              <a:rPr lang="en-US" altLang="ko-KR" sz="1550" dirty="0"/>
              <a:t> (mostly </a:t>
            </a:r>
            <a:r>
              <a:rPr lang="en-US" altLang="ko-KR" sz="1550" dirty="0" err="1"/>
              <a:t>raltegravir</a:t>
            </a:r>
            <a:r>
              <a:rPr lang="en-US" altLang="ko-KR" sz="1550" dirty="0"/>
              <a:t>) at conception (OIC), 2. </a:t>
            </a:r>
            <a:r>
              <a:rPr lang="en-US" altLang="ko-KR" sz="1550" dirty="0" err="1"/>
              <a:t>InSTI</a:t>
            </a:r>
            <a:r>
              <a:rPr lang="en-US" altLang="ko-KR" sz="1550" dirty="0"/>
              <a:t> initiated during pregnancy as first-line regimen (IP1), and 3. </a:t>
            </a:r>
            <a:r>
              <a:rPr lang="en-US" altLang="ko-KR" sz="1550" dirty="0" err="1"/>
              <a:t>InSTI</a:t>
            </a:r>
            <a:r>
              <a:rPr lang="en-US" altLang="ko-KR" sz="1550" dirty="0"/>
              <a:t> initiated during pregnancy as 2nd-line regimen (IP2), and for each group with their respective matched group*.</a:t>
            </a:r>
          </a:p>
          <a:p>
            <a:r>
              <a:rPr lang="en-US" altLang="ko-KR" sz="1550" b="1" dirty="0"/>
              <a:t>Results: </a:t>
            </a:r>
          </a:p>
          <a:p>
            <a:pPr marL="285750" indent="-285750">
              <a:buFont typeface="Wingdings" panose="05000000000000000000" pitchFamily="2" charset="2"/>
              <a:buChar char="§"/>
            </a:pPr>
            <a:r>
              <a:rPr lang="en-US" altLang="ko-KR" sz="1550" dirty="0"/>
              <a:t>BDRs of OIC, IP1, and IP2 were similar: (5.5%, [17/309]; 2.7%, [5/184]; and: 3.0%, [10/329], respectively</a:t>
            </a:r>
          </a:p>
          <a:p>
            <a:pPr marL="285750" indent="-285750">
              <a:buFont typeface="Wingdings" panose="05000000000000000000" pitchFamily="2" charset="2"/>
              <a:buChar char="§"/>
            </a:pPr>
            <a:r>
              <a:rPr lang="en-US" altLang="ko-KR" sz="1550" dirty="0"/>
              <a:t>No neural tube defect occurred in OIC infants </a:t>
            </a:r>
          </a:p>
          <a:p>
            <a:pPr marL="285750" indent="-285750">
              <a:buFont typeface="Wingdings" panose="05000000000000000000" pitchFamily="2" charset="2"/>
              <a:buChar char="§"/>
            </a:pPr>
            <a:r>
              <a:rPr lang="en-US" altLang="ko-KR" sz="1550" dirty="0"/>
              <a:t>Two BDs occurred among 41 infants exposed to dolutegravir (Down syndrome, persistent ductus arteriosus)</a:t>
            </a:r>
          </a:p>
          <a:p>
            <a:pPr marL="285750" indent="-285750">
              <a:buFont typeface="Wingdings" panose="05000000000000000000" pitchFamily="2" charset="2"/>
              <a:buChar char="§"/>
            </a:pPr>
            <a:r>
              <a:rPr lang="en-US" altLang="ko-KR" sz="1550" dirty="0"/>
              <a:t>When restricting to matched infants, BDR in OIC did not differ significantly different from the matched </a:t>
            </a:r>
            <a:r>
              <a:rPr lang="en-US" altLang="ko-KR" sz="1550" dirty="0" err="1"/>
              <a:t>InSTI</a:t>
            </a:r>
            <a:r>
              <a:rPr lang="en-US" altLang="ko-KR" sz="1550" dirty="0"/>
              <a:t>-unexposed group (6.3%, 12/189 vs 3.7%, 7/189, respectively, P=0.26) </a:t>
            </a:r>
          </a:p>
          <a:p>
            <a:pPr marL="285750" indent="-285750">
              <a:buFont typeface="Wingdings" panose="05000000000000000000" pitchFamily="2" charset="2"/>
              <a:buChar char="§"/>
            </a:pPr>
            <a:r>
              <a:rPr lang="en-US" altLang="ko-KR" sz="1550" dirty="0"/>
              <a:t>No difference in stillbirth rates (1.8% vs 0.4%, P=0.37), nor in preterm birth rates (14.3% vs 10.8%, p=0.29) occurred between OIC and matched pregnancies</a:t>
            </a:r>
          </a:p>
          <a:p>
            <a:pPr marL="285750" indent="-285750">
              <a:buFont typeface="Wingdings" panose="05000000000000000000" pitchFamily="2" charset="2"/>
              <a:buChar char="§"/>
            </a:pPr>
            <a:r>
              <a:rPr lang="en-US" altLang="ko-KR" sz="1550" dirty="0"/>
              <a:t>65% of women of the OIC group remained on </a:t>
            </a:r>
            <a:r>
              <a:rPr lang="en-US" altLang="ko-KR" sz="1550" dirty="0" err="1"/>
              <a:t>InSTI</a:t>
            </a:r>
            <a:r>
              <a:rPr lang="en-US" altLang="ko-KR" sz="1550" dirty="0"/>
              <a:t> at delivery </a:t>
            </a:r>
          </a:p>
          <a:p>
            <a:pPr marL="285750" indent="-285750">
              <a:spcAft>
                <a:spcPts val="1200"/>
              </a:spcAft>
              <a:buFont typeface="Wingdings" panose="05000000000000000000" pitchFamily="2" charset="2"/>
              <a:buChar char="§"/>
            </a:pPr>
            <a:r>
              <a:rPr lang="en-US" altLang="ko-KR" sz="1550" dirty="0"/>
              <a:t>No difference in BDR between </a:t>
            </a:r>
            <a:r>
              <a:rPr lang="en-US" altLang="ko-KR" sz="1550" dirty="0" err="1"/>
              <a:t>InSTI</a:t>
            </a:r>
            <a:r>
              <a:rPr lang="en-US" altLang="ko-KR" sz="1550" dirty="0"/>
              <a:t>-exposed infants in G2 and G3 and the matched unexposed infants</a:t>
            </a:r>
          </a:p>
          <a:p>
            <a:pPr>
              <a:spcAft>
                <a:spcPts val="1200"/>
              </a:spcAft>
            </a:pPr>
            <a:r>
              <a:rPr lang="en-US" altLang="ko-KR" sz="1550" b="1" dirty="0"/>
              <a:t>Conclusion: </a:t>
            </a:r>
            <a:r>
              <a:rPr lang="en-US" altLang="ko-KR" sz="1550" dirty="0"/>
              <a:t>No evidence of a higher BDR among 309 OIC (infants exposed to ongoing </a:t>
            </a:r>
            <a:r>
              <a:rPr lang="en-US" altLang="ko-KR" sz="1550" dirty="0" err="1"/>
              <a:t>InSTI</a:t>
            </a:r>
            <a:r>
              <a:rPr lang="en-US" altLang="ko-KR" sz="1550" dirty="0"/>
              <a:t> at conception). </a:t>
            </a:r>
          </a:p>
          <a:p>
            <a:r>
              <a:rPr lang="en-US" altLang="ko-KR" sz="1100" dirty="0"/>
              <a:t>*Data from the French Perinatal Multicenter National Cohort including all HIV-infected women in 90 maternities</a:t>
            </a:r>
          </a:p>
          <a:p>
            <a:endParaRPr lang="ko-KR" altLang="en-US" sz="1500"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Sibiude</a:t>
            </a:r>
            <a:r>
              <a:rPr lang="en-US" altLang="ko-KR" dirty="0">
                <a:solidFill>
                  <a:schemeClr val="tx1"/>
                </a:solidFill>
              </a:rPr>
              <a:t> J, et al. Presented at CROI 2019; Poster #744</a:t>
            </a:r>
          </a:p>
        </p:txBody>
      </p:sp>
    </p:spTree>
    <p:extLst>
      <p:ext uri="{BB962C8B-B14F-4D97-AF65-F5344CB8AC3E}">
        <p14:creationId xmlns:p14="http://schemas.microsoft.com/office/powerpoint/2010/main" val="2530457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dirty="0"/>
              <a:t>EVALUATION OF NEURAL-TUBE DEFECTS AFTER EXPOSURE TO RALTEGRAVIR DURING PREGNANCY</a:t>
            </a:r>
            <a:endParaRPr lang="ko-KR" altLang="en-US" dirty="0"/>
          </a:p>
        </p:txBody>
      </p:sp>
      <p:sp>
        <p:nvSpPr>
          <p:cNvPr id="3" name="Content Placeholder 2"/>
          <p:cNvSpPr>
            <a:spLocks noGrp="1"/>
          </p:cNvSpPr>
          <p:nvPr>
            <p:ph idx="1"/>
          </p:nvPr>
        </p:nvSpPr>
        <p:spPr>
          <a:xfrm>
            <a:off x="219410" y="1920126"/>
            <a:ext cx="8712968" cy="4608512"/>
          </a:xfrm>
        </p:spPr>
        <p:txBody>
          <a:bodyPr/>
          <a:lstStyle/>
          <a:p>
            <a:pPr marL="357188" indent="-357188">
              <a:spcAft>
                <a:spcPts val="1200"/>
              </a:spcAft>
            </a:pPr>
            <a:r>
              <a:rPr lang="en-US" altLang="ko-KR" b="1" dirty="0"/>
              <a:t>Objective: </a:t>
            </a:r>
            <a:r>
              <a:rPr lang="en-US" altLang="ko-KR" dirty="0"/>
              <a:t>To evaluate the risk of neural tube defects (NTDs) after exposure to </a:t>
            </a:r>
            <a:r>
              <a:rPr lang="en-US" altLang="ko-KR" dirty="0" err="1"/>
              <a:t>raltegravir</a:t>
            </a:r>
            <a:r>
              <a:rPr lang="en-US" altLang="ko-KR" dirty="0"/>
              <a:t> (RAL) during pregnancy, based on prospective reports.</a:t>
            </a:r>
          </a:p>
          <a:p>
            <a:pPr>
              <a:spcAft>
                <a:spcPts val="600"/>
              </a:spcAft>
            </a:pPr>
            <a:r>
              <a:rPr lang="en-US" altLang="ko-KR" b="1" dirty="0"/>
              <a:t>Methods: </a:t>
            </a:r>
            <a:r>
              <a:rPr lang="en-US" altLang="ko-KR" dirty="0"/>
              <a:t>Pregnancy outcome data on HIV-1–infected women who received RAL during pregnancy were reviewed using three sources:</a:t>
            </a:r>
          </a:p>
          <a:p>
            <a:pPr marL="342900" indent="-342900">
              <a:spcAft>
                <a:spcPts val="600"/>
              </a:spcAft>
              <a:buFont typeface="Wingdings" panose="05000000000000000000" pitchFamily="2" charset="2"/>
              <a:buChar char="§"/>
            </a:pPr>
            <a:r>
              <a:rPr lang="en-US" altLang="ko-KR" dirty="0"/>
              <a:t>The Merck Adverse Event Reporting and Review System (MARRS) </a:t>
            </a:r>
          </a:p>
          <a:p>
            <a:pPr marL="342900" indent="-342900">
              <a:spcAft>
                <a:spcPts val="600"/>
              </a:spcAft>
              <a:buFont typeface="Wingdings" panose="05000000000000000000" pitchFamily="2" charset="2"/>
              <a:buChar char="§"/>
            </a:pPr>
            <a:r>
              <a:rPr lang="en-US" altLang="ko-KR" dirty="0"/>
              <a:t>National Surveillance of HIV in Pregnancy and Childhood (NSHPC)</a:t>
            </a:r>
          </a:p>
          <a:p>
            <a:pPr marL="342900" indent="-342900">
              <a:spcAft>
                <a:spcPts val="600"/>
              </a:spcAft>
              <a:buFont typeface="Wingdings" panose="05000000000000000000" pitchFamily="2" charset="2"/>
              <a:buChar char="§"/>
            </a:pPr>
            <a:r>
              <a:rPr lang="en-US" altLang="ko-KR" dirty="0"/>
              <a:t>The ANRS French Perinatal Cohort (EPF)</a:t>
            </a:r>
          </a:p>
          <a:p>
            <a:pPr>
              <a:spcAft>
                <a:spcPts val="600"/>
              </a:spcAft>
            </a:pPr>
            <a:endParaRPr lang="ko-KR" altLang="en-US" sz="2000"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Shamsuddin</a:t>
            </a:r>
            <a:r>
              <a:rPr lang="en-US" altLang="ko-KR" dirty="0">
                <a:solidFill>
                  <a:schemeClr val="tx1"/>
                </a:solidFill>
              </a:rPr>
              <a:t> H, et al. Presented at CROI 2019; Poster #745</a:t>
            </a:r>
          </a:p>
        </p:txBody>
      </p:sp>
    </p:spTree>
    <p:extLst>
      <p:ext uri="{BB962C8B-B14F-4D97-AF65-F5344CB8AC3E}">
        <p14:creationId xmlns:p14="http://schemas.microsoft.com/office/powerpoint/2010/main" val="106772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640960" cy="712800"/>
          </a:xfrm>
        </p:spPr>
        <p:txBody>
          <a:bodyPr/>
          <a:lstStyle/>
          <a:p>
            <a:pPr algn="l"/>
            <a:r>
              <a:rPr lang="en-US" altLang="ko-KR" sz="2400" dirty="0"/>
              <a:t>ATLAS: Conclusions</a:t>
            </a:r>
            <a:endParaRPr lang="ko-KR" altLang="en-US" sz="2400" dirty="0"/>
          </a:p>
        </p:txBody>
      </p:sp>
      <p:sp>
        <p:nvSpPr>
          <p:cNvPr id="3" name="Content Placeholder 2"/>
          <p:cNvSpPr>
            <a:spLocks noGrp="1"/>
          </p:cNvSpPr>
          <p:nvPr>
            <p:ph idx="1"/>
          </p:nvPr>
        </p:nvSpPr>
        <p:spPr>
          <a:xfrm>
            <a:off x="251520" y="1196753"/>
            <a:ext cx="8640960" cy="4968552"/>
          </a:xfrm>
        </p:spPr>
        <p:txBody>
          <a:bodyPr/>
          <a:lstStyle/>
          <a:p>
            <a:pPr marL="342900" indent="-342900">
              <a:spcAft>
                <a:spcPts val="500"/>
              </a:spcAft>
              <a:buFont typeface="Wingdings" panose="05000000000000000000" pitchFamily="2" charset="2"/>
              <a:buChar char="§"/>
            </a:pPr>
            <a:r>
              <a:rPr lang="en-US" altLang="ko-KR" sz="2300" dirty="0"/>
              <a:t>In patients with stable virologic suppression and no prior VF, switch to CAB LA + RPV LA non-inferior to continuing 3-drug ART at </a:t>
            </a:r>
            <a:r>
              <a:rPr lang="en-US" altLang="ko-KR" sz="2300" dirty="0" err="1"/>
              <a:t>Wk</a:t>
            </a:r>
            <a:r>
              <a:rPr lang="en-US" altLang="ko-KR" sz="2300" dirty="0"/>
              <a:t> 48</a:t>
            </a:r>
          </a:p>
          <a:p>
            <a:pPr marL="722313" indent="-368300">
              <a:spcAft>
                <a:spcPts val="500"/>
              </a:spcAft>
              <a:buFont typeface="Calibri" panose="020F0502020204030204" pitchFamily="34" charset="0"/>
              <a:buChar char="–"/>
            </a:pPr>
            <a:r>
              <a:rPr lang="en-US" altLang="ko-KR" sz="2300" dirty="0"/>
              <a:t>HIV-1 RNA ≥ 50 copies/mL in 1.6% vs 1.0% (FDA snapshot)</a:t>
            </a:r>
          </a:p>
          <a:p>
            <a:pPr marL="1076325" indent="-354013">
              <a:spcAft>
                <a:spcPts val="500"/>
              </a:spcAft>
              <a:buFont typeface="Calibri" panose="020F0502020204030204" pitchFamily="34" charset="0"/>
              <a:buChar char="–"/>
            </a:pPr>
            <a:r>
              <a:rPr lang="en-US" altLang="ko-KR" sz="2300" dirty="0"/>
              <a:t>Treatment difference: 0.6% (95% CI: -1.2% to 2.5%)</a:t>
            </a:r>
          </a:p>
          <a:p>
            <a:pPr marL="722313" indent="-368300">
              <a:spcAft>
                <a:spcPts val="500"/>
              </a:spcAft>
              <a:buFont typeface="Calibri" panose="020F0502020204030204" pitchFamily="34" charset="0"/>
              <a:buChar char="–"/>
            </a:pPr>
            <a:r>
              <a:rPr lang="en-US" altLang="ko-KR" sz="2300" dirty="0"/>
              <a:t>HIV-1 RNA &lt; 50 copies/mL in 92.5% vs 95.5%</a:t>
            </a:r>
          </a:p>
          <a:p>
            <a:pPr marL="1076325" indent="-354013">
              <a:spcAft>
                <a:spcPts val="500"/>
              </a:spcAft>
              <a:buFont typeface="Calibri" panose="020F0502020204030204" pitchFamily="34" charset="0"/>
              <a:buChar char="–"/>
            </a:pPr>
            <a:r>
              <a:rPr lang="en-US" altLang="ko-KR" sz="2300" dirty="0"/>
              <a:t>Treatment difference: -3.0% (95% CI: -6.7% to 0.7%)</a:t>
            </a:r>
          </a:p>
          <a:p>
            <a:pPr marL="342900" indent="-342900">
              <a:spcAft>
                <a:spcPts val="500"/>
              </a:spcAft>
              <a:buFont typeface="Wingdings" panose="05000000000000000000" pitchFamily="2" charset="2"/>
              <a:buChar char="§"/>
            </a:pPr>
            <a:r>
              <a:rPr lang="en-US" altLang="ko-KR" sz="2300" dirty="0"/>
              <a:t>Most (95%) drug-related AEs in CAB + RPV arm were grade 1/2 severity</a:t>
            </a:r>
          </a:p>
          <a:p>
            <a:pPr marL="342900" indent="-342900">
              <a:spcAft>
                <a:spcPts val="500"/>
              </a:spcAft>
              <a:buFont typeface="Wingdings" panose="05000000000000000000" pitchFamily="2" charset="2"/>
              <a:buChar char="§"/>
            </a:pPr>
            <a:r>
              <a:rPr lang="en-US" altLang="ko-KR" sz="2300" dirty="0"/>
              <a:t>Most (99%) ISRs in CAB + RPV arm were grade 1/2, rarely lead to discontinuation</a:t>
            </a:r>
          </a:p>
          <a:p>
            <a:pPr marL="342900" indent="-342900">
              <a:spcAft>
                <a:spcPts val="500"/>
              </a:spcAft>
              <a:buFont typeface="Wingdings" panose="05000000000000000000" pitchFamily="2" charset="2"/>
              <a:buChar char="§"/>
            </a:pPr>
            <a:r>
              <a:rPr lang="en-US" altLang="ko-KR" sz="2300" dirty="0"/>
              <a:t>Increase in patient satisfaction higher in CAB + RPV arm</a:t>
            </a:r>
          </a:p>
        </p:txBody>
      </p:sp>
      <p:sp>
        <p:nvSpPr>
          <p:cNvPr id="5" name="Footer Placeholder 3"/>
          <p:cNvSpPr>
            <a:spLocks noGrp="1"/>
          </p:cNvSpPr>
          <p:nvPr>
            <p:ph type="ftr" sz="quarter" idx="3"/>
          </p:nvPr>
        </p:nvSpPr>
        <p:spPr>
          <a:xfrm>
            <a:off x="234894" y="6356350"/>
            <a:ext cx="8712968" cy="365125"/>
          </a:xfrm>
        </p:spPr>
        <p:txBody>
          <a:bodyPr/>
          <a:lstStyle/>
          <a:p>
            <a:pPr algn="l"/>
            <a:r>
              <a:rPr lang="en-US" altLang="ko-KR" dirty="0" err="1">
                <a:solidFill>
                  <a:schemeClr val="tx1"/>
                </a:solidFill>
              </a:rPr>
              <a:t>Swindells</a:t>
            </a:r>
            <a:r>
              <a:rPr lang="en-US" altLang="ko-KR" dirty="0">
                <a:solidFill>
                  <a:schemeClr val="tx1"/>
                </a:solidFill>
              </a:rPr>
              <a:t> S, et al. Presented at CROI 2019;  Oral abstract  #139                                                                                                      </a:t>
            </a:r>
            <a:r>
              <a:rPr lang="en-US" altLang="ko-KR" dirty="0" err="1">
                <a:solidFill>
                  <a:schemeClr val="tx1"/>
                </a:solidFill>
              </a:rPr>
              <a:t>Slidecredit:clinicaloptions.com</a:t>
            </a:r>
            <a:r>
              <a:rPr lang="en-US" altLang="ko-KR" dirty="0">
                <a:solidFill>
                  <a:schemeClr val="tx1"/>
                </a:solidFill>
              </a:rPr>
              <a:t> </a:t>
            </a:r>
            <a:endParaRPr lang="ko-KR" altLang="en-US" dirty="0">
              <a:solidFill>
                <a:schemeClr val="tx1"/>
              </a:solidFill>
            </a:endParaRPr>
          </a:p>
        </p:txBody>
      </p:sp>
    </p:spTree>
    <p:extLst>
      <p:ext uri="{BB962C8B-B14F-4D97-AF65-F5344CB8AC3E}">
        <p14:creationId xmlns:p14="http://schemas.microsoft.com/office/powerpoint/2010/main" val="872337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76" y="478249"/>
            <a:ext cx="8712968" cy="864096"/>
          </a:xfrm>
        </p:spPr>
        <p:txBody>
          <a:bodyPr/>
          <a:lstStyle/>
          <a:p>
            <a:r>
              <a:rPr lang="en-US" altLang="ko-KR" sz="2800" dirty="0"/>
              <a:t>EVALUATION OF NEURAL-TUBE DEFECTS AFTER EXPOSURE TO RALTEGRAVIR DURING PREGNANCY</a:t>
            </a:r>
            <a:endParaRPr lang="ko-KR" altLang="en-US" sz="2800" dirty="0"/>
          </a:p>
        </p:txBody>
      </p:sp>
      <p:sp>
        <p:nvSpPr>
          <p:cNvPr id="3" name="Content Placeholder 2"/>
          <p:cNvSpPr>
            <a:spLocks noGrp="1"/>
          </p:cNvSpPr>
          <p:nvPr>
            <p:ph idx="1"/>
          </p:nvPr>
        </p:nvSpPr>
        <p:spPr>
          <a:xfrm>
            <a:off x="234894" y="1576853"/>
            <a:ext cx="8712968" cy="4896545"/>
          </a:xfrm>
        </p:spPr>
        <p:txBody>
          <a:bodyPr/>
          <a:lstStyle/>
          <a:p>
            <a:pPr marL="357188" indent="-357188">
              <a:spcAft>
                <a:spcPts val="1200"/>
              </a:spcAft>
            </a:pPr>
            <a:r>
              <a:rPr lang="en-US" altLang="ko-KR" sz="2200" b="1" dirty="0"/>
              <a:t>Results: </a:t>
            </a:r>
            <a:r>
              <a:rPr lang="en-US" altLang="ko-KR" sz="2200" dirty="0"/>
              <a:t>A total of 2426 pregnancies with reported outcomes were identified among women exposed to RAL: 1238 from the Merck safety database and 1188 from United Kingdom/Ireland and French pregnancy cohorts. Among all 2426 pregnancy reports, 1991 were prospective. </a:t>
            </a:r>
          </a:p>
          <a:p>
            <a:pPr marL="357188" indent="-357188">
              <a:spcAft>
                <a:spcPts val="1200"/>
              </a:spcAft>
            </a:pPr>
            <a:endParaRPr lang="en-US" altLang="ko-KR" sz="1200" dirty="0"/>
          </a:p>
          <a:p>
            <a:pPr marL="357188" indent="-357188">
              <a:spcAft>
                <a:spcPts val="1200"/>
              </a:spcAft>
            </a:pPr>
            <a:r>
              <a:rPr lang="en-US" altLang="ko-KR" sz="2200" b="1" dirty="0"/>
              <a:t>Conclusion: </a:t>
            </a:r>
          </a:p>
          <a:p>
            <a:pPr marL="342900" indent="-342900">
              <a:spcAft>
                <a:spcPts val="600"/>
              </a:spcAft>
              <a:buFont typeface="Wingdings" panose="05000000000000000000" pitchFamily="2" charset="2"/>
              <a:buChar char="§"/>
            </a:pPr>
            <a:r>
              <a:rPr lang="en-US" altLang="ko-KR" sz="2200" dirty="0"/>
              <a:t>There were no reports of NTDs among 1991 prospective reports of RAL exposure in pregnancy, 456 of which were in the </a:t>
            </a:r>
            <a:r>
              <a:rPr lang="en-US" altLang="ko-KR" sz="2200" dirty="0" err="1"/>
              <a:t>periconception</a:t>
            </a:r>
            <a:r>
              <a:rPr lang="en-US" altLang="ko-KR" sz="2200" dirty="0"/>
              <a:t> period</a:t>
            </a:r>
          </a:p>
          <a:p>
            <a:pPr marL="342900" indent="-342900">
              <a:spcAft>
                <a:spcPts val="600"/>
              </a:spcAft>
              <a:buFont typeface="Wingdings" panose="05000000000000000000" pitchFamily="2" charset="2"/>
              <a:buChar char="§"/>
            </a:pPr>
            <a:r>
              <a:rPr lang="en-US" altLang="ko-KR" sz="2200" dirty="0"/>
              <a:t>One retrospective report of myelomeningocele was identified among live births following </a:t>
            </a:r>
            <a:r>
              <a:rPr lang="en-US" altLang="ko-KR" sz="2200" dirty="0" err="1"/>
              <a:t>periconception</a:t>
            </a:r>
            <a:r>
              <a:rPr lang="en-US" altLang="ko-KR" sz="2200" dirty="0"/>
              <a:t> exposure to RAL</a:t>
            </a:r>
          </a:p>
          <a:p>
            <a:pPr marL="342900" indent="-342900">
              <a:spcAft>
                <a:spcPts val="600"/>
              </a:spcAft>
              <a:buFont typeface="Wingdings" panose="05000000000000000000" pitchFamily="2" charset="2"/>
              <a:buChar char="§"/>
            </a:pPr>
            <a:r>
              <a:rPr lang="en-US" altLang="ko-KR" sz="2200" dirty="0"/>
              <a:t>The available data do not indicate an association between RAL exposure and NTDs </a:t>
            </a:r>
          </a:p>
          <a:p>
            <a:pPr>
              <a:spcAft>
                <a:spcPts val="600"/>
              </a:spcAft>
            </a:pPr>
            <a:endParaRPr lang="ko-KR" altLang="en-US" dirty="0"/>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Shamsuddin</a:t>
            </a:r>
            <a:r>
              <a:rPr lang="en-US" altLang="ko-KR" dirty="0">
                <a:solidFill>
                  <a:schemeClr val="tx1"/>
                </a:solidFill>
              </a:rPr>
              <a:t> H, et al. Presented at CROI 2019; Poster #745</a:t>
            </a:r>
          </a:p>
        </p:txBody>
      </p:sp>
    </p:spTree>
    <p:extLst>
      <p:ext uri="{BB962C8B-B14F-4D97-AF65-F5344CB8AC3E}">
        <p14:creationId xmlns:p14="http://schemas.microsoft.com/office/powerpoint/2010/main" val="653738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800" dirty="0"/>
              <a:t>EVALUATION OF NEURAL-TUBE DEFECTS AFTER EXPOSURE TO RALTEGRAVIR DURING PREGNANCY</a:t>
            </a:r>
            <a:endParaRPr lang="ko-KR" altLang="en-US" sz="2800" dirty="0"/>
          </a:p>
        </p:txBody>
      </p:sp>
      <p:sp>
        <p:nvSpPr>
          <p:cNvPr id="3" name="Content Placeholder 2"/>
          <p:cNvSpPr>
            <a:spLocks noGrp="1"/>
          </p:cNvSpPr>
          <p:nvPr>
            <p:ph idx="1"/>
          </p:nvPr>
        </p:nvSpPr>
        <p:spPr/>
        <p:txBody>
          <a:bodyPr/>
          <a:lstStyle/>
          <a:p>
            <a:r>
              <a:rPr lang="en-US" altLang="ko-KR" sz="1800" dirty="0"/>
              <a:t>Figure: No NTD Cases Among Prospectively Reported Pregnancy Outcomes after RAL Exposure in Pregnant Women with HIV-1</a:t>
            </a:r>
            <a:endParaRPr lang="ko-KR" altLang="en-US" sz="1800" dirty="0"/>
          </a:p>
        </p:txBody>
      </p:sp>
      <p:grpSp>
        <p:nvGrpSpPr>
          <p:cNvPr id="69" name="Group 68"/>
          <p:cNvGrpSpPr/>
          <p:nvPr/>
        </p:nvGrpSpPr>
        <p:grpSpPr>
          <a:xfrm>
            <a:off x="899592" y="1988840"/>
            <a:ext cx="7056784" cy="4177960"/>
            <a:chOff x="899592" y="1988840"/>
            <a:chExt cx="7056784" cy="4177960"/>
          </a:xfrm>
        </p:grpSpPr>
        <p:sp>
          <p:nvSpPr>
            <p:cNvPr id="4" name="Rounded Rectangle 3"/>
            <p:cNvSpPr/>
            <p:nvPr/>
          </p:nvSpPr>
          <p:spPr>
            <a:xfrm>
              <a:off x="3323165" y="1988840"/>
              <a:ext cx="2232008" cy="468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RAL Exposure in Pregnancy</a:t>
              </a:r>
            </a:p>
            <a:p>
              <a:pPr algn="ctr"/>
              <a:r>
                <a:rPr lang="en-US" altLang="ko-KR" sz="1400" dirty="0"/>
                <a:t>N=2426</a:t>
              </a:r>
              <a:endParaRPr lang="ko-KR" altLang="en-US" sz="1400" dirty="0"/>
            </a:p>
          </p:txBody>
        </p:sp>
        <p:sp>
          <p:nvSpPr>
            <p:cNvPr id="5" name="Rounded Rectangle 4"/>
            <p:cNvSpPr/>
            <p:nvPr/>
          </p:nvSpPr>
          <p:spPr>
            <a:xfrm>
              <a:off x="1810757" y="2744976"/>
              <a:ext cx="1548000" cy="46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MARRS</a:t>
              </a:r>
            </a:p>
            <a:p>
              <a:pPr algn="ctr"/>
              <a:r>
                <a:rPr lang="en-US" altLang="ko-KR" sz="1400" dirty="0"/>
                <a:t>N=1238</a:t>
              </a:r>
              <a:endParaRPr lang="ko-KR" altLang="en-US" sz="1400" dirty="0"/>
            </a:p>
          </p:txBody>
        </p:sp>
        <p:sp>
          <p:nvSpPr>
            <p:cNvPr id="6" name="Rectangle 5"/>
            <p:cNvSpPr/>
            <p:nvPr/>
          </p:nvSpPr>
          <p:spPr>
            <a:xfrm>
              <a:off x="5508224" y="2744976"/>
              <a:ext cx="1548000" cy="468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Cohort Data</a:t>
              </a:r>
            </a:p>
            <a:p>
              <a:pPr algn="ctr"/>
              <a:r>
                <a:rPr lang="en-US" altLang="ko-KR" sz="1400" dirty="0"/>
                <a:t>N=1188</a:t>
              </a:r>
              <a:endParaRPr lang="ko-KR" altLang="en-US" sz="1400" dirty="0"/>
            </a:p>
          </p:txBody>
        </p:sp>
        <p:sp>
          <p:nvSpPr>
            <p:cNvPr id="7" name="Rounded Rectangle 6"/>
            <p:cNvSpPr/>
            <p:nvPr/>
          </p:nvSpPr>
          <p:spPr>
            <a:xfrm>
              <a:off x="899592" y="3537064"/>
              <a:ext cx="1548000" cy="46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Prospective</a:t>
              </a:r>
            </a:p>
            <a:p>
              <a:pPr algn="ctr"/>
              <a:r>
                <a:rPr lang="en-US" altLang="ko-KR" sz="1400" dirty="0"/>
                <a:t>803</a:t>
              </a:r>
              <a:endParaRPr lang="ko-KR" altLang="en-US" sz="1400" dirty="0"/>
            </a:p>
          </p:txBody>
        </p:sp>
        <p:sp>
          <p:nvSpPr>
            <p:cNvPr id="8" name="Rounded Rectangle 7"/>
            <p:cNvSpPr/>
            <p:nvPr/>
          </p:nvSpPr>
          <p:spPr>
            <a:xfrm>
              <a:off x="2735968" y="3537064"/>
              <a:ext cx="1548000" cy="46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Retrospective</a:t>
              </a:r>
            </a:p>
            <a:p>
              <a:pPr algn="ctr"/>
              <a:r>
                <a:rPr lang="en-US" altLang="ko-KR" sz="1400" dirty="0"/>
                <a:t>435</a:t>
              </a:r>
              <a:endParaRPr lang="ko-KR" altLang="en-US" sz="1400" dirty="0"/>
            </a:p>
          </p:txBody>
        </p:sp>
        <p:sp>
          <p:nvSpPr>
            <p:cNvPr id="9" name="Rounded Rectangle 8"/>
            <p:cNvSpPr/>
            <p:nvPr/>
          </p:nvSpPr>
          <p:spPr>
            <a:xfrm>
              <a:off x="900000" y="4257144"/>
              <a:ext cx="1548000" cy="46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1</a:t>
              </a:r>
              <a:r>
                <a:rPr lang="en-US" altLang="ko-KR" sz="1400" baseline="30000" dirty="0"/>
                <a:t>st</a:t>
              </a:r>
              <a:r>
                <a:rPr lang="en-US" altLang="ko-KR" sz="1400" dirty="0"/>
                <a:t> Trimester</a:t>
              </a:r>
            </a:p>
            <a:p>
              <a:pPr algn="ctr"/>
              <a:r>
                <a:rPr lang="en-US" altLang="ko-KR" sz="1400" dirty="0"/>
                <a:t>443</a:t>
              </a:r>
              <a:endParaRPr lang="ko-KR" altLang="en-US" sz="1400" dirty="0"/>
            </a:p>
          </p:txBody>
        </p:sp>
        <p:sp>
          <p:nvSpPr>
            <p:cNvPr id="10" name="Rounded Rectangle 9"/>
            <p:cNvSpPr/>
            <p:nvPr/>
          </p:nvSpPr>
          <p:spPr>
            <a:xfrm>
              <a:off x="900000" y="4977224"/>
              <a:ext cx="1548000" cy="46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err="1"/>
                <a:t>Periconception</a:t>
              </a:r>
              <a:endParaRPr lang="en-US" altLang="ko-KR" sz="1400" dirty="0"/>
            </a:p>
            <a:p>
              <a:pPr algn="ctr"/>
              <a:r>
                <a:rPr lang="en-US" altLang="ko-KR" sz="1400" dirty="0"/>
                <a:t>295</a:t>
              </a:r>
              <a:endParaRPr lang="ko-KR" altLang="en-US" sz="1400" dirty="0"/>
            </a:p>
          </p:txBody>
        </p:sp>
        <p:sp>
          <p:nvSpPr>
            <p:cNvPr id="11" name="Rounded Rectangle 10"/>
            <p:cNvSpPr/>
            <p:nvPr/>
          </p:nvSpPr>
          <p:spPr>
            <a:xfrm>
              <a:off x="900000" y="5697320"/>
              <a:ext cx="1548000" cy="46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NTD</a:t>
              </a:r>
            </a:p>
            <a:p>
              <a:pPr algn="ctr"/>
              <a:r>
                <a:rPr lang="en-US" altLang="ko-KR" sz="1400" dirty="0"/>
                <a:t>0</a:t>
              </a:r>
              <a:endParaRPr lang="ko-KR" altLang="en-US" sz="1400" dirty="0"/>
            </a:p>
          </p:txBody>
        </p:sp>
        <p:sp>
          <p:nvSpPr>
            <p:cNvPr id="12" name="Rounded Rectangle 11"/>
            <p:cNvSpPr/>
            <p:nvPr/>
          </p:nvSpPr>
          <p:spPr>
            <a:xfrm>
              <a:off x="4569191" y="3538800"/>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50" dirty="0"/>
                <a:t>UK/Ireland(NSHPC)</a:t>
              </a:r>
            </a:p>
            <a:p>
              <a:pPr algn="ctr"/>
              <a:r>
                <a:rPr lang="en-US" altLang="ko-KR" sz="1350" dirty="0"/>
                <a:t>709</a:t>
              </a:r>
              <a:endParaRPr lang="ko-KR" altLang="en-US" sz="1350" dirty="0"/>
            </a:p>
          </p:txBody>
        </p:sp>
        <p:sp>
          <p:nvSpPr>
            <p:cNvPr id="13" name="Rounded Rectangle 12"/>
            <p:cNvSpPr/>
            <p:nvPr/>
          </p:nvSpPr>
          <p:spPr>
            <a:xfrm>
              <a:off x="6408376" y="3538800"/>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France(EPF)</a:t>
              </a:r>
              <a:endParaRPr lang="ko-KR" altLang="en-US" sz="1400" dirty="0"/>
            </a:p>
          </p:txBody>
        </p:sp>
        <p:sp>
          <p:nvSpPr>
            <p:cNvPr id="14" name="Rounded Rectangle 13"/>
            <p:cNvSpPr/>
            <p:nvPr/>
          </p:nvSpPr>
          <p:spPr>
            <a:xfrm>
              <a:off x="4568400" y="4257144"/>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1</a:t>
              </a:r>
              <a:r>
                <a:rPr lang="en-US" altLang="ko-KR" sz="1400" baseline="30000" dirty="0"/>
                <a:t>st</a:t>
              </a:r>
              <a:r>
                <a:rPr lang="en-US" altLang="ko-KR" sz="1400" dirty="0"/>
                <a:t> Trimester</a:t>
              </a:r>
            </a:p>
            <a:p>
              <a:pPr algn="ctr"/>
              <a:r>
                <a:rPr lang="en-US" altLang="ko-KR" sz="1400" dirty="0"/>
                <a:t>184</a:t>
              </a:r>
              <a:endParaRPr lang="ko-KR" altLang="en-US" sz="1400" dirty="0"/>
            </a:p>
          </p:txBody>
        </p:sp>
        <p:sp>
          <p:nvSpPr>
            <p:cNvPr id="15" name="Rounded Rectangle 14"/>
            <p:cNvSpPr/>
            <p:nvPr/>
          </p:nvSpPr>
          <p:spPr>
            <a:xfrm>
              <a:off x="6408000" y="4257144"/>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1</a:t>
              </a:r>
              <a:r>
                <a:rPr lang="en-US" altLang="ko-KR" sz="1400" baseline="30000" dirty="0"/>
                <a:t>st</a:t>
              </a:r>
              <a:r>
                <a:rPr lang="en-US" altLang="ko-KR" sz="1400" dirty="0"/>
                <a:t> Trimester</a:t>
              </a:r>
            </a:p>
            <a:p>
              <a:pPr algn="ctr"/>
              <a:r>
                <a:rPr lang="en-US" altLang="ko-KR" sz="1400" dirty="0"/>
                <a:t>140</a:t>
              </a:r>
              <a:endParaRPr lang="ko-KR" altLang="en-US" sz="1400" dirty="0"/>
            </a:p>
          </p:txBody>
        </p:sp>
        <p:sp>
          <p:nvSpPr>
            <p:cNvPr id="16" name="Rounded Rectangle 15"/>
            <p:cNvSpPr/>
            <p:nvPr/>
          </p:nvSpPr>
          <p:spPr>
            <a:xfrm>
              <a:off x="4568400" y="4978800"/>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err="1"/>
                <a:t>Periconception</a:t>
              </a:r>
              <a:endParaRPr lang="en-US" altLang="ko-KR" sz="1400" dirty="0"/>
            </a:p>
            <a:p>
              <a:pPr algn="ctr"/>
              <a:r>
                <a:rPr lang="en-US" altLang="ko-KR" sz="1400" dirty="0"/>
                <a:t>161</a:t>
              </a:r>
              <a:endParaRPr lang="ko-KR" altLang="en-US" sz="1400" dirty="0"/>
            </a:p>
          </p:txBody>
        </p:sp>
        <p:sp>
          <p:nvSpPr>
            <p:cNvPr id="17" name="Rounded Rectangle 16"/>
            <p:cNvSpPr/>
            <p:nvPr/>
          </p:nvSpPr>
          <p:spPr>
            <a:xfrm>
              <a:off x="6408000" y="4978800"/>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err="1"/>
                <a:t>Periconception</a:t>
              </a:r>
              <a:endParaRPr lang="en-US" altLang="ko-KR" sz="1400" dirty="0"/>
            </a:p>
            <a:p>
              <a:pPr algn="ctr"/>
              <a:r>
                <a:rPr lang="en-US" altLang="ko-KR" sz="1400" dirty="0"/>
                <a:t>NR</a:t>
              </a:r>
              <a:endParaRPr lang="ko-KR" altLang="en-US" sz="1400" dirty="0"/>
            </a:p>
          </p:txBody>
        </p:sp>
        <p:sp>
          <p:nvSpPr>
            <p:cNvPr id="18" name="Rounded Rectangle 17"/>
            <p:cNvSpPr/>
            <p:nvPr/>
          </p:nvSpPr>
          <p:spPr>
            <a:xfrm>
              <a:off x="4568400" y="5698800"/>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NTD</a:t>
              </a:r>
            </a:p>
            <a:p>
              <a:pPr algn="ctr"/>
              <a:r>
                <a:rPr lang="en-US" altLang="ko-KR" sz="1400" dirty="0"/>
                <a:t>0</a:t>
              </a:r>
              <a:endParaRPr lang="ko-KR" altLang="en-US" sz="1400" dirty="0"/>
            </a:p>
          </p:txBody>
        </p:sp>
        <p:sp>
          <p:nvSpPr>
            <p:cNvPr id="19" name="Rounded Rectangle 18"/>
            <p:cNvSpPr/>
            <p:nvPr/>
          </p:nvSpPr>
          <p:spPr>
            <a:xfrm>
              <a:off x="6408000" y="5698800"/>
              <a:ext cx="1548000" cy="4680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NTD</a:t>
              </a:r>
            </a:p>
            <a:p>
              <a:pPr algn="ctr"/>
              <a:r>
                <a:rPr lang="en-US" altLang="ko-KR" sz="1400" dirty="0"/>
                <a:t>0</a:t>
              </a:r>
              <a:endParaRPr lang="ko-KR" altLang="en-US" sz="1400" dirty="0"/>
            </a:p>
          </p:txBody>
        </p:sp>
        <p:cxnSp>
          <p:nvCxnSpPr>
            <p:cNvPr id="35" name="Straight Connector 34"/>
            <p:cNvCxnSpPr/>
            <p:nvPr/>
          </p:nvCxnSpPr>
          <p:spPr>
            <a:xfrm>
              <a:off x="4211960" y="2456840"/>
              <a:ext cx="0" cy="15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86219" y="26092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89028" y="2609240"/>
              <a:ext cx="163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9550" y="400506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83768" y="3213494"/>
              <a:ext cx="0" cy="1702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59986" y="3373634"/>
              <a:ext cx="0" cy="1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54482" y="3373634"/>
              <a:ext cx="82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86046" y="3204663"/>
              <a:ext cx="0" cy="1702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85975" y="3373618"/>
              <a:ext cx="82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08506" y="3379122"/>
              <a:ext cx="0" cy="1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285124" y="2601189"/>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659383" y="24541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653879" y="2610000"/>
              <a:ext cx="163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56211" y="3213494"/>
              <a:ext cx="0" cy="1702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32429" y="3373634"/>
              <a:ext cx="0" cy="1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26925" y="3373634"/>
              <a:ext cx="82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58489" y="3204663"/>
              <a:ext cx="0" cy="1702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58418" y="3373618"/>
              <a:ext cx="82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80949" y="3379122"/>
              <a:ext cx="0" cy="1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75054" y="472514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70400" y="5442500"/>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31600" y="400506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31600" y="472514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31600" y="5442500"/>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82000" y="400506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82000" y="472514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82000" y="5442500"/>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0"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Shamsuddin</a:t>
            </a:r>
            <a:r>
              <a:rPr lang="en-US" altLang="ko-KR" dirty="0">
                <a:solidFill>
                  <a:schemeClr val="tx1"/>
                </a:solidFill>
              </a:rPr>
              <a:t> H, et al. Presented at CROI 2019; Poster #745</a:t>
            </a:r>
          </a:p>
        </p:txBody>
      </p:sp>
    </p:spTree>
    <p:extLst>
      <p:ext uri="{BB962C8B-B14F-4D97-AF65-F5344CB8AC3E}">
        <p14:creationId xmlns:p14="http://schemas.microsoft.com/office/powerpoint/2010/main" val="2800615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dirty="0" err="1"/>
              <a:t>InSTI</a:t>
            </a:r>
            <a:r>
              <a:rPr lang="en-US" altLang="ko-KR" dirty="0"/>
              <a:t> EXPOSURE AND NEURAL-TUBE DEFECTS: </a:t>
            </a:r>
            <a:br>
              <a:rPr lang="en-US" altLang="ko-KR" dirty="0"/>
            </a:br>
            <a:r>
              <a:rPr lang="en-US" altLang="ko-KR" dirty="0"/>
              <a:t>DATA FROM ANTIRETROVIRAL PREGNANCY REGISTRY</a:t>
            </a:r>
            <a:endParaRPr lang="ko-KR" altLang="en-US" dirty="0"/>
          </a:p>
        </p:txBody>
      </p:sp>
      <p:sp>
        <p:nvSpPr>
          <p:cNvPr id="3" name="Content Placeholder 2"/>
          <p:cNvSpPr>
            <a:spLocks noGrp="1"/>
          </p:cNvSpPr>
          <p:nvPr>
            <p:ph idx="1"/>
          </p:nvPr>
        </p:nvSpPr>
        <p:spPr/>
        <p:txBody>
          <a:bodyPr/>
          <a:lstStyle/>
          <a:p>
            <a:pPr marL="357188" indent="-357188">
              <a:spcAft>
                <a:spcPts val="1200"/>
              </a:spcAft>
            </a:pPr>
            <a:r>
              <a:rPr lang="en-US" altLang="ko-KR" sz="2000" b="1" dirty="0"/>
              <a:t>Objective: </a:t>
            </a:r>
            <a:r>
              <a:rPr lang="en-US" altLang="ko-KR" sz="2000" dirty="0"/>
              <a:t>To describe CNS defects and NTD in infants born to a prospective international cohort of women receiving </a:t>
            </a:r>
            <a:r>
              <a:rPr lang="en-US" altLang="ko-KR" sz="2000" dirty="0" err="1"/>
              <a:t>InSTIs</a:t>
            </a:r>
            <a:r>
              <a:rPr lang="en-US" altLang="ko-KR" sz="2000" dirty="0"/>
              <a:t> (DTG, </a:t>
            </a:r>
            <a:r>
              <a:rPr lang="en-US" altLang="ko-KR" sz="2000" dirty="0" err="1"/>
              <a:t>elvitegravir</a:t>
            </a:r>
            <a:r>
              <a:rPr lang="en-US" altLang="ko-KR" sz="2000" dirty="0"/>
              <a:t> [EVG], </a:t>
            </a:r>
            <a:r>
              <a:rPr lang="en-US" altLang="ko-KR" sz="2000" dirty="0" err="1"/>
              <a:t>raltegravir</a:t>
            </a:r>
            <a:r>
              <a:rPr lang="en-US" altLang="ko-KR" sz="2000" dirty="0"/>
              <a:t> [RAL]).</a:t>
            </a:r>
          </a:p>
          <a:p>
            <a:pPr>
              <a:spcAft>
                <a:spcPts val="600"/>
              </a:spcAft>
            </a:pPr>
            <a:r>
              <a:rPr lang="en-US" altLang="ko-KR" sz="2000" b="1" dirty="0"/>
              <a:t>Results:</a:t>
            </a:r>
            <a:r>
              <a:rPr lang="en-US" altLang="ko-KR" sz="2000" dirty="0"/>
              <a:t> Of 1,193 live births with an </a:t>
            </a:r>
            <a:r>
              <a:rPr lang="en-US" altLang="ko-KR" sz="2000" dirty="0" err="1"/>
              <a:t>InSTI</a:t>
            </a:r>
            <a:r>
              <a:rPr lang="en-US" altLang="ko-KR" sz="2000" dirty="0"/>
              <a:t> exposure at any time during pregnancy:</a:t>
            </a:r>
          </a:p>
          <a:p>
            <a:pPr marL="342900" indent="-342900">
              <a:spcAft>
                <a:spcPts val="600"/>
              </a:spcAft>
              <a:buFont typeface="Wingdings" panose="05000000000000000000" pitchFamily="2" charset="2"/>
              <a:buChar char="§"/>
            </a:pPr>
            <a:r>
              <a:rPr lang="en-US" altLang="ko-KR" sz="2000" dirty="0"/>
              <a:t>604 had periconceptional exposure </a:t>
            </a:r>
            <a:r>
              <a:rPr lang="en-US" altLang="ko-KR" sz="2000" dirty="0" err="1"/>
              <a:t>exposure</a:t>
            </a:r>
            <a:r>
              <a:rPr lang="en-US" altLang="ko-KR" sz="2000" dirty="0"/>
              <a:t>, including 174 DTG, 186 EVG, and 244 RAL live birth outcomes</a:t>
            </a:r>
          </a:p>
          <a:p>
            <a:pPr marL="357188" indent="-357188">
              <a:spcAft>
                <a:spcPts val="1200"/>
              </a:spcAft>
            </a:pPr>
            <a:r>
              <a:rPr lang="en-US" altLang="ko-KR" sz="2000" b="1" dirty="0"/>
              <a:t>Conclusion: </a:t>
            </a:r>
            <a:r>
              <a:rPr lang="en-US" altLang="ko-KR" sz="2000" dirty="0"/>
              <a:t>There were no NTD or other CNS birth defects among prospective cases for any </a:t>
            </a:r>
            <a:r>
              <a:rPr lang="en-US" altLang="ko-KR" sz="2000" dirty="0" err="1"/>
              <a:t>InSTI</a:t>
            </a:r>
            <a:r>
              <a:rPr lang="en-US" altLang="ko-KR" sz="2000" dirty="0"/>
              <a:t> drug.</a:t>
            </a:r>
          </a:p>
          <a:p>
            <a:r>
              <a:rPr lang="en-US" altLang="ko-KR" sz="1200" dirty="0"/>
              <a:t>*From a total of 19,688 pregnancies (20,026 fetal outcomes including 18,685 live births) of the Antiretroviral Pregnancy Registry (APR)</a:t>
            </a:r>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LM, et al. Presented at CROI 2019; Poster #747</a:t>
            </a:r>
          </a:p>
        </p:txBody>
      </p:sp>
    </p:spTree>
    <p:extLst>
      <p:ext uri="{BB962C8B-B14F-4D97-AF65-F5344CB8AC3E}">
        <p14:creationId xmlns:p14="http://schemas.microsoft.com/office/powerpoint/2010/main" val="394309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800" dirty="0" err="1"/>
              <a:t>InSTI</a:t>
            </a:r>
            <a:r>
              <a:rPr lang="en-US" altLang="ko-KR" sz="2800" dirty="0"/>
              <a:t> EXPOSURE AND NEURAL-TUBE DEFECTS: DATA FROM ANTIRETROVIRAL PREGNANCY REGISTRY</a:t>
            </a:r>
            <a:endParaRPr lang="ko-KR" altLang="en-US" sz="2800" dirty="0"/>
          </a:p>
        </p:txBody>
      </p:sp>
      <p:sp>
        <p:nvSpPr>
          <p:cNvPr id="3" name="Content Placeholder 2"/>
          <p:cNvSpPr>
            <a:spLocks noGrp="1"/>
          </p:cNvSpPr>
          <p:nvPr>
            <p:ph idx="1"/>
          </p:nvPr>
        </p:nvSpPr>
        <p:spPr>
          <a:xfrm>
            <a:off x="234894" y="1400482"/>
            <a:ext cx="8712968" cy="4896545"/>
          </a:xfrm>
        </p:spPr>
        <p:txBody>
          <a:bodyPr/>
          <a:lstStyle/>
          <a:p>
            <a:r>
              <a:rPr lang="en-US" altLang="ko-KR" sz="1600" b="1" dirty="0"/>
              <a:t>Table. </a:t>
            </a:r>
            <a:r>
              <a:rPr lang="en-US" altLang="ko-KR" sz="1600" dirty="0"/>
              <a:t>Frequency of CNS and NTD Defect Cases by </a:t>
            </a:r>
            <a:r>
              <a:rPr lang="en-US" altLang="ko-KR" sz="1600" dirty="0" err="1"/>
              <a:t>InSTI</a:t>
            </a:r>
            <a:r>
              <a:rPr lang="en-US" altLang="ko-KR" sz="1600" dirty="0"/>
              <a:t> Drug and Timing of Earliest Exposure, Primary Prospective Enrollments with Outcome through July 2018</a:t>
            </a:r>
            <a:endParaRPr lang="ko-KR" altLang="en-US" sz="1600" b="1"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4251" y="2251911"/>
            <a:ext cx="8587710" cy="408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LM, et al. Presented at CROI 2019; Poster #747</a:t>
            </a:r>
          </a:p>
        </p:txBody>
      </p:sp>
    </p:spTree>
    <p:extLst>
      <p:ext uri="{BB962C8B-B14F-4D97-AF65-F5344CB8AC3E}">
        <p14:creationId xmlns:p14="http://schemas.microsoft.com/office/powerpoint/2010/main" val="1141598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22" y="548680"/>
            <a:ext cx="8712968" cy="864096"/>
          </a:xfrm>
        </p:spPr>
        <p:txBody>
          <a:bodyPr/>
          <a:lstStyle/>
          <a:p>
            <a:r>
              <a:rPr lang="en-US" altLang="ko-KR" sz="2800" dirty="0" err="1"/>
              <a:t>InSTI</a:t>
            </a:r>
            <a:r>
              <a:rPr lang="en-US" altLang="ko-KR" sz="2800" dirty="0"/>
              <a:t> EXPOSURE AND NEURAL-TUBE DEFECTS: DATA FROM ANTIRETROVIRAL PREGNANCY REGISTRY</a:t>
            </a:r>
            <a:endParaRPr lang="ko-KR" altLang="en-US" sz="2800" dirty="0"/>
          </a:p>
        </p:txBody>
      </p:sp>
      <p:sp>
        <p:nvSpPr>
          <p:cNvPr id="3" name="Content Placeholder 2"/>
          <p:cNvSpPr>
            <a:spLocks noGrp="1"/>
          </p:cNvSpPr>
          <p:nvPr>
            <p:ph idx="1"/>
          </p:nvPr>
        </p:nvSpPr>
        <p:spPr>
          <a:xfrm>
            <a:off x="234894" y="1759416"/>
            <a:ext cx="8712968" cy="4896545"/>
          </a:xfrm>
        </p:spPr>
        <p:txBody>
          <a:bodyPr/>
          <a:lstStyle/>
          <a:p>
            <a:pPr>
              <a:spcAft>
                <a:spcPts val="600"/>
              </a:spcAft>
            </a:pPr>
            <a:r>
              <a:rPr lang="en-US" altLang="ko-KR" b="1" dirty="0"/>
              <a:t>Discussion</a:t>
            </a:r>
            <a:r>
              <a:rPr lang="en-US" altLang="ko-KR" dirty="0"/>
              <a:t> </a:t>
            </a:r>
          </a:p>
          <a:p>
            <a:pPr marL="342900" indent="-342900">
              <a:spcAft>
                <a:spcPts val="600"/>
              </a:spcAft>
              <a:buFont typeface="Wingdings" panose="05000000000000000000" pitchFamily="2" charset="2"/>
              <a:buChar char="§"/>
            </a:pPr>
            <a:r>
              <a:rPr lang="en-US" altLang="ko-KR" dirty="0"/>
              <a:t>The prevalence of NTD with </a:t>
            </a:r>
            <a:r>
              <a:rPr lang="en-US" altLang="ko-KR" dirty="0" err="1"/>
              <a:t>InSTI</a:t>
            </a:r>
            <a:r>
              <a:rPr lang="en-US" altLang="ko-KR" dirty="0"/>
              <a:t> in this study is consistent with the low prevalence of NTD in developed countries (~0.1%) </a:t>
            </a:r>
          </a:p>
          <a:p>
            <a:pPr marL="342900" indent="-342900">
              <a:spcAft>
                <a:spcPts val="600"/>
              </a:spcAft>
              <a:buFont typeface="Wingdings" panose="05000000000000000000" pitchFamily="2" charset="2"/>
              <a:buChar char="§"/>
            </a:pPr>
            <a:r>
              <a:rPr lang="en-US" altLang="ko-KR" dirty="0"/>
              <a:t>Because </a:t>
            </a:r>
            <a:r>
              <a:rPr lang="en-US" altLang="ko-KR" dirty="0" err="1"/>
              <a:t>InSTIs</a:t>
            </a:r>
            <a:r>
              <a:rPr lang="en-US" altLang="ko-KR" dirty="0"/>
              <a:t> are a newer class of ARVs, the number of pregnancies with </a:t>
            </a:r>
            <a:r>
              <a:rPr lang="en-US" altLang="ko-KR" dirty="0" err="1"/>
              <a:t>InSTI</a:t>
            </a:r>
            <a:r>
              <a:rPr lang="en-US" altLang="ko-KR" dirty="0"/>
              <a:t> exposure in the APR is insufficient to support conclusions about a potential association between DTG and NTD‒or specific geographic regions</a:t>
            </a:r>
          </a:p>
          <a:p>
            <a:pPr marL="342900" indent="-342900">
              <a:spcAft>
                <a:spcPts val="600"/>
              </a:spcAft>
              <a:buFont typeface="Wingdings" panose="05000000000000000000" pitchFamily="2" charset="2"/>
              <a:buChar char="§"/>
            </a:pPr>
            <a:r>
              <a:rPr lang="en-US" altLang="ko-KR" dirty="0"/>
              <a:t>Healthcare providers should continue to report pregnancies with prospective antiretroviral exposures to the APR</a:t>
            </a:r>
          </a:p>
        </p:txBody>
      </p:sp>
      <p:sp>
        <p:nvSpPr>
          <p:cNvPr id="4" name="Footer Placeholder 4"/>
          <p:cNvSpPr>
            <a:spLocks noGrp="1"/>
          </p:cNvSpPr>
          <p:nvPr>
            <p:ph type="ftr" sz="quarter" idx="3"/>
          </p:nvPr>
        </p:nvSpPr>
        <p:spPr>
          <a:xfrm>
            <a:off x="211622" y="6342781"/>
            <a:ext cx="8712968" cy="365125"/>
          </a:xfrm>
        </p:spPr>
        <p:txBody>
          <a:bodyPr/>
          <a:lstStyle/>
          <a:p>
            <a:r>
              <a:rPr lang="en-US" altLang="ko-KR" dirty="0" err="1">
                <a:solidFill>
                  <a:schemeClr val="tx1"/>
                </a:solidFill>
              </a:rPr>
              <a:t>Mofenson</a:t>
            </a:r>
            <a:r>
              <a:rPr lang="en-US" altLang="ko-KR" dirty="0">
                <a:solidFill>
                  <a:schemeClr val="tx1"/>
                </a:solidFill>
              </a:rPr>
              <a:t> LM, et al. Presented at CROI 2019; Poster #747</a:t>
            </a:r>
          </a:p>
        </p:txBody>
      </p:sp>
    </p:spTree>
    <p:extLst>
      <p:ext uri="{BB962C8B-B14F-4D97-AF65-F5344CB8AC3E}">
        <p14:creationId xmlns:p14="http://schemas.microsoft.com/office/powerpoint/2010/main" val="247714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3114893"/>
            <a:ext cx="5904656" cy="727571"/>
          </a:xfrm>
          <a:prstGeom prst="rect">
            <a:avLst/>
          </a:prstGeom>
          <a:noFill/>
        </p:spPr>
        <p:txBody>
          <a:bodyPr wrap="square" rtlCol="0" anchor="ctr" anchorCtr="0">
            <a:spAutoFit/>
          </a:bodyPr>
          <a:lstStyle/>
          <a:p>
            <a:pPr marL="182563" indent="-182563" algn="ctr">
              <a:lnSpc>
                <a:spcPct val="200000"/>
              </a:lnSpc>
              <a:buFont typeface="Arial" panose="020B0604020202020204" pitchFamily="34" charset="0"/>
              <a:buChar char="•"/>
            </a:pPr>
            <a:r>
              <a:rPr lang="en-US" altLang="ko-KR" sz="2400" dirty="0">
                <a:latin typeface="Calibri" panose="020F0502020204030204" pitchFamily="34" charset="0"/>
              </a:rPr>
              <a:t>Oral Sessions : #28LB, #100, #145LB</a:t>
            </a:r>
            <a:endParaRPr lang="ko-KR" altLang="ko-KR" sz="2400" dirty="0">
              <a:latin typeface="Calibri" panose="020F0502020204030204" pitchFamily="34" charset="0"/>
            </a:endParaRPr>
          </a:p>
        </p:txBody>
      </p:sp>
      <p:sp>
        <p:nvSpPr>
          <p:cNvPr id="4" name="TextBox 3"/>
          <p:cNvSpPr txBox="1"/>
          <p:nvPr/>
        </p:nvSpPr>
        <p:spPr>
          <a:xfrm>
            <a:off x="539552" y="1067252"/>
            <a:ext cx="8064896" cy="1508105"/>
          </a:xfrm>
          <a:prstGeom prst="rect">
            <a:avLst/>
          </a:prstGeom>
          <a:noFill/>
        </p:spPr>
        <p:txBody>
          <a:bodyPr wrap="square" rtlCol="0">
            <a:spAutoFit/>
          </a:bodyPr>
          <a:lstStyle/>
          <a:p>
            <a:pPr algn="ctr" fontAlgn="base" latinLnBrk="0"/>
            <a:r>
              <a:rPr lang="en-US" altLang="ko-KR" sz="4600" b="1" dirty="0">
                <a:latin typeface="Calibri" panose="020F0502020204030204" pitchFamily="34" charset="0"/>
              </a:rPr>
              <a:t>Broadly neutralizing Antibodies (</a:t>
            </a:r>
            <a:r>
              <a:rPr lang="en-US" altLang="ko-KR" sz="4600" b="1" dirty="0" err="1">
                <a:latin typeface="Calibri" panose="020F0502020204030204" pitchFamily="34" charset="0"/>
              </a:rPr>
              <a:t>bNAbs</a:t>
            </a:r>
            <a:r>
              <a:rPr lang="en-US" altLang="ko-KR" sz="4600" b="1" dirty="0">
                <a:latin typeface="Calibri" panose="020F0502020204030204" pitchFamily="34" charset="0"/>
              </a:rPr>
              <a:t>) at CROI 2019</a:t>
            </a:r>
            <a:endParaRPr lang="en-US" altLang="ko-KR" sz="4600" dirty="0">
              <a:latin typeface="Calibri" panose="020F0502020204030204" pitchFamily="34" charset="0"/>
            </a:endParaRPr>
          </a:p>
        </p:txBody>
      </p:sp>
    </p:spTree>
    <p:extLst>
      <p:ext uri="{BB962C8B-B14F-4D97-AF65-F5344CB8AC3E}">
        <p14:creationId xmlns:p14="http://schemas.microsoft.com/office/powerpoint/2010/main" val="2205365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POTENT ANTIVIRAL ACTIVITY OF TRISPECIFIC BROADLY NEUTRALIZING HIV ANTIBODIES</a:t>
            </a:r>
            <a:endParaRPr lang="ko-KR" altLang="en-US" dirty="0"/>
          </a:p>
        </p:txBody>
      </p:sp>
      <p:sp>
        <p:nvSpPr>
          <p:cNvPr id="3" name="Content Placeholder 2"/>
          <p:cNvSpPr>
            <a:spLocks noGrp="1"/>
          </p:cNvSpPr>
          <p:nvPr>
            <p:ph idx="1"/>
          </p:nvPr>
        </p:nvSpPr>
        <p:spPr/>
        <p:txBody>
          <a:bodyPr/>
          <a:lstStyle/>
          <a:p>
            <a:pPr marL="357188" indent="-357188">
              <a:spcAft>
                <a:spcPts val="1200"/>
              </a:spcAft>
            </a:pPr>
            <a:r>
              <a:rPr lang="en-US" altLang="ko-KR" sz="2000" b="1" dirty="0"/>
              <a:t>Background: </a:t>
            </a:r>
            <a:r>
              <a:rPr lang="en-US" altLang="ko-KR" sz="2000" dirty="0"/>
              <a:t>The monospecific nature of single </a:t>
            </a:r>
            <a:r>
              <a:rPr lang="en-US" altLang="ko-KR" sz="2000" dirty="0" err="1"/>
              <a:t>bnAbs</a:t>
            </a:r>
            <a:r>
              <a:rPr lang="en-US" altLang="ko-KR" sz="2000" dirty="0"/>
              <a:t> permits rapid selection for escape variants.  The use of 2 or more </a:t>
            </a:r>
            <a:r>
              <a:rPr lang="en-US" altLang="ko-KR" sz="2000" dirty="0" err="1"/>
              <a:t>bnAbs</a:t>
            </a:r>
            <a:r>
              <a:rPr lang="en-US" altLang="ko-KR" sz="2000" dirty="0"/>
              <a:t> may therefore be desirable to maintain durable suppression of HIV-1 replication.</a:t>
            </a:r>
          </a:p>
          <a:p>
            <a:pPr marL="357188" indent="-357188">
              <a:spcAft>
                <a:spcPts val="600"/>
              </a:spcAft>
            </a:pPr>
            <a:r>
              <a:rPr lang="en-US" altLang="ko-KR" sz="2000" b="1" dirty="0"/>
              <a:t>Methods</a:t>
            </a:r>
            <a:endParaRPr lang="en-US" altLang="ko-KR" sz="2000" dirty="0"/>
          </a:p>
          <a:p>
            <a:pPr marL="539751" lvl="1" indent="-357188">
              <a:spcAft>
                <a:spcPts val="600"/>
              </a:spcAft>
              <a:buFont typeface="Wingdings" panose="05000000000000000000" pitchFamily="2" charset="2"/>
              <a:buChar char="§"/>
            </a:pPr>
            <a:r>
              <a:rPr lang="en-US" altLang="ko-KR" sz="2000" dirty="0"/>
              <a:t>Tri-specific Abs that allow a single molecule to interact with three independent HIV-1 envelope determinants were engineered for: </a:t>
            </a:r>
          </a:p>
          <a:p>
            <a:pPr lvl="3">
              <a:spcAft>
                <a:spcPts val="600"/>
              </a:spcAft>
            </a:pPr>
            <a:r>
              <a:rPr lang="en-US" altLang="ko-KR" sz="2000" dirty="0"/>
              <a:t>1) the CD4 binding site </a:t>
            </a:r>
          </a:p>
          <a:p>
            <a:pPr lvl="3">
              <a:spcAft>
                <a:spcPts val="600"/>
              </a:spcAft>
            </a:pPr>
            <a:r>
              <a:rPr lang="en-US" altLang="ko-KR" sz="2000" dirty="0"/>
              <a:t>2) the membrane proximal external region (MPER) </a:t>
            </a:r>
          </a:p>
          <a:p>
            <a:pPr lvl="3">
              <a:spcAft>
                <a:spcPts val="600"/>
              </a:spcAft>
            </a:pPr>
            <a:r>
              <a:rPr lang="en-US" altLang="ko-KR" sz="2000" dirty="0"/>
              <a:t>3) the V1V2 glycan site</a:t>
            </a:r>
          </a:p>
          <a:p>
            <a:pPr marL="525463" lvl="1" indent="-342900">
              <a:spcAft>
                <a:spcPts val="600"/>
              </a:spcAft>
              <a:buFont typeface="Wingdings" panose="05000000000000000000" pitchFamily="2" charset="2"/>
              <a:buChar char="§"/>
            </a:pPr>
            <a:r>
              <a:rPr lang="en-US" altLang="ko-KR" sz="2000" dirty="0"/>
              <a:t>Abs were assessed for Fc effector function and ability to suppress virus replication from activated HIV-1 infected donor T cells</a:t>
            </a:r>
          </a:p>
          <a:p>
            <a:pPr marL="525463" lvl="1" indent="-342900">
              <a:spcAft>
                <a:spcPts val="600"/>
              </a:spcAft>
              <a:buFont typeface="Wingdings" panose="05000000000000000000" pitchFamily="2" charset="2"/>
              <a:buChar char="§"/>
            </a:pPr>
            <a:r>
              <a:rPr lang="en-US" altLang="ko-KR" sz="2000" dirty="0"/>
              <a:t>Abs were administered a tri-specific to SHIV-infected rhesus macaques to assess inhibition of viral replication</a:t>
            </a:r>
          </a:p>
          <a:p>
            <a:pPr>
              <a:spcAft>
                <a:spcPts val="600"/>
              </a:spcAft>
            </a:pPr>
            <a:endParaRPr lang="ko-KR" altLang="en-US" sz="20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Pegu</a:t>
            </a:r>
            <a:r>
              <a:rPr lang="en-US" altLang="ko-KR" dirty="0">
                <a:solidFill>
                  <a:schemeClr val="tx1"/>
                </a:solidFill>
              </a:rPr>
              <a:t> A, et al. Presented at CROI 2019; Oral abstract #28LB</a:t>
            </a:r>
            <a:endParaRPr lang="ko-KR" altLang="ko-KR" dirty="0">
              <a:solidFill>
                <a:schemeClr val="tx1"/>
              </a:solidFill>
            </a:endParaRPr>
          </a:p>
        </p:txBody>
      </p:sp>
    </p:spTree>
    <p:extLst>
      <p:ext uri="{BB962C8B-B14F-4D97-AF65-F5344CB8AC3E}">
        <p14:creationId xmlns:p14="http://schemas.microsoft.com/office/powerpoint/2010/main" val="842920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864096"/>
          </a:xfrm>
        </p:spPr>
        <p:txBody>
          <a:bodyPr/>
          <a:lstStyle/>
          <a:p>
            <a:r>
              <a:rPr lang="en-US" altLang="ko-KR" dirty="0"/>
              <a:t>POTENT ANTIVIRAL ACTIVITY OF TRISPECIFIC BROADLY NEUTRALIZING HIV ANTIBODIES</a:t>
            </a:r>
            <a:endParaRPr lang="ko-KR" altLang="en-US" dirty="0"/>
          </a:p>
        </p:txBody>
      </p:sp>
      <p:sp>
        <p:nvSpPr>
          <p:cNvPr id="3" name="Content Placeholder 2"/>
          <p:cNvSpPr>
            <a:spLocks noGrp="1"/>
          </p:cNvSpPr>
          <p:nvPr>
            <p:ph idx="1"/>
          </p:nvPr>
        </p:nvSpPr>
        <p:spPr>
          <a:xfrm>
            <a:off x="234894" y="1268760"/>
            <a:ext cx="8712968" cy="4896545"/>
          </a:xfrm>
        </p:spPr>
        <p:txBody>
          <a:bodyPr/>
          <a:lstStyle/>
          <a:p>
            <a:pPr>
              <a:lnSpc>
                <a:spcPts val="3000"/>
              </a:lnSpc>
              <a:spcAft>
                <a:spcPts val="600"/>
              </a:spcAft>
            </a:pPr>
            <a:r>
              <a:rPr lang="en-US" altLang="ko-KR" b="1" dirty="0"/>
              <a:t>Results/Conclusions </a:t>
            </a:r>
          </a:p>
          <a:p>
            <a:pPr marL="525463" lvl="1" indent="-342900">
              <a:lnSpc>
                <a:spcPts val="3000"/>
              </a:lnSpc>
              <a:spcAft>
                <a:spcPts val="600"/>
              </a:spcAft>
              <a:buFont typeface="Wingdings" panose="05000000000000000000" pitchFamily="2" charset="2"/>
              <a:buChar char="§"/>
            </a:pPr>
            <a:r>
              <a:rPr lang="en-US" altLang="ko-KR" dirty="0"/>
              <a:t>Each of the 3 binding sites of the tri-specific Abs attached with high affinity to HIV envelope glycoprotein</a:t>
            </a:r>
          </a:p>
          <a:p>
            <a:pPr marL="525463" lvl="1" indent="-342900">
              <a:lnSpc>
                <a:spcPts val="3000"/>
              </a:lnSpc>
              <a:spcAft>
                <a:spcPts val="600"/>
              </a:spcAft>
              <a:buFont typeface="Wingdings" panose="05000000000000000000" pitchFamily="2" charset="2"/>
              <a:buChar char="§"/>
            </a:pPr>
            <a:r>
              <a:rPr lang="en-US" altLang="ko-KR" dirty="0"/>
              <a:t>Tri-specific Abs retained binding to Fc</a:t>
            </a:r>
            <a:r>
              <a:rPr lang="el-GR" altLang="ko-KR" dirty="0"/>
              <a:t>γ </a:t>
            </a:r>
            <a:r>
              <a:rPr lang="en-US" altLang="ko-KR" dirty="0"/>
              <a:t>receptors via their Fc region and mediated ADCC </a:t>
            </a:r>
          </a:p>
          <a:p>
            <a:pPr marL="525463" lvl="1" indent="-342900">
              <a:lnSpc>
                <a:spcPts val="3000"/>
              </a:lnSpc>
              <a:spcAft>
                <a:spcPts val="600"/>
              </a:spcAft>
              <a:buFont typeface="Wingdings" panose="05000000000000000000" pitchFamily="2" charset="2"/>
              <a:buChar char="§"/>
            </a:pPr>
            <a:r>
              <a:rPr lang="en-US" altLang="ko-KR" dirty="0"/>
              <a:t>Compared to individual parental </a:t>
            </a:r>
            <a:r>
              <a:rPr lang="en-US" altLang="ko-KR" dirty="0" err="1"/>
              <a:t>bnAbs</a:t>
            </a:r>
            <a:r>
              <a:rPr lang="en-US" altLang="ko-KR" dirty="0"/>
              <a:t>, the tri-specific Abs durably suppressed viral replication in cultures of activated CD4+ T cells from HIV-1 infected patients </a:t>
            </a:r>
          </a:p>
          <a:p>
            <a:pPr marL="525463" lvl="1" indent="-342900">
              <a:lnSpc>
                <a:spcPts val="3000"/>
              </a:lnSpc>
              <a:spcAft>
                <a:spcPts val="1200"/>
              </a:spcAft>
              <a:buFont typeface="Wingdings" panose="05000000000000000000" pitchFamily="2" charset="2"/>
              <a:buChar char="§"/>
            </a:pPr>
            <a:r>
              <a:rPr lang="en-US" altLang="ko-KR" dirty="0"/>
              <a:t>Tri-specific Abs reduced plasma viremia in SHIV-infected macaques up to 1000-fold </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Pegu</a:t>
            </a:r>
            <a:r>
              <a:rPr lang="en-US" altLang="ko-KR" dirty="0">
                <a:solidFill>
                  <a:schemeClr val="tx1"/>
                </a:solidFill>
              </a:rPr>
              <a:t> A, et al. Presented at CROI 2019; Oral abstract #28LB</a:t>
            </a:r>
            <a:endParaRPr lang="ko-KR" altLang="ko-KR" dirty="0">
              <a:solidFill>
                <a:schemeClr val="tx1"/>
              </a:solidFill>
            </a:endParaRPr>
          </a:p>
        </p:txBody>
      </p:sp>
    </p:spTree>
    <p:extLst>
      <p:ext uri="{BB962C8B-B14F-4D97-AF65-F5344CB8AC3E}">
        <p14:creationId xmlns:p14="http://schemas.microsoft.com/office/powerpoint/2010/main" val="2226658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lstStyle/>
          <a:p>
            <a:r>
              <a:rPr lang="en-US" altLang="ko-KR" dirty="0"/>
              <a:t>PROTECTION AGAINST PENILE OR INTRAVENOUS SHIV CHALLENGES BY </a:t>
            </a:r>
            <a:r>
              <a:rPr lang="en-US" altLang="ko-KR" dirty="0" err="1"/>
              <a:t>bNAb</a:t>
            </a:r>
            <a:r>
              <a:rPr lang="en-US" altLang="ko-KR" dirty="0"/>
              <a:t> 10-1074 OR 3BNC117</a:t>
            </a:r>
            <a:endParaRPr lang="ko-KR" altLang="en-US" dirty="0"/>
          </a:p>
        </p:txBody>
      </p:sp>
      <p:sp>
        <p:nvSpPr>
          <p:cNvPr id="3" name="Content Placeholder 2"/>
          <p:cNvSpPr>
            <a:spLocks noGrp="1"/>
          </p:cNvSpPr>
          <p:nvPr>
            <p:ph idx="1"/>
          </p:nvPr>
        </p:nvSpPr>
        <p:spPr>
          <a:xfrm>
            <a:off x="234894" y="1484784"/>
            <a:ext cx="8712968" cy="4680521"/>
          </a:xfrm>
        </p:spPr>
        <p:txBody>
          <a:bodyPr/>
          <a:lstStyle/>
          <a:p>
            <a:pPr marL="357188" indent="-357188">
              <a:lnSpc>
                <a:spcPts val="2400"/>
              </a:lnSpc>
              <a:spcAft>
                <a:spcPts val="1200"/>
              </a:spcAft>
            </a:pPr>
            <a:r>
              <a:rPr lang="en-US" altLang="ko-KR" sz="1900" b="1" dirty="0"/>
              <a:t>Background: </a:t>
            </a:r>
            <a:r>
              <a:rPr lang="en-US" altLang="ko-KR" sz="1900" spc="-20" dirty="0" err="1"/>
              <a:t>bNAbs</a:t>
            </a:r>
            <a:r>
              <a:rPr lang="en-US" altLang="ko-KR" sz="1900" spc="-20" dirty="0"/>
              <a:t> 10-1074 or 3BNC117 protect against repeated rectal or vaginal SHIV challenge, but efficacy in men (penile) or IV drug users is unknown.</a:t>
            </a:r>
          </a:p>
          <a:p>
            <a:pPr marL="357188" indent="-357188">
              <a:lnSpc>
                <a:spcPts val="2400"/>
              </a:lnSpc>
              <a:spcAft>
                <a:spcPts val="1200"/>
              </a:spcAft>
            </a:pPr>
            <a:r>
              <a:rPr lang="en-US" altLang="ko-KR" sz="1900" b="1" dirty="0"/>
              <a:t>Objective: </a:t>
            </a:r>
            <a:r>
              <a:rPr lang="en-US" altLang="ko-KR" sz="1900" spc="-30" dirty="0"/>
              <a:t>To evaluate efficacy of a single SC injection of 10-1074 alone, or in combination with 3BNC117, against repeated penile or IV SHIV challenge.</a:t>
            </a:r>
          </a:p>
          <a:p>
            <a:pPr>
              <a:lnSpc>
                <a:spcPts val="2400"/>
              </a:lnSpc>
            </a:pPr>
            <a:r>
              <a:rPr lang="en-US" altLang="ko-KR" sz="1900" b="1" dirty="0"/>
              <a:t>Methods</a:t>
            </a:r>
          </a:p>
          <a:p>
            <a:pPr marL="525463" lvl="1" indent="-342900">
              <a:lnSpc>
                <a:spcPts val="2400"/>
              </a:lnSpc>
              <a:buFont typeface="Wingdings" panose="05000000000000000000" pitchFamily="2" charset="2"/>
              <a:buChar char="§"/>
            </a:pPr>
            <a:r>
              <a:rPr lang="en-US" altLang="ko-KR" sz="1900" dirty="0"/>
              <a:t>Macaques (N=11) were injected SC once with 10-1074, or a combination of 10-1074+3BNC117, respectively (10mg each </a:t>
            </a:r>
            <a:r>
              <a:rPr lang="en-US" altLang="ko-KR" sz="1900" dirty="0" err="1"/>
              <a:t>bNAb</a:t>
            </a:r>
            <a:r>
              <a:rPr lang="en-US" altLang="ko-KR" sz="1900" dirty="0"/>
              <a:t>/kg)</a:t>
            </a:r>
          </a:p>
          <a:p>
            <a:pPr marL="525463" lvl="1" indent="-342900">
              <a:lnSpc>
                <a:spcPts val="2400"/>
              </a:lnSpc>
              <a:buFont typeface="Wingdings" panose="05000000000000000000" pitchFamily="2" charset="2"/>
              <a:buChar char="§"/>
            </a:pPr>
            <a:r>
              <a:rPr lang="en-US" altLang="ko-KR" sz="1900" dirty="0"/>
              <a:t>Beginning one week later, they were challenged repeatedly once weekly with SHIVsf162P3 (rhesus) or SHIVAD8-EO (</a:t>
            </a:r>
            <a:r>
              <a:rPr lang="en-US" altLang="ko-KR" sz="1900" dirty="0" err="1"/>
              <a:t>cyno</a:t>
            </a:r>
            <a:r>
              <a:rPr lang="en-US" altLang="ko-KR" sz="1900" dirty="0"/>
              <a:t>) via penile (200 TCID</a:t>
            </a:r>
            <a:r>
              <a:rPr lang="en-US" altLang="ko-KR" sz="1900" baseline="-25000" dirty="0"/>
              <a:t>50</a:t>
            </a:r>
            <a:r>
              <a:rPr lang="en-US" altLang="ko-KR" sz="1900" dirty="0"/>
              <a:t> into the prepuce pouch, 16 TCID</a:t>
            </a:r>
            <a:r>
              <a:rPr lang="en-US" altLang="ko-KR" sz="1900" baseline="-25000" dirty="0"/>
              <a:t>50</a:t>
            </a:r>
            <a:r>
              <a:rPr lang="en-US" altLang="ko-KR" sz="1900" dirty="0"/>
              <a:t> into the distal urethra) or IV (130 TCID</a:t>
            </a:r>
            <a:r>
              <a:rPr lang="en-US" altLang="ko-KR" sz="1900" baseline="-25000" dirty="0"/>
              <a:t>50</a:t>
            </a:r>
            <a:r>
              <a:rPr lang="en-US" altLang="ko-KR" sz="1900" dirty="0"/>
              <a:t>) routes, respectively, until SHIV infection was confirmed via plasma VL assay</a:t>
            </a:r>
          </a:p>
          <a:p>
            <a:pPr marL="525463" lvl="1" indent="-342900">
              <a:lnSpc>
                <a:spcPts val="2400"/>
              </a:lnSpc>
              <a:buFont typeface="Wingdings" panose="05000000000000000000" pitchFamily="2" charset="2"/>
              <a:buChar char="§"/>
            </a:pPr>
            <a:r>
              <a:rPr lang="en-US" altLang="ko-KR" sz="1900" dirty="0"/>
              <a:t>Control macaques received no antibody, but were challenged identically (10 penile, 2 IV)</a:t>
            </a:r>
          </a:p>
          <a:p>
            <a:pPr marL="357188" indent="-357188">
              <a:lnSpc>
                <a:spcPts val="2400"/>
              </a:lnSpc>
              <a:spcAft>
                <a:spcPts val="1200"/>
              </a:spcAft>
            </a:pPr>
            <a:endParaRPr lang="en-US" altLang="ko-KR" sz="1900" dirty="0"/>
          </a:p>
          <a:p>
            <a:pPr marL="357188" indent="-357188">
              <a:lnSpc>
                <a:spcPts val="2400"/>
              </a:lnSpc>
              <a:spcAft>
                <a:spcPts val="1200"/>
              </a:spcAft>
            </a:pPr>
            <a:endParaRPr lang="en-US" altLang="ko-KR" sz="19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Garber DA, et al. Presented at CROI 2019; Oral abstract #100</a:t>
            </a:r>
            <a:endParaRPr lang="ko-KR" altLang="ko-KR" dirty="0">
              <a:solidFill>
                <a:schemeClr val="tx1"/>
              </a:solidFill>
            </a:endParaRPr>
          </a:p>
        </p:txBody>
      </p:sp>
    </p:spTree>
    <p:extLst>
      <p:ext uri="{BB962C8B-B14F-4D97-AF65-F5344CB8AC3E}">
        <p14:creationId xmlns:p14="http://schemas.microsoft.com/office/powerpoint/2010/main" val="2455055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PROTECTION AGAINST PENILE OR INTRAVENOUS SHIV CHALLENGES BY </a:t>
            </a:r>
            <a:r>
              <a:rPr lang="en-US" altLang="ko-KR" dirty="0" err="1"/>
              <a:t>bNAb</a:t>
            </a:r>
            <a:r>
              <a:rPr lang="en-US" altLang="ko-KR" dirty="0"/>
              <a:t> 10-1074 OR 3BNC117</a:t>
            </a:r>
            <a:endParaRPr lang="ko-KR" altLang="en-US" dirty="0"/>
          </a:p>
        </p:txBody>
      </p:sp>
      <p:sp>
        <p:nvSpPr>
          <p:cNvPr id="3" name="Content Placeholder 2"/>
          <p:cNvSpPr>
            <a:spLocks noGrp="1"/>
          </p:cNvSpPr>
          <p:nvPr>
            <p:ph idx="1"/>
          </p:nvPr>
        </p:nvSpPr>
        <p:spPr/>
        <p:txBody>
          <a:bodyPr/>
          <a:lstStyle/>
          <a:p>
            <a:pPr>
              <a:lnSpc>
                <a:spcPts val="3000"/>
              </a:lnSpc>
              <a:spcAft>
                <a:spcPts val="600"/>
              </a:spcAft>
            </a:pPr>
            <a:r>
              <a:rPr lang="en-US" altLang="ko-KR" b="1" dirty="0"/>
              <a:t>Results: </a:t>
            </a:r>
          </a:p>
          <a:p>
            <a:pPr marL="525463" lvl="1" indent="-342900">
              <a:lnSpc>
                <a:spcPts val="3000"/>
              </a:lnSpc>
              <a:spcAft>
                <a:spcPts val="600"/>
              </a:spcAft>
              <a:buFont typeface="Wingdings" panose="05000000000000000000" pitchFamily="2" charset="2"/>
              <a:buChar char="§"/>
            </a:pPr>
            <a:r>
              <a:rPr lang="en-US" altLang="ko-KR" dirty="0"/>
              <a:t>Macaques given 10-1074 and challenged via the penis were protected against a median of 15.5 weekly challenges, as compared to controls (median=2.5; P=0.0007, Log-rank test) and exhibited a median 10-1074 plasma level of 0.50μg /ml (range=0.10-0.70μg/ml) at SHIV breakthrough</a:t>
            </a:r>
          </a:p>
          <a:p>
            <a:pPr marL="525463" lvl="1" indent="-342900">
              <a:lnSpc>
                <a:spcPts val="3000"/>
              </a:lnSpc>
              <a:spcAft>
                <a:spcPts val="600"/>
              </a:spcAft>
              <a:buFont typeface="Wingdings" panose="05000000000000000000" pitchFamily="2" charset="2"/>
              <a:buChar char="§"/>
            </a:pPr>
            <a:r>
              <a:rPr lang="en-US" altLang="ko-KR" dirty="0"/>
              <a:t>Macaques administered both </a:t>
            </a:r>
            <a:r>
              <a:rPr lang="en-US" altLang="ko-KR" dirty="0" err="1"/>
              <a:t>bNAbs</a:t>
            </a:r>
            <a:r>
              <a:rPr lang="en-US" altLang="ko-KR" dirty="0"/>
              <a:t> and challenged IV were protected against a median of 5 weekly challenges, as compared to controls (median=1; P=0.0143, Log-rank test) and exhibited a median 10-1074 plasma level of 1.1µg/ml (range=0.6-1.6µg/ml), but undetectable 3BNC117, at SHIV breakthrough</a:t>
            </a:r>
          </a:p>
          <a:p>
            <a:pPr>
              <a:lnSpc>
                <a:spcPts val="3000"/>
              </a:lnSpc>
              <a:spcAft>
                <a:spcPts val="600"/>
              </a:spcAft>
            </a:pP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Garber DA, et al. Presented at CROI 2019; Oral abstract #100</a:t>
            </a:r>
            <a:endParaRPr lang="ko-KR" altLang="ko-KR" dirty="0">
              <a:solidFill>
                <a:schemeClr val="tx1"/>
              </a:solidFill>
            </a:endParaRPr>
          </a:p>
        </p:txBody>
      </p:sp>
    </p:spTree>
    <p:extLst>
      <p:ext uri="{BB962C8B-B14F-4D97-AF65-F5344CB8AC3E}">
        <p14:creationId xmlns:p14="http://schemas.microsoft.com/office/powerpoint/2010/main" val="41664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ko-KR" dirty="0"/>
              <a:t>LONG-ACTING CABOTEGRAVIR + RILPIVIRINE </a:t>
            </a:r>
            <a:br>
              <a:rPr lang="en-US" altLang="ko-KR" dirty="0"/>
            </a:br>
            <a:r>
              <a:rPr lang="en-US" altLang="ko-KR" dirty="0"/>
              <a:t>FOR HIV MAINTENANCE: FLAIR WEEK 48 RESULTS</a:t>
            </a:r>
            <a:endParaRPr lang="ko-KR" altLang="en-US" dirty="0"/>
          </a:p>
        </p:txBody>
      </p:sp>
      <p:sp>
        <p:nvSpPr>
          <p:cNvPr id="3" name="Content Placeholder 2"/>
          <p:cNvSpPr>
            <a:spLocks noGrp="1"/>
          </p:cNvSpPr>
          <p:nvPr>
            <p:ph idx="1"/>
          </p:nvPr>
        </p:nvSpPr>
        <p:spPr>
          <a:xfrm>
            <a:off x="251520" y="1700809"/>
            <a:ext cx="8640960" cy="4464496"/>
          </a:xfrm>
        </p:spPr>
        <p:txBody>
          <a:bodyPr/>
          <a:lstStyle/>
          <a:p>
            <a:pPr marL="355600" lvl="1" indent="-355600" fontAlgn="base">
              <a:spcAft>
                <a:spcPts val="1200"/>
              </a:spcAft>
            </a:pPr>
            <a:r>
              <a:rPr lang="en-US" altLang="ko-KR" sz="1600" b="1" dirty="0"/>
              <a:t>Objective: </a:t>
            </a:r>
            <a:r>
              <a:rPr lang="en-US" altLang="ko-KR" sz="1600" dirty="0"/>
              <a:t>To assess efficacy and safety of switching to LA CAB IM + LA RPV IM after induction on DTG/ABC/3TC PO vs continuing DTG/ABC/3TC PO in ART-naive patients.</a:t>
            </a:r>
          </a:p>
          <a:p>
            <a:pPr marL="355600" lvl="1" indent="-355600" fontAlgn="base">
              <a:spcAft>
                <a:spcPts val="1200"/>
              </a:spcAft>
            </a:pPr>
            <a:r>
              <a:rPr lang="en-US" altLang="ko-KR" sz="1600" b="1" dirty="0"/>
              <a:t>Study Design: </a:t>
            </a:r>
          </a:p>
          <a:p>
            <a:pPr marL="342900" indent="-342900">
              <a:buFont typeface="Wingdings" panose="05000000000000000000" pitchFamily="2" charset="2"/>
              <a:buChar char="§"/>
            </a:pPr>
            <a:r>
              <a:rPr lang="en-US" altLang="ko-KR" sz="1600" dirty="0">
                <a:solidFill>
                  <a:srgbClr val="000000"/>
                </a:solidFill>
              </a:rPr>
              <a:t>Multicenter, randomized, open-label phase III, non-inferiority trial</a:t>
            </a: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buFont typeface="Wingdings" panose="05000000000000000000" pitchFamily="2" charset="2"/>
              <a:buChar char="§"/>
            </a:pPr>
            <a:endParaRPr lang="en-US" altLang="ko-KR" sz="1600" dirty="0">
              <a:solidFill>
                <a:srgbClr val="000000"/>
              </a:solidFill>
            </a:endParaRPr>
          </a:p>
          <a:p>
            <a:pPr marL="342900" indent="-342900">
              <a:spcAft>
                <a:spcPts val="600"/>
              </a:spcAft>
              <a:buFont typeface="Wingdings" panose="05000000000000000000" pitchFamily="2" charset="2"/>
              <a:buChar char="§"/>
            </a:pPr>
            <a:r>
              <a:rPr lang="en-US" altLang="ko-KR" sz="1600" dirty="0">
                <a:solidFill>
                  <a:srgbClr val="000000"/>
                </a:solidFill>
              </a:rPr>
              <a:t>Primary endpoint: HIV-1 RNA ≥ 50 copies/mL at </a:t>
            </a:r>
            <a:r>
              <a:rPr lang="en-US" altLang="ko-KR" sz="1600" dirty="0" err="1">
                <a:solidFill>
                  <a:srgbClr val="000000"/>
                </a:solidFill>
              </a:rPr>
              <a:t>Wk</a:t>
            </a:r>
            <a:r>
              <a:rPr lang="en-US" altLang="ko-KR" sz="1600" dirty="0">
                <a:solidFill>
                  <a:srgbClr val="000000"/>
                </a:solidFill>
              </a:rPr>
              <a:t> 48 (6% noninferiority margin)</a:t>
            </a:r>
          </a:p>
          <a:p>
            <a:pPr marL="342900" indent="-342900">
              <a:buFont typeface="Wingdings" panose="05000000000000000000" pitchFamily="2" charset="2"/>
              <a:buChar char="§"/>
            </a:pPr>
            <a:r>
              <a:rPr lang="en-US" altLang="ko-KR" sz="1600" dirty="0">
                <a:solidFill>
                  <a:srgbClr val="000000"/>
                </a:solidFill>
              </a:rPr>
              <a:t>Secondary endpoints: HIV-1 RNA &lt; 50 copies/mL at </a:t>
            </a:r>
            <a:r>
              <a:rPr lang="en-US" altLang="ko-KR" sz="1600" dirty="0" err="1">
                <a:solidFill>
                  <a:srgbClr val="000000"/>
                </a:solidFill>
              </a:rPr>
              <a:t>Wk</a:t>
            </a:r>
            <a:r>
              <a:rPr lang="en-US" altLang="ko-KR" sz="1600" dirty="0">
                <a:solidFill>
                  <a:srgbClr val="000000"/>
                </a:solidFill>
              </a:rPr>
              <a:t> 48, resistance at confirmed virologic failure, safety and tolerability, patient-reported outcomes</a:t>
            </a:r>
          </a:p>
          <a:p>
            <a:pPr marL="355600" lvl="1" indent="-355600" fontAlgn="base">
              <a:spcAft>
                <a:spcPts val="1200"/>
              </a:spcAft>
            </a:pPr>
            <a:endParaRPr lang="ko-KR" altLang="ko-KR" sz="1600" dirty="0"/>
          </a:p>
        </p:txBody>
      </p:sp>
      <p:sp>
        <p:nvSpPr>
          <p:cNvPr id="7" name="Rectangle 6">
            <a:extLst>
              <a:ext uri="{FF2B5EF4-FFF2-40B4-BE49-F238E27FC236}">
                <a16:creationId xmlns:a16="http://schemas.microsoft.com/office/drawing/2014/main" id="{2C50082F-F335-47A9-9065-C640FF5F26EC}"/>
              </a:ext>
            </a:extLst>
          </p:cNvPr>
          <p:cNvSpPr>
            <a:spLocks noChangeArrowheads="1"/>
          </p:cNvSpPr>
          <p:nvPr/>
        </p:nvSpPr>
        <p:spPr bwMode="auto">
          <a:xfrm>
            <a:off x="6170984" y="4106625"/>
            <a:ext cx="2355304" cy="506159"/>
          </a:xfrm>
          <a:prstGeom prst="rect">
            <a:avLst/>
          </a:prstGeom>
          <a:solidFill>
            <a:srgbClr val="015873"/>
          </a:solidFill>
          <a:ln w="9525">
            <a:no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LA CAB 400 mg IM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LA RPV 600 mg IM Q4W</a:t>
            </a:r>
            <a:endParaRPr kumimoji="0" lang="en-US" sz="1200" b="1" i="0" u="none" strike="noStrike" kern="0" cap="none" spc="0" normalizeH="0" baseline="30000" noProof="0" dirty="0">
              <a:ln>
                <a:noFill/>
              </a:ln>
              <a:solidFill>
                <a:srgbClr val="FFFFFF"/>
              </a:solidFill>
              <a:effectLst/>
              <a:uLnTx/>
              <a:uFillTx/>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cs typeface="Calibri" panose="020F0502020204030204" pitchFamily="34" charset="0"/>
              </a:rPr>
              <a:t>(n = 278)</a:t>
            </a:r>
          </a:p>
        </p:txBody>
      </p:sp>
      <p:sp>
        <p:nvSpPr>
          <p:cNvPr id="8" name="Rectangle 7">
            <a:extLst>
              <a:ext uri="{FF2B5EF4-FFF2-40B4-BE49-F238E27FC236}">
                <a16:creationId xmlns:a16="http://schemas.microsoft.com/office/drawing/2014/main" id="{45788067-A0F4-4835-B2F1-2E1049902D5A}"/>
              </a:ext>
            </a:extLst>
          </p:cNvPr>
          <p:cNvSpPr>
            <a:spLocks noChangeArrowheads="1"/>
          </p:cNvSpPr>
          <p:nvPr/>
        </p:nvSpPr>
        <p:spPr bwMode="auto">
          <a:xfrm>
            <a:off x="4752555" y="4649614"/>
            <a:ext cx="3773732" cy="507577"/>
          </a:xfrm>
          <a:prstGeom prst="rect">
            <a:avLst/>
          </a:prstGeom>
          <a:solidFill>
            <a:srgbClr val="E1471D"/>
          </a:solidFill>
          <a:ln w="9525">
            <a:noFill/>
            <a:miter lim="800000"/>
            <a:headEnd/>
            <a:tailEnd/>
          </a:ln>
          <a:effectLs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Continue DTG/ABC/3TC PO QD</a:t>
            </a:r>
            <a:r>
              <a:rPr kumimoji="0" lang="en-US" sz="1200" b="1" i="0" u="none" strike="noStrike" kern="0" cap="none" spc="0" normalizeH="0" baseline="3000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a:t>
            </a:r>
            <a:endPar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(n = 283)</a:t>
            </a:r>
          </a:p>
        </p:txBody>
      </p:sp>
      <p:sp>
        <p:nvSpPr>
          <p:cNvPr id="9" name="Line 53">
            <a:extLst>
              <a:ext uri="{FF2B5EF4-FFF2-40B4-BE49-F238E27FC236}">
                <a16:creationId xmlns:a16="http://schemas.microsoft.com/office/drawing/2014/main" id="{719AC522-1C09-4A9B-BF2D-15FE693203D3}"/>
              </a:ext>
            </a:extLst>
          </p:cNvPr>
          <p:cNvSpPr>
            <a:spLocks noChangeShapeType="1"/>
          </p:cNvSpPr>
          <p:nvPr/>
        </p:nvSpPr>
        <p:spPr bwMode="auto">
          <a:xfrm>
            <a:off x="4306476" y="4710917"/>
            <a:ext cx="371668" cy="23749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Line 54">
            <a:extLst>
              <a:ext uri="{FF2B5EF4-FFF2-40B4-BE49-F238E27FC236}">
                <a16:creationId xmlns:a16="http://schemas.microsoft.com/office/drawing/2014/main" id="{9FC09B34-8074-4223-B67E-AD39E899A122}"/>
              </a:ext>
            </a:extLst>
          </p:cNvPr>
          <p:cNvSpPr>
            <a:spLocks noChangeShapeType="1"/>
          </p:cNvSpPr>
          <p:nvPr/>
        </p:nvSpPr>
        <p:spPr bwMode="auto">
          <a:xfrm flipV="1">
            <a:off x="4306476" y="4304702"/>
            <a:ext cx="371668" cy="23534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451B486-E254-4D5C-B2DE-53FA44EDB931}"/>
              </a:ext>
            </a:extLst>
          </p:cNvPr>
          <p:cNvSpPr/>
          <p:nvPr/>
        </p:nvSpPr>
        <p:spPr>
          <a:xfrm>
            <a:off x="122830" y="4248560"/>
            <a:ext cx="2123007" cy="646331"/>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ART-naive patients with</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HIV-1 RNA </a:t>
            </a:r>
            <a:r>
              <a:rPr kumimoji="0" lang="en-GB" altLang="en-US" sz="1200" b="0"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 1000 copies/mL,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rPr>
              <a:t>(N = 629)</a:t>
            </a:r>
          </a:p>
        </p:txBody>
      </p:sp>
      <p:sp>
        <p:nvSpPr>
          <p:cNvPr id="12" name="Rectangle 6">
            <a:extLst>
              <a:ext uri="{FF2B5EF4-FFF2-40B4-BE49-F238E27FC236}">
                <a16:creationId xmlns:a16="http://schemas.microsoft.com/office/drawing/2014/main" id="{6827A74A-C99A-47D7-908F-03E6F6CB9947}"/>
              </a:ext>
            </a:extLst>
          </p:cNvPr>
          <p:cNvSpPr>
            <a:spLocks noChangeArrowheads="1"/>
          </p:cNvSpPr>
          <p:nvPr/>
        </p:nvSpPr>
        <p:spPr bwMode="auto">
          <a:xfrm>
            <a:off x="4752555" y="4106625"/>
            <a:ext cx="1378244" cy="506159"/>
          </a:xfrm>
          <a:prstGeom prst="rect">
            <a:avLst/>
          </a:prstGeom>
          <a:solidFill>
            <a:srgbClr val="4DA1BB"/>
          </a:solidFill>
          <a:ln w="9525">
            <a:no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CAB 30 mg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RPV 25 mg PO QD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cs typeface="Calibri" panose="020F0502020204030204" pitchFamily="34" charset="0"/>
              </a:rPr>
              <a:t>(n = 283)</a:t>
            </a:r>
          </a:p>
        </p:txBody>
      </p:sp>
      <p:sp>
        <p:nvSpPr>
          <p:cNvPr id="13" name="TextBox 12">
            <a:extLst>
              <a:ext uri="{FF2B5EF4-FFF2-40B4-BE49-F238E27FC236}">
                <a16:creationId xmlns:a16="http://schemas.microsoft.com/office/drawing/2014/main" id="{EFE57E07-9084-4A47-8164-3F9F9EC79271}"/>
              </a:ext>
            </a:extLst>
          </p:cNvPr>
          <p:cNvSpPr txBox="1"/>
          <p:nvPr/>
        </p:nvSpPr>
        <p:spPr bwMode="auto">
          <a:xfrm>
            <a:off x="6700617" y="3603569"/>
            <a:ext cx="1296037" cy="46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000" b="1" i="1" u="none" strike="noStrike" kern="0" cap="none" spc="0" normalizeH="0" baseline="0" noProof="0" dirty="0">
                <a:ln>
                  <a:noFill/>
                </a:ln>
                <a:solidFill>
                  <a:srgbClr val="000000"/>
                </a:solidFill>
                <a:effectLst/>
                <a:uLnTx/>
                <a:uFillTx/>
                <a:cs typeface="Arial" panose="020B0604020202020204" pitchFamily="34" charset="0"/>
              </a:rPr>
              <a:t>Current Analysis</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000" b="1" i="1" u="none" strike="noStrike" kern="0" cap="none" spc="0" normalizeH="0" baseline="0" noProof="0" dirty="0">
                <a:ln>
                  <a:noFill/>
                </a:ln>
                <a:solidFill>
                  <a:srgbClr val="000000"/>
                </a:solidFill>
                <a:effectLst/>
                <a:uLnTx/>
                <a:uFillTx/>
                <a:cs typeface="Arial" panose="020B0604020202020204" pitchFamily="34" charset="0"/>
              </a:rPr>
              <a:t>Wk 48 </a:t>
            </a:r>
          </a:p>
        </p:txBody>
      </p:sp>
      <p:sp>
        <p:nvSpPr>
          <p:cNvPr id="14" name="Line 54">
            <a:extLst>
              <a:ext uri="{FF2B5EF4-FFF2-40B4-BE49-F238E27FC236}">
                <a16:creationId xmlns:a16="http://schemas.microsoft.com/office/drawing/2014/main" id="{1137F484-8058-4BE7-82AD-BE04B51D80AC}"/>
              </a:ext>
            </a:extLst>
          </p:cNvPr>
          <p:cNvSpPr>
            <a:spLocks noChangeShapeType="1"/>
          </p:cNvSpPr>
          <p:nvPr/>
        </p:nvSpPr>
        <p:spPr bwMode="auto">
          <a:xfrm>
            <a:off x="7348635" y="3944891"/>
            <a:ext cx="0" cy="1462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23E0563-DA7B-459F-A651-D8778AF5B213}"/>
              </a:ext>
            </a:extLst>
          </p:cNvPr>
          <p:cNvSpPr txBox="1"/>
          <p:nvPr/>
        </p:nvSpPr>
        <p:spPr bwMode="auto">
          <a:xfrm>
            <a:off x="5607382" y="3749411"/>
            <a:ext cx="1075742"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000" b="1" i="1" u="none" strike="noStrike" kern="0" cap="none" spc="0" normalizeH="0" baseline="0" noProof="0" dirty="0">
                <a:ln>
                  <a:noFill/>
                </a:ln>
                <a:solidFill>
                  <a:srgbClr val="000000"/>
                </a:solidFill>
                <a:effectLst/>
                <a:uLnTx/>
                <a:uFillTx/>
                <a:cs typeface="Arial" panose="020B0604020202020204" pitchFamily="34" charset="0"/>
              </a:rPr>
              <a:t>Wk 4</a:t>
            </a:r>
            <a:r>
              <a:rPr kumimoji="0" lang="en-US" sz="1000" b="1" i="1" u="none" strike="noStrike" kern="0" cap="none" spc="0" normalizeH="0" baseline="30000" noProof="0" dirty="0">
                <a:ln>
                  <a:noFill/>
                </a:ln>
                <a:solidFill>
                  <a:srgbClr val="000000"/>
                </a:solidFill>
                <a:effectLst/>
                <a:uLnTx/>
                <a:uFillTx/>
                <a:cs typeface="Arial" panose="020B0604020202020204" pitchFamily="34" charset="0"/>
              </a:rPr>
              <a:t>§</a:t>
            </a:r>
          </a:p>
        </p:txBody>
      </p:sp>
      <p:sp>
        <p:nvSpPr>
          <p:cNvPr id="16" name="Line 54">
            <a:extLst>
              <a:ext uri="{FF2B5EF4-FFF2-40B4-BE49-F238E27FC236}">
                <a16:creationId xmlns:a16="http://schemas.microsoft.com/office/drawing/2014/main" id="{CD40DEBF-DBDF-44A0-8C6F-7FE08478D9A7}"/>
              </a:ext>
            </a:extLst>
          </p:cNvPr>
          <p:cNvSpPr>
            <a:spLocks noChangeShapeType="1"/>
          </p:cNvSpPr>
          <p:nvPr/>
        </p:nvSpPr>
        <p:spPr bwMode="auto">
          <a:xfrm>
            <a:off x="6145253" y="3944891"/>
            <a:ext cx="0" cy="1462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Rectangle 7">
            <a:extLst>
              <a:ext uri="{FF2B5EF4-FFF2-40B4-BE49-F238E27FC236}">
                <a16:creationId xmlns:a16="http://schemas.microsoft.com/office/drawing/2014/main" id="{E43AAF62-DA34-43EA-A032-CF9809A04E6C}"/>
              </a:ext>
            </a:extLst>
          </p:cNvPr>
          <p:cNvSpPr>
            <a:spLocks noChangeArrowheads="1"/>
          </p:cNvSpPr>
          <p:nvPr/>
        </p:nvSpPr>
        <p:spPr bwMode="auto">
          <a:xfrm>
            <a:off x="2647001" y="4337404"/>
            <a:ext cx="1601964" cy="507577"/>
          </a:xfrm>
          <a:prstGeom prst="rect">
            <a:avLst/>
          </a:prstGeom>
          <a:solidFill>
            <a:srgbClr val="E1471D">
              <a:lumMod val="60000"/>
              <a:lumOff val="40000"/>
            </a:srgbClr>
          </a:solidFill>
          <a:ln w="9525">
            <a:noFill/>
            <a:miter lim="800000"/>
            <a:headEnd/>
            <a:tailEnd/>
          </a:ln>
          <a:effectLs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DTG/ABC/3TC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PO QD</a:t>
            </a:r>
            <a:r>
              <a:rPr kumimoji="0" lang="en-US" sz="1200" b="1" i="0" u="none" strike="noStrike" kern="0" cap="none" spc="0" normalizeH="0" baseline="3000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a:t>
            </a:r>
            <a:endParaRPr kumimoji="0" lang="en-US" sz="1200" b="0" i="0" u="none" strike="noStrike" kern="0" cap="none" spc="0" normalizeH="0" baseline="3000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8" name="Line 54">
            <a:extLst>
              <a:ext uri="{FF2B5EF4-FFF2-40B4-BE49-F238E27FC236}">
                <a16:creationId xmlns:a16="http://schemas.microsoft.com/office/drawing/2014/main" id="{B24DDF05-262C-4291-8BB5-9CD62EF67142}"/>
              </a:ext>
            </a:extLst>
          </p:cNvPr>
          <p:cNvSpPr>
            <a:spLocks noChangeShapeType="1"/>
          </p:cNvSpPr>
          <p:nvPr/>
        </p:nvSpPr>
        <p:spPr bwMode="auto">
          <a:xfrm>
            <a:off x="4762385" y="3944891"/>
            <a:ext cx="0" cy="1462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9" name="Straight Arrow Connector 2">
            <a:extLst>
              <a:ext uri="{FF2B5EF4-FFF2-40B4-BE49-F238E27FC236}">
                <a16:creationId xmlns:a16="http://schemas.microsoft.com/office/drawing/2014/main" id="{844D4A40-9678-45AF-A34C-CFAC009F8AB1}"/>
              </a:ext>
            </a:extLst>
          </p:cNvPr>
          <p:cNvCxnSpPr>
            <a:cxnSpLocks noChangeShapeType="1"/>
          </p:cNvCxnSpPr>
          <p:nvPr/>
        </p:nvCxnSpPr>
        <p:spPr bwMode="auto">
          <a:xfrm>
            <a:off x="2647001" y="3450358"/>
            <a:ext cx="1601964" cy="0"/>
          </a:xfrm>
          <a:prstGeom prst="straightConnector1">
            <a:avLst/>
          </a:prstGeom>
          <a:noFill/>
          <a:ln w="285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7">
            <a:extLst>
              <a:ext uri="{FF2B5EF4-FFF2-40B4-BE49-F238E27FC236}">
                <a16:creationId xmlns:a16="http://schemas.microsoft.com/office/drawing/2014/main" id="{A097663E-876B-4BF2-83EC-002425182625}"/>
              </a:ext>
            </a:extLst>
          </p:cNvPr>
          <p:cNvSpPr>
            <a:spLocks noChangeArrowheads="1"/>
          </p:cNvSpPr>
          <p:nvPr/>
        </p:nvSpPr>
        <p:spPr bwMode="auto">
          <a:xfrm>
            <a:off x="2869787" y="3346189"/>
            <a:ext cx="1156394" cy="282208"/>
          </a:xfrm>
          <a:prstGeom prst="rect">
            <a:avLst/>
          </a:prstGeom>
          <a:solidFill>
            <a:srgbClr val="CDCDCF">
              <a:lumMod val="75000"/>
            </a:srgbClr>
          </a:solidFill>
          <a:ln>
            <a:noFill/>
          </a:ln>
        </p:spPr>
        <p:txBody>
          <a:bodyPr wrap="square">
            <a:spAutoFit/>
          </a:bodyPr>
          <a:lstStyle>
            <a:lvl1pPr eaLnBrk="0" hangingPunct="0">
              <a:spcBef>
                <a:spcPct val="20000"/>
              </a:spcBef>
              <a:buChar char="•"/>
              <a:tabLst>
                <a:tab pos="228600" algn="l"/>
              </a:tabLst>
              <a:defRPr sz="3200">
                <a:solidFill>
                  <a:schemeClr val="tx1"/>
                </a:solidFill>
                <a:latin typeface="Arial" charset="0"/>
                <a:ea typeface="ＭＳ Ｐゴシック" pitchFamily="34" charset="-128"/>
              </a:defRPr>
            </a:lvl1pPr>
            <a:lvl2pPr marL="742950" indent="-285750" eaLnBrk="0" hangingPunct="0">
              <a:spcBef>
                <a:spcPct val="20000"/>
              </a:spcBef>
              <a:buChar char="–"/>
              <a:tabLst>
                <a:tab pos="228600" algn="l"/>
              </a:tabLst>
              <a:defRPr sz="2800">
                <a:solidFill>
                  <a:schemeClr val="tx1"/>
                </a:solidFill>
                <a:latin typeface="Arial" charset="0"/>
                <a:ea typeface="ＭＳ Ｐゴシック" pitchFamily="34" charset="-128"/>
              </a:defRPr>
            </a:lvl2pPr>
            <a:lvl3pPr marL="1143000" indent="-228600" eaLnBrk="0" hangingPunct="0">
              <a:spcBef>
                <a:spcPct val="20000"/>
              </a:spcBef>
              <a:buChar char="•"/>
              <a:tabLst>
                <a:tab pos="228600" algn="l"/>
              </a:tabLst>
              <a:defRPr sz="2400">
                <a:solidFill>
                  <a:schemeClr val="tx1"/>
                </a:solidFill>
                <a:latin typeface="Arial" charset="0"/>
                <a:ea typeface="ＭＳ Ｐゴシック" pitchFamily="34" charset="-128"/>
              </a:defRPr>
            </a:lvl3pPr>
            <a:lvl4pPr marL="1600200" indent="-228600" eaLnBrk="0" hangingPunct="0">
              <a:spcBef>
                <a:spcPct val="20000"/>
              </a:spcBef>
              <a:buChar char="–"/>
              <a:tabLst>
                <a:tab pos="228600" algn="l"/>
              </a:tabLst>
              <a:defRPr sz="2000">
                <a:solidFill>
                  <a:schemeClr val="tx1"/>
                </a:solidFill>
                <a:latin typeface="Arial" charset="0"/>
                <a:ea typeface="ＭＳ Ｐゴシック" pitchFamily="34" charset="-128"/>
              </a:defRPr>
            </a:lvl4pPr>
            <a:lvl5pPr marL="2057400" indent="-228600" eaLnBrk="0" hangingPunct="0">
              <a:spcBef>
                <a:spcPct val="20000"/>
              </a:spcBef>
              <a:buChar char="»"/>
              <a:tabLst>
                <a:tab pos="22860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9pPr>
          </a:lstStyle>
          <a:p>
            <a:pPr marL="0" marR="0" lvl="0" indent="0" algn="ctr" defTabSz="914400" eaLnBrk="1" fontAlgn="base" latinLnBrk="0" hangingPunct="1">
              <a:lnSpc>
                <a:spcPct val="100000"/>
              </a:lnSpc>
              <a:spcBef>
                <a:spcPct val="0"/>
              </a:spcBef>
              <a:spcAft>
                <a:spcPct val="0"/>
              </a:spcAft>
              <a:buClr>
                <a:srgbClr val="600030"/>
              </a:buClr>
              <a:buSzTx/>
              <a:buFont typeface="Wingdings" pitchFamily="2" charset="2"/>
              <a:buNone/>
              <a:tabLst>
                <a:tab pos="228600" algn="l"/>
              </a:tabLst>
              <a:defRPr/>
            </a:pPr>
            <a:r>
              <a:rPr kumimoji="0" lang="en-US" altLang="en-US" sz="1000" b="1" i="1" u="none" strike="noStrike" kern="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Induction Phase</a:t>
            </a:r>
            <a:r>
              <a:rPr kumimoji="0" lang="en-US" altLang="en-US" sz="1000" b="1" i="1" u="none" strike="noStrike" kern="0" cap="none" spc="0" normalizeH="0" baseline="3000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a:t>
            </a:r>
          </a:p>
        </p:txBody>
      </p:sp>
      <p:cxnSp>
        <p:nvCxnSpPr>
          <p:cNvPr id="21" name="Straight Arrow Connector 24">
            <a:extLst>
              <a:ext uri="{FF2B5EF4-FFF2-40B4-BE49-F238E27FC236}">
                <a16:creationId xmlns:a16="http://schemas.microsoft.com/office/drawing/2014/main" id="{C1641153-0B92-4E39-B4E2-790399A1C4EB}"/>
              </a:ext>
            </a:extLst>
          </p:cNvPr>
          <p:cNvCxnSpPr>
            <a:cxnSpLocks noChangeShapeType="1"/>
          </p:cNvCxnSpPr>
          <p:nvPr/>
        </p:nvCxnSpPr>
        <p:spPr bwMode="auto">
          <a:xfrm>
            <a:off x="4752555" y="3450358"/>
            <a:ext cx="3771898" cy="0"/>
          </a:xfrm>
          <a:prstGeom prst="straightConnector1">
            <a:avLst/>
          </a:prstGeom>
          <a:noFill/>
          <a:ln w="285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1">
            <a:extLst>
              <a:ext uri="{FF2B5EF4-FFF2-40B4-BE49-F238E27FC236}">
                <a16:creationId xmlns:a16="http://schemas.microsoft.com/office/drawing/2014/main" id="{9CA630BA-6D71-46B6-B96E-4D9DDCBF8AED}"/>
              </a:ext>
            </a:extLst>
          </p:cNvPr>
          <p:cNvSpPr>
            <a:spLocks noChangeArrowheads="1"/>
          </p:cNvSpPr>
          <p:nvPr/>
        </p:nvSpPr>
        <p:spPr bwMode="auto">
          <a:xfrm>
            <a:off x="6021187" y="3346185"/>
            <a:ext cx="1234632" cy="273656"/>
          </a:xfrm>
          <a:prstGeom prst="rect">
            <a:avLst/>
          </a:prstGeom>
          <a:solidFill>
            <a:srgbClr val="CDCDCF">
              <a:lumMod val="75000"/>
            </a:srgbClr>
          </a:solidFill>
          <a:ln>
            <a:noFill/>
          </a:ln>
        </p:spPr>
        <p:txBody>
          <a:bodyPr wrap="none">
            <a:spAutoFit/>
          </a:bodyPr>
          <a:lstStyle>
            <a:lvl1pPr eaLnBrk="0" hangingPunct="0">
              <a:spcBef>
                <a:spcPct val="20000"/>
              </a:spcBef>
              <a:buChar char="•"/>
              <a:tabLst>
                <a:tab pos="228600" algn="l"/>
              </a:tabLst>
              <a:defRPr sz="3200">
                <a:solidFill>
                  <a:schemeClr val="tx1"/>
                </a:solidFill>
                <a:latin typeface="Arial" charset="0"/>
                <a:ea typeface="ＭＳ Ｐゴシック" pitchFamily="34" charset="-128"/>
              </a:defRPr>
            </a:lvl1pPr>
            <a:lvl2pPr marL="742950" indent="-285750" eaLnBrk="0" hangingPunct="0">
              <a:spcBef>
                <a:spcPct val="20000"/>
              </a:spcBef>
              <a:buChar char="–"/>
              <a:tabLst>
                <a:tab pos="228600" algn="l"/>
              </a:tabLst>
              <a:defRPr sz="2800">
                <a:solidFill>
                  <a:schemeClr val="tx1"/>
                </a:solidFill>
                <a:latin typeface="Arial" charset="0"/>
                <a:ea typeface="ＭＳ Ｐゴシック" pitchFamily="34" charset="-128"/>
              </a:defRPr>
            </a:lvl2pPr>
            <a:lvl3pPr marL="1143000" indent="-228600" eaLnBrk="0" hangingPunct="0">
              <a:spcBef>
                <a:spcPct val="20000"/>
              </a:spcBef>
              <a:buChar char="•"/>
              <a:tabLst>
                <a:tab pos="228600" algn="l"/>
              </a:tabLst>
              <a:defRPr sz="2400">
                <a:solidFill>
                  <a:schemeClr val="tx1"/>
                </a:solidFill>
                <a:latin typeface="Arial" charset="0"/>
                <a:ea typeface="ＭＳ Ｐゴシック" pitchFamily="34" charset="-128"/>
              </a:defRPr>
            </a:lvl3pPr>
            <a:lvl4pPr marL="1600200" indent="-228600" eaLnBrk="0" hangingPunct="0">
              <a:spcBef>
                <a:spcPct val="20000"/>
              </a:spcBef>
              <a:buChar char="–"/>
              <a:tabLst>
                <a:tab pos="228600" algn="l"/>
              </a:tabLst>
              <a:defRPr sz="2000">
                <a:solidFill>
                  <a:schemeClr val="tx1"/>
                </a:solidFill>
                <a:latin typeface="Arial" charset="0"/>
                <a:ea typeface="ＭＳ Ｐゴシック" pitchFamily="34" charset="-128"/>
              </a:defRPr>
            </a:lvl4pPr>
            <a:lvl5pPr marL="2057400" indent="-228600" eaLnBrk="0" hangingPunct="0">
              <a:spcBef>
                <a:spcPct val="20000"/>
              </a:spcBef>
              <a:buChar char="»"/>
              <a:tabLst>
                <a:tab pos="22860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9pPr>
          </a:lstStyle>
          <a:p>
            <a:pPr marL="0" marR="0" lvl="0" indent="0" algn="ctr" defTabSz="914400" eaLnBrk="1" fontAlgn="base" latinLnBrk="0" hangingPunct="1">
              <a:lnSpc>
                <a:spcPct val="100000"/>
              </a:lnSpc>
              <a:spcBef>
                <a:spcPct val="0"/>
              </a:spcBef>
              <a:spcAft>
                <a:spcPct val="0"/>
              </a:spcAft>
              <a:buClr>
                <a:srgbClr val="600030"/>
              </a:buClr>
              <a:buSzTx/>
              <a:buFont typeface="Wingdings" pitchFamily="2" charset="2"/>
              <a:buNone/>
              <a:tabLst>
                <a:tab pos="228600" algn="l"/>
              </a:tabLst>
              <a:defRPr/>
            </a:pPr>
            <a:r>
              <a:rPr kumimoji="0" lang="en-US" altLang="en-US" sz="1000" b="1" i="1" u="none" strike="noStrike" kern="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Maintenance Phase</a:t>
            </a:r>
          </a:p>
        </p:txBody>
      </p:sp>
      <p:sp>
        <p:nvSpPr>
          <p:cNvPr id="23" name="TextBox 22">
            <a:extLst>
              <a:ext uri="{FF2B5EF4-FFF2-40B4-BE49-F238E27FC236}">
                <a16:creationId xmlns:a16="http://schemas.microsoft.com/office/drawing/2014/main" id="{3BF9A33A-2BC2-41E1-88AC-BDFA7C34AC76}"/>
              </a:ext>
            </a:extLst>
          </p:cNvPr>
          <p:cNvSpPr txBox="1"/>
          <p:nvPr/>
        </p:nvSpPr>
        <p:spPr bwMode="auto">
          <a:xfrm>
            <a:off x="7983574" y="3749411"/>
            <a:ext cx="1075742"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000" b="1" i="1" u="none" strike="noStrike" kern="0" cap="none" spc="0" normalizeH="0" baseline="0" noProof="0" dirty="0">
                <a:ln>
                  <a:noFill/>
                </a:ln>
                <a:solidFill>
                  <a:srgbClr val="000000"/>
                </a:solidFill>
                <a:effectLst/>
                <a:uLnTx/>
                <a:uFillTx/>
                <a:cs typeface="Arial" panose="020B0604020202020204" pitchFamily="34" charset="0"/>
              </a:rPr>
              <a:t>Wk 96</a:t>
            </a:r>
          </a:p>
        </p:txBody>
      </p:sp>
      <p:sp>
        <p:nvSpPr>
          <p:cNvPr id="24" name="Line 54">
            <a:extLst>
              <a:ext uri="{FF2B5EF4-FFF2-40B4-BE49-F238E27FC236}">
                <a16:creationId xmlns:a16="http://schemas.microsoft.com/office/drawing/2014/main" id="{B34F5A01-F5CB-4859-888F-4A2AA02D5299}"/>
              </a:ext>
            </a:extLst>
          </p:cNvPr>
          <p:cNvSpPr>
            <a:spLocks noChangeShapeType="1"/>
          </p:cNvSpPr>
          <p:nvPr/>
        </p:nvSpPr>
        <p:spPr bwMode="auto">
          <a:xfrm>
            <a:off x="8521445" y="3944891"/>
            <a:ext cx="0" cy="1462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157204F-49EC-4A77-9D34-C1B2AF702D67}"/>
              </a:ext>
            </a:extLst>
          </p:cNvPr>
          <p:cNvSpPr txBox="1"/>
          <p:nvPr/>
        </p:nvSpPr>
        <p:spPr bwMode="auto">
          <a:xfrm>
            <a:off x="4224514" y="3749411"/>
            <a:ext cx="1075742"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000" b="1" i="1" u="none" strike="noStrike" kern="0" cap="none" spc="0" normalizeH="0" baseline="0" noProof="0" dirty="0">
                <a:ln>
                  <a:noFill/>
                </a:ln>
                <a:solidFill>
                  <a:srgbClr val="000000"/>
                </a:solidFill>
                <a:effectLst/>
                <a:uLnTx/>
                <a:uFillTx/>
                <a:cs typeface="Arial" panose="020B0604020202020204" pitchFamily="34" charset="0"/>
              </a:rPr>
              <a:t>Day 0 </a:t>
            </a:r>
          </a:p>
        </p:txBody>
      </p:sp>
      <p:sp>
        <p:nvSpPr>
          <p:cNvPr id="26" name="Line 54">
            <a:extLst>
              <a:ext uri="{FF2B5EF4-FFF2-40B4-BE49-F238E27FC236}">
                <a16:creationId xmlns:a16="http://schemas.microsoft.com/office/drawing/2014/main" id="{64B2B6AE-934B-4358-871A-D49E3A792BD0}"/>
              </a:ext>
            </a:extLst>
          </p:cNvPr>
          <p:cNvSpPr>
            <a:spLocks noChangeShapeType="1"/>
          </p:cNvSpPr>
          <p:nvPr/>
        </p:nvSpPr>
        <p:spPr bwMode="auto">
          <a:xfrm rot="16200000">
            <a:off x="2375456" y="4434368"/>
            <a:ext cx="0" cy="29126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Line 54">
            <a:extLst>
              <a:ext uri="{FF2B5EF4-FFF2-40B4-BE49-F238E27FC236}">
                <a16:creationId xmlns:a16="http://schemas.microsoft.com/office/drawing/2014/main" id="{02BAC4C4-8779-4212-A48E-A5AA93C2B4B0}"/>
              </a:ext>
            </a:extLst>
          </p:cNvPr>
          <p:cNvSpPr>
            <a:spLocks noChangeShapeType="1"/>
          </p:cNvSpPr>
          <p:nvPr/>
        </p:nvSpPr>
        <p:spPr bwMode="auto">
          <a:xfrm>
            <a:off x="4240155" y="4184017"/>
            <a:ext cx="0" cy="1462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42E5217-BD93-47D0-9065-F181A3146CEA}"/>
              </a:ext>
            </a:extLst>
          </p:cNvPr>
          <p:cNvSpPr txBox="1"/>
          <p:nvPr/>
        </p:nvSpPr>
        <p:spPr bwMode="auto">
          <a:xfrm>
            <a:off x="3702284" y="3988537"/>
            <a:ext cx="1075742"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000" b="1" i="1" u="none" strike="noStrike" kern="0" cap="none" spc="0" normalizeH="0" baseline="0" noProof="0" dirty="0">
                <a:ln>
                  <a:noFill/>
                </a:ln>
                <a:solidFill>
                  <a:srgbClr val="000000"/>
                </a:solidFill>
                <a:effectLst/>
                <a:uLnTx/>
                <a:uFillTx/>
                <a:cs typeface="Arial" panose="020B0604020202020204" pitchFamily="34" charset="0"/>
              </a:rPr>
              <a:t>Wk 20 </a:t>
            </a:r>
          </a:p>
        </p:txBody>
      </p:sp>
      <p:sp>
        <p:nvSpPr>
          <p:cNvPr id="29" name="Footer Placeholder 3">
            <a:extLst>
              <a:ext uri="{FF2B5EF4-FFF2-40B4-BE49-F238E27FC236}">
                <a16:creationId xmlns:a16="http://schemas.microsoft.com/office/drawing/2014/main" id="{EB146CCA-17CB-4E02-A98D-7A407C62C8A9}"/>
              </a:ext>
            </a:extLst>
          </p:cNvPr>
          <p:cNvSpPr txBox="1">
            <a:spLocks/>
          </p:cNvSpPr>
          <p:nvPr/>
        </p:nvSpPr>
        <p:spPr>
          <a:xfrm>
            <a:off x="249337" y="6420099"/>
            <a:ext cx="8784976" cy="365125"/>
          </a:xfrm>
          <a:prstGeom prst="rect">
            <a:avLst/>
          </a:prstGeom>
        </p:spPr>
        <p:txBody>
          <a:bodyPr vert="horz" lIns="91440" tIns="45720" rIns="91440" bIns="45720" rtlCol="0" anchor="ctr"/>
          <a:lstStyle>
            <a:defPPr>
              <a:defRPr lang="ko-KR"/>
            </a:defPPr>
            <a:lvl1pPr marL="0" algn="l" defTabSz="914400" rtl="0" eaLnBrk="1" latinLnBrk="1" hangingPunct="1">
              <a:defRPr sz="1100" kern="1200">
                <a:solidFill>
                  <a:schemeClr val="tx1">
                    <a:tint val="75000"/>
                  </a:schemeClr>
                </a:solidFill>
                <a:latin typeface="Calibri" panose="020F0502020204030204" pitchFamily="34"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Aft>
                <a:spcPts val="1000"/>
              </a:spcAft>
            </a:pPr>
            <a:r>
              <a:rPr lang="en-US" altLang="ko-KR" dirty="0">
                <a:solidFill>
                  <a:schemeClr val="tx1"/>
                </a:solidFill>
              </a:rPr>
              <a:t>Orkin C, et al. Presented at CROI 2019; Oral abstract #140LB                                                                                                             </a:t>
            </a:r>
            <a:r>
              <a:rPr lang="en-US" altLang="ko-KR" dirty="0" err="1">
                <a:solidFill>
                  <a:schemeClr val="tx1"/>
                </a:solidFill>
              </a:rPr>
              <a:t>Slidecredit:clinicaloptions.com</a:t>
            </a:r>
            <a:r>
              <a:rPr lang="en-US" altLang="ko-KR" dirty="0">
                <a:solidFill>
                  <a:schemeClr val="tx1"/>
                </a:solidFill>
              </a:rPr>
              <a:t> </a:t>
            </a:r>
            <a:endParaRPr lang="ko-KR" altLang="ko-KR" dirty="0">
              <a:solidFill>
                <a:schemeClr val="tx1"/>
              </a:solidFill>
            </a:endParaRPr>
          </a:p>
        </p:txBody>
      </p:sp>
    </p:spTree>
    <p:extLst>
      <p:ext uri="{BB962C8B-B14F-4D97-AF65-F5344CB8AC3E}">
        <p14:creationId xmlns:p14="http://schemas.microsoft.com/office/powerpoint/2010/main" val="2486633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PROTECTION AGAINST PENILE OR INTRAVENOUS SHIV CHALLENGES BY </a:t>
            </a:r>
            <a:r>
              <a:rPr lang="en-US" altLang="ko-KR" dirty="0" err="1"/>
              <a:t>bNAb</a:t>
            </a:r>
            <a:r>
              <a:rPr lang="en-US" altLang="ko-KR" dirty="0"/>
              <a:t> 10-1074 OR 3BNC117</a:t>
            </a:r>
            <a:endParaRPr lang="ko-KR" altLang="en-US" dirty="0"/>
          </a:p>
        </p:txBody>
      </p:sp>
      <p:sp>
        <p:nvSpPr>
          <p:cNvPr id="4" name="Content Placeholder 3"/>
          <p:cNvSpPr>
            <a:spLocks noGrp="1"/>
          </p:cNvSpPr>
          <p:nvPr>
            <p:ph idx="1"/>
          </p:nvPr>
        </p:nvSpPr>
        <p:spPr>
          <a:xfrm>
            <a:off x="234894" y="1268761"/>
            <a:ext cx="8712968" cy="504055"/>
          </a:xfrm>
        </p:spPr>
        <p:txBody>
          <a:bodyPr/>
          <a:lstStyle/>
          <a:p>
            <a:r>
              <a:rPr lang="en-US" altLang="ko-KR" b="1" dirty="0"/>
              <a:t>10-1074 protection against penile SHIV infection</a:t>
            </a:r>
            <a:endParaRPr lang="ko-KR" altLang="en-US" b="1"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1933144"/>
            <a:ext cx="4116511" cy="257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nvPr>
        </p:nvGraphicFramePr>
        <p:xfrm>
          <a:off x="383481" y="1931462"/>
          <a:ext cx="3744416"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978108">
                  <a:extLst>
                    <a:ext uri="{9D8B030D-6E8A-4147-A177-3AD203B41FA5}">
                      <a16:colId xmlns:a16="http://schemas.microsoft.com/office/drawing/2014/main" val="20002"/>
                    </a:ext>
                  </a:extLst>
                </a:gridCol>
                <a:gridCol w="780086">
                  <a:extLst>
                    <a:ext uri="{9D8B030D-6E8A-4147-A177-3AD203B41FA5}">
                      <a16:colId xmlns:a16="http://schemas.microsoft.com/office/drawing/2014/main" val="20003"/>
                    </a:ext>
                  </a:extLst>
                </a:gridCol>
                <a:gridCol w="546062">
                  <a:extLst>
                    <a:ext uri="{9D8B030D-6E8A-4147-A177-3AD203B41FA5}">
                      <a16:colId xmlns:a16="http://schemas.microsoft.com/office/drawing/2014/main" val="20004"/>
                    </a:ext>
                  </a:extLst>
                </a:gridCol>
              </a:tblGrid>
              <a:tr h="370840">
                <a:tc>
                  <a:txBody>
                    <a:bodyPr/>
                    <a:lstStyle/>
                    <a:p>
                      <a:pPr algn="ctr" latinLnBrk="1"/>
                      <a:r>
                        <a:rPr lang="en-US" altLang="ko-KR" sz="1400" dirty="0"/>
                        <a:t>Group</a:t>
                      </a:r>
                      <a:endParaRPr lang="ko-KR" altLang="en-US" sz="1400" dirty="0"/>
                    </a:p>
                  </a:txBody>
                  <a:tcPr anchor="ctr">
                    <a:lnB w="12700" cap="flat" cmpd="sng" algn="ctr">
                      <a:solidFill>
                        <a:schemeClr val="tx1"/>
                      </a:solidFill>
                      <a:prstDash val="solid"/>
                      <a:round/>
                      <a:headEnd type="none" w="med" len="med"/>
                      <a:tailEnd type="none" w="med" len="med"/>
                    </a:lnB>
                  </a:tcPr>
                </a:tc>
                <a:tc>
                  <a:txBody>
                    <a:bodyPr/>
                    <a:lstStyle/>
                    <a:p>
                      <a:pPr algn="ctr" latinLnBrk="1"/>
                      <a:r>
                        <a:rPr lang="en-US" altLang="ko-KR" sz="1400" dirty="0" err="1"/>
                        <a:t>bNAb</a:t>
                      </a:r>
                      <a:endParaRPr lang="ko-KR" altLang="en-US" sz="1400" dirty="0"/>
                    </a:p>
                  </a:txBody>
                  <a:tcPr anchor="ctr">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Dose</a:t>
                      </a:r>
                      <a:endParaRPr lang="ko-KR" altLang="en-US" sz="1400" dirty="0"/>
                    </a:p>
                  </a:txBody>
                  <a:tcPr anchor="ctr">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Route</a:t>
                      </a:r>
                      <a:endParaRPr lang="ko-KR" altLang="en-US" sz="1400" dirty="0"/>
                    </a:p>
                  </a:txBody>
                  <a:tcPr anchor="ctr">
                    <a:lnB w="12700" cap="flat" cmpd="sng" algn="ctr">
                      <a:solidFill>
                        <a:schemeClr val="tx1"/>
                      </a:solidFill>
                      <a:prstDash val="solid"/>
                      <a:round/>
                      <a:headEnd type="none" w="med" len="med"/>
                      <a:tailEnd type="none" w="med" len="med"/>
                    </a:lnB>
                  </a:tcPr>
                </a:tc>
                <a:tc>
                  <a:txBody>
                    <a:bodyPr/>
                    <a:lstStyle/>
                    <a:p>
                      <a:pPr algn="ctr" latinLnBrk="1"/>
                      <a:r>
                        <a:rPr lang="en-US" altLang="ko-KR" sz="1400" dirty="0"/>
                        <a:t>N</a:t>
                      </a:r>
                      <a:endParaRPr lang="ko-KR" altLang="en-US" sz="1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latinLnBrk="1"/>
                      <a:r>
                        <a:rPr lang="en-US" altLang="ko-KR" sz="1400" dirty="0">
                          <a:solidFill>
                            <a:schemeClr val="tx1"/>
                          </a:solidFill>
                        </a:rPr>
                        <a:t>1</a:t>
                      </a:r>
                      <a:endParaRPr lang="ko-KR" altLang="en-US" sz="140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latinLnBrk="1"/>
                      <a:r>
                        <a:rPr lang="en-US" altLang="ko-KR" sz="1400" dirty="0">
                          <a:solidFill>
                            <a:schemeClr val="tx1"/>
                          </a:solidFill>
                        </a:rPr>
                        <a:t>10-1074</a:t>
                      </a:r>
                      <a:endParaRPr lang="ko-KR" altLang="en-US" sz="140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latinLnBrk="1"/>
                      <a:r>
                        <a:rPr lang="en-US" altLang="ko-KR" sz="1400" dirty="0">
                          <a:solidFill>
                            <a:schemeClr val="tx1"/>
                          </a:solidFill>
                        </a:rPr>
                        <a:t>10mg kg</a:t>
                      </a:r>
                      <a:r>
                        <a:rPr lang="en-US" altLang="ko-KR" sz="1400" baseline="30000" dirty="0">
                          <a:solidFill>
                            <a:schemeClr val="tx1"/>
                          </a:solidFill>
                        </a:rPr>
                        <a:t>-1</a:t>
                      </a:r>
                      <a:endParaRPr lang="ko-KR" altLang="en-US" sz="1400" baseline="3000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latinLnBrk="1"/>
                      <a:r>
                        <a:rPr lang="en-US" altLang="ko-KR" sz="1400" dirty="0">
                          <a:solidFill>
                            <a:schemeClr val="tx1"/>
                          </a:solidFill>
                        </a:rPr>
                        <a:t>SC</a:t>
                      </a:r>
                      <a:endParaRPr lang="ko-KR" altLang="en-US" sz="140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latinLnBrk="1"/>
                      <a:r>
                        <a:rPr lang="en-US" altLang="ko-KR" sz="1400" dirty="0">
                          <a:solidFill>
                            <a:schemeClr val="tx1"/>
                          </a:solidFill>
                        </a:rPr>
                        <a:t>6</a:t>
                      </a:r>
                      <a:endParaRPr lang="ko-KR" altLang="en-US" sz="1400" dirty="0">
                        <a:solidFill>
                          <a:schemeClr val="tx1"/>
                        </a:solidFill>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latinLnBrk="1"/>
                      <a:r>
                        <a:rPr lang="en-US" altLang="ko-KR" sz="1400" dirty="0"/>
                        <a:t>2</a:t>
                      </a:r>
                      <a:endParaRPr lang="ko-KR" altLang="en-US" sz="1400" dirty="0"/>
                    </a:p>
                  </a:txBody>
                  <a:tcPr anchor="ctr"/>
                </a:tc>
                <a:tc>
                  <a:txBody>
                    <a:bodyPr/>
                    <a:lstStyle/>
                    <a:p>
                      <a:pPr algn="ctr" latinLnBrk="1"/>
                      <a:r>
                        <a:rPr lang="en-US" altLang="ko-KR" sz="1400" dirty="0"/>
                        <a:t>Control</a:t>
                      </a:r>
                      <a:endParaRPr lang="ko-KR" altLang="en-US" sz="1400" dirty="0"/>
                    </a:p>
                  </a:txBody>
                  <a:tcPr anchor="ctr"/>
                </a:tc>
                <a:tc>
                  <a:txBody>
                    <a:bodyPr/>
                    <a:lstStyle/>
                    <a:p>
                      <a:pPr algn="ctr" latinLnBrk="1"/>
                      <a:r>
                        <a:rPr lang="en-US" altLang="ko-KR" sz="1400" dirty="0"/>
                        <a:t>‒</a:t>
                      </a:r>
                      <a:endParaRPr lang="ko-KR" altLang="en-US" sz="1400" dirty="0"/>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t>‒</a:t>
                      </a:r>
                      <a:endParaRPr lang="ko-KR" altLang="en-US" sz="1400" dirty="0"/>
                    </a:p>
                  </a:txBody>
                  <a:tcPr anchor="ctr"/>
                </a:tc>
                <a:tc>
                  <a:txBody>
                    <a:bodyPr/>
                    <a:lstStyle/>
                    <a:p>
                      <a:pPr algn="ctr" latinLnBrk="1"/>
                      <a:r>
                        <a:rPr lang="en-US" altLang="ko-KR" sz="1400" dirty="0"/>
                        <a:t>10</a:t>
                      </a:r>
                      <a:endParaRPr lang="ko-KR" altLang="en-US" sz="1400" dirty="0"/>
                    </a:p>
                  </a:txBody>
                  <a:tcPr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5394287" y="4975535"/>
          <a:ext cx="2615952" cy="914400"/>
        </p:xfrm>
        <a:graphic>
          <a:graphicData uri="http://schemas.openxmlformats.org/drawingml/2006/table">
            <a:tbl>
              <a:tblPr firstRow="1" bandRow="1">
                <a:tableStyleId>{2D5ABB26-0587-4C30-8999-92F81FD0307C}</a:tableStyleId>
              </a:tblPr>
              <a:tblGrid>
                <a:gridCol w="871984">
                  <a:extLst>
                    <a:ext uri="{9D8B030D-6E8A-4147-A177-3AD203B41FA5}">
                      <a16:colId xmlns:a16="http://schemas.microsoft.com/office/drawing/2014/main" val="20000"/>
                    </a:ext>
                  </a:extLst>
                </a:gridCol>
                <a:gridCol w="871984">
                  <a:extLst>
                    <a:ext uri="{9D8B030D-6E8A-4147-A177-3AD203B41FA5}">
                      <a16:colId xmlns:a16="http://schemas.microsoft.com/office/drawing/2014/main" val="20001"/>
                    </a:ext>
                  </a:extLst>
                </a:gridCol>
                <a:gridCol w="871984">
                  <a:extLst>
                    <a:ext uri="{9D8B030D-6E8A-4147-A177-3AD203B41FA5}">
                      <a16:colId xmlns:a16="http://schemas.microsoft.com/office/drawing/2014/main" val="20002"/>
                    </a:ext>
                  </a:extLst>
                </a:gridCol>
              </a:tblGrid>
              <a:tr h="201555">
                <a:tc>
                  <a:txBody>
                    <a:bodyPr/>
                    <a:lstStyle/>
                    <a:p>
                      <a:pPr algn="ctr" latinLnBrk="1"/>
                      <a:endParaRPr lang="ko-KR" altLang="en-US" sz="1400" dirty="0">
                        <a:solidFill>
                          <a:schemeClr val="tx2"/>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latinLnBrk="1"/>
                      <a:r>
                        <a:rPr lang="en-US" altLang="ko-KR" sz="1400" dirty="0">
                          <a:solidFill>
                            <a:schemeClr val="tx2"/>
                          </a:solidFill>
                        </a:rPr>
                        <a:t>Median</a:t>
                      </a:r>
                      <a:endParaRPr lang="ko-KR" altLang="en-US" sz="1400" dirty="0">
                        <a:solidFill>
                          <a:schemeClr val="tx2"/>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latinLnBrk="1"/>
                      <a:r>
                        <a:rPr lang="en-US" altLang="ko-KR" sz="1400" dirty="0">
                          <a:solidFill>
                            <a:schemeClr val="tx2"/>
                          </a:solidFill>
                        </a:rPr>
                        <a:t>Range</a:t>
                      </a:r>
                      <a:endParaRPr lang="ko-KR" altLang="en-US" sz="1400" dirty="0">
                        <a:solidFill>
                          <a:schemeClr val="tx2"/>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68019">
                <a:tc>
                  <a:txBody>
                    <a:bodyPr/>
                    <a:lstStyle/>
                    <a:p>
                      <a:pPr algn="ctr" latinLnBrk="1"/>
                      <a:r>
                        <a:rPr lang="en-US" altLang="ko-KR" sz="1400" dirty="0">
                          <a:solidFill>
                            <a:schemeClr val="tx1"/>
                          </a:solidFill>
                        </a:rPr>
                        <a:t>10-1074</a:t>
                      </a:r>
                      <a:endParaRPr lang="ko-KR" altLang="en-US" sz="1400" dirty="0">
                        <a:solidFill>
                          <a:schemeClr val="tx1"/>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latinLnBrk="1"/>
                      <a:r>
                        <a:rPr lang="en-US" altLang="ko-KR" sz="1400" dirty="0">
                          <a:solidFill>
                            <a:schemeClr val="tx1"/>
                          </a:solidFill>
                        </a:rPr>
                        <a:t>15.5</a:t>
                      </a:r>
                      <a:endParaRPr lang="ko-KR" altLang="en-US" sz="1400" dirty="0">
                        <a:solidFill>
                          <a:schemeClr val="tx1"/>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latinLnBrk="1"/>
                      <a:r>
                        <a:rPr lang="en-US" altLang="ko-KR" sz="1400" dirty="0">
                          <a:solidFill>
                            <a:schemeClr val="tx1"/>
                          </a:solidFill>
                        </a:rPr>
                        <a:t>5-19</a:t>
                      </a:r>
                      <a:endParaRPr lang="ko-KR" altLang="en-US" sz="1400" dirty="0">
                        <a:solidFill>
                          <a:schemeClr val="tx1"/>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68019">
                <a:tc>
                  <a:txBody>
                    <a:bodyPr/>
                    <a:lstStyle/>
                    <a:p>
                      <a:pPr algn="ctr" latinLnBrk="1"/>
                      <a:r>
                        <a:rPr lang="en-US" altLang="ko-KR" sz="1400" dirty="0"/>
                        <a:t>Control</a:t>
                      </a:r>
                      <a:endParaRPr lang="ko-KR" alt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latinLnBrk="1"/>
                      <a:r>
                        <a:rPr lang="en-US" altLang="ko-KR" sz="1400" dirty="0"/>
                        <a:t>2.5</a:t>
                      </a:r>
                      <a:endParaRPr lang="ko-KR" alt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latinLnBrk="1"/>
                      <a:r>
                        <a:rPr lang="en-US" altLang="ko-KR" sz="1400" dirty="0"/>
                        <a:t>1-12</a:t>
                      </a:r>
                      <a:endParaRPr lang="ko-KR" altLang="en-US" sz="140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Garber DA, et al. Presented at CROI 2019; Oral abstract #100</a:t>
            </a:r>
            <a:endParaRPr lang="ko-KR" altLang="ko-KR" dirty="0">
              <a:solidFill>
                <a:schemeClr val="tx1"/>
              </a:solidFill>
            </a:endParaRPr>
          </a:p>
        </p:txBody>
      </p:sp>
      <p:sp>
        <p:nvSpPr>
          <p:cNvPr id="8" name="TextBox 7"/>
          <p:cNvSpPr txBox="1"/>
          <p:nvPr/>
        </p:nvSpPr>
        <p:spPr>
          <a:xfrm>
            <a:off x="257474" y="5085185"/>
            <a:ext cx="3600400" cy="646331"/>
          </a:xfrm>
          <a:prstGeom prst="rect">
            <a:avLst/>
          </a:prstGeom>
          <a:noFill/>
        </p:spPr>
        <p:txBody>
          <a:bodyPr wrap="square" rtlCol="0">
            <a:spAutoFit/>
          </a:bodyPr>
          <a:lstStyle/>
          <a:p>
            <a:pPr marL="285750" indent="-285750">
              <a:buFont typeface="Wingdings" panose="05000000000000000000" pitchFamily="2" charset="2"/>
              <a:buChar char="§"/>
            </a:pPr>
            <a:r>
              <a:rPr lang="en-US" altLang="ko-KR" b="1" dirty="0"/>
              <a:t>No differences between groups for  </a:t>
            </a:r>
            <a:r>
              <a:rPr lang="en-US" altLang="ko-KR" b="1" dirty="0" err="1"/>
              <a:t>vRNA</a:t>
            </a:r>
            <a:r>
              <a:rPr lang="en-US" altLang="ko-KR" b="1" dirty="0"/>
              <a:t> peak or AUC</a:t>
            </a:r>
            <a:endParaRPr lang="ko-KR" altLang="en-US" b="1" dirty="0"/>
          </a:p>
        </p:txBody>
      </p:sp>
      <p:sp>
        <p:nvSpPr>
          <p:cNvPr id="3" name="TextBox 2">
            <a:extLst>
              <a:ext uri="{FF2B5EF4-FFF2-40B4-BE49-F238E27FC236}">
                <a16:creationId xmlns:a16="http://schemas.microsoft.com/office/drawing/2014/main" id="{20C7EF79-5BA9-46B9-B85C-4C4A6EA0F7B9}"/>
              </a:ext>
            </a:extLst>
          </p:cNvPr>
          <p:cNvSpPr txBox="1"/>
          <p:nvPr/>
        </p:nvSpPr>
        <p:spPr>
          <a:xfrm>
            <a:off x="4813220" y="4625289"/>
            <a:ext cx="3778086" cy="307777"/>
          </a:xfrm>
          <a:prstGeom prst="rect">
            <a:avLst/>
          </a:prstGeom>
          <a:noFill/>
        </p:spPr>
        <p:txBody>
          <a:bodyPr wrap="none" rtlCol="0">
            <a:spAutoFit/>
          </a:bodyPr>
          <a:lstStyle/>
          <a:p>
            <a:r>
              <a:rPr lang="en-CA" sz="1400" dirty="0"/>
              <a:t>Number of challenges required to cause infection</a:t>
            </a:r>
          </a:p>
        </p:txBody>
      </p:sp>
    </p:spTree>
    <p:extLst>
      <p:ext uri="{BB962C8B-B14F-4D97-AF65-F5344CB8AC3E}">
        <p14:creationId xmlns:p14="http://schemas.microsoft.com/office/powerpoint/2010/main" val="1501977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PROTECTION AGAINST PENILE OR INTRAVENOUS SHIV CHALLENGES BY </a:t>
            </a:r>
            <a:r>
              <a:rPr lang="en-US" altLang="ko-KR" dirty="0" err="1"/>
              <a:t>bNAb</a:t>
            </a:r>
            <a:r>
              <a:rPr lang="en-US" altLang="ko-KR" dirty="0"/>
              <a:t> 10-1074 OR 3BNC117</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ts val="2600"/>
                  </a:lnSpc>
                  <a:spcAft>
                    <a:spcPts val="600"/>
                  </a:spcAft>
                </a:pPr>
                <a:r>
                  <a:rPr lang="en-US" altLang="ko-KR" b="1" dirty="0"/>
                  <a:t>Conclusion</a:t>
                </a:r>
              </a:p>
              <a:p>
                <a:pPr marL="525463" lvl="1" indent="-342900">
                  <a:lnSpc>
                    <a:spcPts val="2600"/>
                  </a:lnSpc>
                  <a:spcAft>
                    <a:spcPts val="600"/>
                  </a:spcAft>
                  <a:buFont typeface="Wingdings" panose="05000000000000000000" pitchFamily="2" charset="2"/>
                  <a:buChar char="§"/>
                </a:pPr>
                <a:r>
                  <a:rPr lang="en-US" altLang="ko-KR" dirty="0"/>
                  <a:t>A single SC administration of 10-1074 (10mg/kg) or 10-1074 + 3BNC117 (10mg </a:t>
                </a:r>
                <a:r>
                  <a:rPr lang="en-US" altLang="ko-KR" dirty="0" err="1"/>
                  <a:t>ea</a:t>
                </a:r>
                <a:r>
                  <a:rPr lang="en-US" altLang="ko-KR" dirty="0"/>
                  <a:t>/kg) protected macaques against repeated penile or IV SHIV challenges for a median of 15.5 or 5 weeks, respectively</a:t>
                </a:r>
              </a:p>
              <a:p>
                <a:pPr marL="525463" lvl="1" indent="-342900">
                  <a:lnSpc>
                    <a:spcPts val="2600"/>
                  </a:lnSpc>
                  <a:spcAft>
                    <a:spcPts val="600"/>
                  </a:spcAft>
                  <a:buFont typeface="Wingdings" panose="05000000000000000000" pitchFamily="2" charset="2"/>
                  <a:buChar char="§"/>
                </a:pPr>
                <a:r>
                  <a:rPr lang="en-US" altLang="ko-KR" dirty="0"/>
                  <a:t>Protection in the 10-1074 + 3BNC117 group appears due to 10-1074, which persisted longer </a:t>
                </a:r>
                <a:r>
                  <a:rPr lang="en-US" altLang="ko-KR" i="1" dirty="0"/>
                  <a:t>in vivo</a:t>
                </a:r>
              </a:p>
              <a:p>
                <a:pPr marL="525463" lvl="1" indent="-342900">
                  <a:lnSpc>
                    <a:spcPts val="2600"/>
                  </a:lnSpc>
                  <a:spcAft>
                    <a:spcPts val="600"/>
                  </a:spcAft>
                  <a:buFont typeface="Wingdings" panose="05000000000000000000" pitchFamily="2" charset="2"/>
                  <a:buChar char="§"/>
                </a:pPr>
                <a:r>
                  <a:rPr lang="en-US" altLang="ko-KR" dirty="0"/>
                  <a:t>The plasma levels of 10-1074 associated with breakthrough infection are similar among all major mucosal routes of HIV acquisition (09.10 – 0.5 </a:t>
                </a:r>
                <a14:m>
                  <m:oMath xmlns:m="http://schemas.openxmlformats.org/officeDocument/2006/math">
                    <m:r>
                      <a:rPr lang="ko-KR" altLang="en-US" i="1" smtClean="0">
                        <a:latin typeface="Cambria Math"/>
                      </a:rPr>
                      <m:t>𝜇</m:t>
                    </m:r>
                  </m:oMath>
                </a14:m>
                <a:r>
                  <a:rPr lang="en-US" altLang="ko-KR" dirty="0"/>
                  <a:t>g/ml) and will facilitate dose selection for humans</a:t>
                </a:r>
              </a:p>
              <a:p>
                <a:pPr marL="525463" lvl="1" indent="-342900">
                  <a:lnSpc>
                    <a:spcPts val="2600"/>
                  </a:lnSpc>
                  <a:spcAft>
                    <a:spcPts val="600"/>
                  </a:spcAft>
                  <a:buFont typeface="Wingdings" panose="05000000000000000000" pitchFamily="2" charset="2"/>
                  <a:buChar char="§"/>
                </a:pPr>
                <a:r>
                  <a:rPr lang="en-US" altLang="ko-KR" dirty="0"/>
                  <a:t>Higher level with IV infection (1.0</a:t>
                </a:r>
                <a:r>
                  <a:rPr lang="ko-KR" altLang="en-US" dirty="0"/>
                  <a:t> </a:t>
                </a:r>
                <a14:m>
                  <m:oMath xmlns:m="http://schemas.openxmlformats.org/officeDocument/2006/math">
                    <m:r>
                      <a:rPr lang="ko-KR" altLang="en-US" i="1">
                        <a:latin typeface="Cambria Math"/>
                      </a:rPr>
                      <m:t>𝜇</m:t>
                    </m:r>
                  </m:oMath>
                </a14:m>
                <a:r>
                  <a:rPr lang="en-US" altLang="ko-KR" dirty="0"/>
                  <a:t>g/ml) may reflect higher challenge virus dose</a:t>
                </a:r>
              </a:p>
              <a:p>
                <a:pPr marL="525463" lvl="1" indent="-342900">
                  <a:lnSpc>
                    <a:spcPts val="2600"/>
                  </a:lnSpc>
                  <a:spcAft>
                    <a:spcPts val="600"/>
                  </a:spcAft>
                  <a:buFont typeface="Wingdings" panose="05000000000000000000" pitchFamily="2" charset="2"/>
                  <a:buChar char="§"/>
                </a:pPr>
                <a:r>
                  <a:rPr lang="en-US" altLang="ko-KR" dirty="0"/>
                  <a:t>Our findings support the continued development of 10-1074 as long-acting HIV prevention for men, women and persons who inject drugs</a:t>
                </a:r>
              </a:p>
              <a:p>
                <a:pPr>
                  <a:lnSpc>
                    <a:spcPts val="2600"/>
                  </a:lnSpc>
                  <a:spcAft>
                    <a:spcPts val="600"/>
                  </a:spcAft>
                </a:pPr>
                <a:endParaRPr lang="ko-KR"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0" t="-374" r="-980"/>
                </a:stretch>
              </a:blipFill>
            </p:spPr>
            <p:txBody>
              <a:bodyPr/>
              <a:lstStyle/>
              <a:p>
                <a:r>
                  <a:rPr lang="en-CA">
                    <a:noFill/>
                  </a:rPr>
                  <a:t> </a:t>
                </a:r>
              </a:p>
            </p:txBody>
          </p:sp>
        </mc:Fallback>
      </mc:AlternateContent>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Garber DA, et al. Presented at CROI 2019; Oral abstract #100</a:t>
            </a:r>
            <a:endParaRPr lang="ko-KR" altLang="ko-KR" dirty="0">
              <a:solidFill>
                <a:schemeClr val="tx1"/>
              </a:solidFill>
            </a:endParaRPr>
          </a:p>
        </p:txBody>
      </p:sp>
    </p:spTree>
    <p:extLst>
      <p:ext uri="{BB962C8B-B14F-4D97-AF65-F5344CB8AC3E}">
        <p14:creationId xmlns:p14="http://schemas.microsoft.com/office/powerpoint/2010/main" val="2844728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THERAPEUTIC ACTIVITY OF PGT121 MONOCLONAL ANTIBODY IN HIV-INFECTED ADULTS</a:t>
            </a:r>
            <a:endParaRPr lang="ko-KR" altLang="en-US" dirty="0"/>
          </a:p>
        </p:txBody>
      </p:sp>
      <p:sp>
        <p:nvSpPr>
          <p:cNvPr id="3" name="Content Placeholder 2"/>
          <p:cNvSpPr>
            <a:spLocks noGrp="1"/>
          </p:cNvSpPr>
          <p:nvPr>
            <p:ph idx="1"/>
          </p:nvPr>
        </p:nvSpPr>
        <p:spPr/>
        <p:txBody>
          <a:bodyPr/>
          <a:lstStyle/>
          <a:p>
            <a:pPr marL="357188" indent="-357188">
              <a:lnSpc>
                <a:spcPts val="3000"/>
              </a:lnSpc>
              <a:spcAft>
                <a:spcPts val="1200"/>
              </a:spcAft>
            </a:pPr>
            <a:r>
              <a:rPr lang="en-US" altLang="ko-KR" sz="2000" b="1" dirty="0"/>
              <a:t>Background: </a:t>
            </a:r>
            <a:r>
              <a:rPr lang="en-US" altLang="ko-KR" sz="2000" dirty="0"/>
              <a:t>PGT121, a human IgG1 </a:t>
            </a:r>
            <a:r>
              <a:rPr lang="en-US" altLang="ko-KR" sz="2000" dirty="0" err="1"/>
              <a:t>mAb</a:t>
            </a:r>
            <a:r>
              <a:rPr lang="en-US" altLang="ko-KR" sz="2000" dirty="0"/>
              <a:t> targeting V3 Env epitope is a potent neutralizer of 60‒70% of global HIV-1 viruses.</a:t>
            </a:r>
          </a:p>
          <a:p>
            <a:pPr>
              <a:lnSpc>
                <a:spcPts val="3000"/>
              </a:lnSpc>
              <a:spcAft>
                <a:spcPts val="1200"/>
              </a:spcAft>
            </a:pPr>
            <a:r>
              <a:rPr lang="en-US" altLang="ko-KR" sz="2000" b="1" dirty="0"/>
              <a:t>Objective: </a:t>
            </a:r>
            <a:r>
              <a:rPr lang="en-US" altLang="ko-KR" sz="2000" dirty="0"/>
              <a:t>To present a first-in-human phase 1 US clinical trial of PGT121.</a:t>
            </a:r>
          </a:p>
          <a:p>
            <a:pPr>
              <a:lnSpc>
                <a:spcPts val="3000"/>
              </a:lnSpc>
              <a:spcAft>
                <a:spcPts val="600"/>
              </a:spcAft>
            </a:pPr>
            <a:r>
              <a:rPr lang="en-US" altLang="ko-KR" sz="2000" b="1" dirty="0"/>
              <a:t>Methods: </a:t>
            </a:r>
          </a:p>
          <a:p>
            <a:pPr marL="525463" lvl="1" indent="-342900">
              <a:lnSpc>
                <a:spcPts val="3000"/>
              </a:lnSpc>
              <a:spcAft>
                <a:spcPts val="600"/>
              </a:spcAft>
              <a:buFont typeface="Wingdings" panose="05000000000000000000" pitchFamily="2" charset="2"/>
              <a:buChar char="§"/>
            </a:pPr>
            <a:r>
              <a:rPr lang="en-US" altLang="ko-KR" sz="2000" dirty="0"/>
              <a:t>First part: HIV-uninfected (HIV-, N=20) and HIV-infected adults on ART (N=15) given PGT121 by single dose 3, 10, and 30 mg/kg IV and 3 mg/kg SC (N=5/group, 4:1 Ab/placebo) </a:t>
            </a:r>
          </a:p>
          <a:p>
            <a:pPr marL="525463" lvl="1" indent="-342900">
              <a:lnSpc>
                <a:spcPts val="3000"/>
              </a:lnSpc>
              <a:spcAft>
                <a:spcPts val="600"/>
              </a:spcAft>
              <a:buFont typeface="Wingdings" panose="05000000000000000000" pitchFamily="2" charset="2"/>
              <a:buChar char="§"/>
            </a:pPr>
            <a:r>
              <a:rPr lang="en-US" altLang="ko-KR" sz="2000" dirty="0"/>
              <a:t>Second part: PGT121 given once at 30 mg/kg IV in HIV-infected adults not on ART with high VL (N=9) and low VL (N=3) </a:t>
            </a:r>
          </a:p>
          <a:p>
            <a:pPr>
              <a:lnSpc>
                <a:spcPts val="3000"/>
              </a:lnSpc>
              <a:spcAft>
                <a:spcPts val="600"/>
              </a:spcAft>
            </a:pPr>
            <a:endParaRPr lang="ko-KR" altLang="en-US" sz="20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Stephenson KE, et al. Presented at CROI 2019; Oral abstract #145LB</a:t>
            </a:r>
            <a:endParaRPr lang="ko-KR" altLang="ko-KR" dirty="0">
              <a:solidFill>
                <a:schemeClr val="tx1"/>
              </a:solidFill>
            </a:endParaRPr>
          </a:p>
        </p:txBody>
      </p:sp>
    </p:spTree>
    <p:extLst>
      <p:ext uri="{BB962C8B-B14F-4D97-AF65-F5344CB8AC3E}">
        <p14:creationId xmlns:p14="http://schemas.microsoft.com/office/powerpoint/2010/main" val="4258852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THERAPEUTIC ACTIVITY OF PGT121 MONOCLONAL ANTIBODY IN HIV-INFECTED ADULTS</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ts val="2800"/>
                  </a:lnSpc>
                  <a:spcAft>
                    <a:spcPts val="600"/>
                  </a:spcAft>
                </a:pPr>
                <a:r>
                  <a:rPr lang="en-US" altLang="ko-KR" b="1" dirty="0"/>
                  <a:t>Results</a:t>
                </a:r>
              </a:p>
              <a:p>
                <a:pPr marL="525463" lvl="1" indent="-342900">
                  <a:lnSpc>
                    <a:spcPts val="2800"/>
                  </a:lnSpc>
                  <a:spcAft>
                    <a:spcPts val="600"/>
                  </a:spcAft>
                  <a:buFont typeface="Wingdings" panose="05000000000000000000" pitchFamily="2" charset="2"/>
                  <a:buChar char="§"/>
                </a:pPr>
                <a:r>
                  <a:rPr lang="en-US" altLang="ko-KR" dirty="0"/>
                  <a:t>PGT121 safe/well-tolerated with no related mod/severe AEs </a:t>
                </a:r>
              </a:p>
              <a:p>
                <a:pPr marL="525463" lvl="1" indent="-342900">
                  <a:lnSpc>
                    <a:spcPts val="2800"/>
                  </a:lnSpc>
                  <a:spcAft>
                    <a:spcPts val="600"/>
                  </a:spcAft>
                  <a:buFont typeface="Wingdings" panose="05000000000000000000" pitchFamily="2" charset="2"/>
                  <a:buChar char="§"/>
                </a:pPr>
                <a:r>
                  <a:rPr lang="en-US" altLang="ko-KR" dirty="0"/>
                  <a:t>Elimination half-life: ~23 days in HIV- and HIV+/ART+ groups, varied with dose and route </a:t>
                </a:r>
              </a:p>
              <a:p>
                <a:pPr marL="525463" lvl="1" indent="-342900">
                  <a:lnSpc>
                    <a:spcPts val="2800"/>
                  </a:lnSpc>
                  <a:spcAft>
                    <a:spcPts val="600"/>
                  </a:spcAft>
                  <a:buFont typeface="Wingdings" panose="05000000000000000000" pitchFamily="2" charset="2"/>
                  <a:buChar char="§"/>
                </a:pPr>
                <a:r>
                  <a:rPr lang="en-US" altLang="ko-KR" dirty="0"/>
                  <a:t>In </a:t>
                </a:r>
                <a:r>
                  <a:rPr lang="en-US" altLang="ko-KR" dirty="0" err="1"/>
                  <a:t>viremic</a:t>
                </a:r>
                <a:r>
                  <a:rPr lang="en-US" altLang="ko-KR" dirty="0"/>
                  <a:t> HIV+ individuals not on ART, PGT121 showed antiviral efficacy in 5/9 in high VL group (median drop in VL of 1.7 log cp/ml (1.3-2.1) by d10 &amp; rebound by d28 with emergence of resistance </a:t>
                </a:r>
              </a:p>
              <a:p>
                <a:pPr marL="525463" lvl="1" indent="-342900">
                  <a:lnSpc>
                    <a:spcPts val="2800"/>
                  </a:lnSpc>
                  <a:spcAft>
                    <a:spcPts val="600"/>
                  </a:spcAft>
                  <a:buFont typeface="Wingdings" panose="05000000000000000000" pitchFamily="2" charset="2"/>
                  <a:buChar char="§"/>
                </a:pPr>
                <a:r>
                  <a:rPr lang="en-US" altLang="ko-KR" dirty="0"/>
                  <a:t>In the low VL group, PGT121 decreased VL to &lt;LLOQ by d7 in 3/3 participants</a:t>
                </a:r>
              </a:p>
              <a:p>
                <a:pPr marL="882650" lvl="3" indent="-342900">
                  <a:lnSpc>
                    <a:spcPts val="2800"/>
                  </a:lnSpc>
                  <a:spcAft>
                    <a:spcPts val="600"/>
                  </a:spcAft>
                  <a:buFont typeface="Arial" panose="020B0604020202020204" pitchFamily="34" charset="0"/>
                  <a:buChar char="•"/>
                </a:pPr>
                <a:r>
                  <a:rPr lang="en-US" altLang="ko-KR" dirty="0"/>
                  <a:t>Two of these individuals showed prolonged ART-free viral suppression </a:t>
                </a:r>
              </a:p>
              <a:p>
                <a:pPr marL="1255713" lvl="5" indent="-357188">
                  <a:lnSpc>
                    <a:spcPts val="2800"/>
                  </a:lnSpc>
                  <a:spcBef>
                    <a:spcPts val="0"/>
                  </a:spcBef>
                  <a:spcAft>
                    <a:spcPts val="600"/>
                  </a:spcAft>
                  <a:buFont typeface="Calibri" panose="020F0502020204030204" pitchFamily="34" charset="0"/>
                  <a:buChar char="‒"/>
                </a:pPr>
                <a:r>
                  <a:rPr lang="en-US" altLang="ko-KR" dirty="0"/>
                  <a:t>First: rebound at 6 months; </a:t>
                </a:r>
              </a:p>
              <a:p>
                <a:pPr marL="1255713" lvl="4" indent="-357188">
                  <a:lnSpc>
                    <a:spcPts val="2800"/>
                  </a:lnSpc>
                  <a:spcAft>
                    <a:spcPts val="600"/>
                  </a:spcAft>
                  <a:buFont typeface="Calibri" panose="020F0502020204030204" pitchFamily="34" charset="0"/>
                  <a:buChar char="‒"/>
                </a:pPr>
                <a:r>
                  <a:rPr lang="en-US" altLang="ko-KR" dirty="0"/>
                  <a:t>Second: VL still &lt;LLOQ at 6 months, despite PGT121 level decline to &lt;0.86 </a:t>
                </a:r>
                <a14:m>
                  <m:oMath xmlns:m="http://schemas.openxmlformats.org/officeDocument/2006/math">
                    <m:r>
                      <a:rPr lang="ko-KR" altLang="en-US" i="1" smtClean="0">
                        <a:latin typeface="Cambria Math"/>
                      </a:rPr>
                      <m:t>𝜇</m:t>
                    </m:r>
                  </m:oMath>
                </a14:m>
                <a:r>
                  <a:rPr lang="en-US" altLang="ko-KR" dirty="0"/>
                  <a:t>g/ml</a:t>
                </a:r>
              </a:p>
              <a:p>
                <a:pPr>
                  <a:lnSpc>
                    <a:spcPts val="2800"/>
                  </a:lnSpc>
                  <a:spcAft>
                    <a:spcPts val="600"/>
                  </a:spcAft>
                </a:pPr>
                <a:endParaRPr lang="ko-KR"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0" r="-1330" b="-1743"/>
                </a:stretch>
              </a:blipFill>
            </p:spPr>
            <p:txBody>
              <a:bodyPr/>
              <a:lstStyle/>
              <a:p>
                <a:r>
                  <a:rPr lang="en-CA">
                    <a:noFill/>
                  </a:rPr>
                  <a:t> </a:t>
                </a:r>
              </a:p>
            </p:txBody>
          </p:sp>
        </mc:Fallback>
      </mc:AlternateContent>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Stephenson KE, et al. Presented at CROI 2019; Oral abstract #145LB</a:t>
            </a:r>
            <a:endParaRPr lang="ko-KR" altLang="ko-KR" dirty="0">
              <a:solidFill>
                <a:schemeClr val="tx1"/>
              </a:solidFill>
            </a:endParaRPr>
          </a:p>
        </p:txBody>
      </p:sp>
    </p:spTree>
    <p:extLst>
      <p:ext uri="{BB962C8B-B14F-4D97-AF65-F5344CB8AC3E}">
        <p14:creationId xmlns:p14="http://schemas.microsoft.com/office/powerpoint/2010/main" val="2493350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864096"/>
          </a:xfrm>
        </p:spPr>
        <p:txBody>
          <a:bodyPr/>
          <a:lstStyle/>
          <a:p>
            <a:r>
              <a:rPr lang="en-US" altLang="ko-KR" dirty="0"/>
              <a:t>THERAPEUTIC ACTIVITY OF PGT121 MONOCLONAL ANTIBODY IN HIV-INFECTED ADULTS</a:t>
            </a:r>
            <a:endParaRPr lang="ko-KR" altLang="en-US" dirty="0"/>
          </a:p>
        </p:txBody>
      </p:sp>
      <p:sp>
        <p:nvSpPr>
          <p:cNvPr id="3" name="Content Placeholder 2"/>
          <p:cNvSpPr>
            <a:spLocks noGrp="1"/>
          </p:cNvSpPr>
          <p:nvPr>
            <p:ph idx="1"/>
          </p:nvPr>
        </p:nvSpPr>
        <p:spPr>
          <a:xfrm>
            <a:off x="467544" y="1124745"/>
            <a:ext cx="8480318" cy="504055"/>
          </a:xfrm>
        </p:spPr>
        <p:txBody>
          <a:bodyPr/>
          <a:lstStyle/>
          <a:p>
            <a:pPr>
              <a:spcAft>
                <a:spcPts val="600"/>
              </a:spcAft>
            </a:pPr>
            <a:r>
              <a:rPr lang="en-US" altLang="ko-KR" b="1" dirty="0"/>
              <a:t>                                                    </a:t>
            </a:r>
            <a:r>
              <a:rPr lang="en-US" altLang="ko-KR" sz="1800" b="1" dirty="0"/>
              <a:t>High Viral Load Group: Responders</a:t>
            </a:r>
            <a:endParaRPr lang="ko-KR" altLang="en-US" sz="1800" b="1"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Stephenson KE, et al. Presented at CROI 2019; Oral abstract #145LB</a:t>
            </a:r>
            <a:endParaRPr lang="ko-KR" altLang="ko-KR" dirty="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6588" y="1086100"/>
            <a:ext cx="553082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34894" y="4050398"/>
            <a:ext cx="8712968" cy="2267307"/>
          </a:xfrm>
          <a:prstGeom prst="rect">
            <a:avLst/>
          </a:prstGeom>
        </p:spPr>
        <p:txBody>
          <a:bodyPr vert="horz" lIns="91440" tIns="45720" rIns="91440" bIns="45720" rtlCol="0">
            <a:noAutofit/>
          </a:bodyPr>
          <a:lstStyle>
            <a:lvl1pPr marL="0" indent="0" algn="l" defTabSz="914400" rtl="0" eaLnBrk="0" latinLnBrk="0" hangingPunct="1">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1pPr>
            <a:lvl2pPr marL="182563" indent="0" algn="l" defTabSz="914400" rtl="0" eaLnBrk="0" latinLnBrk="0" hangingPunct="1">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2pPr>
            <a:lvl3pPr marL="357188" indent="0" algn="l" defTabSz="914400" rtl="0" eaLnBrk="0" latinLnBrk="0" hangingPunct="1">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3pPr>
            <a:lvl4pPr marL="539750" indent="0" algn="l" defTabSz="914400" rtl="0" eaLnBrk="0" latinLnBrk="0" hangingPunct="1">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4pPr>
            <a:lvl5pPr marL="714375" indent="0" algn="l" defTabSz="914400" rtl="0" eaLnBrk="0" latinLnBrk="0" hangingPunct="1">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altLang="ko-KR" sz="1800" b="1" dirty="0"/>
              <a:t>Conclusion: </a:t>
            </a:r>
            <a:r>
              <a:rPr lang="en-US" altLang="ko-KR" sz="1800" dirty="0"/>
              <a:t>PGT121: </a:t>
            </a:r>
          </a:p>
          <a:p>
            <a:pPr marL="525463" lvl="1" indent="-342900">
              <a:spcAft>
                <a:spcPts val="600"/>
              </a:spcAft>
              <a:buFont typeface="Wingdings" panose="05000000000000000000" pitchFamily="2" charset="2"/>
              <a:buChar char="§"/>
            </a:pPr>
            <a:r>
              <a:rPr lang="en-US" altLang="ko-KR" sz="1800" dirty="0"/>
              <a:t>Safe and well-tolerated</a:t>
            </a:r>
          </a:p>
          <a:p>
            <a:pPr marL="525463" lvl="1" indent="-342900">
              <a:spcAft>
                <a:spcPts val="600"/>
              </a:spcAft>
              <a:buFont typeface="Wingdings" panose="05000000000000000000" pitchFamily="2" charset="2"/>
              <a:buChar char="§"/>
            </a:pPr>
            <a:r>
              <a:rPr lang="en-US" altLang="ko-KR" sz="1800" dirty="0"/>
              <a:t>Half-life 23 days </a:t>
            </a:r>
          </a:p>
          <a:p>
            <a:pPr marL="525463" lvl="1" indent="-342900">
              <a:spcAft>
                <a:spcPts val="600"/>
              </a:spcAft>
              <a:buFont typeface="Wingdings" panose="05000000000000000000" pitchFamily="2" charset="2"/>
              <a:buChar char="§"/>
            </a:pPr>
            <a:r>
              <a:rPr lang="en-US" altLang="ko-KR" sz="1800" dirty="0"/>
              <a:t>1.7 log drop in VL in </a:t>
            </a:r>
            <a:r>
              <a:rPr lang="en-US" altLang="ko-KR" sz="1800" dirty="0" err="1"/>
              <a:t>viremic</a:t>
            </a:r>
            <a:r>
              <a:rPr lang="en-US" altLang="ko-KR" sz="1800" dirty="0"/>
              <a:t> HIV+ participants with PGT121-sensitive virus and high VL at baseline (5 of 9 participants)</a:t>
            </a:r>
          </a:p>
          <a:p>
            <a:pPr marL="525463" lvl="1" indent="-342900">
              <a:spcAft>
                <a:spcPts val="600"/>
              </a:spcAft>
              <a:buFont typeface="Wingdings" panose="05000000000000000000" pitchFamily="2" charset="2"/>
              <a:buChar char="§"/>
            </a:pPr>
            <a:r>
              <a:rPr lang="en-US" altLang="ko-KR" sz="1800" dirty="0"/>
              <a:t>&gt;5 months of viral suppression to &lt;lower limit of quantification in 2 participants with lowest VL at baseline</a:t>
            </a:r>
          </a:p>
          <a:p>
            <a:pPr>
              <a:spcAft>
                <a:spcPts val="600"/>
              </a:spcAft>
            </a:pPr>
            <a:endParaRPr lang="ko-KR" altLang="en-US" sz="1800" dirty="0"/>
          </a:p>
        </p:txBody>
      </p:sp>
    </p:spTree>
    <p:extLst>
      <p:ext uri="{BB962C8B-B14F-4D97-AF65-F5344CB8AC3E}">
        <p14:creationId xmlns:p14="http://schemas.microsoft.com/office/powerpoint/2010/main" val="2565645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3114893"/>
            <a:ext cx="4752528" cy="1569660"/>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#25, #26, #27, #29LB</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Posters: #356, #394LB</a:t>
            </a:r>
            <a:endParaRPr lang="ko-KR" altLang="ko-KR" sz="2400" dirty="0">
              <a:latin typeface="Calibri" panose="020F0502020204030204" pitchFamily="34" charset="0"/>
            </a:endParaRPr>
          </a:p>
        </p:txBody>
      </p:sp>
      <p:sp>
        <p:nvSpPr>
          <p:cNvPr id="4" name="TextBox 3"/>
          <p:cNvSpPr txBox="1"/>
          <p:nvPr/>
        </p:nvSpPr>
        <p:spPr>
          <a:xfrm>
            <a:off x="539552" y="1764685"/>
            <a:ext cx="8064896" cy="800219"/>
          </a:xfrm>
          <a:prstGeom prst="rect">
            <a:avLst/>
          </a:prstGeom>
          <a:noFill/>
        </p:spPr>
        <p:txBody>
          <a:bodyPr wrap="square" rtlCol="0">
            <a:spAutoFit/>
          </a:bodyPr>
          <a:lstStyle/>
          <a:p>
            <a:pPr algn="ctr" fontAlgn="base" latinLnBrk="0"/>
            <a:r>
              <a:rPr lang="en-US" altLang="ko-KR" sz="4600" b="1" dirty="0">
                <a:latin typeface="Calibri" panose="020F0502020204030204" pitchFamily="34" charset="0"/>
              </a:rPr>
              <a:t>Cure at CROI 2019</a:t>
            </a:r>
            <a:endParaRPr lang="en-US" altLang="ko-KR" sz="4600" dirty="0">
              <a:latin typeface="Calibri" panose="020F0502020204030204" pitchFamily="34" charset="0"/>
            </a:endParaRPr>
          </a:p>
        </p:txBody>
      </p:sp>
    </p:spTree>
    <p:extLst>
      <p:ext uri="{BB962C8B-B14F-4D97-AF65-F5344CB8AC3E}">
        <p14:creationId xmlns:p14="http://schemas.microsoft.com/office/powerpoint/2010/main" val="1743158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SUSTAINED HIV-1 REMISSION FOLLOWING HOMOZYGOUS CCR5 DELTA32 ALLOGENIC HSCT</a:t>
            </a:r>
            <a:endParaRPr lang="ko-KR" altLang="en-US" dirty="0"/>
          </a:p>
        </p:txBody>
      </p:sp>
      <p:sp>
        <p:nvSpPr>
          <p:cNvPr id="3" name="Content Placeholder 2"/>
          <p:cNvSpPr>
            <a:spLocks noGrp="1"/>
          </p:cNvSpPr>
          <p:nvPr>
            <p:ph idx="1"/>
          </p:nvPr>
        </p:nvSpPr>
        <p:spPr>
          <a:xfrm>
            <a:off x="234894" y="1412776"/>
            <a:ext cx="8712968" cy="4752529"/>
          </a:xfrm>
        </p:spPr>
        <p:txBody>
          <a:bodyPr/>
          <a:lstStyle/>
          <a:p>
            <a:pPr marL="357188" indent="-357188">
              <a:spcAft>
                <a:spcPts val="600"/>
              </a:spcAft>
            </a:pPr>
            <a:r>
              <a:rPr lang="en-US" altLang="ko-KR" sz="2000" b="1" dirty="0"/>
              <a:t>Background: </a:t>
            </a:r>
            <a:r>
              <a:rPr lang="en-US" altLang="ko-KR" sz="2000" dirty="0"/>
              <a:t>Which aspects of treatment (2 HSCTs + total body irradiation) led to HIV remission in 'Berlin Patient' are unknown.</a:t>
            </a:r>
          </a:p>
          <a:p>
            <a:pPr marL="357188" indent="-357188">
              <a:spcAft>
                <a:spcPts val="600"/>
              </a:spcAft>
            </a:pPr>
            <a:r>
              <a:rPr lang="en-US" altLang="ko-KR" sz="2000" b="1" dirty="0"/>
              <a:t>Objective: </a:t>
            </a:r>
            <a:r>
              <a:rPr lang="en-US" altLang="ko-KR" sz="2000" dirty="0"/>
              <a:t>To report on HIV-infected male </a:t>
            </a:r>
            <a:r>
              <a:rPr lang="en-US" altLang="ko-KR" sz="2000" dirty="0" err="1"/>
              <a:t>Dx’d</a:t>
            </a:r>
            <a:r>
              <a:rPr lang="en-US" altLang="ko-KR" sz="2000" dirty="0"/>
              <a:t> with </a:t>
            </a:r>
            <a:r>
              <a:rPr lang="en-US" altLang="ko-KR" sz="2000" dirty="0" err="1"/>
              <a:t>Hodgkins</a:t>
            </a:r>
            <a:r>
              <a:rPr lang="en-US" altLang="ko-KR" sz="2000" dirty="0"/>
              <a:t> Lymphoma undergoing allogenic HSCT from a homozygous CCR5</a:t>
            </a:r>
            <a:r>
              <a:rPr lang="el-GR" altLang="ko-KR" sz="2000" dirty="0"/>
              <a:t>Δ</a:t>
            </a:r>
            <a:r>
              <a:rPr lang="en-US" altLang="ko-KR" sz="2000" dirty="0"/>
              <a:t>32 donor.</a:t>
            </a:r>
          </a:p>
          <a:p>
            <a:pPr>
              <a:spcAft>
                <a:spcPts val="600"/>
              </a:spcAft>
            </a:pPr>
            <a:r>
              <a:rPr lang="en-US" altLang="ko-KR" sz="2000" b="1" dirty="0"/>
              <a:t>Case History</a:t>
            </a:r>
          </a:p>
          <a:p>
            <a:pPr marL="525463" lvl="1" indent="-342900">
              <a:spcAft>
                <a:spcPts val="600"/>
              </a:spcAft>
              <a:buFont typeface="Wingdings" panose="05000000000000000000" pitchFamily="2" charset="2"/>
              <a:buChar char="§"/>
            </a:pPr>
            <a:r>
              <a:rPr lang="en-US" altLang="ko-KR" sz="2000" b="1" dirty="0"/>
              <a:t>HIV-1 Diagnosis 2003</a:t>
            </a:r>
          </a:p>
          <a:p>
            <a:pPr marL="525463" lvl="1" indent="-342900">
              <a:spcAft>
                <a:spcPts val="600"/>
              </a:spcAft>
              <a:buFont typeface="Wingdings" panose="05000000000000000000" pitchFamily="2" charset="2"/>
              <a:buChar char="§"/>
            </a:pPr>
            <a:r>
              <a:rPr lang="en-US" altLang="ko-KR" sz="2000" b="1" dirty="0"/>
              <a:t>2013</a:t>
            </a:r>
            <a:r>
              <a:rPr lang="en-US" altLang="ko-KR" sz="2000" dirty="0"/>
              <a:t>: Stage IVB Hodgkin lymphoma</a:t>
            </a:r>
          </a:p>
          <a:p>
            <a:pPr lvl="1">
              <a:spcAft>
                <a:spcPts val="600"/>
              </a:spcAft>
            </a:pPr>
            <a:r>
              <a:rPr lang="en-US" altLang="ko-KR" sz="2000" dirty="0"/>
              <a:t>      </a:t>
            </a:r>
            <a:r>
              <a:rPr lang="en-US" altLang="ko-KR" sz="2000" dirty="0" err="1"/>
              <a:t>Atripla</a:t>
            </a:r>
            <a:r>
              <a:rPr lang="en-US" altLang="ko-KR" sz="2000" dirty="0"/>
              <a:t> initiated. Viral suppression achieved</a:t>
            </a:r>
          </a:p>
          <a:p>
            <a:pPr lvl="1">
              <a:spcAft>
                <a:spcPts val="600"/>
              </a:spcAft>
            </a:pPr>
            <a:r>
              <a:rPr lang="en-US" altLang="ko-KR" sz="2000" dirty="0"/>
              <a:t>      Switch to TDF/FTC/</a:t>
            </a:r>
            <a:r>
              <a:rPr lang="en-US" altLang="ko-KR" sz="2000" dirty="0" err="1"/>
              <a:t>Raltegravir</a:t>
            </a:r>
            <a:r>
              <a:rPr lang="en-US" altLang="ko-KR" sz="2000" dirty="0"/>
              <a:t> (ABVD chemo)</a:t>
            </a:r>
          </a:p>
          <a:p>
            <a:pPr marL="525463" lvl="1" indent="-342900">
              <a:spcAft>
                <a:spcPts val="600"/>
              </a:spcAft>
              <a:buFont typeface="Wingdings" panose="05000000000000000000" pitchFamily="2" charset="2"/>
              <a:buChar char="§"/>
            </a:pPr>
            <a:r>
              <a:rPr lang="en-US" altLang="ko-KR" sz="2000" dirty="0"/>
              <a:t>Failed multiple lines of chemotherapy and </a:t>
            </a:r>
            <a:r>
              <a:rPr lang="en-US" altLang="ko-KR" sz="2000" dirty="0" err="1"/>
              <a:t>mobilisation</a:t>
            </a:r>
            <a:r>
              <a:rPr lang="en-US" altLang="ko-KR" sz="2000" dirty="0"/>
              <a:t> for auto SCT</a:t>
            </a:r>
          </a:p>
          <a:p>
            <a:pPr marL="525463" lvl="1" indent="-342900">
              <a:spcAft>
                <a:spcPts val="600"/>
              </a:spcAft>
              <a:buFont typeface="Wingdings" panose="05000000000000000000" pitchFamily="2" charset="2"/>
              <a:buChar char="§"/>
            </a:pPr>
            <a:r>
              <a:rPr lang="en-US" altLang="ko-KR" sz="2000" dirty="0"/>
              <a:t>Donor registry search for </a:t>
            </a:r>
            <a:r>
              <a:rPr lang="en-US" altLang="ko-KR" sz="2000" dirty="0" err="1"/>
              <a:t>allo</a:t>
            </a:r>
            <a:r>
              <a:rPr lang="en-US" altLang="ko-KR" sz="2000" dirty="0"/>
              <a:t> HSCT</a:t>
            </a:r>
          </a:p>
          <a:p>
            <a:pPr marL="882650" lvl="3" indent="-342900">
              <a:spcAft>
                <a:spcPts val="600"/>
              </a:spcAft>
              <a:buFont typeface="Calibri" panose="020F0502020204030204" pitchFamily="34" charset="0"/>
              <a:buChar char="‒"/>
            </a:pPr>
            <a:r>
              <a:rPr lang="en-US" altLang="ko-KR" sz="2000" dirty="0"/>
              <a:t>Unrelated 9/10 HLA high-resolution match</a:t>
            </a:r>
          </a:p>
          <a:p>
            <a:pPr marL="882650" lvl="3" indent="-342900">
              <a:spcAft>
                <a:spcPts val="600"/>
              </a:spcAft>
              <a:buFont typeface="Calibri" panose="020F0502020204030204" pitchFamily="34" charset="0"/>
              <a:buChar char="‒"/>
            </a:pPr>
            <a:r>
              <a:rPr lang="en-US" altLang="ko-KR" sz="2000" dirty="0"/>
              <a:t>Donor </a:t>
            </a:r>
            <a:r>
              <a:rPr lang="en-US" altLang="ko-KR" sz="2000" dirty="0" err="1"/>
              <a:t>homozoygous</a:t>
            </a:r>
            <a:r>
              <a:rPr lang="en-US" altLang="ko-KR" sz="2000" dirty="0"/>
              <a:t> CCR5</a:t>
            </a:r>
            <a:r>
              <a:rPr lang="el-GR" altLang="ko-KR" sz="2000" dirty="0"/>
              <a:t>Δ</a:t>
            </a:r>
            <a:r>
              <a:rPr lang="en-US" altLang="ko-KR" sz="2000" dirty="0"/>
              <a:t>32 mutation</a:t>
            </a:r>
            <a:endParaRPr lang="ko-KR" altLang="en-US" sz="20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Gupta PK, et al. Presented at CROI 2019; Oral abstract #29LB</a:t>
            </a:r>
            <a:endParaRPr lang="ko-KR" altLang="ko-KR" dirty="0">
              <a:solidFill>
                <a:schemeClr val="tx1"/>
              </a:solidFill>
            </a:endParaRPr>
          </a:p>
        </p:txBody>
      </p:sp>
    </p:spTree>
    <p:extLst>
      <p:ext uri="{BB962C8B-B14F-4D97-AF65-F5344CB8AC3E}">
        <p14:creationId xmlns:p14="http://schemas.microsoft.com/office/powerpoint/2010/main" val="1388839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SUSTAINED HIV-1 REMISSION FOLLOWING HOMOZYGOUS CCR5 DELTA32 ALLOGENIC HSCT</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ts val="3000"/>
                  </a:lnSpc>
                  <a:spcAft>
                    <a:spcPts val="600"/>
                  </a:spcAft>
                </a:pPr>
                <a:r>
                  <a:rPr lang="en-US" altLang="ko-KR" b="1" dirty="0"/>
                  <a:t>Allogeneic Stem Cell Transplantation</a:t>
                </a:r>
              </a:p>
              <a:p>
                <a:pPr>
                  <a:lnSpc>
                    <a:spcPts val="3000"/>
                  </a:lnSpc>
                  <a:spcAft>
                    <a:spcPts val="600"/>
                  </a:spcAft>
                </a:pPr>
                <a:r>
                  <a:rPr lang="en-US" altLang="ko-KR" dirty="0"/>
                  <a:t>LACE conditioning: </a:t>
                </a:r>
                <a:r>
                  <a:rPr lang="en-US" altLang="ko-KR" dirty="0" err="1"/>
                  <a:t>lomustine</a:t>
                </a:r>
                <a:r>
                  <a:rPr lang="en-US" altLang="ko-KR" dirty="0"/>
                  <a:t>, cyclophosphamide, </a:t>
                </a:r>
                <a:r>
                  <a:rPr lang="en-US" altLang="ko-KR" dirty="0" err="1"/>
                  <a:t>cytarabine</a:t>
                </a:r>
                <a:r>
                  <a:rPr lang="en-US" altLang="ko-KR" dirty="0"/>
                  <a:t> and etoposide</a:t>
                </a:r>
              </a:p>
              <a:p>
                <a:pPr marL="525463" lvl="1" indent="-342900">
                  <a:lnSpc>
                    <a:spcPts val="3000"/>
                  </a:lnSpc>
                  <a:spcAft>
                    <a:spcPts val="600"/>
                  </a:spcAft>
                  <a:buFont typeface="Wingdings" panose="05000000000000000000" pitchFamily="2" charset="2"/>
                  <a:buChar char="§"/>
                </a:pPr>
                <a:r>
                  <a:rPr lang="en-US" altLang="ko-KR" dirty="0"/>
                  <a:t>Day 0 ‒ 13</a:t>
                </a:r>
                <a:r>
                  <a:rPr lang="en-US" altLang="ko-KR" baseline="30000" dirty="0"/>
                  <a:t>th</a:t>
                </a:r>
                <a:r>
                  <a:rPr lang="en-US" altLang="ko-KR" dirty="0"/>
                  <a:t> May 2016: 3.61 </a:t>
                </a:r>
                <a14:m>
                  <m:oMath xmlns:m="http://schemas.openxmlformats.org/officeDocument/2006/math">
                    <m:r>
                      <a:rPr lang="en-US" altLang="ko-KR" i="1" smtClean="0">
                        <a:latin typeface="Cambria Math"/>
                        <a:ea typeface="Cambria Math"/>
                      </a:rPr>
                      <m:t>×</m:t>
                    </m:r>
                  </m:oMath>
                </a14:m>
                <a:r>
                  <a:rPr lang="ko-KR" altLang="en-US" dirty="0"/>
                  <a:t> </a:t>
                </a:r>
                <a:r>
                  <a:rPr lang="en-US" altLang="ko-KR" dirty="0"/>
                  <a:t>10</a:t>
                </a:r>
                <a:r>
                  <a:rPr lang="en-US" altLang="ko-KR" baseline="30000" dirty="0"/>
                  <a:t>6</a:t>
                </a:r>
                <a:r>
                  <a:rPr lang="en-US" altLang="ko-KR" dirty="0"/>
                  <a:t> CD34</a:t>
                </a:r>
                <a:r>
                  <a:rPr lang="en-US" altLang="ko-KR" baseline="30000" dirty="0"/>
                  <a:t>+</a:t>
                </a:r>
                <a:r>
                  <a:rPr lang="en-US" altLang="ko-KR" dirty="0"/>
                  <a:t>/kg stem cell infusion</a:t>
                </a:r>
              </a:p>
              <a:p>
                <a:pPr marL="525463" lvl="1" indent="-342900">
                  <a:lnSpc>
                    <a:spcPts val="3000"/>
                  </a:lnSpc>
                  <a:spcAft>
                    <a:spcPts val="600"/>
                  </a:spcAft>
                  <a:buFont typeface="Wingdings" panose="05000000000000000000" pitchFamily="2" charset="2"/>
                  <a:buChar char="§"/>
                </a:pPr>
                <a:r>
                  <a:rPr lang="en-US" altLang="ko-KR" dirty="0"/>
                  <a:t>Gram negative sepsis</a:t>
                </a:r>
              </a:p>
              <a:p>
                <a:pPr marL="525463" lvl="1" indent="-342900">
                  <a:lnSpc>
                    <a:spcPts val="3000"/>
                  </a:lnSpc>
                  <a:spcAft>
                    <a:spcPts val="600"/>
                  </a:spcAft>
                  <a:buFont typeface="Wingdings" panose="05000000000000000000" pitchFamily="2" charset="2"/>
                  <a:buChar char="§"/>
                </a:pPr>
                <a:r>
                  <a:rPr lang="en-US" altLang="ko-KR" dirty="0"/>
                  <a:t>Dental abscess</a:t>
                </a:r>
              </a:p>
              <a:p>
                <a:pPr marL="525463" lvl="1" indent="-342900">
                  <a:lnSpc>
                    <a:spcPts val="3000"/>
                  </a:lnSpc>
                  <a:spcAft>
                    <a:spcPts val="600"/>
                  </a:spcAft>
                  <a:buFont typeface="Wingdings" panose="05000000000000000000" pitchFamily="2" charset="2"/>
                  <a:buChar char="§"/>
                </a:pPr>
                <a:r>
                  <a:rPr lang="en-US" altLang="ko-KR" dirty="0"/>
                  <a:t>Colitis (day +77) ? GVHD on gut biopsy</a:t>
                </a:r>
              </a:p>
              <a:p>
                <a:pPr marL="525463" lvl="1" indent="-342900">
                  <a:lnSpc>
                    <a:spcPts val="3000"/>
                  </a:lnSpc>
                  <a:spcAft>
                    <a:spcPts val="600"/>
                  </a:spcAft>
                  <a:buFont typeface="Wingdings" panose="05000000000000000000" pitchFamily="2" charset="2"/>
                  <a:buChar char="§"/>
                </a:pPr>
                <a:r>
                  <a:rPr lang="en-US" altLang="ko-KR" dirty="0"/>
                  <a:t>Discharged day +31</a:t>
                </a:r>
              </a:p>
              <a:p>
                <a:pPr marL="525463" lvl="1" indent="-342900">
                  <a:lnSpc>
                    <a:spcPts val="3000"/>
                  </a:lnSpc>
                  <a:spcAft>
                    <a:spcPts val="600"/>
                  </a:spcAft>
                  <a:buFont typeface="Wingdings" panose="05000000000000000000" pitchFamily="2" charset="2"/>
                  <a:buChar char="§"/>
                </a:pPr>
                <a:r>
                  <a:rPr lang="en-US" altLang="ko-KR" dirty="0"/>
                  <a:t>CMV and EBV reactivation day +85; treated with Ganciclovir and Rituximab</a:t>
                </a:r>
                <a:endParaRPr lang="ko-KR"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70"/>
                </a:stretch>
              </a:blipFill>
            </p:spPr>
            <p:txBody>
              <a:bodyPr/>
              <a:lstStyle/>
              <a:p>
                <a:r>
                  <a:rPr lang="ko-KR" altLang="en-US">
                    <a:noFill/>
                  </a:rPr>
                  <a:t> </a:t>
                </a:r>
              </a:p>
            </p:txBody>
          </p:sp>
        </mc:Fallback>
      </mc:AlternateContent>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Gupta PK, et al. Presented at CROI 2019; Oral abstract #29LB</a:t>
            </a:r>
            <a:endParaRPr lang="ko-KR" altLang="ko-KR" dirty="0">
              <a:solidFill>
                <a:schemeClr val="tx1"/>
              </a:solidFill>
            </a:endParaRPr>
          </a:p>
        </p:txBody>
      </p:sp>
    </p:spTree>
    <p:extLst>
      <p:ext uri="{BB962C8B-B14F-4D97-AF65-F5344CB8AC3E}">
        <p14:creationId xmlns:p14="http://schemas.microsoft.com/office/powerpoint/2010/main" val="2022453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07717"/>
            <a:ext cx="8712968" cy="864096"/>
          </a:xfrm>
        </p:spPr>
        <p:txBody>
          <a:bodyPr/>
          <a:lstStyle/>
          <a:p>
            <a:r>
              <a:rPr lang="en-US" altLang="ko-KR" dirty="0"/>
              <a:t>SUSTAINED HIV-1 REMISSION FOLLOWING HOMOZYGOUS CCR5 DELTA32 ALLOGENIC HSCT</a:t>
            </a:r>
            <a:endParaRPr lang="ko-KR" altLang="en-US" dirty="0"/>
          </a:p>
        </p:txBody>
      </p:sp>
      <p:sp>
        <p:nvSpPr>
          <p:cNvPr id="3" name="Content Placeholder 2"/>
          <p:cNvSpPr>
            <a:spLocks noGrp="1"/>
          </p:cNvSpPr>
          <p:nvPr>
            <p:ph idx="1"/>
          </p:nvPr>
        </p:nvSpPr>
        <p:spPr>
          <a:xfrm>
            <a:off x="234894" y="1196752"/>
            <a:ext cx="8712968" cy="4968553"/>
          </a:xfrm>
        </p:spPr>
        <p:txBody>
          <a:bodyPr/>
          <a:lstStyle/>
          <a:p>
            <a:pPr>
              <a:spcAft>
                <a:spcPts val="600"/>
              </a:spcAft>
            </a:pPr>
            <a:r>
              <a:rPr lang="en-US" altLang="ko-KR" sz="1800" b="1" dirty="0"/>
              <a:t>Results</a:t>
            </a:r>
            <a:r>
              <a:rPr lang="en-US" altLang="ko-KR" sz="1800" dirty="0"/>
              <a:t> (See Figure: Course of Treatment)</a:t>
            </a:r>
          </a:p>
          <a:p>
            <a:pPr marL="525463" lvl="1" indent="-342900">
              <a:spcAft>
                <a:spcPts val="600"/>
              </a:spcAft>
              <a:buFont typeface="Wingdings" panose="05000000000000000000" pitchFamily="2" charset="2"/>
              <a:buChar char="§"/>
            </a:pPr>
            <a:r>
              <a:rPr lang="en-US" altLang="ko-KR" sz="1800" dirty="0"/>
              <a:t>Single genome sequencing from pre-transplant PBMC identified multiple envelope clones all with predicted R5 tropism </a:t>
            </a:r>
          </a:p>
          <a:p>
            <a:pPr marL="525463" lvl="1" indent="-342900">
              <a:spcAft>
                <a:spcPts val="600"/>
              </a:spcAft>
              <a:buFont typeface="Wingdings" panose="05000000000000000000" pitchFamily="2" charset="2"/>
              <a:buChar char="§"/>
            </a:pPr>
            <a:r>
              <a:rPr lang="en-US" altLang="ko-KR" sz="1800" dirty="0"/>
              <a:t>ART stopped 17 months post-HSCT </a:t>
            </a:r>
          </a:p>
          <a:p>
            <a:pPr marL="882650" lvl="3" indent="-342900">
              <a:spcAft>
                <a:spcPts val="600"/>
              </a:spcAft>
              <a:buFont typeface="Calibri" panose="020F0502020204030204" pitchFamily="34" charset="0"/>
              <a:buChar char="‒"/>
            </a:pPr>
            <a:r>
              <a:rPr lang="en-US" altLang="ko-KR" sz="1800" dirty="0"/>
              <a:t>HIV VL remained undetectable ( &lt;1.4 copies/mL) at 33 months</a:t>
            </a:r>
          </a:p>
          <a:p>
            <a:pPr marL="882650" lvl="3" indent="-342900">
              <a:spcAft>
                <a:spcPts val="600"/>
              </a:spcAft>
              <a:buFont typeface="Calibri" panose="020F0502020204030204" pitchFamily="34" charset="0"/>
              <a:buChar char="‒"/>
            </a:pPr>
            <a:r>
              <a:rPr lang="en-US" altLang="ko-KR" sz="1800" dirty="0"/>
              <a:t>ART drugs absent in plasma </a:t>
            </a:r>
          </a:p>
          <a:p>
            <a:pPr marL="882650" lvl="3" indent="-342900">
              <a:spcAft>
                <a:spcPts val="600"/>
              </a:spcAft>
              <a:buFont typeface="Calibri" panose="020F0502020204030204" pitchFamily="34" charset="0"/>
              <a:buChar char="‒"/>
            </a:pPr>
            <a:r>
              <a:rPr lang="en-US" altLang="ko-KR" sz="1800" dirty="0"/>
              <a:t>Total HIV DNA in CD4+ T-cells at 33 </a:t>
            </a:r>
            <a:r>
              <a:rPr lang="en-US" altLang="ko-KR" sz="1800" dirty="0" err="1"/>
              <a:t>mos</a:t>
            </a:r>
            <a:r>
              <a:rPr lang="en-US" altLang="ko-KR" sz="1800" dirty="0"/>
              <a:t> not detected</a:t>
            </a:r>
          </a:p>
          <a:p>
            <a:pPr marL="882650" lvl="3" indent="-342900">
              <a:spcAft>
                <a:spcPts val="600"/>
              </a:spcAft>
              <a:buFont typeface="Calibri" panose="020F0502020204030204" pitchFamily="34" charset="0"/>
              <a:buChar char="‒"/>
            </a:pPr>
            <a:r>
              <a:rPr lang="en-US" altLang="ko-KR" sz="1800" dirty="0"/>
              <a:t>No signal in qPCR (&lt;0.69 HIV-gag and &lt;0.65 HIV-LTR copies/million cells)</a:t>
            </a:r>
          </a:p>
          <a:p>
            <a:pPr marL="525463" lvl="1" indent="-342900">
              <a:spcAft>
                <a:spcPts val="600"/>
              </a:spcAft>
              <a:buFont typeface="Wingdings" panose="05000000000000000000" pitchFamily="2" charset="2"/>
              <a:buChar char="§"/>
            </a:pPr>
            <a:r>
              <a:rPr lang="en-US" altLang="ko-KR" sz="1800" dirty="0"/>
              <a:t>At 16 months </a:t>
            </a:r>
          </a:p>
          <a:p>
            <a:pPr marL="882650" lvl="3" indent="-342900">
              <a:spcAft>
                <a:spcPts val="600"/>
              </a:spcAft>
              <a:buFont typeface="Calibri" panose="020F0502020204030204" pitchFamily="34" charset="0"/>
              <a:buChar char="‒"/>
            </a:pPr>
            <a:r>
              <a:rPr lang="en-US" altLang="ko-KR" sz="1800" dirty="0"/>
              <a:t>p24/p31 bands absent </a:t>
            </a:r>
          </a:p>
          <a:p>
            <a:pPr marL="882650" lvl="3" indent="-342900">
              <a:spcAft>
                <a:spcPts val="600"/>
              </a:spcAft>
              <a:buFont typeface="Calibri" panose="020F0502020204030204" pitchFamily="34" charset="0"/>
              <a:buChar char="‒"/>
            </a:pPr>
            <a:r>
              <a:rPr lang="en-US" altLang="ko-KR" sz="1800" dirty="0"/>
              <a:t>low quantity and quality of HIV antibody titers </a:t>
            </a:r>
          </a:p>
          <a:p>
            <a:pPr marL="882650" lvl="3" indent="-342900">
              <a:spcAft>
                <a:spcPts val="600"/>
              </a:spcAft>
              <a:buFont typeface="Calibri" panose="020F0502020204030204" pitchFamily="34" charset="0"/>
              <a:buChar char="‒"/>
            </a:pPr>
            <a:r>
              <a:rPr lang="en-US" altLang="ko-KR" sz="1800" dirty="0" err="1"/>
              <a:t>qVOA</a:t>
            </a:r>
            <a:r>
              <a:rPr lang="en-US" altLang="ko-KR" sz="1800" dirty="0"/>
              <a:t> at 3 time points: virus not re-activatable using a total of 24 million resting CD4+ T cells </a:t>
            </a:r>
          </a:p>
          <a:p>
            <a:pPr marL="882650" lvl="3" indent="-342900">
              <a:spcAft>
                <a:spcPts val="600"/>
              </a:spcAft>
              <a:buFont typeface="Calibri" panose="020F0502020204030204" pitchFamily="34" charset="0"/>
              <a:buChar char="‒"/>
            </a:pPr>
            <a:r>
              <a:rPr lang="en-US" altLang="ko-KR" sz="1800" dirty="0"/>
              <a:t>Post-transplant CD4+ T cells: no expression of CCR5 and susceptible to X4- but not R5-tropic virus</a:t>
            </a:r>
            <a:endParaRPr lang="ko-KR" altLang="en-US" sz="18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Gupta PK, et al. Presented at CROI 2019; Oral abstract #29LB</a:t>
            </a:r>
            <a:endParaRPr lang="ko-KR" altLang="ko-KR" dirty="0">
              <a:solidFill>
                <a:schemeClr val="tx1"/>
              </a:solidFill>
            </a:endParaRPr>
          </a:p>
        </p:txBody>
      </p:sp>
    </p:spTree>
    <p:extLst>
      <p:ext uri="{BB962C8B-B14F-4D97-AF65-F5344CB8AC3E}">
        <p14:creationId xmlns:p14="http://schemas.microsoft.com/office/powerpoint/2010/main" val="2009863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SUSTAINED HIV-1 REMISSION FOLLOWING HOMOZYGOUS CCR5 DELTA32 ALLOGENIC HSCT</a:t>
            </a:r>
            <a:endParaRPr lang="ko-KR" altLang="en-US" dirty="0"/>
          </a:p>
        </p:txBody>
      </p:sp>
      <p:sp>
        <p:nvSpPr>
          <p:cNvPr id="3" name="Content Placeholder 2"/>
          <p:cNvSpPr>
            <a:spLocks noGrp="1"/>
          </p:cNvSpPr>
          <p:nvPr>
            <p:ph idx="1"/>
          </p:nvPr>
        </p:nvSpPr>
        <p:spPr/>
        <p:txBody>
          <a:bodyPr/>
          <a:lstStyle/>
          <a:p>
            <a:r>
              <a:rPr lang="en-US" altLang="ko-KR" dirty="0"/>
              <a:t>Course of Treatment</a:t>
            </a: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Gupta PK, et al. Presented at CROI 2019; Oral abstract #29LB</a:t>
            </a:r>
            <a:endParaRPr lang="ko-KR" altLang="ko-KR" dirty="0">
              <a:solidFill>
                <a:schemeClr val="tx1"/>
              </a:solidFill>
            </a:endParaRP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719147"/>
            <a:ext cx="7335648" cy="444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10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1784"/>
            <a:ext cx="8784976" cy="998984"/>
          </a:xfrm>
        </p:spPr>
        <p:txBody>
          <a:bodyPr/>
          <a:lstStyle/>
          <a:p>
            <a:pPr algn="l"/>
            <a:r>
              <a:rPr lang="en-US" altLang="ko-KR" dirty="0"/>
              <a:t>FLAIR: Efficacy at </a:t>
            </a:r>
            <a:r>
              <a:rPr lang="en-US" altLang="ko-KR" dirty="0" err="1"/>
              <a:t>Wk</a:t>
            </a:r>
            <a:r>
              <a:rPr lang="en-US" altLang="ko-KR" dirty="0"/>
              <a:t> 48</a:t>
            </a:r>
            <a:endParaRPr lang="ko-KR" altLang="en-US" dirty="0"/>
          </a:p>
        </p:txBody>
      </p:sp>
      <p:sp>
        <p:nvSpPr>
          <p:cNvPr id="7"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Orkin</a:t>
            </a:r>
            <a:r>
              <a:rPr lang="en-US" altLang="ko-KR" dirty="0">
                <a:solidFill>
                  <a:schemeClr val="tx1"/>
                </a:solidFill>
              </a:rPr>
              <a:t> C, et al. Presented at CROI 2019; Oral abstract #140LB.                                                                                                            </a:t>
            </a:r>
            <a:r>
              <a:rPr lang="en-US" altLang="ko-KR" dirty="0" err="1">
                <a:solidFill>
                  <a:schemeClr val="tx1"/>
                </a:solidFill>
              </a:rPr>
              <a:t>Slidecredit:clinicaloptions.com</a:t>
            </a:r>
            <a:r>
              <a:rPr lang="en-US" altLang="ko-KR" dirty="0">
                <a:solidFill>
                  <a:schemeClr val="tx1"/>
                </a:solidFill>
              </a:rPr>
              <a:t> </a:t>
            </a:r>
            <a:endParaRPr lang="ko-KR" altLang="ko-KR" dirty="0">
              <a:solidFill>
                <a:schemeClr val="tx1"/>
              </a:solidFill>
            </a:endParaRPr>
          </a:p>
        </p:txBody>
      </p:sp>
      <p:grpSp>
        <p:nvGrpSpPr>
          <p:cNvPr id="8" name="Group 7"/>
          <p:cNvGrpSpPr/>
          <p:nvPr/>
        </p:nvGrpSpPr>
        <p:grpSpPr>
          <a:xfrm>
            <a:off x="109009" y="1412775"/>
            <a:ext cx="8946922" cy="4309617"/>
            <a:chOff x="578820" y="1328948"/>
            <a:chExt cx="11707181" cy="5308266"/>
          </a:xfrm>
        </p:grpSpPr>
        <p:sp>
          <p:nvSpPr>
            <p:cNvPr id="11" name="Content Placeholder 1">
              <a:extLst>
                <a:ext uri="{FF2B5EF4-FFF2-40B4-BE49-F238E27FC236}">
                  <a16:creationId xmlns:a16="http://schemas.microsoft.com/office/drawing/2014/main" id="{561C59F9-CE84-4E21-B207-B35848EC79B1}"/>
                </a:ext>
              </a:extLst>
            </p:cNvPr>
            <p:cNvSpPr txBox="1">
              <a:spLocks/>
            </p:cNvSpPr>
            <p:nvPr/>
          </p:nvSpPr>
          <p:spPr>
            <a:xfrm>
              <a:off x="7585439" y="3697181"/>
              <a:ext cx="2513617" cy="305508"/>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latinLnBrk="0">
                <a:buClr>
                  <a:srgbClr val="C00000"/>
                </a:buClr>
                <a:buFont typeface="Arial" charset="0"/>
                <a:buNone/>
                <a:defRPr/>
              </a:pPr>
              <a:r>
                <a:rPr lang="en-US" sz="1100" b="1" kern="0" dirty="0">
                  <a:solidFill>
                    <a:srgbClr val="000000"/>
                  </a:solidFill>
                  <a:latin typeface="Calibri" panose="020F0502020204030204" pitchFamily="34" charset="0"/>
                </a:rPr>
                <a:t>Difference (%)</a:t>
              </a:r>
            </a:p>
          </p:txBody>
        </p:sp>
        <p:sp>
          <p:nvSpPr>
            <p:cNvPr id="12" name="Content Placeholder 1">
              <a:extLst>
                <a:ext uri="{FF2B5EF4-FFF2-40B4-BE49-F238E27FC236}">
                  <a16:creationId xmlns:a16="http://schemas.microsoft.com/office/drawing/2014/main" id="{376025CF-10D2-46AD-B0A4-FDB241C1D1A8}"/>
                </a:ext>
              </a:extLst>
            </p:cNvPr>
            <p:cNvSpPr txBox="1">
              <a:spLocks/>
            </p:cNvSpPr>
            <p:nvPr/>
          </p:nvSpPr>
          <p:spPr>
            <a:xfrm>
              <a:off x="7540741" y="6044234"/>
              <a:ext cx="2603013" cy="265126"/>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latinLnBrk="0">
                <a:buClr>
                  <a:srgbClr val="C00000"/>
                </a:buClr>
                <a:buFont typeface="Arial" charset="0"/>
                <a:buNone/>
                <a:defRPr/>
              </a:pPr>
              <a:r>
                <a:rPr lang="en-US" sz="1100" b="1" kern="0" dirty="0">
                  <a:solidFill>
                    <a:srgbClr val="000000"/>
                  </a:solidFill>
                  <a:latin typeface="Calibri" panose="020F0502020204030204" pitchFamily="34" charset="0"/>
                </a:rPr>
                <a:t>Difference (%)</a:t>
              </a:r>
            </a:p>
          </p:txBody>
        </p:sp>
        <p:sp>
          <p:nvSpPr>
            <p:cNvPr id="13" name="Content Placeholder 12">
              <a:extLst>
                <a:ext uri="{FF2B5EF4-FFF2-40B4-BE49-F238E27FC236}">
                  <a16:creationId xmlns:a16="http://schemas.microsoft.com/office/drawing/2014/main" id="{CAF82167-3459-4B7D-99DF-A9EB6EAB64AA}"/>
                </a:ext>
              </a:extLst>
            </p:cNvPr>
            <p:cNvSpPr txBox="1">
              <a:spLocks/>
            </p:cNvSpPr>
            <p:nvPr/>
          </p:nvSpPr>
          <p:spPr bwMode="auto">
            <a:xfrm>
              <a:off x="601820" y="5546283"/>
              <a:ext cx="5309278" cy="64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R="0" lvl="0" indent="-160338"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Confirmed VF: n = 3 per arm; emergent NNRTI + INSTI resistance in all CAB + RPV failures (all HIV-1 subtype A1), no resistance in DTG/ABC/3TC failures</a:t>
              </a:r>
              <a:endParaRPr kumimoji="0" lang="en-GB" alt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 name="TextBox 13">
              <a:extLst>
                <a:ext uri="{FF2B5EF4-FFF2-40B4-BE49-F238E27FC236}">
                  <a16:creationId xmlns:a16="http://schemas.microsoft.com/office/drawing/2014/main" id="{32FB144F-07FE-40A8-9ECE-BFECC0BC19D3}"/>
                </a:ext>
              </a:extLst>
            </p:cNvPr>
            <p:cNvSpPr txBox="1"/>
            <p:nvPr/>
          </p:nvSpPr>
          <p:spPr bwMode="auto">
            <a:xfrm rot="16200000">
              <a:off x="-244343" y="2921208"/>
              <a:ext cx="2041136" cy="39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latinLnBrk="0" hangingPunct="0">
                <a:spcBef>
                  <a:spcPct val="50000"/>
                </a:spcBef>
                <a:spcAft>
                  <a:spcPct val="0"/>
                </a:spcAft>
              </a:pPr>
              <a:r>
                <a:rPr lang="en-US" sz="1400" b="1" dirty="0">
                  <a:solidFill>
                    <a:srgbClr val="000000"/>
                  </a:solidFill>
                  <a:cs typeface="Arial" panose="020B0604020202020204" pitchFamily="34" charset="0"/>
                </a:rPr>
                <a:t>Patients (%)</a:t>
              </a:r>
            </a:p>
          </p:txBody>
        </p:sp>
        <p:cxnSp>
          <p:nvCxnSpPr>
            <p:cNvPr id="15" name="Straight Connector 14">
              <a:extLst>
                <a:ext uri="{FF2B5EF4-FFF2-40B4-BE49-F238E27FC236}">
                  <a16:creationId xmlns:a16="http://schemas.microsoft.com/office/drawing/2014/main" id="{8640F1FA-52D5-41A3-AE06-33B41BA62837}"/>
                </a:ext>
              </a:extLst>
            </p:cNvPr>
            <p:cNvCxnSpPr/>
            <p:nvPr/>
          </p:nvCxnSpPr>
          <p:spPr bwMode="auto">
            <a:xfrm>
              <a:off x="1362439" y="238972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3441504-6062-463B-9404-A8C5162DC500}"/>
                </a:ext>
              </a:extLst>
            </p:cNvPr>
            <p:cNvCxnSpPr/>
            <p:nvPr/>
          </p:nvCxnSpPr>
          <p:spPr bwMode="auto">
            <a:xfrm>
              <a:off x="1362439" y="1840068"/>
              <a:ext cx="87682" cy="0"/>
            </a:xfrm>
            <a:prstGeom prst="line">
              <a:avLst/>
            </a:prstGeom>
            <a:noFill/>
            <a:ln w="28575" cap="flat" cmpd="sng" algn="ctr">
              <a:solidFill>
                <a:srgbClr val="000000"/>
              </a:solidFill>
              <a:prstDash val="solid"/>
              <a:round/>
              <a:headEnd type="none" w="med" len="med"/>
              <a:tailEnd type="none" w="med" len="med"/>
            </a:ln>
            <a:effectLst/>
          </p:spPr>
        </p:cxnSp>
        <p:grpSp>
          <p:nvGrpSpPr>
            <p:cNvPr id="17" name="Group 16">
              <a:extLst>
                <a:ext uri="{FF2B5EF4-FFF2-40B4-BE49-F238E27FC236}">
                  <a16:creationId xmlns:a16="http://schemas.microsoft.com/office/drawing/2014/main" id="{60599B80-3B6D-41FF-923F-D2BC7AA6369D}"/>
                </a:ext>
              </a:extLst>
            </p:cNvPr>
            <p:cNvGrpSpPr/>
            <p:nvPr/>
          </p:nvGrpSpPr>
          <p:grpSpPr>
            <a:xfrm>
              <a:off x="1362439" y="2939372"/>
              <a:ext cx="87682" cy="549652"/>
              <a:chOff x="1514839" y="2358228"/>
              <a:chExt cx="87682" cy="549652"/>
            </a:xfrm>
          </p:grpSpPr>
          <p:cxnSp>
            <p:nvCxnSpPr>
              <p:cNvPr id="132" name="Straight Connector 131">
                <a:extLst>
                  <a:ext uri="{FF2B5EF4-FFF2-40B4-BE49-F238E27FC236}">
                    <a16:creationId xmlns:a16="http://schemas.microsoft.com/office/drawing/2014/main" id="{305F4D1E-5420-4231-8840-E1DB1848BE44}"/>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8692792-18A3-4D4A-BCAE-0FF70DA3B563}"/>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11D9977F-AF81-436A-B823-E01E8A7C6482}"/>
                </a:ext>
              </a:extLst>
            </p:cNvPr>
            <p:cNvGrpSpPr/>
            <p:nvPr/>
          </p:nvGrpSpPr>
          <p:grpSpPr>
            <a:xfrm>
              <a:off x="1362439" y="4037424"/>
              <a:ext cx="87682" cy="549652"/>
              <a:chOff x="1514839" y="2358228"/>
              <a:chExt cx="87682" cy="549652"/>
            </a:xfrm>
          </p:grpSpPr>
          <p:cxnSp>
            <p:nvCxnSpPr>
              <p:cNvPr id="130" name="Straight Connector 129">
                <a:extLst>
                  <a:ext uri="{FF2B5EF4-FFF2-40B4-BE49-F238E27FC236}">
                    <a16:creationId xmlns:a16="http://schemas.microsoft.com/office/drawing/2014/main" id="{0EBC0B85-711E-4CBA-B217-21F329AD3979}"/>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673755B-07C4-4FCB-B0E8-9EE236FA9F89}"/>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id="{BBBF43CC-5013-47FD-9DD9-2C652548BB76}"/>
                </a:ext>
              </a:extLst>
            </p:cNvPr>
            <p:cNvGrpSpPr/>
            <p:nvPr/>
          </p:nvGrpSpPr>
          <p:grpSpPr>
            <a:xfrm rot="5400000">
              <a:off x="2013925" y="4007294"/>
              <a:ext cx="97855" cy="1247960"/>
              <a:chOff x="1514839" y="2358228"/>
              <a:chExt cx="87682" cy="549652"/>
            </a:xfrm>
          </p:grpSpPr>
          <p:cxnSp>
            <p:nvCxnSpPr>
              <p:cNvPr id="128" name="Straight Connector 127">
                <a:extLst>
                  <a:ext uri="{FF2B5EF4-FFF2-40B4-BE49-F238E27FC236}">
                    <a16:creationId xmlns:a16="http://schemas.microsoft.com/office/drawing/2014/main" id="{0FD760BA-F5EA-4E9D-8A0F-D46BFA8764B2}"/>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AB1DAAD0-7BBE-43B3-9ACC-41738AD26246}"/>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3F598892-DE9D-4C9D-B736-A9D4424087F8}"/>
                </a:ext>
              </a:extLst>
            </p:cNvPr>
            <p:cNvGrpSpPr/>
            <p:nvPr/>
          </p:nvGrpSpPr>
          <p:grpSpPr>
            <a:xfrm rot="5400000">
              <a:off x="4500617" y="4003636"/>
              <a:ext cx="97855" cy="1247960"/>
              <a:chOff x="1514839" y="2358228"/>
              <a:chExt cx="87682" cy="549652"/>
            </a:xfrm>
          </p:grpSpPr>
          <p:cxnSp>
            <p:nvCxnSpPr>
              <p:cNvPr id="126" name="Straight Connector 125">
                <a:extLst>
                  <a:ext uri="{FF2B5EF4-FFF2-40B4-BE49-F238E27FC236}">
                    <a16:creationId xmlns:a16="http://schemas.microsoft.com/office/drawing/2014/main" id="{754E093F-C0F8-4559-97FF-D22839DC4F48}"/>
                  </a:ext>
                </a:extLst>
              </p:cNvPr>
              <p:cNvCxnSpPr/>
              <p:nvPr/>
            </p:nvCxnSpPr>
            <p:spPr bwMode="auto">
              <a:xfrm>
                <a:off x="1514839" y="2907880"/>
                <a:ext cx="87682" cy="0"/>
              </a:xfrm>
              <a:prstGeom prst="line">
                <a:avLst/>
              </a:prstGeom>
              <a:noFill/>
              <a:ln w="28575" cap="flat" cmpd="sng" algn="ctr">
                <a:solidFill>
                  <a:srgbClr val="000000"/>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5E607945-6F67-4967-AF90-A4EFD9CE88D3}"/>
                  </a:ext>
                </a:extLst>
              </p:cNvPr>
              <p:cNvCxnSpPr/>
              <p:nvPr/>
            </p:nvCxnSpPr>
            <p:spPr bwMode="auto">
              <a:xfrm>
                <a:off x="1514839" y="2358228"/>
                <a:ext cx="87682" cy="0"/>
              </a:xfrm>
              <a:prstGeom prst="line">
                <a:avLst/>
              </a:prstGeom>
              <a:noFill/>
              <a:ln w="28575" cap="flat" cmpd="sng" algn="ctr">
                <a:solidFill>
                  <a:srgbClr val="000000"/>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6BEE1C72-1E7A-43E1-B932-5047AEE18560}"/>
                </a:ext>
              </a:extLst>
            </p:cNvPr>
            <p:cNvSpPr txBox="1"/>
            <p:nvPr/>
          </p:nvSpPr>
          <p:spPr bwMode="auto">
            <a:xfrm>
              <a:off x="867118" y="1660133"/>
              <a:ext cx="539161"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Arial" panose="020B0604020202020204" pitchFamily="34" charset="0"/>
                </a:rPr>
                <a:t>100</a:t>
              </a:r>
            </a:p>
          </p:txBody>
        </p:sp>
        <p:sp>
          <p:nvSpPr>
            <p:cNvPr id="22" name="TextBox 21">
              <a:extLst>
                <a:ext uri="{FF2B5EF4-FFF2-40B4-BE49-F238E27FC236}">
                  <a16:creationId xmlns:a16="http://schemas.microsoft.com/office/drawing/2014/main" id="{CD29F4DA-E805-42CD-B0AE-FE2AB073A336}"/>
                </a:ext>
              </a:extLst>
            </p:cNvPr>
            <p:cNvSpPr txBox="1"/>
            <p:nvPr/>
          </p:nvSpPr>
          <p:spPr bwMode="auto">
            <a:xfrm>
              <a:off x="982877" y="2199403"/>
              <a:ext cx="438402"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Arial" panose="020B0604020202020204" pitchFamily="34" charset="0"/>
                </a:rPr>
                <a:t>80</a:t>
              </a:r>
            </a:p>
          </p:txBody>
        </p:sp>
        <p:sp>
          <p:nvSpPr>
            <p:cNvPr id="23" name="TextBox 22">
              <a:extLst>
                <a:ext uri="{FF2B5EF4-FFF2-40B4-BE49-F238E27FC236}">
                  <a16:creationId xmlns:a16="http://schemas.microsoft.com/office/drawing/2014/main" id="{EB4354E1-2BD6-442A-BD73-663BDA9E5404}"/>
                </a:ext>
              </a:extLst>
            </p:cNvPr>
            <p:cNvSpPr txBox="1"/>
            <p:nvPr/>
          </p:nvSpPr>
          <p:spPr bwMode="auto">
            <a:xfrm>
              <a:off x="985842" y="3297456"/>
              <a:ext cx="438402"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Arial" panose="020B0604020202020204" pitchFamily="34" charset="0"/>
                </a:rPr>
                <a:t>40</a:t>
              </a:r>
            </a:p>
          </p:txBody>
        </p:sp>
        <p:sp>
          <p:nvSpPr>
            <p:cNvPr id="24" name="TextBox 23">
              <a:extLst>
                <a:ext uri="{FF2B5EF4-FFF2-40B4-BE49-F238E27FC236}">
                  <a16:creationId xmlns:a16="http://schemas.microsoft.com/office/drawing/2014/main" id="{8370E1D0-04A4-4C3D-B6AA-F0DC19D62976}"/>
                </a:ext>
              </a:extLst>
            </p:cNvPr>
            <p:cNvSpPr txBox="1"/>
            <p:nvPr/>
          </p:nvSpPr>
          <p:spPr bwMode="auto">
            <a:xfrm>
              <a:off x="980989" y="2757978"/>
              <a:ext cx="438402"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Arial" panose="020B0604020202020204" pitchFamily="34" charset="0"/>
                </a:rPr>
                <a:t>60</a:t>
              </a:r>
            </a:p>
          </p:txBody>
        </p:sp>
        <p:sp>
          <p:nvSpPr>
            <p:cNvPr id="25" name="TextBox 24">
              <a:extLst>
                <a:ext uri="{FF2B5EF4-FFF2-40B4-BE49-F238E27FC236}">
                  <a16:creationId xmlns:a16="http://schemas.microsoft.com/office/drawing/2014/main" id="{5C48C9D6-CAE1-4E29-9A7C-A4906E817231}"/>
                </a:ext>
              </a:extLst>
            </p:cNvPr>
            <p:cNvSpPr txBox="1"/>
            <p:nvPr/>
          </p:nvSpPr>
          <p:spPr bwMode="auto">
            <a:xfrm>
              <a:off x="989469" y="3847107"/>
              <a:ext cx="438402"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Arial" panose="020B0604020202020204" pitchFamily="34" charset="0"/>
                </a:rPr>
                <a:t>20</a:t>
              </a:r>
            </a:p>
          </p:txBody>
        </p:sp>
        <p:sp>
          <p:nvSpPr>
            <p:cNvPr id="26" name="TextBox 25">
              <a:extLst>
                <a:ext uri="{FF2B5EF4-FFF2-40B4-BE49-F238E27FC236}">
                  <a16:creationId xmlns:a16="http://schemas.microsoft.com/office/drawing/2014/main" id="{23BF9284-D60E-41AD-80D8-FF117B8AD18B}"/>
                </a:ext>
              </a:extLst>
            </p:cNvPr>
            <p:cNvSpPr txBox="1"/>
            <p:nvPr/>
          </p:nvSpPr>
          <p:spPr bwMode="auto">
            <a:xfrm>
              <a:off x="1086599" y="4408013"/>
              <a:ext cx="337645"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eaLnBrk="0" fontAlgn="base" latinLnBrk="0" hangingPunct="0">
                <a:spcBef>
                  <a:spcPct val="50000"/>
                </a:spcBef>
                <a:spcAft>
                  <a:spcPct val="0"/>
                </a:spcAft>
              </a:pPr>
              <a:r>
                <a:rPr lang="en-US" sz="1200" dirty="0">
                  <a:solidFill>
                    <a:srgbClr val="000000"/>
                  </a:solidFill>
                  <a:cs typeface="Arial" panose="020B0604020202020204" pitchFamily="34" charset="0"/>
                </a:rPr>
                <a:t>0</a:t>
              </a:r>
            </a:p>
          </p:txBody>
        </p:sp>
        <p:sp>
          <p:nvSpPr>
            <p:cNvPr id="27" name="Rectangle 26">
              <a:extLst>
                <a:ext uri="{FF2B5EF4-FFF2-40B4-BE49-F238E27FC236}">
                  <a16:creationId xmlns:a16="http://schemas.microsoft.com/office/drawing/2014/main" id="{463A1D94-A0F8-4B2F-8998-0AFC0428E48E}"/>
                </a:ext>
              </a:extLst>
            </p:cNvPr>
            <p:cNvSpPr/>
            <p:nvPr/>
          </p:nvSpPr>
          <p:spPr bwMode="auto">
            <a:xfrm>
              <a:off x="1593115" y="4530677"/>
              <a:ext cx="457200" cy="6362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8" name="Rectangle 27">
              <a:extLst>
                <a:ext uri="{FF2B5EF4-FFF2-40B4-BE49-F238E27FC236}">
                  <a16:creationId xmlns:a16="http://schemas.microsoft.com/office/drawing/2014/main" id="{E3BD6404-8C09-4094-B19A-4F19B8385077}"/>
                </a:ext>
              </a:extLst>
            </p:cNvPr>
            <p:cNvSpPr/>
            <p:nvPr/>
          </p:nvSpPr>
          <p:spPr bwMode="auto">
            <a:xfrm flipV="1">
              <a:off x="2065294" y="4517721"/>
              <a:ext cx="457200" cy="74201"/>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9" name="Rectangle 28">
              <a:extLst>
                <a:ext uri="{FF2B5EF4-FFF2-40B4-BE49-F238E27FC236}">
                  <a16:creationId xmlns:a16="http://schemas.microsoft.com/office/drawing/2014/main" id="{6AB904FB-6E9D-4F66-9F4E-29E07FE21649}"/>
                </a:ext>
              </a:extLst>
            </p:cNvPr>
            <p:cNvSpPr/>
            <p:nvPr/>
          </p:nvSpPr>
          <p:spPr bwMode="auto">
            <a:xfrm>
              <a:off x="2832686" y="2011006"/>
              <a:ext cx="457200" cy="2567682"/>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0" name="Rectangle 29">
              <a:extLst>
                <a:ext uri="{FF2B5EF4-FFF2-40B4-BE49-F238E27FC236}">
                  <a16:creationId xmlns:a16="http://schemas.microsoft.com/office/drawing/2014/main" id="{B1E4FF27-D07E-4C49-BF2E-B0A09198FFBD}"/>
                </a:ext>
              </a:extLst>
            </p:cNvPr>
            <p:cNvSpPr/>
            <p:nvPr/>
          </p:nvSpPr>
          <p:spPr bwMode="auto">
            <a:xfrm>
              <a:off x="4080213" y="4467656"/>
              <a:ext cx="457200" cy="11942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1" name="Rectangle 30">
              <a:extLst>
                <a:ext uri="{FF2B5EF4-FFF2-40B4-BE49-F238E27FC236}">
                  <a16:creationId xmlns:a16="http://schemas.microsoft.com/office/drawing/2014/main" id="{AF6B9473-3CE4-4BD7-A972-C4A60386AC15}"/>
                </a:ext>
              </a:extLst>
            </p:cNvPr>
            <p:cNvSpPr/>
            <p:nvPr/>
          </p:nvSpPr>
          <p:spPr bwMode="auto">
            <a:xfrm>
              <a:off x="4569326" y="4467656"/>
              <a:ext cx="457200" cy="127692"/>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2" name="TextBox 63">
              <a:extLst>
                <a:ext uri="{FF2B5EF4-FFF2-40B4-BE49-F238E27FC236}">
                  <a16:creationId xmlns:a16="http://schemas.microsoft.com/office/drawing/2014/main" id="{792B5CE2-BC5C-47AA-8570-FEAFFD120B97}"/>
                </a:ext>
              </a:extLst>
            </p:cNvPr>
            <p:cNvSpPr txBox="1"/>
            <p:nvPr/>
          </p:nvSpPr>
          <p:spPr>
            <a:xfrm>
              <a:off x="1335634" y="4633482"/>
              <a:ext cx="1444177" cy="6255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mn-cs"/>
                </a:rPr>
                <a:t>Virologic Nonresponse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mn-cs"/>
                </a:rPr>
                <a:t>(≥ 50 c/mL)</a:t>
              </a:r>
            </a:p>
          </p:txBody>
        </p:sp>
        <p:sp>
          <p:nvSpPr>
            <p:cNvPr id="33" name="TextBox 64">
              <a:extLst>
                <a:ext uri="{FF2B5EF4-FFF2-40B4-BE49-F238E27FC236}">
                  <a16:creationId xmlns:a16="http://schemas.microsoft.com/office/drawing/2014/main" id="{AFCCE971-62D4-4982-8864-C3F661EADEF3}"/>
                </a:ext>
              </a:extLst>
            </p:cNvPr>
            <p:cNvSpPr txBox="1"/>
            <p:nvPr/>
          </p:nvSpPr>
          <p:spPr>
            <a:xfrm>
              <a:off x="2676249" y="4633482"/>
              <a:ext cx="1289059" cy="61542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mn-cs"/>
                </a:rPr>
                <a:t>Virologic Success </a:t>
              </a:r>
              <a:br>
                <a:rPr kumimoji="0" lang="en-US" b="1" i="0" u="none" strike="noStrike" kern="0" cap="none" spc="0" normalizeH="0" baseline="0" noProof="0" dirty="0">
                  <a:ln>
                    <a:noFill/>
                  </a:ln>
                  <a:solidFill>
                    <a:srgbClr val="000000"/>
                  </a:solidFill>
                  <a:effectLst/>
                  <a:uLnTx/>
                  <a:uFillTx/>
                  <a:latin typeface="Arial"/>
                  <a:ea typeface="+mn-ea"/>
                  <a:cs typeface="+mn-cs"/>
                </a:rPr>
              </a:br>
              <a:r>
                <a:rPr kumimoji="0" lang="en-US" b="1" i="0" u="none" strike="noStrike" kern="0" cap="none" spc="0" normalizeH="0" baseline="0" noProof="0" dirty="0">
                  <a:ln>
                    <a:noFill/>
                  </a:ln>
                  <a:solidFill>
                    <a:srgbClr val="000000"/>
                  </a:solidFill>
                  <a:effectLst/>
                  <a:uLnTx/>
                  <a:uFillTx/>
                  <a:latin typeface="Arial"/>
                  <a:ea typeface="+mn-ea"/>
                  <a:cs typeface="+mn-cs"/>
                </a:rPr>
                <a:t>(&lt; 50 c/mL)</a:t>
              </a:r>
            </a:p>
          </p:txBody>
        </p:sp>
        <p:sp>
          <p:nvSpPr>
            <p:cNvPr id="34" name="TextBox 65">
              <a:extLst>
                <a:ext uri="{FF2B5EF4-FFF2-40B4-BE49-F238E27FC236}">
                  <a16:creationId xmlns:a16="http://schemas.microsoft.com/office/drawing/2014/main" id="{62D6C8F2-EAD6-406F-A1B3-8C0ABCEFC78E}"/>
                </a:ext>
              </a:extLst>
            </p:cNvPr>
            <p:cNvSpPr txBox="1"/>
            <p:nvPr/>
          </p:nvSpPr>
          <p:spPr>
            <a:xfrm>
              <a:off x="3981781" y="4633482"/>
              <a:ext cx="1146505" cy="41028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mn-cs"/>
                </a:rPr>
                <a:t>No Virologic Data</a:t>
              </a:r>
            </a:p>
          </p:txBody>
        </p:sp>
        <p:sp>
          <p:nvSpPr>
            <p:cNvPr id="35" name="Freeform: Shape 108">
              <a:extLst>
                <a:ext uri="{FF2B5EF4-FFF2-40B4-BE49-F238E27FC236}">
                  <a16:creationId xmlns:a16="http://schemas.microsoft.com/office/drawing/2014/main" id="{C91105B5-ECE5-4CFB-A0D7-9ABBE5E6CF81}"/>
                </a:ext>
              </a:extLst>
            </p:cNvPr>
            <p:cNvSpPr/>
            <p:nvPr/>
          </p:nvSpPr>
          <p:spPr bwMode="auto">
            <a:xfrm>
              <a:off x="1443638" y="1836390"/>
              <a:ext cx="3745282" cy="2749463"/>
            </a:xfrm>
            <a:custGeom>
              <a:avLst/>
              <a:gdLst>
                <a:gd name="connsiteX0" fmla="*/ 0 w 3745282"/>
                <a:gd name="connsiteY0" fmla="*/ 0 h 2749463"/>
                <a:gd name="connsiteX1" fmla="*/ 0 w 3745282"/>
                <a:gd name="connsiteY1" fmla="*/ 2749463 h 2749463"/>
                <a:gd name="connsiteX2" fmla="*/ 3745282 w 3745282"/>
                <a:gd name="connsiteY2" fmla="*/ 2749463 h 2749463"/>
              </a:gdLst>
              <a:ahLst/>
              <a:cxnLst>
                <a:cxn ang="0">
                  <a:pos x="connsiteX0" y="connsiteY0"/>
                </a:cxn>
                <a:cxn ang="0">
                  <a:pos x="connsiteX1" y="connsiteY1"/>
                </a:cxn>
                <a:cxn ang="0">
                  <a:pos x="connsiteX2" y="connsiteY2"/>
                </a:cxn>
              </a:cxnLst>
              <a:rect l="l" t="t" r="r" b="b"/>
              <a:pathLst>
                <a:path w="3745282" h="2749463">
                  <a:moveTo>
                    <a:pt x="0" y="0"/>
                  </a:moveTo>
                  <a:lnTo>
                    <a:pt x="0" y="2749463"/>
                  </a:lnTo>
                  <a:lnTo>
                    <a:pt x="3745282" y="2749463"/>
                  </a:lnTo>
                </a:path>
              </a:pathLst>
            </a:custGeom>
            <a:noFill/>
            <a:ln w="28575">
              <a:solidFill>
                <a:srgbClr val="000000"/>
              </a:solid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id="{374C84EF-63DC-4E42-9F57-1D903AC55AC2}"/>
                </a:ext>
              </a:extLst>
            </p:cNvPr>
            <p:cNvSpPr txBox="1"/>
            <p:nvPr/>
          </p:nvSpPr>
          <p:spPr bwMode="auto">
            <a:xfrm>
              <a:off x="1529837" y="4237835"/>
              <a:ext cx="533567" cy="33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200" b="1" dirty="0">
                  <a:solidFill>
                    <a:srgbClr val="000000"/>
                  </a:solidFill>
                  <a:cs typeface="Arial" panose="020B0604020202020204" pitchFamily="34" charset="0"/>
                </a:rPr>
                <a:t>2.1</a:t>
              </a:r>
            </a:p>
          </p:txBody>
        </p:sp>
        <p:sp>
          <p:nvSpPr>
            <p:cNvPr id="37" name="TextBox 36">
              <a:extLst>
                <a:ext uri="{FF2B5EF4-FFF2-40B4-BE49-F238E27FC236}">
                  <a16:creationId xmlns:a16="http://schemas.microsoft.com/office/drawing/2014/main" id="{61BB249F-4A31-4E8D-A479-F388C219C845}"/>
                </a:ext>
              </a:extLst>
            </p:cNvPr>
            <p:cNvSpPr txBox="1"/>
            <p:nvPr/>
          </p:nvSpPr>
          <p:spPr bwMode="auto">
            <a:xfrm>
              <a:off x="2043781" y="4218786"/>
              <a:ext cx="512988" cy="33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eaLnBrk="0" fontAlgn="base" latinLnBrk="0" hangingPunct="0">
                <a:spcBef>
                  <a:spcPct val="50000"/>
                </a:spcBef>
                <a:spcAft>
                  <a:spcPct val="0"/>
                </a:spcAft>
              </a:pPr>
              <a:r>
                <a:rPr lang="en-US" sz="1200" b="1" dirty="0">
                  <a:solidFill>
                    <a:srgbClr val="000000"/>
                  </a:solidFill>
                  <a:cs typeface="Arial" panose="020B0604020202020204" pitchFamily="34" charset="0"/>
                </a:rPr>
                <a:t>2.5</a:t>
              </a:r>
            </a:p>
          </p:txBody>
        </p:sp>
        <p:sp>
          <p:nvSpPr>
            <p:cNvPr id="38" name="TextBox 37">
              <a:extLst>
                <a:ext uri="{FF2B5EF4-FFF2-40B4-BE49-F238E27FC236}">
                  <a16:creationId xmlns:a16="http://schemas.microsoft.com/office/drawing/2014/main" id="{8F428B48-615C-4403-826B-15AF0928D656}"/>
                </a:ext>
              </a:extLst>
            </p:cNvPr>
            <p:cNvSpPr txBox="1"/>
            <p:nvPr/>
          </p:nvSpPr>
          <p:spPr bwMode="auto">
            <a:xfrm>
              <a:off x="2774148" y="1738271"/>
              <a:ext cx="691270" cy="34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latinLnBrk="0" hangingPunct="0">
                <a:spcBef>
                  <a:spcPct val="50000"/>
                </a:spcBef>
                <a:spcAft>
                  <a:spcPct val="0"/>
                </a:spcAft>
              </a:pPr>
              <a:r>
                <a:rPr lang="en-US" sz="1200" b="1" dirty="0">
                  <a:solidFill>
                    <a:srgbClr val="000000"/>
                  </a:solidFill>
                  <a:cs typeface="Arial" panose="020B0604020202020204" pitchFamily="34" charset="0"/>
                </a:rPr>
                <a:t>93.6</a:t>
              </a:r>
            </a:p>
          </p:txBody>
        </p:sp>
        <p:sp>
          <p:nvSpPr>
            <p:cNvPr id="39" name="TextBox 38">
              <a:extLst>
                <a:ext uri="{FF2B5EF4-FFF2-40B4-BE49-F238E27FC236}">
                  <a16:creationId xmlns:a16="http://schemas.microsoft.com/office/drawing/2014/main" id="{7B009705-B4CF-430F-A1F5-4623C85AACEB}"/>
                </a:ext>
              </a:extLst>
            </p:cNvPr>
            <p:cNvSpPr txBox="1"/>
            <p:nvPr/>
          </p:nvSpPr>
          <p:spPr bwMode="auto">
            <a:xfrm>
              <a:off x="3269178" y="1749444"/>
              <a:ext cx="671245" cy="33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latinLnBrk="0" hangingPunct="0">
                <a:spcBef>
                  <a:spcPct val="50000"/>
                </a:spcBef>
                <a:spcAft>
                  <a:spcPct val="0"/>
                </a:spcAft>
              </a:pPr>
              <a:r>
                <a:rPr lang="en-US" sz="1200" b="1" dirty="0">
                  <a:solidFill>
                    <a:srgbClr val="000000"/>
                  </a:solidFill>
                  <a:cs typeface="Arial" panose="020B0604020202020204" pitchFamily="34" charset="0"/>
                </a:rPr>
                <a:t>93.3</a:t>
              </a:r>
            </a:p>
          </p:txBody>
        </p:sp>
        <p:sp>
          <p:nvSpPr>
            <p:cNvPr id="40" name="TextBox 39">
              <a:extLst>
                <a:ext uri="{FF2B5EF4-FFF2-40B4-BE49-F238E27FC236}">
                  <a16:creationId xmlns:a16="http://schemas.microsoft.com/office/drawing/2014/main" id="{534EF66B-F201-4A4E-97CC-25E26FCB8ACC}"/>
                </a:ext>
              </a:extLst>
            </p:cNvPr>
            <p:cNvSpPr txBox="1"/>
            <p:nvPr/>
          </p:nvSpPr>
          <p:spPr bwMode="auto">
            <a:xfrm>
              <a:off x="4030579" y="4187977"/>
              <a:ext cx="521957" cy="33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latinLnBrk="0" hangingPunct="0">
                <a:spcBef>
                  <a:spcPct val="50000"/>
                </a:spcBef>
                <a:spcAft>
                  <a:spcPct val="0"/>
                </a:spcAft>
              </a:pPr>
              <a:r>
                <a:rPr lang="en-US" sz="1200" b="1" dirty="0">
                  <a:solidFill>
                    <a:srgbClr val="000000"/>
                  </a:solidFill>
                  <a:cs typeface="Arial" panose="020B0604020202020204" pitchFamily="34" charset="0"/>
                </a:rPr>
                <a:t>4.2</a:t>
              </a:r>
            </a:p>
          </p:txBody>
        </p:sp>
        <p:sp>
          <p:nvSpPr>
            <p:cNvPr id="41" name="TextBox 40">
              <a:extLst>
                <a:ext uri="{FF2B5EF4-FFF2-40B4-BE49-F238E27FC236}">
                  <a16:creationId xmlns:a16="http://schemas.microsoft.com/office/drawing/2014/main" id="{8A1B1ED6-BA4D-4818-9364-9BCB1CD55FD5}"/>
                </a:ext>
              </a:extLst>
            </p:cNvPr>
            <p:cNvSpPr txBox="1"/>
            <p:nvPr/>
          </p:nvSpPr>
          <p:spPr bwMode="auto">
            <a:xfrm>
              <a:off x="4522744" y="4187977"/>
              <a:ext cx="521957" cy="33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latinLnBrk="0" hangingPunct="0">
                <a:spcBef>
                  <a:spcPct val="50000"/>
                </a:spcBef>
                <a:spcAft>
                  <a:spcPct val="0"/>
                </a:spcAft>
              </a:pPr>
              <a:r>
                <a:rPr lang="en-US" sz="1200" b="1" dirty="0">
                  <a:solidFill>
                    <a:srgbClr val="000000"/>
                  </a:solidFill>
                  <a:cs typeface="Arial" panose="020B0604020202020204" pitchFamily="34" charset="0"/>
                </a:rPr>
                <a:t>4.2</a:t>
              </a:r>
            </a:p>
          </p:txBody>
        </p:sp>
        <p:sp>
          <p:nvSpPr>
            <p:cNvPr id="42" name="TextBox 41">
              <a:extLst>
                <a:ext uri="{FF2B5EF4-FFF2-40B4-BE49-F238E27FC236}">
                  <a16:creationId xmlns:a16="http://schemas.microsoft.com/office/drawing/2014/main" id="{CE4B5DBD-420A-44A1-81A2-AB2E3B87CF7B}"/>
                </a:ext>
              </a:extLst>
            </p:cNvPr>
            <p:cNvSpPr txBox="1"/>
            <p:nvPr/>
          </p:nvSpPr>
          <p:spPr bwMode="auto">
            <a:xfrm>
              <a:off x="4239261" y="2077353"/>
              <a:ext cx="1558097" cy="111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latinLnBrk="0" hangingPunct="0">
                <a:spcBef>
                  <a:spcPct val="50000"/>
                </a:spcBef>
                <a:spcAft>
                  <a:spcPct val="0"/>
                </a:spcAft>
              </a:pPr>
              <a:r>
                <a:rPr lang="en-US" sz="1200" dirty="0">
                  <a:solidFill>
                    <a:srgbClr val="000000"/>
                  </a:solidFill>
                  <a:cs typeface="Arial" panose="020B0604020202020204" pitchFamily="34" charset="0"/>
                </a:rPr>
                <a:t>LA CAB + LA RPV</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(n = 283)</a:t>
              </a:r>
            </a:p>
            <a:p>
              <a:pPr eaLnBrk="0" fontAlgn="base" latinLnBrk="0" hangingPunct="0">
                <a:spcBef>
                  <a:spcPct val="50000"/>
                </a:spcBef>
                <a:spcAft>
                  <a:spcPct val="0"/>
                </a:spcAft>
              </a:pPr>
              <a:r>
                <a:rPr lang="en-US" sz="1200" dirty="0">
                  <a:solidFill>
                    <a:srgbClr val="000000"/>
                  </a:solidFill>
                  <a:cs typeface="Arial" panose="020B0604020202020204" pitchFamily="34" charset="0"/>
                </a:rPr>
                <a:t>DTG/ABC/3TC</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(n = 283)</a:t>
              </a:r>
            </a:p>
          </p:txBody>
        </p:sp>
        <p:grpSp>
          <p:nvGrpSpPr>
            <p:cNvPr id="43" name="Group 42">
              <a:extLst>
                <a:ext uri="{FF2B5EF4-FFF2-40B4-BE49-F238E27FC236}">
                  <a16:creationId xmlns:a16="http://schemas.microsoft.com/office/drawing/2014/main" id="{FAAFFB11-A522-49FD-8E56-B6832A284109}"/>
                </a:ext>
              </a:extLst>
            </p:cNvPr>
            <p:cNvGrpSpPr/>
            <p:nvPr/>
          </p:nvGrpSpPr>
          <p:grpSpPr>
            <a:xfrm>
              <a:off x="5767004" y="4543079"/>
              <a:ext cx="5394960" cy="1600200"/>
              <a:chOff x="6391845" y="4131599"/>
              <a:chExt cx="3379153" cy="1440484"/>
            </a:xfrm>
          </p:grpSpPr>
          <p:sp>
            <p:nvSpPr>
              <p:cNvPr id="91" name="TextBox 90">
                <a:extLst>
                  <a:ext uri="{FF2B5EF4-FFF2-40B4-BE49-F238E27FC236}">
                    <a16:creationId xmlns:a16="http://schemas.microsoft.com/office/drawing/2014/main" id="{9DF90D57-2E0B-4D49-91E5-5047281A097D}"/>
                  </a:ext>
                </a:extLst>
              </p:cNvPr>
              <p:cNvSpPr txBox="1"/>
              <p:nvPr/>
            </p:nvSpPr>
            <p:spPr>
              <a:xfrm>
                <a:off x="6391845" y="4722823"/>
                <a:ext cx="605283" cy="317288"/>
              </a:xfrm>
              <a:prstGeom prst="rect">
                <a:avLst/>
              </a:prstGeom>
              <a:noFill/>
            </p:spPr>
            <p:txBody>
              <a:bodyPr wrap="square" lIns="0" tIns="0" rIns="0" bIns="0" rtlCol="0">
                <a:spAutoFit/>
              </a:body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-10% NI</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margin</a:t>
                </a:r>
              </a:p>
            </p:txBody>
          </p:sp>
          <p:sp>
            <p:nvSpPr>
              <p:cNvPr id="92" name="Content Placeholder 1">
                <a:extLst>
                  <a:ext uri="{FF2B5EF4-FFF2-40B4-BE49-F238E27FC236}">
                    <a16:creationId xmlns:a16="http://schemas.microsoft.com/office/drawing/2014/main" id="{9CFF2E84-C928-8D4A-B381-38CF75E52C19}"/>
                  </a:ext>
                </a:extLst>
              </p:cNvPr>
              <p:cNvSpPr txBox="1">
                <a:spLocks/>
              </p:cNvSpPr>
              <p:nvPr/>
            </p:nvSpPr>
            <p:spPr>
              <a:xfrm>
                <a:off x="7085147" y="5328094"/>
                <a:ext cx="2298962" cy="243989"/>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marR="0" lvl="0" indent="0" algn="ctr" defTabSz="914400" rtl="0" eaLnBrk="0" fontAlgn="base" latinLnBrk="0" hangingPunct="0">
                  <a:lnSpc>
                    <a:spcPct val="100000"/>
                  </a:lnSpc>
                  <a:spcBef>
                    <a:spcPct val="0"/>
                  </a:spcBef>
                  <a:spcAft>
                    <a:spcPts val="500"/>
                  </a:spcAft>
                  <a:buClr>
                    <a:srgbClr val="C00000"/>
                  </a:buClr>
                  <a:buSzPct val="115000"/>
                  <a:buFont typeface="Arial" charset="0"/>
                  <a:buNone/>
                  <a:tabLst/>
                  <a:defRPr/>
                </a:pPr>
                <a:r>
                  <a:rPr kumimoji="0" lang="en-US" sz="7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Difference (%)</a:t>
                </a:r>
              </a:p>
            </p:txBody>
          </p:sp>
          <p:cxnSp>
            <p:nvCxnSpPr>
              <p:cNvPr id="93" name="Straight Connector 92">
                <a:extLst>
                  <a:ext uri="{FF2B5EF4-FFF2-40B4-BE49-F238E27FC236}">
                    <a16:creationId xmlns:a16="http://schemas.microsoft.com/office/drawing/2014/main" id="{1E736B41-1B6B-9743-AFA2-AA9F965603BB}"/>
                  </a:ext>
                </a:extLst>
              </p:cNvPr>
              <p:cNvCxnSpPr>
                <a:cxnSpLocks/>
              </p:cNvCxnSpPr>
              <p:nvPr/>
            </p:nvCxnSpPr>
            <p:spPr bwMode="auto">
              <a:xfrm>
                <a:off x="7059692" y="4450967"/>
                <a:ext cx="0" cy="864290"/>
              </a:xfrm>
              <a:prstGeom prst="line">
                <a:avLst/>
              </a:prstGeom>
              <a:noFill/>
              <a:ln w="19050" cap="flat" cmpd="sng" algn="ctr">
                <a:solidFill>
                  <a:srgbClr val="000000"/>
                </a:solidFill>
                <a:prstDash val="sysDash"/>
              </a:ln>
              <a:effectLst/>
            </p:spPr>
          </p:cxnSp>
          <p:sp>
            <p:nvSpPr>
              <p:cNvPr id="94" name="TextBox 93">
                <a:extLst>
                  <a:ext uri="{FF2B5EF4-FFF2-40B4-BE49-F238E27FC236}">
                    <a16:creationId xmlns:a16="http://schemas.microsoft.com/office/drawing/2014/main" id="{CE8AA10E-7312-4F77-AB41-8E109A799F54}"/>
                  </a:ext>
                </a:extLst>
              </p:cNvPr>
              <p:cNvSpPr txBox="1"/>
              <p:nvPr/>
            </p:nvSpPr>
            <p:spPr>
              <a:xfrm>
                <a:off x="7644688" y="4756714"/>
                <a:ext cx="407895" cy="18466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panose="020B0604020202020204" pitchFamily="34" charset="0"/>
                  </a:rPr>
                  <a:t>-3.7</a:t>
                </a:r>
              </a:p>
            </p:txBody>
          </p:sp>
          <p:sp>
            <p:nvSpPr>
              <p:cNvPr id="95" name="TextBox 94">
                <a:extLst>
                  <a:ext uri="{FF2B5EF4-FFF2-40B4-BE49-F238E27FC236}">
                    <a16:creationId xmlns:a16="http://schemas.microsoft.com/office/drawing/2014/main" id="{DB401DA1-E857-4DE9-8FC9-E25EF2CEFB43}"/>
                  </a:ext>
                </a:extLst>
              </p:cNvPr>
              <p:cNvSpPr txBox="1"/>
              <p:nvPr/>
            </p:nvSpPr>
            <p:spPr>
              <a:xfrm>
                <a:off x="8344261" y="4450929"/>
                <a:ext cx="146828" cy="184665"/>
              </a:xfrm>
              <a:prstGeom prst="rect">
                <a:avLst/>
              </a:prstGeom>
              <a:noFill/>
            </p:spPr>
            <p:txBody>
              <a:bodyPr wrap="none" lIns="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panose="020B0604020202020204" pitchFamily="34" charset="0"/>
                  </a:rPr>
                  <a:t>0.4</a:t>
                </a:r>
              </a:p>
            </p:txBody>
          </p:sp>
          <p:cxnSp>
            <p:nvCxnSpPr>
              <p:cNvPr id="96" name="Straight Connector 95">
                <a:extLst>
                  <a:ext uri="{FF2B5EF4-FFF2-40B4-BE49-F238E27FC236}">
                    <a16:creationId xmlns:a16="http://schemas.microsoft.com/office/drawing/2014/main" id="{2D7B017B-3EB8-4D20-9146-E70533C2E4E5}"/>
                  </a:ext>
                </a:extLst>
              </p:cNvPr>
              <p:cNvCxnSpPr/>
              <p:nvPr/>
            </p:nvCxnSpPr>
            <p:spPr bwMode="auto">
              <a:xfrm>
                <a:off x="8323098" y="4131599"/>
                <a:ext cx="0" cy="1148795"/>
              </a:xfrm>
              <a:prstGeom prst="line">
                <a:avLst/>
              </a:prstGeom>
              <a:noFill/>
              <a:ln w="28575" cap="flat" cmpd="sng" algn="ctr">
                <a:solidFill>
                  <a:srgbClr val="000000"/>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0FD7AF8D-3B94-4606-A52A-6927A487F0E2}"/>
                  </a:ext>
                </a:extLst>
              </p:cNvPr>
              <p:cNvCxnSpPr/>
              <p:nvPr/>
            </p:nvCxnSpPr>
            <p:spPr bwMode="auto">
              <a:xfrm>
                <a:off x="7039181" y="5287191"/>
                <a:ext cx="2571265" cy="0"/>
              </a:xfrm>
              <a:prstGeom prst="line">
                <a:avLst/>
              </a:prstGeom>
              <a:noFill/>
              <a:ln w="28575" cap="flat" cmpd="sng" algn="ctr">
                <a:solidFill>
                  <a:srgbClr val="000000"/>
                </a:solidFill>
                <a:prstDash val="solid"/>
                <a:round/>
                <a:headEnd type="none" w="med" len="med"/>
                <a:tailEnd type="none" w="med" len="med"/>
              </a:ln>
              <a:effectLst/>
            </p:spPr>
          </p:cxnSp>
          <p:grpSp>
            <p:nvGrpSpPr>
              <p:cNvPr id="98" name="Group 97">
                <a:extLst>
                  <a:ext uri="{FF2B5EF4-FFF2-40B4-BE49-F238E27FC236}">
                    <a16:creationId xmlns:a16="http://schemas.microsoft.com/office/drawing/2014/main" id="{E4D7A308-B7D7-4888-B89D-34D2A3D24E0D}"/>
                  </a:ext>
                </a:extLst>
              </p:cNvPr>
              <p:cNvGrpSpPr/>
              <p:nvPr/>
            </p:nvGrpSpPr>
            <p:grpSpPr>
              <a:xfrm>
                <a:off x="7050198" y="5274990"/>
                <a:ext cx="2547095" cy="71174"/>
                <a:chOff x="7033849" y="3362633"/>
                <a:chExt cx="2547095" cy="71174"/>
              </a:xfrm>
            </p:grpSpPr>
            <p:cxnSp>
              <p:nvCxnSpPr>
                <p:cNvPr id="115" name="Straight Connector 114">
                  <a:extLst>
                    <a:ext uri="{FF2B5EF4-FFF2-40B4-BE49-F238E27FC236}">
                      <a16:creationId xmlns:a16="http://schemas.microsoft.com/office/drawing/2014/main" id="{42C3AD4F-3C87-4609-B9F4-03F388022EA4}"/>
                    </a:ext>
                  </a:extLst>
                </p:cNvPr>
                <p:cNvCxnSpPr/>
                <p:nvPr/>
              </p:nvCxnSpPr>
              <p:spPr bwMode="auto">
                <a:xfrm>
                  <a:off x="7033849"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F06E4494-835E-4A5C-9CF2-741A3B7DE79A}"/>
                    </a:ext>
                  </a:extLst>
                </p:cNvPr>
                <p:cNvCxnSpPr/>
                <p:nvPr/>
              </p:nvCxnSpPr>
              <p:spPr bwMode="auto">
                <a:xfrm>
                  <a:off x="728855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2037B31D-45F8-47BC-AB92-FC8D227905C7}"/>
                    </a:ext>
                  </a:extLst>
                </p:cNvPr>
                <p:cNvCxnSpPr/>
                <p:nvPr/>
              </p:nvCxnSpPr>
              <p:spPr bwMode="auto">
                <a:xfrm>
                  <a:off x="754326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973EB5E6-58C4-44A4-A6DD-6A2EC21C1652}"/>
                    </a:ext>
                  </a:extLst>
                </p:cNvPr>
                <p:cNvCxnSpPr/>
                <p:nvPr/>
              </p:nvCxnSpPr>
              <p:spPr bwMode="auto">
                <a:xfrm>
                  <a:off x="779797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75A81D8A-BB63-4C78-AD87-CD89D82ACECC}"/>
                    </a:ext>
                  </a:extLst>
                </p:cNvPr>
                <p:cNvCxnSpPr/>
                <p:nvPr/>
              </p:nvCxnSpPr>
              <p:spPr bwMode="auto">
                <a:xfrm>
                  <a:off x="805268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B19A71BE-7073-4583-9159-E0A5684BDCD4}"/>
                    </a:ext>
                  </a:extLst>
                </p:cNvPr>
                <p:cNvCxnSpPr/>
                <p:nvPr/>
              </p:nvCxnSpPr>
              <p:spPr bwMode="auto">
                <a:xfrm>
                  <a:off x="830739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11E768F4-99F6-4CE6-9553-CABC2C1EDECE}"/>
                    </a:ext>
                  </a:extLst>
                </p:cNvPr>
                <p:cNvCxnSpPr/>
                <p:nvPr/>
              </p:nvCxnSpPr>
              <p:spPr bwMode="auto">
                <a:xfrm>
                  <a:off x="856210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B909DB37-B711-4408-A1BC-747431FE724A}"/>
                    </a:ext>
                  </a:extLst>
                </p:cNvPr>
                <p:cNvCxnSpPr/>
                <p:nvPr/>
              </p:nvCxnSpPr>
              <p:spPr bwMode="auto">
                <a:xfrm>
                  <a:off x="881681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09DECE86-5B0A-4559-BA24-E0B79EE18CFE}"/>
                    </a:ext>
                  </a:extLst>
                </p:cNvPr>
                <p:cNvCxnSpPr/>
                <p:nvPr/>
              </p:nvCxnSpPr>
              <p:spPr bwMode="auto">
                <a:xfrm>
                  <a:off x="907152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9BB454BF-56FE-40C2-9EEA-09F3C1C7E775}"/>
                    </a:ext>
                  </a:extLst>
                </p:cNvPr>
                <p:cNvCxnSpPr/>
                <p:nvPr/>
              </p:nvCxnSpPr>
              <p:spPr bwMode="auto">
                <a:xfrm>
                  <a:off x="932623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657ECC6A-5FE4-4F20-82C9-CD467478C183}"/>
                    </a:ext>
                  </a:extLst>
                </p:cNvPr>
                <p:cNvCxnSpPr/>
                <p:nvPr/>
              </p:nvCxnSpPr>
              <p:spPr bwMode="auto">
                <a:xfrm>
                  <a:off x="9580944" y="3362633"/>
                  <a:ext cx="0" cy="71174"/>
                </a:xfrm>
                <a:prstGeom prst="line">
                  <a:avLst/>
                </a:prstGeom>
                <a:noFill/>
                <a:ln w="28575" cap="flat" cmpd="sng" algn="ctr">
                  <a:solidFill>
                    <a:srgbClr val="000000"/>
                  </a:solidFill>
                  <a:prstDash val="solid"/>
                  <a:round/>
                  <a:headEnd type="none" w="med" len="med"/>
                  <a:tailEnd type="none" w="med" len="med"/>
                </a:ln>
                <a:effectLst/>
              </p:spPr>
            </p:cxnSp>
          </p:grpSp>
          <p:sp>
            <p:nvSpPr>
              <p:cNvPr id="99" name="TextBox 98">
                <a:extLst>
                  <a:ext uri="{FF2B5EF4-FFF2-40B4-BE49-F238E27FC236}">
                    <a16:creationId xmlns:a16="http://schemas.microsoft.com/office/drawing/2014/main" id="{60074803-C872-4162-83C9-90CE70E3C72A}"/>
                  </a:ext>
                </a:extLst>
              </p:cNvPr>
              <p:cNvSpPr txBox="1"/>
              <p:nvPr/>
            </p:nvSpPr>
            <p:spPr>
              <a:xfrm>
                <a:off x="6841409"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-10</a:t>
                </a:r>
              </a:p>
            </p:txBody>
          </p:sp>
          <p:sp>
            <p:nvSpPr>
              <p:cNvPr id="100" name="TextBox 99">
                <a:extLst>
                  <a:ext uri="{FF2B5EF4-FFF2-40B4-BE49-F238E27FC236}">
                    <a16:creationId xmlns:a16="http://schemas.microsoft.com/office/drawing/2014/main" id="{69E1801C-51D0-41D8-8DE9-574C6683B018}"/>
                  </a:ext>
                </a:extLst>
              </p:cNvPr>
              <p:cNvSpPr txBox="1"/>
              <p:nvPr/>
            </p:nvSpPr>
            <p:spPr>
              <a:xfrm>
                <a:off x="7108672"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-8</a:t>
                </a:r>
              </a:p>
            </p:txBody>
          </p:sp>
          <p:sp>
            <p:nvSpPr>
              <p:cNvPr id="101" name="TextBox 100">
                <a:extLst>
                  <a:ext uri="{FF2B5EF4-FFF2-40B4-BE49-F238E27FC236}">
                    <a16:creationId xmlns:a16="http://schemas.microsoft.com/office/drawing/2014/main" id="{2744D2E8-C6B6-4357-B87E-86029B12A829}"/>
                  </a:ext>
                </a:extLst>
              </p:cNvPr>
              <p:cNvSpPr txBox="1"/>
              <p:nvPr/>
            </p:nvSpPr>
            <p:spPr>
              <a:xfrm>
                <a:off x="7356949"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-6</a:t>
                </a:r>
              </a:p>
            </p:txBody>
          </p:sp>
          <p:sp>
            <p:nvSpPr>
              <p:cNvPr id="102" name="TextBox 101">
                <a:extLst>
                  <a:ext uri="{FF2B5EF4-FFF2-40B4-BE49-F238E27FC236}">
                    <a16:creationId xmlns:a16="http://schemas.microsoft.com/office/drawing/2014/main" id="{264ECFD2-5A4F-4E85-B0C2-00B962827E11}"/>
                  </a:ext>
                </a:extLst>
              </p:cNvPr>
              <p:cNvSpPr txBox="1"/>
              <p:nvPr/>
            </p:nvSpPr>
            <p:spPr>
              <a:xfrm>
                <a:off x="7616868"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-4</a:t>
                </a:r>
              </a:p>
            </p:txBody>
          </p:sp>
          <p:sp>
            <p:nvSpPr>
              <p:cNvPr id="103" name="TextBox 102">
                <a:extLst>
                  <a:ext uri="{FF2B5EF4-FFF2-40B4-BE49-F238E27FC236}">
                    <a16:creationId xmlns:a16="http://schemas.microsoft.com/office/drawing/2014/main" id="{A2F73FFB-0DA1-42F0-AE74-BCF6B4C0596B}"/>
                  </a:ext>
                </a:extLst>
              </p:cNvPr>
              <p:cNvSpPr txBox="1"/>
              <p:nvPr/>
            </p:nvSpPr>
            <p:spPr>
              <a:xfrm>
                <a:off x="7874957"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-2</a:t>
                </a:r>
              </a:p>
            </p:txBody>
          </p:sp>
          <p:sp>
            <p:nvSpPr>
              <p:cNvPr id="104" name="TextBox 103">
                <a:extLst>
                  <a:ext uri="{FF2B5EF4-FFF2-40B4-BE49-F238E27FC236}">
                    <a16:creationId xmlns:a16="http://schemas.microsoft.com/office/drawing/2014/main" id="{2AAD0638-83D0-4B8E-B383-1917CF92F7DE}"/>
                  </a:ext>
                </a:extLst>
              </p:cNvPr>
              <p:cNvSpPr txBox="1"/>
              <p:nvPr/>
            </p:nvSpPr>
            <p:spPr>
              <a:xfrm>
                <a:off x="8156908"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105" name="TextBox 104">
                <a:extLst>
                  <a:ext uri="{FF2B5EF4-FFF2-40B4-BE49-F238E27FC236}">
                    <a16:creationId xmlns:a16="http://schemas.microsoft.com/office/drawing/2014/main" id="{EFAA5BC0-834D-457D-A8B1-8B025C75FD02}"/>
                  </a:ext>
                </a:extLst>
              </p:cNvPr>
              <p:cNvSpPr txBox="1"/>
              <p:nvPr/>
            </p:nvSpPr>
            <p:spPr>
              <a:xfrm>
                <a:off x="8397841"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2</a:t>
                </a:r>
              </a:p>
            </p:txBody>
          </p:sp>
          <p:sp>
            <p:nvSpPr>
              <p:cNvPr id="106" name="TextBox 105">
                <a:extLst>
                  <a:ext uri="{FF2B5EF4-FFF2-40B4-BE49-F238E27FC236}">
                    <a16:creationId xmlns:a16="http://schemas.microsoft.com/office/drawing/2014/main" id="{F88D38B3-BC5A-40A1-858C-A9B24BD7FCF5}"/>
                  </a:ext>
                </a:extLst>
              </p:cNvPr>
              <p:cNvSpPr txBox="1"/>
              <p:nvPr/>
            </p:nvSpPr>
            <p:spPr>
              <a:xfrm>
                <a:off x="8665104"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4</a:t>
                </a:r>
              </a:p>
            </p:txBody>
          </p:sp>
          <p:sp>
            <p:nvSpPr>
              <p:cNvPr id="107" name="TextBox 106">
                <a:extLst>
                  <a:ext uri="{FF2B5EF4-FFF2-40B4-BE49-F238E27FC236}">
                    <a16:creationId xmlns:a16="http://schemas.microsoft.com/office/drawing/2014/main" id="{38D8CDBA-794B-4861-A38C-53F65F00AB0E}"/>
                  </a:ext>
                </a:extLst>
              </p:cNvPr>
              <p:cNvSpPr txBox="1"/>
              <p:nvPr/>
            </p:nvSpPr>
            <p:spPr>
              <a:xfrm>
                <a:off x="8914994"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6</a:t>
                </a:r>
              </a:p>
            </p:txBody>
          </p:sp>
          <p:sp>
            <p:nvSpPr>
              <p:cNvPr id="108" name="TextBox 107">
                <a:extLst>
                  <a:ext uri="{FF2B5EF4-FFF2-40B4-BE49-F238E27FC236}">
                    <a16:creationId xmlns:a16="http://schemas.microsoft.com/office/drawing/2014/main" id="{D4ACFA93-1116-4734-BEC0-D6409A2877E7}"/>
                  </a:ext>
                </a:extLst>
              </p:cNvPr>
              <p:cNvSpPr txBox="1"/>
              <p:nvPr/>
            </p:nvSpPr>
            <p:spPr>
              <a:xfrm>
                <a:off x="9170615"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8</a:t>
                </a:r>
              </a:p>
            </p:txBody>
          </p:sp>
          <p:sp>
            <p:nvSpPr>
              <p:cNvPr id="109" name="TextBox 108">
                <a:extLst>
                  <a:ext uri="{FF2B5EF4-FFF2-40B4-BE49-F238E27FC236}">
                    <a16:creationId xmlns:a16="http://schemas.microsoft.com/office/drawing/2014/main" id="{EC2C1DDE-BB72-46F9-8EE9-F2BAAA248E5C}"/>
                  </a:ext>
                </a:extLst>
              </p:cNvPr>
              <p:cNvSpPr txBox="1"/>
              <p:nvPr/>
            </p:nvSpPr>
            <p:spPr>
              <a:xfrm>
                <a:off x="9426862" y="5355277"/>
                <a:ext cx="344136" cy="176272"/>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10</a:t>
                </a:r>
              </a:p>
            </p:txBody>
          </p:sp>
          <p:cxnSp>
            <p:nvCxnSpPr>
              <p:cNvPr id="110" name="Straight Connector 109">
                <a:extLst>
                  <a:ext uri="{FF2B5EF4-FFF2-40B4-BE49-F238E27FC236}">
                    <a16:creationId xmlns:a16="http://schemas.microsoft.com/office/drawing/2014/main" id="{A1787D98-6C55-4DE8-BFFA-4FC61269609A}"/>
                  </a:ext>
                </a:extLst>
              </p:cNvPr>
              <p:cNvCxnSpPr>
                <a:cxnSpLocks/>
              </p:cNvCxnSpPr>
              <p:nvPr/>
            </p:nvCxnSpPr>
            <p:spPr bwMode="auto">
              <a:xfrm flipH="1">
                <a:off x="7858608" y="4720294"/>
                <a:ext cx="1040037" cy="0"/>
              </a:xfrm>
              <a:prstGeom prst="line">
                <a:avLst/>
              </a:prstGeom>
              <a:noFill/>
              <a:ln w="28575" cap="flat" cmpd="sng" algn="ctr">
                <a:solidFill>
                  <a:srgbClr val="000000"/>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817E89E3-AC40-4DE5-979B-148F8964B25A}"/>
                  </a:ext>
                </a:extLst>
              </p:cNvPr>
              <p:cNvCxnSpPr/>
              <p:nvPr/>
            </p:nvCxnSpPr>
            <p:spPr bwMode="auto">
              <a:xfrm>
                <a:off x="7850954" y="4673497"/>
                <a:ext cx="0" cy="86877"/>
              </a:xfrm>
              <a:prstGeom prst="line">
                <a:avLst/>
              </a:prstGeom>
              <a:noFill/>
              <a:ln w="28575" cap="flat" cmpd="sng" algn="ctr">
                <a:solidFill>
                  <a:srgbClr val="000000"/>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73F3CF14-8796-4CA1-A9AE-7D7961D8A9F3}"/>
                  </a:ext>
                </a:extLst>
              </p:cNvPr>
              <p:cNvCxnSpPr/>
              <p:nvPr/>
            </p:nvCxnSpPr>
            <p:spPr bwMode="auto">
              <a:xfrm>
                <a:off x="8894830" y="4676024"/>
                <a:ext cx="0" cy="86877"/>
              </a:xfrm>
              <a:prstGeom prst="line">
                <a:avLst/>
              </a:prstGeom>
              <a:noFill/>
              <a:ln w="28575" cap="flat" cmpd="sng" algn="ctr">
                <a:solidFill>
                  <a:srgbClr val="000000"/>
                </a:solidFill>
                <a:prstDash val="solid"/>
                <a:round/>
                <a:headEnd type="none" w="med" len="med"/>
                <a:tailEnd type="none" w="med" len="med"/>
              </a:ln>
              <a:effectLst/>
            </p:spPr>
          </p:cxnSp>
          <p:sp>
            <p:nvSpPr>
              <p:cNvPr id="113" name="Rectangle 112">
                <a:extLst>
                  <a:ext uri="{FF2B5EF4-FFF2-40B4-BE49-F238E27FC236}">
                    <a16:creationId xmlns:a16="http://schemas.microsoft.com/office/drawing/2014/main" id="{BC5B8C59-A2BA-4D5E-B9BD-7A43FB5B7B23}"/>
                  </a:ext>
                </a:extLst>
              </p:cNvPr>
              <p:cNvSpPr/>
              <p:nvPr/>
            </p:nvSpPr>
            <p:spPr bwMode="auto">
              <a:xfrm>
                <a:off x="8325620" y="4658502"/>
                <a:ext cx="74456" cy="104445"/>
              </a:xfrm>
              <a:prstGeom prst="rect">
                <a:avLst/>
              </a:prstGeom>
              <a:solidFill>
                <a:srgbClr val="000000"/>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900" b="1" i="0" u="none" strike="noStrike" kern="0" cap="none" spc="0" normalizeH="0" baseline="0" noProof="0" dirty="0">
                  <a:ln>
                    <a:noFill/>
                  </a:ln>
                  <a:solidFill>
                    <a:srgbClr val="FFFFFF"/>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352612AA-E590-42E6-BAA0-0CFAAA42E7AD}"/>
                  </a:ext>
                </a:extLst>
              </p:cNvPr>
              <p:cNvSpPr txBox="1"/>
              <p:nvPr/>
            </p:nvSpPr>
            <p:spPr>
              <a:xfrm>
                <a:off x="8695688" y="4742723"/>
                <a:ext cx="408778" cy="18466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panose="020B0604020202020204" pitchFamily="34" charset="0"/>
                  </a:rPr>
                  <a:t>4.5</a:t>
                </a:r>
              </a:p>
            </p:txBody>
          </p:sp>
        </p:grpSp>
        <p:grpSp>
          <p:nvGrpSpPr>
            <p:cNvPr id="44" name="Group 43">
              <a:extLst>
                <a:ext uri="{FF2B5EF4-FFF2-40B4-BE49-F238E27FC236}">
                  <a16:creationId xmlns:a16="http://schemas.microsoft.com/office/drawing/2014/main" id="{CBA5D86D-2632-4841-B661-D38FFDC27842}"/>
                </a:ext>
              </a:extLst>
            </p:cNvPr>
            <p:cNvGrpSpPr/>
            <p:nvPr/>
          </p:nvGrpSpPr>
          <p:grpSpPr>
            <a:xfrm>
              <a:off x="6474539" y="2219240"/>
              <a:ext cx="4572000" cy="1556457"/>
              <a:chOff x="6825060" y="2219242"/>
              <a:chExt cx="2929589" cy="1399783"/>
            </a:xfrm>
          </p:grpSpPr>
          <p:sp>
            <p:nvSpPr>
              <p:cNvPr id="57" name="TextBox 56">
                <a:extLst>
                  <a:ext uri="{FF2B5EF4-FFF2-40B4-BE49-F238E27FC236}">
                    <a16:creationId xmlns:a16="http://schemas.microsoft.com/office/drawing/2014/main" id="{D8C8F95B-E5A7-4232-A885-6F7E46F7C22A}"/>
                  </a:ext>
                </a:extLst>
              </p:cNvPr>
              <p:cNvSpPr txBox="1"/>
              <p:nvPr/>
            </p:nvSpPr>
            <p:spPr>
              <a:xfrm>
                <a:off x="7677720" y="2950172"/>
                <a:ext cx="407895" cy="184490"/>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panose="020B0604020202020204" pitchFamily="34" charset="0"/>
                  </a:rPr>
                  <a:t>-2.8</a:t>
                </a:r>
              </a:p>
            </p:txBody>
          </p:sp>
          <p:cxnSp>
            <p:nvCxnSpPr>
              <p:cNvPr id="58" name="Straight Connector 57">
                <a:extLst>
                  <a:ext uri="{FF2B5EF4-FFF2-40B4-BE49-F238E27FC236}">
                    <a16:creationId xmlns:a16="http://schemas.microsoft.com/office/drawing/2014/main" id="{644E0488-5217-1546-9F57-6E46A56947A0}"/>
                  </a:ext>
                </a:extLst>
              </p:cNvPr>
              <p:cNvCxnSpPr>
                <a:cxnSpLocks/>
              </p:cNvCxnSpPr>
              <p:nvPr/>
            </p:nvCxnSpPr>
            <p:spPr bwMode="auto">
              <a:xfrm>
                <a:off x="9064760" y="2470416"/>
                <a:ext cx="2154" cy="861858"/>
              </a:xfrm>
              <a:prstGeom prst="line">
                <a:avLst/>
              </a:prstGeom>
              <a:noFill/>
              <a:ln w="19050" cap="flat" cmpd="sng" algn="ctr">
                <a:solidFill>
                  <a:srgbClr val="000000"/>
                </a:solidFill>
                <a:prstDash val="sysDash"/>
              </a:ln>
              <a:effectLst/>
            </p:spPr>
          </p:cxnSp>
          <p:sp>
            <p:nvSpPr>
              <p:cNvPr id="59" name="TextBox 58">
                <a:extLst>
                  <a:ext uri="{FF2B5EF4-FFF2-40B4-BE49-F238E27FC236}">
                    <a16:creationId xmlns:a16="http://schemas.microsoft.com/office/drawing/2014/main" id="{C83AED66-F5B5-4803-95CC-AA9D4070534A}"/>
                  </a:ext>
                </a:extLst>
              </p:cNvPr>
              <p:cNvSpPr txBox="1"/>
              <p:nvPr/>
            </p:nvSpPr>
            <p:spPr>
              <a:xfrm>
                <a:off x="8394148" y="2941680"/>
                <a:ext cx="407895" cy="184490"/>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panose="020B0604020202020204" pitchFamily="34" charset="0"/>
                  </a:rPr>
                  <a:t>2.1</a:t>
                </a:r>
              </a:p>
            </p:txBody>
          </p:sp>
          <p:sp>
            <p:nvSpPr>
              <p:cNvPr id="60" name="TextBox 59">
                <a:extLst>
                  <a:ext uri="{FF2B5EF4-FFF2-40B4-BE49-F238E27FC236}">
                    <a16:creationId xmlns:a16="http://schemas.microsoft.com/office/drawing/2014/main" id="{0A11199B-8AF1-4E62-8CEB-A1A33F465870}"/>
                  </a:ext>
                </a:extLst>
              </p:cNvPr>
              <p:cNvSpPr txBox="1"/>
              <p:nvPr/>
            </p:nvSpPr>
            <p:spPr>
              <a:xfrm>
                <a:off x="8058406" y="2623786"/>
                <a:ext cx="185783" cy="184490"/>
              </a:xfrm>
              <a:prstGeom prst="rect">
                <a:avLst/>
              </a:prstGeom>
              <a:noFill/>
            </p:spPr>
            <p:txBody>
              <a:bodyPr wrap="none" lIns="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panose="020B0604020202020204" pitchFamily="34" charset="0"/>
                  </a:rPr>
                  <a:t>-0.4</a:t>
                </a:r>
              </a:p>
            </p:txBody>
          </p:sp>
          <p:sp>
            <p:nvSpPr>
              <p:cNvPr id="61" name="TextBox 60">
                <a:extLst>
                  <a:ext uri="{FF2B5EF4-FFF2-40B4-BE49-F238E27FC236}">
                    <a16:creationId xmlns:a16="http://schemas.microsoft.com/office/drawing/2014/main" id="{B35778CD-EA14-476D-9738-09E102FC0763}"/>
                  </a:ext>
                </a:extLst>
              </p:cNvPr>
              <p:cNvSpPr txBox="1"/>
              <p:nvPr/>
            </p:nvSpPr>
            <p:spPr>
              <a:xfrm>
                <a:off x="8697588" y="2384690"/>
                <a:ext cx="314908" cy="316988"/>
              </a:xfrm>
              <a:prstGeom prst="rect">
                <a:avLst/>
              </a:prstGeom>
              <a:noFill/>
            </p:spPr>
            <p:txBody>
              <a:bodyPr wrap="none" lIns="0" tIns="0" rIns="0" bIns="0" rtlCol="0">
                <a:spAutoFit/>
              </a:body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6% NI</a:t>
                </a:r>
                <a:br>
                  <a:rPr kumimoji="0" lang="en-US" sz="1050" b="0" i="0" u="none" strike="noStrike" kern="0" cap="none" spc="0" normalizeH="0" baseline="0" noProof="0" dirty="0">
                    <a:ln>
                      <a:noFill/>
                    </a:ln>
                    <a:solidFill>
                      <a:srgbClr val="000000"/>
                    </a:solidFill>
                    <a:effectLst/>
                    <a:uLnTx/>
                    <a:uFillTx/>
                    <a:cs typeface="Arial" panose="020B0604020202020204" pitchFamily="34" charset="0"/>
                  </a:rPr>
                </a:br>
                <a:r>
                  <a:rPr kumimoji="0" lang="en-US" sz="1050" b="0" i="0" u="none" strike="noStrike" kern="0" cap="none" spc="0" normalizeH="0" baseline="0" noProof="0" dirty="0">
                    <a:ln>
                      <a:noFill/>
                    </a:ln>
                    <a:solidFill>
                      <a:srgbClr val="000000"/>
                    </a:solidFill>
                    <a:effectLst/>
                    <a:uLnTx/>
                    <a:uFillTx/>
                    <a:cs typeface="Arial" panose="020B0604020202020204" pitchFamily="34" charset="0"/>
                  </a:rPr>
                  <a:t>margin</a:t>
                </a:r>
              </a:p>
            </p:txBody>
          </p:sp>
          <p:cxnSp>
            <p:nvCxnSpPr>
              <p:cNvPr id="62" name="Straight Connector 61">
                <a:extLst>
                  <a:ext uri="{FF2B5EF4-FFF2-40B4-BE49-F238E27FC236}">
                    <a16:creationId xmlns:a16="http://schemas.microsoft.com/office/drawing/2014/main" id="{A7778C99-E705-4203-9DCE-BDDAAC80EB43}"/>
                  </a:ext>
                </a:extLst>
              </p:cNvPr>
              <p:cNvCxnSpPr/>
              <p:nvPr/>
            </p:nvCxnSpPr>
            <p:spPr bwMode="auto">
              <a:xfrm>
                <a:off x="8306749" y="2219242"/>
                <a:ext cx="0" cy="1148795"/>
              </a:xfrm>
              <a:prstGeom prst="line">
                <a:avLst/>
              </a:prstGeom>
              <a:noFill/>
              <a:ln w="28575" cap="flat" cmpd="sng" algn="ctr">
                <a:solidFill>
                  <a:srgbClr val="000000"/>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AB5EBC8F-112C-45F8-944B-8EA6E6EEE581}"/>
                  </a:ext>
                </a:extLst>
              </p:cNvPr>
              <p:cNvCxnSpPr/>
              <p:nvPr/>
            </p:nvCxnSpPr>
            <p:spPr bwMode="auto">
              <a:xfrm>
                <a:off x="7022832" y="3374834"/>
                <a:ext cx="2571265" cy="0"/>
              </a:xfrm>
              <a:prstGeom prst="line">
                <a:avLst/>
              </a:prstGeom>
              <a:noFill/>
              <a:ln w="28575" cap="flat" cmpd="sng" algn="ctr">
                <a:solidFill>
                  <a:srgbClr val="000000"/>
                </a:solidFill>
                <a:prstDash val="solid"/>
                <a:round/>
                <a:headEnd type="none" w="med" len="med"/>
                <a:tailEnd type="none" w="med" len="med"/>
              </a:ln>
              <a:effectLst/>
            </p:spPr>
          </p:cxnSp>
          <p:grpSp>
            <p:nvGrpSpPr>
              <p:cNvPr id="64" name="Group 63">
                <a:extLst>
                  <a:ext uri="{FF2B5EF4-FFF2-40B4-BE49-F238E27FC236}">
                    <a16:creationId xmlns:a16="http://schemas.microsoft.com/office/drawing/2014/main" id="{02182AFD-FC4F-405C-92E2-01413D2EEE5C}"/>
                  </a:ext>
                </a:extLst>
              </p:cNvPr>
              <p:cNvGrpSpPr/>
              <p:nvPr/>
            </p:nvGrpSpPr>
            <p:grpSpPr>
              <a:xfrm>
                <a:off x="7033849" y="3380739"/>
                <a:ext cx="2547095" cy="71174"/>
                <a:chOff x="7033849" y="3362633"/>
                <a:chExt cx="2547095" cy="71174"/>
              </a:xfrm>
            </p:grpSpPr>
            <p:cxnSp>
              <p:nvCxnSpPr>
                <p:cNvPr id="80" name="Straight Connector 79">
                  <a:extLst>
                    <a:ext uri="{FF2B5EF4-FFF2-40B4-BE49-F238E27FC236}">
                      <a16:creationId xmlns:a16="http://schemas.microsoft.com/office/drawing/2014/main" id="{F468F684-4117-4A38-8AD5-55EB0FA91760}"/>
                    </a:ext>
                  </a:extLst>
                </p:cNvPr>
                <p:cNvCxnSpPr/>
                <p:nvPr/>
              </p:nvCxnSpPr>
              <p:spPr bwMode="auto">
                <a:xfrm>
                  <a:off x="7033849"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C9C0F849-C2ED-41C7-AECC-5F4BFF718CEC}"/>
                    </a:ext>
                  </a:extLst>
                </p:cNvPr>
                <p:cNvCxnSpPr/>
                <p:nvPr/>
              </p:nvCxnSpPr>
              <p:spPr bwMode="auto">
                <a:xfrm>
                  <a:off x="728855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C0D21889-92EE-4ED5-AB6B-13FD2C706863}"/>
                    </a:ext>
                  </a:extLst>
                </p:cNvPr>
                <p:cNvCxnSpPr/>
                <p:nvPr/>
              </p:nvCxnSpPr>
              <p:spPr bwMode="auto">
                <a:xfrm>
                  <a:off x="7543268"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2EEAA43B-C331-4A55-8571-B482847B1B49}"/>
                    </a:ext>
                  </a:extLst>
                </p:cNvPr>
                <p:cNvCxnSpPr/>
                <p:nvPr/>
              </p:nvCxnSpPr>
              <p:spPr bwMode="auto">
                <a:xfrm>
                  <a:off x="779797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86631CE9-1785-4185-ADAA-F15688DDCA29}"/>
                    </a:ext>
                  </a:extLst>
                </p:cNvPr>
                <p:cNvCxnSpPr/>
                <p:nvPr/>
              </p:nvCxnSpPr>
              <p:spPr bwMode="auto">
                <a:xfrm>
                  <a:off x="805268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66761597-5D1B-40FF-92C1-58C9AB5A1277}"/>
                    </a:ext>
                  </a:extLst>
                </p:cNvPr>
                <p:cNvCxnSpPr/>
                <p:nvPr/>
              </p:nvCxnSpPr>
              <p:spPr bwMode="auto">
                <a:xfrm>
                  <a:off x="8307397"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6C3F7B41-B8FC-4A90-80E8-5FE3E79E857F}"/>
                    </a:ext>
                  </a:extLst>
                </p:cNvPr>
                <p:cNvCxnSpPr/>
                <p:nvPr/>
              </p:nvCxnSpPr>
              <p:spPr bwMode="auto">
                <a:xfrm>
                  <a:off x="856210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ACF5978-016F-4C9E-9750-153281A37601}"/>
                    </a:ext>
                  </a:extLst>
                </p:cNvPr>
                <p:cNvCxnSpPr/>
                <p:nvPr/>
              </p:nvCxnSpPr>
              <p:spPr bwMode="auto">
                <a:xfrm>
                  <a:off x="8816816"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6B5D9A25-2795-44C0-AB9D-CDCD7FA653C2}"/>
                    </a:ext>
                  </a:extLst>
                </p:cNvPr>
                <p:cNvCxnSpPr/>
                <p:nvPr/>
              </p:nvCxnSpPr>
              <p:spPr bwMode="auto">
                <a:xfrm>
                  <a:off x="907152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30FDDB55-3C3D-4C47-8740-AF548E4FFD85}"/>
                    </a:ext>
                  </a:extLst>
                </p:cNvPr>
                <p:cNvCxnSpPr/>
                <p:nvPr/>
              </p:nvCxnSpPr>
              <p:spPr bwMode="auto">
                <a:xfrm>
                  <a:off x="9326235" y="3362633"/>
                  <a:ext cx="0" cy="71174"/>
                </a:xfrm>
                <a:prstGeom prst="line">
                  <a:avLst/>
                </a:prstGeom>
                <a:noFill/>
                <a:ln w="28575" cap="flat" cmpd="sng" algn="ctr">
                  <a:solidFill>
                    <a:srgbClr val="000000"/>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2D774D41-6ED9-43A2-945D-45F6AB9C9DFA}"/>
                    </a:ext>
                  </a:extLst>
                </p:cNvPr>
                <p:cNvCxnSpPr/>
                <p:nvPr/>
              </p:nvCxnSpPr>
              <p:spPr bwMode="auto">
                <a:xfrm>
                  <a:off x="9580944" y="3362633"/>
                  <a:ext cx="0" cy="71174"/>
                </a:xfrm>
                <a:prstGeom prst="line">
                  <a:avLst/>
                </a:prstGeom>
                <a:noFill/>
                <a:ln w="28575" cap="flat" cmpd="sng" algn="ctr">
                  <a:solidFill>
                    <a:srgbClr val="000000"/>
                  </a:solidFill>
                  <a:prstDash val="solid"/>
                  <a:round/>
                  <a:headEnd type="none" w="med" len="med"/>
                  <a:tailEnd type="none" w="med" len="med"/>
                </a:ln>
                <a:effectLst/>
              </p:spPr>
            </p:cxnSp>
          </p:grpSp>
          <p:sp>
            <p:nvSpPr>
              <p:cNvPr id="65" name="TextBox 64">
                <a:extLst>
                  <a:ext uri="{FF2B5EF4-FFF2-40B4-BE49-F238E27FC236}">
                    <a16:creationId xmlns:a16="http://schemas.microsoft.com/office/drawing/2014/main" id="{0F0C4212-5182-48BB-9BAD-2C1B7C234A54}"/>
                  </a:ext>
                </a:extLst>
              </p:cNvPr>
              <p:cNvSpPr txBox="1"/>
              <p:nvPr/>
            </p:nvSpPr>
            <p:spPr>
              <a:xfrm>
                <a:off x="6825060"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-10</a:t>
                </a:r>
              </a:p>
            </p:txBody>
          </p:sp>
          <p:sp>
            <p:nvSpPr>
              <p:cNvPr id="66" name="TextBox 65">
                <a:extLst>
                  <a:ext uri="{FF2B5EF4-FFF2-40B4-BE49-F238E27FC236}">
                    <a16:creationId xmlns:a16="http://schemas.microsoft.com/office/drawing/2014/main" id="{01073A67-2E11-4D31-B879-B70CB3CAA275}"/>
                  </a:ext>
                </a:extLst>
              </p:cNvPr>
              <p:cNvSpPr txBox="1"/>
              <p:nvPr/>
            </p:nvSpPr>
            <p:spPr>
              <a:xfrm>
                <a:off x="7092323"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-8</a:t>
                </a:r>
              </a:p>
            </p:txBody>
          </p:sp>
          <p:sp>
            <p:nvSpPr>
              <p:cNvPr id="67" name="TextBox 66">
                <a:extLst>
                  <a:ext uri="{FF2B5EF4-FFF2-40B4-BE49-F238E27FC236}">
                    <a16:creationId xmlns:a16="http://schemas.microsoft.com/office/drawing/2014/main" id="{784F89DC-40CD-4591-95A1-ED9714D6A39F}"/>
                  </a:ext>
                </a:extLst>
              </p:cNvPr>
              <p:cNvSpPr txBox="1"/>
              <p:nvPr/>
            </p:nvSpPr>
            <p:spPr>
              <a:xfrm>
                <a:off x="7340600"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-6</a:t>
                </a:r>
              </a:p>
            </p:txBody>
          </p:sp>
          <p:sp>
            <p:nvSpPr>
              <p:cNvPr id="68" name="TextBox 67">
                <a:extLst>
                  <a:ext uri="{FF2B5EF4-FFF2-40B4-BE49-F238E27FC236}">
                    <a16:creationId xmlns:a16="http://schemas.microsoft.com/office/drawing/2014/main" id="{116F1CE1-5CA8-4878-9BBB-030B2F7CE6D2}"/>
                  </a:ext>
                </a:extLst>
              </p:cNvPr>
              <p:cNvSpPr txBox="1"/>
              <p:nvPr/>
            </p:nvSpPr>
            <p:spPr>
              <a:xfrm>
                <a:off x="7600519"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-4</a:t>
                </a:r>
              </a:p>
            </p:txBody>
          </p:sp>
          <p:sp>
            <p:nvSpPr>
              <p:cNvPr id="69" name="TextBox 68">
                <a:extLst>
                  <a:ext uri="{FF2B5EF4-FFF2-40B4-BE49-F238E27FC236}">
                    <a16:creationId xmlns:a16="http://schemas.microsoft.com/office/drawing/2014/main" id="{E62C13C9-DD5A-4EF5-911F-724793A71920}"/>
                  </a:ext>
                </a:extLst>
              </p:cNvPr>
              <p:cNvSpPr txBox="1"/>
              <p:nvPr/>
            </p:nvSpPr>
            <p:spPr>
              <a:xfrm>
                <a:off x="7858608"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-2</a:t>
                </a:r>
              </a:p>
            </p:txBody>
          </p:sp>
          <p:sp>
            <p:nvSpPr>
              <p:cNvPr id="70" name="TextBox 69">
                <a:extLst>
                  <a:ext uri="{FF2B5EF4-FFF2-40B4-BE49-F238E27FC236}">
                    <a16:creationId xmlns:a16="http://schemas.microsoft.com/office/drawing/2014/main" id="{E8338EB1-7D53-49A4-812F-15B47A0B50FC}"/>
                  </a:ext>
                </a:extLst>
              </p:cNvPr>
              <p:cNvSpPr txBox="1"/>
              <p:nvPr/>
            </p:nvSpPr>
            <p:spPr>
              <a:xfrm>
                <a:off x="8140559"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71" name="TextBox 70">
                <a:extLst>
                  <a:ext uri="{FF2B5EF4-FFF2-40B4-BE49-F238E27FC236}">
                    <a16:creationId xmlns:a16="http://schemas.microsoft.com/office/drawing/2014/main" id="{9B4466D9-3CD7-4921-A5B0-0EE1207E5F2F}"/>
                  </a:ext>
                </a:extLst>
              </p:cNvPr>
              <p:cNvSpPr txBox="1"/>
              <p:nvPr/>
            </p:nvSpPr>
            <p:spPr>
              <a:xfrm>
                <a:off x="8381492"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2</a:t>
                </a:r>
              </a:p>
            </p:txBody>
          </p:sp>
          <p:sp>
            <p:nvSpPr>
              <p:cNvPr id="72" name="TextBox 71">
                <a:extLst>
                  <a:ext uri="{FF2B5EF4-FFF2-40B4-BE49-F238E27FC236}">
                    <a16:creationId xmlns:a16="http://schemas.microsoft.com/office/drawing/2014/main" id="{843A7FC8-2EFF-4A47-B6E4-5BDD6FCA7733}"/>
                  </a:ext>
                </a:extLst>
              </p:cNvPr>
              <p:cNvSpPr txBox="1"/>
              <p:nvPr/>
            </p:nvSpPr>
            <p:spPr>
              <a:xfrm>
                <a:off x="8648755"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4</a:t>
                </a:r>
              </a:p>
            </p:txBody>
          </p:sp>
          <p:sp>
            <p:nvSpPr>
              <p:cNvPr id="73" name="TextBox 72">
                <a:extLst>
                  <a:ext uri="{FF2B5EF4-FFF2-40B4-BE49-F238E27FC236}">
                    <a16:creationId xmlns:a16="http://schemas.microsoft.com/office/drawing/2014/main" id="{7731449A-4416-4EDF-8CE9-506A592C68EC}"/>
                  </a:ext>
                </a:extLst>
              </p:cNvPr>
              <p:cNvSpPr txBox="1"/>
              <p:nvPr/>
            </p:nvSpPr>
            <p:spPr>
              <a:xfrm>
                <a:off x="8898645"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6</a:t>
                </a:r>
              </a:p>
            </p:txBody>
          </p:sp>
          <p:sp>
            <p:nvSpPr>
              <p:cNvPr id="74" name="TextBox 73">
                <a:extLst>
                  <a:ext uri="{FF2B5EF4-FFF2-40B4-BE49-F238E27FC236}">
                    <a16:creationId xmlns:a16="http://schemas.microsoft.com/office/drawing/2014/main" id="{25967D73-47B5-4932-B36D-119512F34690}"/>
                  </a:ext>
                </a:extLst>
              </p:cNvPr>
              <p:cNvSpPr txBox="1"/>
              <p:nvPr/>
            </p:nvSpPr>
            <p:spPr>
              <a:xfrm>
                <a:off x="9154266"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8</a:t>
                </a:r>
              </a:p>
            </p:txBody>
          </p:sp>
          <p:sp>
            <p:nvSpPr>
              <p:cNvPr id="75" name="TextBox 74">
                <a:extLst>
                  <a:ext uri="{FF2B5EF4-FFF2-40B4-BE49-F238E27FC236}">
                    <a16:creationId xmlns:a16="http://schemas.microsoft.com/office/drawing/2014/main" id="{2B17EB80-0542-4418-AA4E-7889ED1214CE}"/>
                  </a:ext>
                </a:extLst>
              </p:cNvPr>
              <p:cNvSpPr txBox="1"/>
              <p:nvPr/>
            </p:nvSpPr>
            <p:spPr>
              <a:xfrm>
                <a:off x="9410513" y="3442920"/>
                <a:ext cx="344136" cy="176105"/>
              </a:xfrm>
              <a:prstGeom prst="rect">
                <a:avLst/>
              </a:prstGeom>
              <a:no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cs typeface="Arial" panose="020B0604020202020204" pitchFamily="34" charset="0"/>
                  </a:rPr>
                  <a:t>10</a:t>
                </a:r>
              </a:p>
            </p:txBody>
          </p:sp>
          <p:cxnSp>
            <p:nvCxnSpPr>
              <p:cNvPr id="76" name="Straight Connector 75">
                <a:extLst>
                  <a:ext uri="{FF2B5EF4-FFF2-40B4-BE49-F238E27FC236}">
                    <a16:creationId xmlns:a16="http://schemas.microsoft.com/office/drawing/2014/main" id="{51B98CFA-8A7F-4A7C-845C-DD5666432B87}"/>
                  </a:ext>
                </a:extLst>
              </p:cNvPr>
              <p:cNvCxnSpPr>
                <a:cxnSpLocks/>
              </p:cNvCxnSpPr>
              <p:nvPr/>
            </p:nvCxnSpPr>
            <p:spPr bwMode="auto">
              <a:xfrm flipH="1">
                <a:off x="7917544" y="2898598"/>
                <a:ext cx="654307" cy="0"/>
              </a:xfrm>
              <a:prstGeom prst="line">
                <a:avLst/>
              </a:prstGeom>
              <a:noFill/>
              <a:ln w="28575" cap="flat" cmpd="sng" algn="ctr">
                <a:solidFill>
                  <a:srgbClr val="000000"/>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3674B25-2E0D-45D1-9D9A-B1D94106DF85}"/>
                  </a:ext>
                </a:extLst>
              </p:cNvPr>
              <p:cNvCxnSpPr/>
              <p:nvPr/>
            </p:nvCxnSpPr>
            <p:spPr bwMode="auto">
              <a:xfrm>
                <a:off x="7912265" y="2855018"/>
                <a:ext cx="0" cy="86877"/>
              </a:xfrm>
              <a:prstGeom prst="line">
                <a:avLst/>
              </a:prstGeom>
              <a:noFill/>
              <a:ln w="28575" cap="flat" cmpd="sng" algn="ctr">
                <a:solidFill>
                  <a:srgbClr val="00000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3E57D4F-56F6-46B2-9B91-A555E2E59E33}"/>
                  </a:ext>
                </a:extLst>
              </p:cNvPr>
              <p:cNvCxnSpPr/>
              <p:nvPr/>
            </p:nvCxnSpPr>
            <p:spPr bwMode="auto">
              <a:xfrm>
                <a:off x="8578857" y="2855159"/>
                <a:ext cx="0" cy="86877"/>
              </a:xfrm>
              <a:prstGeom prst="line">
                <a:avLst/>
              </a:prstGeom>
              <a:noFill/>
              <a:ln w="28575" cap="flat" cmpd="sng" algn="ctr">
                <a:solidFill>
                  <a:srgbClr val="000000"/>
                </a:solidFill>
                <a:prstDash val="solid"/>
                <a:round/>
                <a:headEnd type="none" w="med" len="med"/>
                <a:tailEnd type="none" w="med" len="med"/>
              </a:ln>
              <a:effectLst/>
            </p:spPr>
          </p:cxnSp>
          <p:sp>
            <p:nvSpPr>
              <p:cNvPr id="79" name="Rectangle 78">
                <a:extLst>
                  <a:ext uri="{FF2B5EF4-FFF2-40B4-BE49-F238E27FC236}">
                    <a16:creationId xmlns:a16="http://schemas.microsoft.com/office/drawing/2014/main" id="{1E172344-EB9B-4601-9465-C620E42D28A1}"/>
                  </a:ext>
                </a:extLst>
              </p:cNvPr>
              <p:cNvSpPr/>
              <p:nvPr/>
            </p:nvSpPr>
            <p:spPr bwMode="auto">
              <a:xfrm>
                <a:off x="8199425" y="2847722"/>
                <a:ext cx="76169" cy="104445"/>
              </a:xfrm>
              <a:prstGeom prst="rect">
                <a:avLst/>
              </a:prstGeom>
              <a:solidFill>
                <a:srgbClr val="000000"/>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9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45" name="TextBox 44">
              <a:extLst>
                <a:ext uri="{FF2B5EF4-FFF2-40B4-BE49-F238E27FC236}">
                  <a16:creationId xmlns:a16="http://schemas.microsoft.com/office/drawing/2014/main" id="{040FE8D6-E46D-4F22-B008-4DD488D8C4CE}"/>
                </a:ext>
              </a:extLst>
            </p:cNvPr>
            <p:cNvSpPr txBox="1"/>
            <p:nvPr/>
          </p:nvSpPr>
          <p:spPr bwMode="auto">
            <a:xfrm>
              <a:off x="1585142" y="1328948"/>
              <a:ext cx="3949414" cy="37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latinLnBrk="0" hangingPunct="0">
                <a:spcBef>
                  <a:spcPct val="50000"/>
                </a:spcBef>
                <a:spcAft>
                  <a:spcPct val="0"/>
                </a:spcAft>
              </a:pPr>
              <a:r>
                <a:rPr lang="en-US" sz="1400" b="1" dirty="0">
                  <a:solidFill>
                    <a:srgbClr val="000000"/>
                  </a:solidFill>
                  <a:cs typeface="Arial" panose="020B0604020202020204" pitchFamily="34" charset="0"/>
                </a:rPr>
                <a:t>Virologic Outcomes (FDA Snapshot)</a:t>
              </a:r>
            </a:p>
          </p:txBody>
        </p:sp>
        <p:sp>
          <p:nvSpPr>
            <p:cNvPr id="46" name="TextBox 45">
              <a:extLst>
                <a:ext uri="{FF2B5EF4-FFF2-40B4-BE49-F238E27FC236}">
                  <a16:creationId xmlns:a16="http://schemas.microsoft.com/office/drawing/2014/main" id="{3AA3B866-D143-4FED-88D2-EB5F9D633412}"/>
                </a:ext>
              </a:extLst>
            </p:cNvPr>
            <p:cNvSpPr txBox="1"/>
            <p:nvPr/>
          </p:nvSpPr>
          <p:spPr bwMode="auto">
            <a:xfrm>
              <a:off x="6663785" y="1328948"/>
              <a:ext cx="4119418" cy="37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latinLnBrk="0" hangingPunct="0">
                <a:spcBef>
                  <a:spcPct val="50000"/>
                </a:spcBef>
                <a:spcAft>
                  <a:spcPct val="0"/>
                </a:spcAft>
              </a:pPr>
              <a:r>
                <a:rPr lang="en-US" sz="1400" b="1" dirty="0">
                  <a:solidFill>
                    <a:srgbClr val="000000"/>
                  </a:solidFill>
                  <a:cs typeface="Arial" panose="020B0604020202020204" pitchFamily="34" charset="0"/>
                </a:rPr>
                <a:t>Adjusted Treatment Difference (95% CI)*</a:t>
              </a:r>
            </a:p>
          </p:txBody>
        </p:sp>
        <p:sp>
          <p:nvSpPr>
            <p:cNvPr id="47" name="Down Arrow 10">
              <a:extLst>
                <a:ext uri="{FF2B5EF4-FFF2-40B4-BE49-F238E27FC236}">
                  <a16:creationId xmlns:a16="http://schemas.microsoft.com/office/drawing/2014/main" id="{73C32EB7-F728-4588-BD26-D4BD502A5C16}"/>
                </a:ext>
              </a:extLst>
            </p:cNvPr>
            <p:cNvSpPr/>
            <p:nvPr/>
          </p:nvSpPr>
          <p:spPr>
            <a:xfrm rot="16200000">
              <a:off x="9525786" y="1014915"/>
              <a:ext cx="731520" cy="2194560"/>
            </a:xfrm>
            <a:prstGeom prst="downArrow">
              <a:avLst/>
            </a:prstGeom>
            <a:solidFill>
              <a:srgbClr val="E1471D"/>
            </a:solidFill>
            <a:ln w="25400" cap="flat" cmpd="sng" algn="ctr">
              <a:noFill/>
              <a:prstDash val="solid"/>
            </a:ln>
            <a:effectLst/>
          </p:spPr>
          <p:txBody>
            <a:bodyPr vert="vert"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prstClr val="white"/>
                  </a:solidFill>
                  <a:effectLst/>
                  <a:uLnTx/>
                  <a:uFillTx/>
                  <a:cs typeface="Arial" panose="020B0604020202020204" pitchFamily="34" charset="0"/>
                </a:rPr>
                <a:t>DTG/ABC/3TC</a:t>
              </a:r>
              <a:endParaRPr kumimoji="0" lang="en-US" sz="1200" b="1"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8" name="Down Arrow 11">
              <a:extLst>
                <a:ext uri="{FF2B5EF4-FFF2-40B4-BE49-F238E27FC236}">
                  <a16:creationId xmlns:a16="http://schemas.microsoft.com/office/drawing/2014/main" id="{7B365CB7-140F-4791-BD5A-F3232F1580C8}"/>
                </a:ext>
              </a:extLst>
            </p:cNvPr>
            <p:cNvSpPr/>
            <p:nvPr/>
          </p:nvSpPr>
          <p:spPr>
            <a:xfrm rot="5400000">
              <a:off x="7329946" y="1015854"/>
              <a:ext cx="731520" cy="2194560"/>
            </a:xfrm>
            <a:prstGeom prst="downArrow">
              <a:avLst/>
            </a:prstGeom>
            <a:solidFill>
              <a:srgbClr val="015873"/>
            </a:solidFill>
            <a:ln w="25400" cap="flat" cmpd="sng" algn="ctr">
              <a:noFill/>
              <a:prstDash val="solid"/>
            </a:ln>
            <a:effectLst/>
          </p:spPr>
          <p:txBody>
            <a:bodyPr vert="vert270"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Arial" panose="020B0604020202020204" pitchFamily="34" charset="0"/>
                </a:rPr>
                <a:t>LA CAB + LA RPV</a:t>
              </a:r>
            </a:p>
          </p:txBody>
        </p:sp>
        <p:sp>
          <p:nvSpPr>
            <p:cNvPr id="49" name="Down Arrow 10">
              <a:extLst>
                <a:ext uri="{FF2B5EF4-FFF2-40B4-BE49-F238E27FC236}">
                  <a16:creationId xmlns:a16="http://schemas.microsoft.com/office/drawing/2014/main" id="{A88EB62A-AB56-44A5-83AA-B01AB54D2FAD}"/>
                </a:ext>
              </a:extLst>
            </p:cNvPr>
            <p:cNvSpPr/>
            <p:nvPr/>
          </p:nvSpPr>
          <p:spPr>
            <a:xfrm rot="5400000" flipH="1">
              <a:off x="7390906" y="3281637"/>
              <a:ext cx="731520" cy="2194560"/>
            </a:xfrm>
            <a:prstGeom prst="downArrow">
              <a:avLst/>
            </a:prstGeom>
            <a:solidFill>
              <a:srgbClr val="E1471D"/>
            </a:solidFill>
            <a:ln w="25400" cap="flat" cmpd="sng" algn="ctr">
              <a:noFill/>
              <a:prstDash val="solid"/>
            </a:ln>
            <a:effectLst/>
          </p:spPr>
          <p:txBody>
            <a:bodyPr vert="vert27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solidFill>
                    <a:prstClr val="white"/>
                  </a:solidFill>
                  <a:effectLst/>
                  <a:uLnTx/>
                  <a:uFillTx/>
                  <a:cs typeface="Arial" panose="020B0604020202020204" pitchFamily="34" charset="0"/>
                </a:rPr>
                <a:t>DTG/ABC/3TC</a:t>
              </a:r>
              <a:endParaRPr kumimoji="0" lang="en-US" sz="12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50" name="Down Arrow 11">
              <a:extLst>
                <a:ext uri="{FF2B5EF4-FFF2-40B4-BE49-F238E27FC236}">
                  <a16:creationId xmlns:a16="http://schemas.microsoft.com/office/drawing/2014/main" id="{017BAA0A-F817-40F6-85E6-D60E710BD9B4}"/>
                </a:ext>
              </a:extLst>
            </p:cNvPr>
            <p:cNvSpPr/>
            <p:nvPr/>
          </p:nvSpPr>
          <p:spPr>
            <a:xfrm rot="16200000" flipH="1">
              <a:off x="9586746" y="3280558"/>
              <a:ext cx="731520" cy="2194560"/>
            </a:xfrm>
            <a:prstGeom prst="downArrow">
              <a:avLst/>
            </a:prstGeom>
            <a:solidFill>
              <a:srgbClr val="015873"/>
            </a:solidFill>
            <a:ln w="25400" cap="flat" cmpd="sng" algn="ctr">
              <a:noFill/>
              <a:prstDash val="solid"/>
            </a:ln>
            <a:effectLst/>
          </p:spPr>
          <p:txBody>
            <a:bodyPr vert="vert"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cs typeface="Arial" panose="020B0604020202020204" pitchFamily="34" charset="0"/>
                </a:rPr>
                <a:t>LA CAB + LA RPV</a:t>
              </a:r>
              <a:endParaRPr kumimoji="0" lang="en-US" sz="12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51" name="Rectangle 50">
              <a:extLst>
                <a:ext uri="{FF2B5EF4-FFF2-40B4-BE49-F238E27FC236}">
                  <a16:creationId xmlns:a16="http://schemas.microsoft.com/office/drawing/2014/main" id="{66DF98AC-A539-4213-9296-28E5B78EA7D4}"/>
                </a:ext>
              </a:extLst>
            </p:cNvPr>
            <p:cNvSpPr/>
            <p:nvPr/>
          </p:nvSpPr>
          <p:spPr bwMode="auto">
            <a:xfrm>
              <a:off x="4089192" y="2195551"/>
              <a:ext cx="182880" cy="18288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52" name="Rectangle 51">
              <a:extLst>
                <a:ext uri="{FF2B5EF4-FFF2-40B4-BE49-F238E27FC236}">
                  <a16:creationId xmlns:a16="http://schemas.microsoft.com/office/drawing/2014/main" id="{1E0194FA-8147-45F5-B44E-7BB315DAF151}"/>
                </a:ext>
              </a:extLst>
            </p:cNvPr>
            <p:cNvSpPr/>
            <p:nvPr/>
          </p:nvSpPr>
          <p:spPr bwMode="auto">
            <a:xfrm>
              <a:off x="4085157" y="2864838"/>
              <a:ext cx="182880" cy="182880"/>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53" name="Content Placeholder 1">
              <a:extLst>
                <a:ext uri="{FF2B5EF4-FFF2-40B4-BE49-F238E27FC236}">
                  <a16:creationId xmlns:a16="http://schemas.microsoft.com/office/drawing/2014/main" id="{07072905-D0AD-42A7-938D-BB89C27C529F}"/>
                </a:ext>
              </a:extLst>
            </p:cNvPr>
            <p:cNvSpPr txBox="1">
              <a:spLocks/>
            </p:cNvSpPr>
            <p:nvPr/>
          </p:nvSpPr>
          <p:spPr>
            <a:xfrm>
              <a:off x="10020686" y="4857892"/>
              <a:ext cx="2265315" cy="814647"/>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latinLnBrk="0">
                <a:spcAft>
                  <a:spcPts val="0"/>
                </a:spcAft>
                <a:buClr>
                  <a:srgbClr val="C00000"/>
                </a:buClr>
                <a:buFont typeface="Arial" charset="0"/>
                <a:buNone/>
              </a:pPr>
              <a:r>
                <a:rPr lang="en-US" sz="1000" b="1" kern="0" dirty="0">
                  <a:solidFill>
                    <a:srgbClr val="015873"/>
                  </a:solidFill>
                  <a:latin typeface="Calibri" panose="020F0502020204030204" pitchFamily="34" charset="0"/>
                  <a:cs typeface="Calibri" panose="020F0502020204030204" pitchFamily="34" charset="0"/>
                </a:rPr>
                <a:t>Key Secondary Endpoint</a:t>
              </a:r>
            </a:p>
            <a:p>
              <a:pPr marL="0" indent="0" algn="ctr" latinLnBrk="0">
                <a:spcAft>
                  <a:spcPts val="0"/>
                </a:spcAft>
                <a:buClr>
                  <a:srgbClr val="C00000"/>
                </a:buClr>
                <a:buFont typeface="Arial" charset="0"/>
                <a:buNone/>
              </a:pPr>
              <a:r>
                <a:rPr lang="en-US" sz="1000" b="1" kern="0" dirty="0">
                  <a:solidFill>
                    <a:srgbClr val="015873"/>
                  </a:solidFill>
                  <a:latin typeface="Calibri" panose="020F0502020204030204" pitchFamily="34" charset="0"/>
                  <a:cs typeface="Calibri" panose="020F0502020204030204" pitchFamily="34" charset="0"/>
                </a:rPr>
                <a:t>(HIV-1 RNA &lt; 50 copies/mL)</a:t>
              </a:r>
            </a:p>
            <a:p>
              <a:pPr marL="0" indent="0" algn="ctr" latinLnBrk="0">
                <a:spcAft>
                  <a:spcPts val="0"/>
                </a:spcAft>
                <a:buClr>
                  <a:srgbClr val="C00000"/>
                </a:buClr>
                <a:buFont typeface="Arial" charset="0"/>
                <a:buNone/>
              </a:pPr>
              <a:r>
                <a:rPr lang="en-US" sz="1000" kern="0" dirty="0">
                  <a:solidFill>
                    <a:srgbClr val="015873"/>
                  </a:solidFill>
                  <a:latin typeface="Calibri" panose="020F0502020204030204" pitchFamily="34" charset="0"/>
                  <a:cs typeface="Calibri" panose="020F0502020204030204" pitchFamily="34" charset="0"/>
                </a:rPr>
                <a:t>LA CAB + LA RPV noninferior to DTG/ABC/3TC</a:t>
              </a:r>
            </a:p>
          </p:txBody>
        </p:sp>
        <p:sp>
          <p:nvSpPr>
            <p:cNvPr id="54" name="Content Placeholder 1">
              <a:extLst>
                <a:ext uri="{FF2B5EF4-FFF2-40B4-BE49-F238E27FC236}">
                  <a16:creationId xmlns:a16="http://schemas.microsoft.com/office/drawing/2014/main" id="{6C5FDDE3-4363-4DF7-9E8A-EFE1896BAB82}"/>
                </a:ext>
              </a:extLst>
            </p:cNvPr>
            <p:cNvSpPr txBox="1">
              <a:spLocks/>
            </p:cNvSpPr>
            <p:nvPr/>
          </p:nvSpPr>
          <p:spPr>
            <a:xfrm>
              <a:off x="10061332" y="2614355"/>
              <a:ext cx="2224669" cy="781441"/>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latinLnBrk="0">
                <a:spcAft>
                  <a:spcPts val="0"/>
                </a:spcAft>
                <a:buClr>
                  <a:srgbClr val="C00000"/>
                </a:buClr>
                <a:buFont typeface="Arial" charset="0"/>
                <a:buNone/>
              </a:pPr>
              <a:r>
                <a:rPr lang="en-US" sz="1000" b="1" kern="0" dirty="0">
                  <a:solidFill>
                    <a:srgbClr val="015873"/>
                  </a:solidFill>
                  <a:latin typeface="Calibri" panose="020F0502020204030204" pitchFamily="34" charset="0"/>
                  <a:cs typeface="Calibri" panose="020F0502020204030204" pitchFamily="34" charset="0"/>
                </a:rPr>
                <a:t>Primary Endpoint</a:t>
              </a:r>
            </a:p>
            <a:p>
              <a:pPr marL="0" indent="0" algn="ctr" latinLnBrk="0">
                <a:spcAft>
                  <a:spcPts val="0"/>
                </a:spcAft>
                <a:buClr>
                  <a:srgbClr val="C00000"/>
                </a:buClr>
                <a:buFont typeface="Arial" charset="0"/>
                <a:buNone/>
              </a:pPr>
              <a:r>
                <a:rPr lang="en-US" sz="1000" b="1" kern="0" dirty="0">
                  <a:solidFill>
                    <a:srgbClr val="015873"/>
                  </a:solidFill>
                  <a:latin typeface="Calibri" panose="020F0502020204030204" pitchFamily="34" charset="0"/>
                  <a:cs typeface="Calibri" panose="020F0502020204030204" pitchFamily="34" charset="0"/>
                </a:rPr>
                <a:t>(HIV-1 RNA ≥ 50 copies/mL)</a:t>
              </a:r>
            </a:p>
            <a:p>
              <a:pPr marL="0" indent="0" algn="ctr" latinLnBrk="0">
                <a:spcAft>
                  <a:spcPts val="0"/>
                </a:spcAft>
                <a:buClr>
                  <a:srgbClr val="C00000"/>
                </a:buClr>
                <a:buFont typeface="Arial" charset="0"/>
                <a:buNone/>
              </a:pPr>
              <a:r>
                <a:rPr lang="en-US" sz="1000" kern="0" dirty="0">
                  <a:solidFill>
                    <a:srgbClr val="015873"/>
                  </a:solidFill>
                  <a:latin typeface="Calibri" panose="020F0502020204030204" pitchFamily="34" charset="0"/>
                  <a:cs typeface="Calibri" panose="020F0502020204030204" pitchFamily="34" charset="0"/>
                </a:rPr>
                <a:t>LA CAB + LA RPV noninferior to DTG/ABC/3TC</a:t>
              </a:r>
            </a:p>
          </p:txBody>
        </p:sp>
        <p:sp>
          <p:nvSpPr>
            <p:cNvPr id="55" name="Rectangle 54">
              <a:extLst>
                <a:ext uri="{FF2B5EF4-FFF2-40B4-BE49-F238E27FC236}">
                  <a16:creationId xmlns:a16="http://schemas.microsoft.com/office/drawing/2014/main" id="{EAFA0697-5393-4212-8926-77AAADDECC82}"/>
                </a:ext>
              </a:extLst>
            </p:cNvPr>
            <p:cNvSpPr/>
            <p:nvPr/>
          </p:nvSpPr>
          <p:spPr>
            <a:xfrm>
              <a:off x="5985659" y="6324459"/>
              <a:ext cx="2205798" cy="312755"/>
            </a:xfrm>
            <a:prstGeom prst="rect">
              <a:avLst/>
            </a:prstGeom>
          </p:spPr>
          <p:txBody>
            <a:bodyPr wrap="square">
              <a:spAutoFit/>
            </a:bodyPr>
            <a:lstStyle/>
            <a:p>
              <a:pPr eaLnBrk="0" fontAlgn="base" latinLnBrk="0" hangingPunct="0">
                <a:spcBef>
                  <a:spcPct val="0"/>
                </a:spcBef>
                <a:spcAft>
                  <a:spcPct val="0"/>
                </a:spcAft>
              </a:pPr>
              <a:endParaRPr lang="en-US" sz="1050" dirty="0">
                <a:solidFill>
                  <a:srgbClr val="000000"/>
                </a:solidFill>
                <a:cs typeface="Calibri" panose="020F0502020204030204" pitchFamily="34" charset="0"/>
              </a:endParaRPr>
            </a:p>
          </p:txBody>
        </p:sp>
        <p:sp>
          <p:nvSpPr>
            <p:cNvPr id="56" name="Rectangle 55">
              <a:extLst>
                <a:ext uri="{FF2B5EF4-FFF2-40B4-BE49-F238E27FC236}">
                  <a16:creationId xmlns:a16="http://schemas.microsoft.com/office/drawing/2014/main" id="{0144BA1B-C31C-4687-A203-91E0CC2F4B00}"/>
                </a:ext>
              </a:extLst>
            </p:cNvPr>
            <p:cNvSpPr/>
            <p:nvPr/>
          </p:nvSpPr>
          <p:spPr bwMode="auto">
            <a:xfrm>
              <a:off x="3321799" y="2023706"/>
              <a:ext cx="457200" cy="2560320"/>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200" b="0" i="0" u="none" strike="noStrike" kern="0" cap="none" spc="0" normalizeH="0" baseline="0" noProof="0" dirty="0">
                <a:ln>
                  <a:noFill/>
                </a:ln>
                <a:solidFill>
                  <a:srgbClr val="FFFFFF"/>
                </a:solidFill>
                <a:effectLst/>
                <a:uLnTx/>
                <a:uFillTx/>
                <a:cs typeface="Arial" panose="020B0604020202020204" pitchFamily="34" charset="0"/>
              </a:endParaRPr>
            </a:p>
          </p:txBody>
        </p:sp>
      </p:grpSp>
    </p:spTree>
    <p:extLst>
      <p:ext uri="{BB962C8B-B14F-4D97-AF65-F5344CB8AC3E}">
        <p14:creationId xmlns:p14="http://schemas.microsoft.com/office/powerpoint/2010/main" val="2103941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SUSTAINED HIV-1 REMISSION FOLLOWING HOMOZYGOUS CCR5 DELTA32 ALLOGENIC HSCT</a:t>
            </a:r>
            <a:endParaRPr lang="ko-KR" altLang="en-US" dirty="0"/>
          </a:p>
        </p:txBody>
      </p:sp>
      <p:sp>
        <p:nvSpPr>
          <p:cNvPr id="3" name="Content Placeholder 2"/>
          <p:cNvSpPr>
            <a:spLocks noGrp="1"/>
          </p:cNvSpPr>
          <p:nvPr>
            <p:ph idx="1"/>
          </p:nvPr>
        </p:nvSpPr>
        <p:spPr/>
        <p:txBody>
          <a:bodyPr/>
          <a:lstStyle/>
          <a:p>
            <a:pPr>
              <a:lnSpc>
                <a:spcPts val="3000"/>
              </a:lnSpc>
              <a:spcAft>
                <a:spcPts val="600"/>
              </a:spcAft>
            </a:pPr>
            <a:r>
              <a:rPr lang="en-US" altLang="ko-KR" b="1" dirty="0"/>
              <a:t>Conclusion </a:t>
            </a:r>
          </a:p>
          <a:p>
            <a:pPr marL="525463" lvl="1" indent="-342900">
              <a:lnSpc>
                <a:spcPts val="3000"/>
              </a:lnSpc>
              <a:spcAft>
                <a:spcPts val="600"/>
              </a:spcAft>
              <a:buFont typeface="Wingdings" panose="05000000000000000000" pitchFamily="2" charset="2"/>
              <a:buChar char="§"/>
            </a:pPr>
            <a:r>
              <a:rPr lang="en-US" altLang="ko-KR" dirty="0"/>
              <a:t>18 months remission with no viral rebound after single allogeneic CCR5</a:t>
            </a:r>
            <a:r>
              <a:rPr lang="el-GR" altLang="ko-KR" dirty="0"/>
              <a:t>Δ</a:t>
            </a:r>
            <a:r>
              <a:rPr lang="en-US" altLang="ko-KR" dirty="0"/>
              <a:t>32 HSCT and no irradiation </a:t>
            </a:r>
          </a:p>
          <a:p>
            <a:pPr marL="525463" lvl="1" indent="-342900">
              <a:lnSpc>
                <a:spcPts val="3000"/>
              </a:lnSpc>
              <a:spcAft>
                <a:spcPts val="600"/>
              </a:spcAft>
              <a:buFont typeface="Wingdings" panose="05000000000000000000" pitchFamily="2" charset="2"/>
              <a:buChar char="§"/>
            </a:pPr>
            <a:r>
              <a:rPr lang="en-US" altLang="ko-KR" dirty="0"/>
              <a:t>Adaptive immune responses declining or absent post-transplant</a:t>
            </a:r>
          </a:p>
          <a:p>
            <a:pPr marL="525463" lvl="1" indent="-342900">
              <a:lnSpc>
                <a:spcPts val="3000"/>
              </a:lnSpc>
              <a:spcAft>
                <a:spcPts val="600"/>
              </a:spcAft>
              <a:buFont typeface="Wingdings" panose="05000000000000000000" pitchFamily="2" charset="2"/>
              <a:buChar char="§"/>
            </a:pPr>
            <a:r>
              <a:rPr lang="en-US" altLang="ko-KR" dirty="0"/>
              <a:t>Case reaffirms CCR5 as a candidate for remission approaches</a:t>
            </a:r>
          </a:p>
          <a:p>
            <a:pPr>
              <a:lnSpc>
                <a:spcPts val="3000"/>
              </a:lnSpc>
              <a:spcAft>
                <a:spcPts val="600"/>
              </a:spcAft>
            </a:pPr>
            <a:r>
              <a:rPr lang="en-US" altLang="ko-KR" sz="1600" dirty="0"/>
              <a:t>(See CROI poster 394 for further case of HSCT)</a:t>
            </a:r>
          </a:p>
          <a:p>
            <a:pPr>
              <a:lnSpc>
                <a:spcPts val="3000"/>
              </a:lnSpc>
              <a:spcAft>
                <a:spcPts val="600"/>
              </a:spcAft>
            </a:pPr>
            <a:endParaRPr lang="en-US" altLang="ko-KR"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Gupta PK, et al. Presented at CROI 2019; Oral abstract #29LB</a:t>
            </a:r>
            <a:endParaRPr lang="ko-KR" altLang="ko-KR" dirty="0">
              <a:solidFill>
                <a:schemeClr val="tx1"/>
              </a:solidFill>
            </a:endParaRPr>
          </a:p>
        </p:txBody>
      </p:sp>
    </p:spTree>
    <p:extLst>
      <p:ext uri="{BB962C8B-B14F-4D97-AF65-F5344CB8AC3E}">
        <p14:creationId xmlns:p14="http://schemas.microsoft.com/office/powerpoint/2010/main" val="2827747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SUSTAINED HIV-1 REMISSION FOLLOWING HOMOZYGOUS CCR5 DELTA32 ALLOGENIC HSCT</a:t>
            </a:r>
            <a:endParaRPr lang="ko-KR" altLang="en-US" dirty="0"/>
          </a:p>
        </p:txBody>
      </p:sp>
      <p:sp>
        <p:nvSpPr>
          <p:cNvPr id="3" name="Content Placeholder 2"/>
          <p:cNvSpPr>
            <a:spLocks noGrp="1"/>
          </p:cNvSpPr>
          <p:nvPr>
            <p:ph idx="1"/>
          </p:nvPr>
        </p:nvSpPr>
        <p:spPr/>
        <p:txBody>
          <a:bodyPr/>
          <a:lstStyle/>
          <a:p>
            <a:pPr>
              <a:spcAft>
                <a:spcPts val="600"/>
              </a:spcAft>
            </a:pPr>
            <a:r>
              <a:rPr lang="en-US" altLang="ko-KR" b="1" dirty="0"/>
              <a:t>Comparison of London and Timothy Brown Patients</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Gupta PK, et al. Presented at CROI 2019; Oral abstract #29LB</a:t>
            </a:r>
            <a:endParaRPr lang="ko-KR" altLang="ko-KR" dirty="0">
              <a:solidFill>
                <a:schemeClr val="tx1"/>
              </a:solidFill>
            </a:endParaRPr>
          </a:p>
        </p:txBody>
      </p:sp>
      <p:grpSp>
        <p:nvGrpSpPr>
          <p:cNvPr id="9" name="Group 8"/>
          <p:cNvGrpSpPr/>
          <p:nvPr/>
        </p:nvGrpSpPr>
        <p:grpSpPr>
          <a:xfrm>
            <a:off x="323528" y="1772816"/>
            <a:ext cx="8496944" cy="3325507"/>
            <a:chOff x="323528" y="1772816"/>
            <a:chExt cx="8496944" cy="3325507"/>
          </a:xfrm>
        </p:grpSpPr>
        <p:sp>
          <p:nvSpPr>
            <p:cNvPr id="5" name="TextBox 4"/>
            <p:cNvSpPr txBox="1"/>
            <p:nvPr/>
          </p:nvSpPr>
          <p:spPr>
            <a:xfrm>
              <a:off x="323528" y="2139821"/>
              <a:ext cx="4176464" cy="2958502"/>
            </a:xfrm>
            <a:prstGeom prst="rect">
              <a:avLst/>
            </a:prstGeom>
            <a:noFill/>
            <a:ln w="28575">
              <a:solidFill>
                <a:schemeClr val="accent2">
                  <a:lumMod val="75000"/>
                </a:schemeClr>
              </a:solidFill>
            </a:ln>
          </p:spPr>
          <p:txBody>
            <a:bodyPr wrap="square" rtlCol="0">
              <a:spAutoFit/>
            </a:bodyPr>
            <a:lstStyle/>
            <a:p>
              <a:pPr marL="285750" indent="-285750">
                <a:lnSpc>
                  <a:spcPts val="2500"/>
                </a:lnSpc>
                <a:buFont typeface="Wingdings" panose="05000000000000000000" pitchFamily="2" charset="2"/>
                <a:buChar char="§"/>
              </a:pPr>
              <a:r>
                <a:rPr lang="en-US" altLang="ko-KR" dirty="0"/>
                <a:t>Homozygous for wild type CCR5</a:t>
              </a:r>
            </a:p>
            <a:p>
              <a:pPr marL="285750" indent="-285750">
                <a:lnSpc>
                  <a:spcPts val="2500"/>
                </a:lnSpc>
                <a:buFont typeface="Wingdings" panose="05000000000000000000" pitchFamily="2" charset="2"/>
                <a:buChar char="§"/>
              </a:pPr>
              <a:r>
                <a:rPr lang="en-US" altLang="ko-KR" dirty="0"/>
                <a:t>Infection with R5 using virus</a:t>
              </a:r>
            </a:p>
            <a:p>
              <a:pPr marL="285750" indent="-285750">
                <a:lnSpc>
                  <a:spcPts val="2500"/>
                </a:lnSpc>
                <a:buFont typeface="Wingdings" panose="05000000000000000000" pitchFamily="2" charset="2"/>
                <a:buChar char="§"/>
              </a:pPr>
              <a:r>
                <a:rPr lang="en-US" altLang="ko-KR" dirty="0"/>
                <a:t>Hodgkin Lymphoma</a:t>
              </a:r>
            </a:p>
            <a:p>
              <a:pPr marL="285750" indent="-285750">
                <a:lnSpc>
                  <a:spcPts val="2500"/>
                </a:lnSpc>
                <a:buFont typeface="Wingdings" panose="05000000000000000000" pitchFamily="2" charset="2"/>
                <a:buChar char="§"/>
              </a:pPr>
              <a:r>
                <a:rPr lang="en-US" altLang="ko-KR" dirty="0"/>
                <a:t>Single HSCT</a:t>
              </a:r>
            </a:p>
            <a:p>
              <a:pPr marL="285750" indent="-285750">
                <a:lnSpc>
                  <a:spcPts val="2500"/>
                </a:lnSpc>
                <a:buFont typeface="Wingdings" panose="05000000000000000000" pitchFamily="2" charset="2"/>
                <a:buChar char="§"/>
              </a:pPr>
              <a:r>
                <a:rPr lang="en-US" altLang="ko-KR" dirty="0"/>
                <a:t>No Irradiation</a:t>
              </a:r>
            </a:p>
            <a:p>
              <a:pPr marL="285750" indent="-285750">
                <a:lnSpc>
                  <a:spcPts val="2500"/>
                </a:lnSpc>
                <a:buFont typeface="Wingdings" panose="05000000000000000000" pitchFamily="2" charset="2"/>
                <a:buChar char="§"/>
              </a:pPr>
              <a:r>
                <a:rPr lang="en-US" altLang="ko-KR" dirty="0"/>
                <a:t>Reduced intensity conditioning</a:t>
              </a:r>
            </a:p>
            <a:p>
              <a:pPr marL="285750" indent="-285750">
                <a:lnSpc>
                  <a:spcPts val="2500"/>
                </a:lnSpc>
                <a:buFont typeface="Wingdings" panose="05000000000000000000" pitchFamily="2" charset="2"/>
                <a:buChar char="§"/>
              </a:pPr>
              <a:r>
                <a:rPr lang="en-US" altLang="ko-KR" dirty="0"/>
                <a:t>T cell depletion with a CD52</a:t>
              </a:r>
            </a:p>
            <a:p>
              <a:pPr marL="285750" indent="-285750">
                <a:lnSpc>
                  <a:spcPts val="2500"/>
                </a:lnSpc>
                <a:buFont typeface="Wingdings" panose="05000000000000000000" pitchFamily="2" charset="2"/>
                <a:buChar char="§"/>
              </a:pPr>
              <a:r>
                <a:rPr lang="en-US" altLang="ko-KR" dirty="0"/>
                <a:t>Mild GVH</a:t>
              </a:r>
            </a:p>
            <a:p>
              <a:pPr marL="285750" indent="-285750">
                <a:lnSpc>
                  <a:spcPts val="2500"/>
                </a:lnSpc>
                <a:buFont typeface="Wingdings" panose="05000000000000000000" pitchFamily="2" charset="2"/>
                <a:buChar char="§"/>
              </a:pPr>
              <a:r>
                <a:rPr lang="en-US" altLang="ko-KR" dirty="0"/>
                <a:t>100% T cell donor </a:t>
              </a:r>
              <a:r>
                <a:rPr lang="en-US" altLang="ko-KR" dirty="0" err="1"/>
                <a:t>chimerism</a:t>
              </a:r>
              <a:endParaRPr lang="ko-KR" altLang="en-US" dirty="0"/>
            </a:p>
          </p:txBody>
        </p:sp>
        <p:sp>
          <p:nvSpPr>
            <p:cNvPr id="6" name="TextBox 5"/>
            <p:cNvSpPr txBox="1"/>
            <p:nvPr/>
          </p:nvSpPr>
          <p:spPr>
            <a:xfrm>
              <a:off x="4644008" y="2139821"/>
              <a:ext cx="4176464" cy="2958502"/>
            </a:xfrm>
            <a:prstGeom prst="rect">
              <a:avLst/>
            </a:prstGeom>
            <a:noFill/>
            <a:ln w="28575">
              <a:solidFill>
                <a:schemeClr val="accent2">
                  <a:lumMod val="75000"/>
                </a:schemeClr>
              </a:solidFill>
            </a:ln>
          </p:spPr>
          <p:txBody>
            <a:bodyPr wrap="square" rtlCol="0">
              <a:spAutoFit/>
            </a:bodyPr>
            <a:lstStyle/>
            <a:p>
              <a:pPr marL="285750" indent="-285750">
                <a:lnSpc>
                  <a:spcPts val="2500"/>
                </a:lnSpc>
                <a:buFont typeface="Wingdings" panose="05000000000000000000" pitchFamily="2" charset="2"/>
                <a:buChar char="§"/>
              </a:pPr>
              <a:r>
                <a:rPr lang="en-US" altLang="ko-KR" dirty="0"/>
                <a:t>Heterozygous for ∆32</a:t>
              </a:r>
            </a:p>
            <a:p>
              <a:pPr marL="285750" indent="-285750">
                <a:lnSpc>
                  <a:spcPts val="2500"/>
                </a:lnSpc>
                <a:buFont typeface="Wingdings" panose="05000000000000000000" pitchFamily="2" charset="2"/>
                <a:buChar char="§"/>
              </a:pPr>
              <a:r>
                <a:rPr lang="en-US" altLang="ko-KR" dirty="0"/>
                <a:t>Infection with R5 using virus</a:t>
              </a:r>
            </a:p>
            <a:p>
              <a:pPr marL="285750" indent="-285750">
                <a:lnSpc>
                  <a:spcPts val="2500"/>
                </a:lnSpc>
                <a:buFont typeface="Wingdings" panose="05000000000000000000" pitchFamily="2" charset="2"/>
                <a:buChar char="§"/>
              </a:pPr>
              <a:r>
                <a:rPr lang="en-US" altLang="ko-KR" dirty="0"/>
                <a:t>Acute Myelogenous Leukemia</a:t>
              </a:r>
            </a:p>
            <a:p>
              <a:pPr marL="285750" indent="-285750">
                <a:lnSpc>
                  <a:spcPts val="2500"/>
                </a:lnSpc>
                <a:buFont typeface="Wingdings" panose="05000000000000000000" pitchFamily="2" charset="2"/>
                <a:buChar char="§"/>
              </a:pPr>
              <a:r>
                <a:rPr lang="en-US" altLang="ko-KR" dirty="0"/>
                <a:t>Two HSCT</a:t>
              </a:r>
            </a:p>
            <a:p>
              <a:pPr marL="285750" indent="-285750">
                <a:lnSpc>
                  <a:spcPts val="2500"/>
                </a:lnSpc>
                <a:buFont typeface="Wingdings" panose="05000000000000000000" pitchFamily="2" charset="2"/>
                <a:buChar char="§"/>
              </a:pPr>
              <a:r>
                <a:rPr lang="en-US" altLang="ko-KR" dirty="0"/>
                <a:t>Total Body Irradiation</a:t>
              </a:r>
            </a:p>
            <a:p>
              <a:pPr marL="285750" indent="-285750">
                <a:lnSpc>
                  <a:spcPts val="2500"/>
                </a:lnSpc>
                <a:buFont typeface="Wingdings" panose="05000000000000000000" pitchFamily="2" charset="2"/>
                <a:buChar char="§"/>
              </a:pPr>
              <a:r>
                <a:rPr lang="en-US" altLang="ko-KR" dirty="0"/>
                <a:t>Full intensity conditioning</a:t>
              </a:r>
            </a:p>
            <a:p>
              <a:pPr marL="285750" indent="-285750">
                <a:lnSpc>
                  <a:spcPts val="2500"/>
                </a:lnSpc>
                <a:buFont typeface="Wingdings" panose="05000000000000000000" pitchFamily="2" charset="2"/>
                <a:buChar char="§"/>
              </a:pPr>
              <a:r>
                <a:rPr lang="en-US" altLang="ko-KR" dirty="0"/>
                <a:t>T cell depletion with ATG</a:t>
              </a:r>
            </a:p>
            <a:p>
              <a:pPr marL="285750" indent="-285750">
                <a:lnSpc>
                  <a:spcPts val="2500"/>
                </a:lnSpc>
                <a:buFont typeface="Wingdings" panose="05000000000000000000" pitchFamily="2" charset="2"/>
                <a:buChar char="§"/>
              </a:pPr>
              <a:r>
                <a:rPr lang="en-US" altLang="ko-KR" dirty="0"/>
                <a:t>Mild GVH</a:t>
              </a:r>
            </a:p>
            <a:p>
              <a:pPr marL="285750" indent="-285750">
                <a:lnSpc>
                  <a:spcPts val="2500"/>
                </a:lnSpc>
                <a:buFont typeface="Wingdings" panose="05000000000000000000" pitchFamily="2" charset="2"/>
                <a:buChar char="§"/>
              </a:pPr>
              <a:r>
                <a:rPr lang="en-US" altLang="ko-KR" dirty="0"/>
                <a:t>100% T cell donor </a:t>
              </a:r>
              <a:r>
                <a:rPr lang="en-US" altLang="ko-KR" dirty="0" err="1"/>
                <a:t>chimerism</a:t>
              </a:r>
              <a:endParaRPr lang="ko-KR" altLang="en-US" dirty="0"/>
            </a:p>
          </p:txBody>
        </p:sp>
        <p:sp>
          <p:nvSpPr>
            <p:cNvPr id="7" name="TextBox 6"/>
            <p:cNvSpPr txBox="1"/>
            <p:nvPr/>
          </p:nvSpPr>
          <p:spPr>
            <a:xfrm>
              <a:off x="323528" y="1781129"/>
              <a:ext cx="4176464" cy="393698"/>
            </a:xfrm>
            <a:prstGeom prst="rect">
              <a:avLst/>
            </a:prstGeom>
            <a:noFill/>
          </p:spPr>
          <p:txBody>
            <a:bodyPr wrap="square" rtlCol="0">
              <a:spAutoFit/>
            </a:bodyPr>
            <a:lstStyle/>
            <a:p>
              <a:pPr algn="ctr">
                <a:lnSpc>
                  <a:spcPts val="2500"/>
                </a:lnSpc>
              </a:pPr>
              <a:r>
                <a:rPr lang="en-US" altLang="ko-KR" dirty="0"/>
                <a:t>‘The London Patient’</a:t>
              </a:r>
              <a:endParaRPr lang="ko-KR" altLang="en-US" dirty="0"/>
            </a:p>
          </p:txBody>
        </p:sp>
        <p:sp>
          <p:nvSpPr>
            <p:cNvPr id="8" name="TextBox 7"/>
            <p:cNvSpPr txBox="1"/>
            <p:nvPr/>
          </p:nvSpPr>
          <p:spPr>
            <a:xfrm>
              <a:off x="4644008" y="1772816"/>
              <a:ext cx="4176464" cy="393698"/>
            </a:xfrm>
            <a:prstGeom prst="rect">
              <a:avLst/>
            </a:prstGeom>
            <a:noFill/>
          </p:spPr>
          <p:txBody>
            <a:bodyPr wrap="square" rtlCol="0">
              <a:spAutoFit/>
            </a:bodyPr>
            <a:lstStyle/>
            <a:p>
              <a:pPr algn="ctr">
                <a:lnSpc>
                  <a:spcPts val="2500"/>
                </a:lnSpc>
              </a:pPr>
              <a:r>
                <a:rPr lang="en-US" altLang="ko-KR" dirty="0"/>
                <a:t>Timothy Brown</a:t>
              </a:r>
              <a:endParaRPr lang="ko-KR" altLang="en-US" dirty="0"/>
            </a:p>
          </p:txBody>
        </p:sp>
      </p:grpSp>
    </p:spTree>
    <p:extLst>
      <p:ext uri="{BB962C8B-B14F-4D97-AF65-F5344CB8AC3E}">
        <p14:creationId xmlns:p14="http://schemas.microsoft.com/office/powerpoint/2010/main" val="2814451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ANALYTIC TREATMENT INTERRUPTION (ATI) AFTER ALLOGENEIC CCR5-D32 HSCT FOR AML IN 2013</a:t>
            </a:r>
            <a:endParaRPr lang="ko-KR" altLang="en-US" dirty="0"/>
          </a:p>
        </p:txBody>
      </p:sp>
      <p:sp>
        <p:nvSpPr>
          <p:cNvPr id="3" name="Content Placeholder 2"/>
          <p:cNvSpPr>
            <a:spLocks noGrp="1"/>
          </p:cNvSpPr>
          <p:nvPr>
            <p:ph idx="1"/>
          </p:nvPr>
        </p:nvSpPr>
        <p:spPr/>
        <p:txBody>
          <a:bodyPr/>
          <a:lstStyle/>
          <a:p>
            <a:pPr>
              <a:lnSpc>
                <a:spcPts val="3000"/>
              </a:lnSpc>
              <a:spcAft>
                <a:spcPts val="600"/>
              </a:spcAft>
            </a:pPr>
            <a:r>
              <a:rPr lang="en-US" altLang="ko-KR" sz="2000" b="1" dirty="0"/>
              <a:t>Background</a:t>
            </a:r>
          </a:p>
          <a:p>
            <a:pPr marL="525463" lvl="1" indent="-342900">
              <a:lnSpc>
                <a:spcPts val="3000"/>
              </a:lnSpc>
              <a:spcAft>
                <a:spcPts val="600"/>
              </a:spcAft>
              <a:buFont typeface="Wingdings" panose="05000000000000000000" pitchFamily="2" charset="2"/>
              <a:buChar char="§"/>
            </a:pPr>
            <a:r>
              <a:rPr lang="en-US" altLang="ko-KR" sz="2000" dirty="0"/>
              <a:t>49y-old HIV-infected male received unmodified HSCT from a CCR5</a:t>
            </a:r>
            <a:r>
              <a:rPr lang="el-GR" altLang="ko-KR" sz="2000" dirty="0"/>
              <a:t>Δ</a:t>
            </a:r>
            <a:r>
              <a:rPr lang="en-US" altLang="ko-KR" sz="2000" dirty="0"/>
              <a:t>32 donor in Feb 2013 after developing AML</a:t>
            </a:r>
          </a:p>
          <a:p>
            <a:pPr marL="525463" lvl="1" indent="-342900">
              <a:lnSpc>
                <a:spcPts val="3000"/>
              </a:lnSpc>
              <a:spcAft>
                <a:spcPts val="600"/>
              </a:spcAft>
              <a:buFont typeface="Wingdings" panose="05000000000000000000" pitchFamily="2" charset="2"/>
              <a:buChar char="§"/>
            </a:pPr>
            <a:r>
              <a:rPr lang="en-US" altLang="ko-KR" sz="2000" dirty="0"/>
              <a:t>HIV co-receptor-usage was R5 </a:t>
            </a:r>
          </a:p>
          <a:p>
            <a:pPr marL="525463" lvl="1" indent="-342900">
              <a:lnSpc>
                <a:spcPts val="3000"/>
              </a:lnSpc>
              <a:spcAft>
                <a:spcPts val="600"/>
              </a:spcAft>
              <a:buFont typeface="Wingdings" panose="05000000000000000000" pitchFamily="2" charset="2"/>
              <a:buChar char="§"/>
            </a:pPr>
            <a:r>
              <a:rPr lang="en-US" altLang="ko-KR" sz="2000" dirty="0"/>
              <a:t>Although he had a 2nd relapse of AML in Jun 2013, he achieved CR after 8 courses of 5-azaC and 4 lymphocyte infusions</a:t>
            </a:r>
          </a:p>
          <a:p>
            <a:pPr marL="525463" lvl="1" indent="-342900">
              <a:lnSpc>
                <a:spcPts val="3000"/>
              </a:lnSpc>
              <a:spcAft>
                <a:spcPts val="600"/>
              </a:spcAft>
              <a:buFont typeface="Wingdings" panose="05000000000000000000" pitchFamily="2" charset="2"/>
              <a:buChar char="§"/>
            </a:pPr>
            <a:r>
              <a:rPr lang="en-US" altLang="ko-KR" sz="2000" dirty="0"/>
              <a:t>Immunosuppression was discontinued in Oct 2017</a:t>
            </a:r>
          </a:p>
          <a:p>
            <a:pPr marL="525463" lvl="1" indent="-342900">
              <a:lnSpc>
                <a:spcPts val="3000"/>
              </a:lnSpc>
              <a:spcAft>
                <a:spcPts val="600"/>
              </a:spcAft>
              <a:buFont typeface="Wingdings" panose="05000000000000000000" pitchFamily="2" charset="2"/>
              <a:buChar char="§"/>
            </a:pPr>
            <a:r>
              <a:rPr lang="en-US" altLang="ko-KR" sz="2000" dirty="0"/>
              <a:t>ART continued during HSCT until Nov 2018 with undetectable plasma VL since</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Jensen B-EO, et al. Presented at CROI 2019; Poster #394LB</a:t>
            </a:r>
            <a:endParaRPr lang="ko-KR" altLang="ko-KR" dirty="0">
              <a:solidFill>
                <a:schemeClr val="tx1"/>
              </a:solidFill>
            </a:endParaRPr>
          </a:p>
        </p:txBody>
      </p:sp>
    </p:spTree>
    <p:extLst>
      <p:ext uri="{BB962C8B-B14F-4D97-AF65-F5344CB8AC3E}">
        <p14:creationId xmlns:p14="http://schemas.microsoft.com/office/powerpoint/2010/main" val="30833485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ANALYTIC TREATMENT INTERRUPTION (ATI) AFTER ALLOGENEIC CCR5-D32 HSCT FOR AML IN 2013</a:t>
            </a:r>
            <a:endParaRPr lang="ko-KR" altLang="en-US" dirty="0"/>
          </a:p>
        </p:txBody>
      </p:sp>
      <p:sp>
        <p:nvSpPr>
          <p:cNvPr id="3" name="Content Placeholder 2"/>
          <p:cNvSpPr>
            <a:spLocks noGrp="1"/>
          </p:cNvSpPr>
          <p:nvPr>
            <p:ph idx="1"/>
          </p:nvPr>
        </p:nvSpPr>
        <p:spPr>
          <a:xfrm>
            <a:off x="234894" y="1268760"/>
            <a:ext cx="8712968" cy="5087590"/>
          </a:xfrm>
        </p:spPr>
        <p:txBody>
          <a:bodyPr/>
          <a:lstStyle/>
          <a:p>
            <a:pPr>
              <a:spcAft>
                <a:spcPts val="600"/>
              </a:spcAft>
            </a:pPr>
            <a:r>
              <a:rPr lang="en-US" altLang="ko-KR" sz="1800" b="1" dirty="0"/>
              <a:t>Post-Transplantation Analyses</a:t>
            </a:r>
          </a:p>
          <a:p>
            <a:pPr>
              <a:spcAft>
                <a:spcPts val="600"/>
              </a:spcAft>
            </a:pPr>
            <a:endParaRPr lang="en-US" altLang="ko-KR" sz="1800" b="1" dirty="0"/>
          </a:p>
          <a:p>
            <a:pPr>
              <a:spcAft>
                <a:spcPts val="600"/>
              </a:spcAft>
            </a:pPr>
            <a:endParaRPr lang="en-US" altLang="ko-KR" sz="1800" b="1" dirty="0"/>
          </a:p>
          <a:p>
            <a:pPr>
              <a:spcAft>
                <a:spcPts val="600"/>
              </a:spcAft>
            </a:pPr>
            <a:endParaRPr lang="en-US" altLang="ko-KR" sz="1800" b="1" dirty="0"/>
          </a:p>
          <a:p>
            <a:pPr>
              <a:spcAft>
                <a:spcPts val="600"/>
              </a:spcAft>
            </a:pPr>
            <a:endParaRPr lang="en-US" altLang="ko-KR" sz="1800" b="1" dirty="0"/>
          </a:p>
          <a:p>
            <a:pPr>
              <a:spcAft>
                <a:spcPts val="600"/>
              </a:spcAft>
            </a:pPr>
            <a:endParaRPr lang="en-US" altLang="ko-KR" sz="1800" b="1" dirty="0"/>
          </a:p>
          <a:p>
            <a:pPr>
              <a:spcAft>
                <a:spcPts val="600"/>
              </a:spcAft>
            </a:pPr>
            <a:endParaRPr lang="en-US" altLang="ko-KR" sz="1800" b="1" dirty="0"/>
          </a:p>
          <a:p>
            <a:pPr>
              <a:spcAft>
                <a:spcPts val="600"/>
              </a:spcAft>
            </a:pPr>
            <a:endParaRPr lang="en-US" altLang="ko-KR" sz="1200" b="1" dirty="0"/>
          </a:p>
          <a:p>
            <a:pPr>
              <a:spcAft>
                <a:spcPts val="600"/>
              </a:spcAft>
            </a:pPr>
            <a:r>
              <a:rPr lang="en-US" altLang="ko-KR" sz="1800" b="1" dirty="0"/>
              <a:t>Summary &amp; Conclusion:</a:t>
            </a:r>
          </a:p>
          <a:p>
            <a:pPr marL="525463" lvl="1" indent="-342900">
              <a:spcAft>
                <a:spcPts val="600"/>
              </a:spcAft>
              <a:buFont typeface="Wingdings" panose="05000000000000000000" pitchFamily="2" charset="2"/>
              <a:buChar char="§"/>
            </a:pPr>
            <a:r>
              <a:rPr lang="en-US" altLang="ko-KR" sz="1800" dirty="0"/>
              <a:t>No virus detected in </a:t>
            </a:r>
            <a:r>
              <a:rPr lang="en-US" altLang="ko-KR" sz="1800" dirty="0" err="1"/>
              <a:t>qVOA</a:t>
            </a:r>
            <a:r>
              <a:rPr lang="en-US" altLang="ko-KR" sz="1800" dirty="0"/>
              <a:t>/</a:t>
            </a:r>
            <a:r>
              <a:rPr lang="en-US" altLang="ko-KR" sz="1800" dirty="0" err="1"/>
              <a:t>mVOA</a:t>
            </a:r>
            <a:r>
              <a:rPr lang="en-US" altLang="ko-KR" sz="1800" dirty="0"/>
              <a:t>, despite low signals in ultrasensitive assays</a:t>
            </a:r>
          </a:p>
          <a:p>
            <a:pPr marL="525463" lvl="1" indent="-342900">
              <a:spcAft>
                <a:spcPts val="600"/>
              </a:spcAft>
              <a:buFont typeface="Wingdings" panose="05000000000000000000" pitchFamily="2" charset="2"/>
              <a:buChar char="§"/>
            </a:pPr>
            <a:r>
              <a:rPr lang="en-US" altLang="ko-KR" sz="1800" dirty="0"/>
              <a:t>ART discontinued Nov 2018 and so far, </a:t>
            </a:r>
            <a:r>
              <a:rPr lang="en-US" altLang="ko-KR" sz="1800" dirty="0" err="1"/>
              <a:t>pVL</a:t>
            </a:r>
            <a:r>
              <a:rPr lang="en-US" altLang="ko-KR" sz="1800" dirty="0"/>
              <a:t> undetectable</a:t>
            </a:r>
          </a:p>
          <a:p>
            <a:pPr marL="525463" lvl="1" indent="-342900">
              <a:spcAft>
                <a:spcPts val="600"/>
              </a:spcAft>
              <a:buFont typeface="Wingdings" panose="05000000000000000000" pitchFamily="2" charset="2"/>
              <a:buChar char="§"/>
            </a:pPr>
            <a:r>
              <a:rPr lang="en-US" altLang="ko-KR" sz="1800" dirty="0"/>
              <a:t>Though early, this may represent a third person in whom remission has been established following HSCT from a CCR5</a:t>
            </a:r>
            <a:r>
              <a:rPr lang="el-GR" altLang="ko-KR" sz="1800" dirty="0"/>
              <a:t>Δ</a:t>
            </a:r>
            <a:r>
              <a:rPr lang="en-US" altLang="ko-KR" sz="1800" dirty="0"/>
              <a:t>32 donor </a:t>
            </a:r>
          </a:p>
          <a:p>
            <a:pPr>
              <a:spcAft>
                <a:spcPts val="600"/>
              </a:spcAft>
            </a:pPr>
            <a:endParaRPr lang="ko-KR" altLang="en-US" sz="1800" b="1" dirty="0"/>
          </a:p>
        </p:txBody>
      </p:sp>
      <p:graphicFrame>
        <p:nvGraphicFramePr>
          <p:cNvPr id="4" name="Table 3"/>
          <p:cNvGraphicFramePr>
            <a:graphicFrameLocks noGrp="1"/>
          </p:cNvGraphicFramePr>
          <p:nvPr>
            <p:extLst/>
          </p:nvPr>
        </p:nvGraphicFramePr>
        <p:xfrm>
          <a:off x="268146" y="1709121"/>
          <a:ext cx="8624334" cy="2062480"/>
        </p:xfrm>
        <a:graphic>
          <a:graphicData uri="http://schemas.openxmlformats.org/drawingml/2006/table">
            <a:tbl>
              <a:tblPr bandRow="1">
                <a:tableStyleId>{21E4AEA4-8DFA-4A89-87EB-49C32662AFE0}</a:tableStyleId>
              </a:tblPr>
              <a:tblGrid>
                <a:gridCol w="2647670">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70840">
                <a:tc>
                  <a:txBody>
                    <a:bodyPr/>
                    <a:lstStyle/>
                    <a:p>
                      <a:pPr latinLnBrk="1"/>
                      <a:r>
                        <a:rPr lang="en-US" altLang="ko-KR" sz="1600" dirty="0">
                          <a:latin typeface="+mn-lt"/>
                        </a:rPr>
                        <a:t>PBMC samples</a:t>
                      </a:r>
                      <a:endParaRPr lang="ko-KR" altLang="en-US" sz="1600" dirty="0">
                        <a:latin typeface="+mn-lt"/>
                      </a:endParaRPr>
                    </a:p>
                  </a:txBody>
                  <a:tcPr/>
                </a:tc>
                <a:tc>
                  <a:txBody>
                    <a:bodyPr/>
                    <a:lstStyle/>
                    <a:p>
                      <a:pPr latinLnBrk="1"/>
                      <a:r>
                        <a:rPr lang="en-US" altLang="ko-KR" sz="1600" dirty="0">
                          <a:latin typeface="+mn-lt"/>
                        </a:rPr>
                        <a:t>All negative for pro-viral HIV-DNA </a:t>
                      </a:r>
                      <a:endParaRPr lang="ko-KR" altLang="en-US" sz="1600" dirty="0">
                        <a:latin typeface="+mn-lt"/>
                      </a:endParaRPr>
                    </a:p>
                  </a:txBody>
                  <a:tcPr/>
                </a:tc>
                <a:extLst>
                  <a:ext uri="{0D108BD9-81ED-4DB2-BD59-A6C34878D82A}">
                    <a16:rowId xmlns:a16="http://schemas.microsoft.com/office/drawing/2014/main" val="10000"/>
                  </a:ext>
                </a:extLst>
              </a:tr>
              <a:tr h="370840">
                <a:tc>
                  <a:txBody>
                    <a:bodyPr/>
                    <a:lstStyle/>
                    <a:p>
                      <a:pPr latinLnBrk="1"/>
                      <a:r>
                        <a:rPr lang="en-US" altLang="ko-KR" sz="1600" dirty="0">
                          <a:latin typeface="+mn-lt"/>
                        </a:rPr>
                        <a:t>HIV-DNA in lymph nodes</a:t>
                      </a:r>
                      <a:endParaRPr lang="ko-KR" altLang="en-US" sz="1600" dirty="0">
                        <a:latin typeface="+mn-lt"/>
                      </a:endParaRPr>
                    </a:p>
                  </a:txBody>
                  <a:tcPr/>
                </a:tc>
                <a:tc>
                  <a:txBody>
                    <a:bodyPr/>
                    <a:lstStyle/>
                    <a:p>
                      <a:pPr latinLnBrk="1"/>
                      <a:r>
                        <a:rPr lang="en-US" altLang="ko-KR" sz="1600" dirty="0">
                          <a:latin typeface="+mn-lt"/>
                        </a:rPr>
                        <a:t>None</a:t>
                      </a:r>
                      <a:endParaRPr lang="ko-KR" altLang="en-US" sz="1600" dirty="0">
                        <a:latin typeface="+mn-lt"/>
                      </a:endParaRPr>
                    </a:p>
                  </a:txBody>
                  <a:tcPr/>
                </a:tc>
                <a:extLst>
                  <a:ext uri="{0D108BD9-81ED-4DB2-BD59-A6C34878D82A}">
                    <a16:rowId xmlns:a16="http://schemas.microsoft.com/office/drawing/2014/main" val="10001"/>
                  </a:ext>
                </a:extLst>
              </a:tr>
              <a:tr h="370840">
                <a:tc>
                  <a:txBody>
                    <a:bodyPr/>
                    <a:lstStyle/>
                    <a:p>
                      <a:pPr latinLnBrk="1"/>
                      <a:r>
                        <a:rPr lang="en-US" altLang="ko-KR" sz="1600" dirty="0">
                          <a:latin typeface="+mn-lt"/>
                        </a:rPr>
                        <a:t>In-situ hybridization</a:t>
                      </a:r>
                      <a:endParaRPr lang="ko-KR" altLang="en-US" sz="1600" dirty="0">
                        <a:latin typeface="+mn-lt"/>
                      </a:endParaRPr>
                    </a:p>
                  </a:txBody>
                  <a:tcPr/>
                </a:tc>
                <a:tc>
                  <a:txBody>
                    <a:bodyPr/>
                    <a:lstStyle/>
                    <a:p>
                      <a:pPr latinLnBrk="1"/>
                      <a:r>
                        <a:rPr lang="en-US" altLang="ko-KR" sz="1600" dirty="0">
                          <a:latin typeface="+mn-lt"/>
                        </a:rPr>
                        <a:t>Few positive signals</a:t>
                      </a:r>
                      <a:endParaRPr lang="ko-KR" altLang="en-US" sz="1600" dirty="0">
                        <a:latin typeface="+mn-lt"/>
                      </a:endParaRPr>
                    </a:p>
                  </a:txBody>
                  <a:tcPr/>
                </a:tc>
                <a:extLst>
                  <a:ext uri="{0D108BD9-81ED-4DB2-BD59-A6C34878D82A}">
                    <a16:rowId xmlns:a16="http://schemas.microsoft.com/office/drawing/2014/main" val="10002"/>
                  </a:ext>
                </a:extLst>
              </a:tr>
              <a:tr h="370840">
                <a:tc>
                  <a:txBody>
                    <a:bodyPr/>
                    <a:lstStyle/>
                    <a:p>
                      <a:pPr latinLnBrk="1"/>
                      <a:r>
                        <a:rPr lang="en-US" altLang="ko-KR" sz="1600" dirty="0">
                          <a:latin typeface="+mn-lt"/>
                        </a:rPr>
                        <a:t>Viral outgrowth assays </a:t>
                      </a:r>
                      <a:endParaRPr lang="ko-KR" altLang="en-US" sz="1600" dirty="0">
                        <a:latin typeface="+mn-lt"/>
                      </a:endParaRPr>
                    </a:p>
                  </a:txBody>
                  <a:tcPr/>
                </a:tc>
                <a:tc>
                  <a:txBody>
                    <a:bodyPr/>
                    <a:lstStyle/>
                    <a:p>
                      <a:pPr latinLnBrk="1"/>
                      <a:r>
                        <a:rPr lang="en-US" altLang="ko-KR" sz="1600" dirty="0">
                          <a:latin typeface="+mn-lt"/>
                        </a:rPr>
                        <a:t>Negative</a:t>
                      </a:r>
                      <a:endParaRPr lang="ko-KR" altLang="en-US" sz="1600" dirty="0">
                        <a:latin typeface="+mn-lt"/>
                      </a:endParaRPr>
                    </a:p>
                  </a:txBody>
                  <a:tcPr/>
                </a:tc>
                <a:extLst>
                  <a:ext uri="{0D108BD9-81ED-4DB2-BD59-A6C34878D82A}">
                    <a16:rowId xmlns:a16="http://schemas.microsoft.com/office/drawing/2014/main" val="10003"/>
                  </a:ext>
                </a:extLst>
              </a:tr>
              <a:tr h="370840">
                <a:tc>
                  <a:txBody>
                    <a:bodyPr/>
                    <a:lstStyle/>
                    <a:p>
                      <a:pPr latinLnBrk="1"/>
                      <a:r>
                        <a:rPr lang="en-US" altLang="ko-KR" sz="1600" dirty="0">
                          <a:latin typeface="+mn-lt"/>
                        </a:rPr>
                        <a:t>CTL </a:t>
                      </a:r>
                      <a:endParaRPr lang="ko-KR" altLang="en-US" sz="1600" dirty="0">
                        <a:latin typeface="+mn-lt"/>
                      </a:endParaRPr>
                    </a:p>
                  </a:txBody>
                  <a:tcPr/>
                </a:tc>
                <a:tc>
                  <a:txBody>
                    <a:bodyPr/>
                    <a:lstStyle/>
                    <a:p>
                      <a:pPr latinLnBrk="1"/>
                      <a:r>
                        <a:rPr lang="en-US" altLang="ko-KR" sz="1600" dirty="0">
                          <a:latin typeface="+mn-lt"/>
                        </a:rPr>
                        <a:t>Recognized HLA-A2-restricted RT-epitope YV9 and HLA (B7-restricted Gag-p6 epitope YL9 not present in cells from stem-cell donor)</a:t>
                      </a:r>
                      <a:endParaRPr lang="ko-KR" altLang="en-US" sz="1600" dirty="0">
                        <a:latin typeface="+mn-lt"/>
                      </a:endParaRPr>
                    </a:p>
                  </a:txBody>
                  <a:tcPr/>
                </a:tc>
                <a:extLst>
                  <a:ext uri="{0D108BD9-81ED-4DB2-BD59-A6C34878D82A}">
                    <a16:rowId xmlns:a16="http://schemas.microsoft.com/office/drawing/2014/main" val="10004"/>
                  </a:ext>
                </a:extLst>
              </a:tr>
            </a:tbl>
          </a:graphicData>
        </a:graphic>
      </p:graphicFrame>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Jensen B-EO, et al. Presented at CROI 2019; Poster #394LB</a:t>
            </a:r>
            <a:endParaRPr lang="ko-KR" altLang="ko-KR" dirty="0">
              <a:solidFill>
                <a:schemeClr val="tx1"/>
              </a:solidFill>
            </a:endParaRPr>
          </a:p>
        </p:txBody>
      </p:sp>
    </p:spTree>
    <p:extLst>
      <p:ext uri="{BB962C8B-B14F-4D97-AF65-F5344CB8AC3E}">
        <p14:creationId xmlns:p14="http://schemas.microsoft.com/office/powerpoint/2010/main" val="704344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ANALYTIC TREATMENT INTERRUPTION (ATI) AFTER ALLOGENEIC CCR5-D32 HSCT FOR AML IN 2013</a:t>
            </a:r>
            <a:endParaRPr lang="ko-KR" altLang="en-US" dirty="0"/>
          </a:p>
        </p:txBody>
      </p:sp>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Jensen B-EO, et al. Presented at CROI 2019; Poster #394LB</a:t>
            </a:r>
            <a:endParaRPr lang="ko-KR" altLang="ko-KR" dirty="0">
              <a:solidFill>
                <a:schemeClr val="tx1"/>
              </a:solidFill>
            </a:endParaRPr>
          </a:p>
        </p:txBody>
      </p:sp>
      <p:pic>
        <p:nvPicPr>
          <p:cNvPr id="8" name="Picture 7">
            <a:extLst>
              <a:ext uri="{FF2B5EF4-FFF2-40B4-BE49-F238E27FC236}">
                <a16:creationId xmlns:a16="http://schemas.microsoft.com/office/drawing/2014/main" id="{3351BFEC-3DF6-4152-A523-77E3DD89B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516" y="2348880"/>
            <a:ext cx="8712968" cy="3174689"/>
          </a:xfrm>
          <a:prstGeom prst="rect">
            <a:avLst/>
          </a:prstGeom>
        </p:spPr>
      </p:pic>
      <p:sp>
        <p:nvSpPr>
          <p:cNvPr id="9" name="TextBox 8">
            <a:extLst>
              <a:ext uri="{FF2B5EF4-FFF2-40B4-BE49-F238E27FC236}">
                <a16:creationId xmlns:a16="http://schemas.microsoft.com/office/drawing/2014/main" id="{8DEBB8E2-34CD-4C0F-9E8F-8413BDE73564}"/>
              </a:ext>
            </a:extLst>
          </p:cNvPr>
          <p:cNvSpPr txBox="1"/>
          <p:nvPr/>
        </p:nvSpPr>
        <p:spPr>
          <a:xfrm>
            <a:off x="467544" y="1916832"/>
            <a:ext cx="8280920" cy="369332"/>
          </a:xfrm>
          <a:prstGeom prst="rect">
            <a:avLst/>
          </a:prstGeom>
          <a:noFill/>
        </p:spPr>
        <p:txBody>
          <a:bodyPr wrap="square" rtlCol="0">
            <a:spAutoFit/>
          </a:bodyPr>
          <a:lstStyle/>
          <a:p>
            <a:r>
              <a:rPr lang="en-US" dirty="0"/>
              <a:t>                           Course of Management: January 2011 to March 2019</a:t>
            </a:r>
          </a:p>
        </p:txBody>
      </p:sp>
    </p:spTree>
    <p:extLst>
      <p:ext uri="{BB962C8B-B14F-4D97-AF65-F5344CB8AC3E}">
        <p14:creationId xmlns:p14="http://schemas.microsoft.com/office/powerpoint/2010/main" val="326709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332656"/>
            <a:ext cx="8712968" cy="1008112"/>
          </a:xfrm>
        </p:spPr>
        <p:txBody>
          <a:bodyPr/>
          <a:lstStyle/>
          <a:p>
            <a:r>
              <a:rPr lang="en-US" altLang="ko-KR" dirty="0"/>
              <a:t>DELAYED VIRAL REBOUND DURING ATI AFTER INFUSION OF CCR5 ZFN-TREATED CD4 T CELLS</a:t>
            </a:r>
            <a:endParaRPr lang="ko-KR" altLang="en-US" dirty="0"/>
          </a:p>
        </p:txBody>
      </p:sp>
      <p:sp>
        <p:nvSpPr>
          <p:cNvPr id="3" name="Content Placeholder 2"/>
          <p:cNvSpPr>
            <a:spLocks noGrp="1"/>
          </p:cNvSpPr>
          <p:nvPr>
            <p:ph idx="1"/>
          </p:nvPr>
        </p:nvSpPr>
        <p:spPr>
          <a:xfrm>
            <a:off x="234894" y="1412776"/>
            <a:ext cx="8712968" cy="4752529"/>
          </a:xfrm>
        </p:spPr>
        <p:txBody>
          <a:bodyPr/>
          <a:lstStyle/>
          <a:p>
            <a:r>
              <a:rPr lang="en-US" altLang="ko-KR" sz="1800" b="1" dirty="0"/>
              <a:t>Subjects: </a:t>
            </a:r>
            <a:r>
              <a:rPr lang="en-US" altLang="ko-KR" sz="1800" dirty="0"/>
              <a:t>14 chronically infected pts doing well on ART</a:t>
            </a:r>
          </a:p>
          <a:p>
            <a:pPr marL="525463" lvl="1" indent="-342900">
              <a:buFont typeface="Wingdings" panose="05000000000000000000" pitchFamily="2" charset="2"/>
              <a:buChar char="§"/>
            </a:pPr>
            <a:r>
              <a:rPr lang="en-US" altLang="ko-KR" sz="1800" dirty="0"/>
              <a:t>93% male; 57% Black, 7% Hispanic; median age 44</a:t>
            </a:r>
          </a:p>
          <a:p>
            <a:pPr marL="525463" lvl="1" indent="-342900">
              <a:buFont typeface="Wingdings" panose="05000000000000000000" pitchFamily="2" charset="2"/>
              <a:buChar char="§"/>
            </a:pPr>
            <a:r>
              <a:rPr lang="en-US" altLang="ko-KR" sz="1800" dirty="0"/>
              <a:t>Median baseline CD4: 831 cop/mm3 </a:t>
            </a:r>
          </a:p>
          <a:p>
            <a:pPr marL="525463" lvl="1" indent="-342900">
              <a:spcAft>
                <a:spcPts val="1200"/>
              </a:spcAft>
              <a:buFont typeface="Wingdings" panose="05000000000000000000" pitchFamily="2" charset="2"/>
              <a:buChar char="§"/>
            </a:pPr>
            <a:r>
              <a:rPr lang="en-US" altLang="ko-KR" sz="1800" dirty="0"/>
              <a:t>Duration of ATI phase: 16 weeks</a:t>
            </a:r>
          </a:p>
          <a:p>
            <a:r>
              <a:rPr lang="en-US" altLang="ko-KR" sz="1800" b="1" dirty="0"/>
              <a:t>Design</a:t>
            </a:r>
          </a:p>
          <a:p>
            <a:pPr marL="468313" lvl="1" indent="-285750">
              <a:buFont typeface="Wingdings" panose="05000000000000000000" pitchFamily="2" charset="2"/>
              <a:buChar char="§"/>
            </a:pPr>
            <a:r>
              <a:rPr lang="en-US" altLang="ko-KR" sz="1800" dirty="0"/>
              <a:t>3-arm open-label pilot study</a:t>
            </a:r>
          </a:p>
          <a:p>
            <a:pPr marL="468313" lvl="1" indent="-285750">
              <a:buFont typeface="Wingdings" panose="05000000000000000000" pitchFamily="2" charset="2"/>
              <a:buChar char="§"/>
            </a:pPr>
            <a:r>
              <a:rPr lang="en-US" altLang="ko-KR" sz="1800" dirty="0"/>
              <a:t>Well controlled HIV+ individuals in which some were CCR5 ∆32 heterozygotes</a:t>
            </a:r>
          </a:p>
          <a:p>
            <a:pPr marL="468313" lvl="1" indent="-285750">
              <a:buFont typeface="Wingdings" panose="05000000000000000000" pitchFamily="2" charset="2"/>
              <a:buChar char="§"/>
            </a:pPr>
            <a:r>
              <a:rPr lang="en-US" altLang="ko-KR" sz="1800" dirty="0"/>
              <a:t>Single infusion of autologous CD4 T cells modified at the CCR5 gene by RNA encoding ZFN SB-728</a:t>
            </a:r>
          </a:p>
          <a:p>
            <a:pPr marL="468313" lvl="1" indent="-285750">
              <a:buFont typeface="Wingdings" panose="05000000000000000000" pitchFamily="2" charset="2"/>
              <a:buChar char="§"/>
            </a:pPr>
            <a:r>
              <a:rPr lang="en-US" altLang="ko-KR" sz="1800" dirty="0"/>
              <a:t>With or without the prior administration of two different doses of cyclophosphamide</a:t>
            </a:r>
            <a:endParaRPr lang="ko-KR" altLang="en-US" sz="1800" dirty="0"/>
          </a:p>
        </p:txBody>
      </p:sp>
      <p:grpSp>
        <p:nvGrpSpPr>
          <p:cNvPr id="24" name="Group 23"/>
          <p:cNvGrpSpPr/>
          <p:nvPr/>
        </p:nvGrpSpPr>
        <p:grpSpPr>
          <a:xfrm>
            <a:off x="683568" y="4555990"/>
            <a:ext cx="7776864" cy="1778468"/>
            <a:chOff x="1043608" y="2924944"/>
            <a:chExt cx="7776864" cy="1778468"/>
          </a:xfrm>
        </p:grpSpPr>
        <p:sp>
          <p:nvSpPr>
            <p:cNvPr id="4" name="Rounded Rectangle 3"/>
            <p:cNvSpPr/>
            <p:nvPr/>
          </p:nvSpPr>
          <p:spPr>
            <a:xfrm>
              <a:off x="2051720" y="2924944"/>
              <a:ext cx="1728192" cy="360040"/>
            </a:xfrm>
            <a:prstGeom prst="round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ZFN no CTX (N=3)</a:t>
              </a:r>
              <a:endParaRPr lang="ko-KR" altLang="en-US" sz="1600" dirty="0">
                <a:solidFill>
                  <a:schemeClr val="tx1"/>
                </a:solidFill>
              </a:endParaRPr>
            </a:p>
          </p:txBody>
        </p:sp>
        <p:sp>
          <p:nvSpPr>
            <p:cNvPr id="5" name="TextBox 4"/>
            <p:cNvSpPr txBox="1"/>
            <p:nvPr/>
          </p:nvSpPr>
          <p:spPr>
            <a:xfrm>
              <a:off x="1043608" y="2924944"/>
              <a:ext cx="936104" cy="338554"/>
            </a:xfrm>
            <a:prstGeom prst="rect">
              <a:avLst/>
            </a:prstGeom>
            <a:noFill/>
          </p:spPr>
          <p:txBody>
            <a:bodyPr wrap="square" rtlCol="0">
              <a:spAutoFit/>
            </a:bodyPr>
            <a:lstStyle/>
            <a:p>
              <a:r>
                <a:rPr lang="en-US" altLang="ko-KR" sz="1600" dirty="0"/>
                <a:t>Cohort 1</a:t>
              </a:r>
              <a:endParaRPr lang="ko-KR" altLang="en-US" sz="1600" dirty="0"/>
            </a:p>
          </p:txBody>
        </p:sp>
        <p:sp>
          <p:nvSpPr>
            <p:cNvPr id="7" name="TextBox 6"/>
            <p:cNvSpPr txBox="1"/>
            <p:nvPr/>
          </p:nvSpPr>
          <p:spPr>
            <a:xfrm>
              <a:off x="3347864" y="3398557"/>
              <a:ext cx="1008112" cy="584775"/>
            </a:xfrm>
            <a:prstGeom prst="rect">
              <a:avLst/>
            </a:prstGeom>
            <a:noFill/>
          </p:spPr>
          <p:txBody>
            <a:bodyPr wrap="square" rtlCol="0">
              <a:spAutoFit/>
            </a:bodyPr>
            <a:lstStyle/>
            <a:p>
              <a:r>
                <a:rPr lang="en-US" altLang="ko-KR" sz="1600" dirty="0"/>
                <a:t>Cohort 2</a:t>
              </a:r>
            </a:p>
            <a:p>
              <a:r>
                <a:rPr lang="en-US" altLang="ko-KR" sz="1600" dirty="0"/>
                <a:t>WT CCR5</a:t>
              </a:r>
              <a:endParaRPr lang="ko-KR" altLang="en-US" sz="1600" dirty="0"/>
            </a:p>
          </p:txBody>
        </p:sp>
        <p:sp>
          <p:nvSpPr>
            <p:cNvPr id="8" name="TextBox 7"/>
            <p:cNvSpPr txBox="1"/>
            <p:nvPr/>
          </p:nvSpPr>
          <p:spPr>
            <a:xfrm>
              <a:off x="3347864" y="4118637"/>
              <a:ext cx="1656184" cy="584775"/>
            </a:xfrm>
            <a:prstGeom prst="rect">
              <a:avLst/>
            </a:prstGeom>
            <a:noFill/>
          </p:spPr>
          <p:txBody>
            <a:bodyPr wrap="square" rtlCol="0">
              <a:spAutoFit/>
            </a:bodyPr>
            <a:lstStyle/>
            <a:p>
              <a:r>
                <a:rPr lang="en-US" altLang="ko-KR" sz="1600" dirty="0"/>
                <a:t>Cohort 3</a:t>
              </a:r>
            </a:p>
            <a:p>
              <a:r>
                <a:rPr lang="en-US" altLang="ko-KR" sz="1600" dirty="0"/>
                <a:t>∆32 heterozygous</a:t>
              </a:r>
            </a:p>
          </p:txBody>
        </p:sp>
        <p:sp>
          <p:nvSpPr>
            <p:cNvPr id="9" name="Rounded Rectangle 8"/>
            <p:cNvSpPr/>
            <p:nvPr/>
          </p:nvSpPr>
          <p:spPr>
            <a:xfrm>
              <a:off x="5076056" y="3453939"/>
              <a:ext cx="1728192" cy="512767"/>
            </a:xfrm>
            <a:prstGeom prst="roundRect">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ZFN+CTX</a:t>
              </a:r>
            </a:p>
            <a:p>
              <a:pPr algn="ctr"/>
              <a:r>
                <a:rPr lang="en-US" altLang="ko-KR" sz="1600" dirty="0">
                  <a:solidFill>
                    <a:schemeClr val="tx1"/>
                  </a:solidFill>
                </a:rPr>
                <a:t>1g/m</a:t>
              </a:r>
              <a:r>
                <a:rPr lang="en-US" altLang="ko-KR" sz="1600" baseline="30000" dirty="0">
                  <a:solidFill>
                    <a:schemeClr val="tx1"/>
                  </a:solidFill>
                </a:rPr>
                <a:t>2</a:t>
              </a:r>
              <a:r>
                <a:rPr lang="en-US" altLang="ko-KR" sz="1600" dirty="0">
                  <a:solidFill>
                    <a:schemeClr val="tx1"/>
                  </a:solidFill>
                </a:rPr>
                <a:t> (N=3)</a:t>
              </a:r>
              <a:endParaRPr lang="ko-KR" altLang="en-US" sz="1600" dirty="0">
                <a:solidFill>
                  <a:schemeClr val="tx1"/>
                </a:solidFill>
              </a:endParaRPr>
            </a:p>
          </p:txBody>
        </p:sp>
        <p:sp>
          <p:nvSpPr>
            <p:cNvPr id="10" name="Rounded Rectangle 9"/>
            <p:cNvSpPr/>
            <p:nvPr/>
          </p:nvSpPr>
          <p:spPr>
            <a:xfrm>
              <a:off x="7092280" y="3459045"/>
              <a:ext cx="1728192" cy="512767"/>
            </a:xfrm>
            <a:prstGeom prst="roundRect">
              <a:avLst/>
            </a:prstGeom>
            <a:solidFill>
              <a:schemeClr val="accent4">
                <a:lumMod val="20000"/>
                <a:lumOff val="8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ZFN+CTX</a:t>
              </a:r>
            </a:p>
            <a:p>
              <a:pPr algn="ctr"/>
              <a:r>
                <a:rPr lang="en-US" altLang="ko-KR" sz="1600" dirty="0">
                  <a:solidFill>
                    <a:schemeClr val="tx1"/>
                  </a:solidFill>
                </a:rPr>
                <a:t>1.5g/m</a:t>
              </a:r>
              <a:r>
                <a:rPr lang="en-US" altLang="ko-KR" sz="1600" baseline="30000" dirty="0">
                  <a:solidFill>
                    <a:schemeClr val="tx1"/>
                  </a:solidFill>
                </a:rPr>
                <a:t>2</a:t>
              </a:r>
              <a:r>
                <a:rPr lang="en-US" altLang="ko-KR" sz="1600" dirty="0">
                  <a:solidFill>
                    <a:schemeClr val="tx1"/>
                  </a:solidFill>
                </a:rPr>
                <a:t> (N=3)</a:t>
              </a:r>
              <a:endParaRPr lang="ko-KR" altLang="en-US" sz="1600" dirty="0">
                <a:solidFill>
                  <a:schemeClr val="tx1"/>
                </a:solidFill>
              </a:endParaRPr>
            </a:p>
          </p:txBody>
        </p:sp>
        <p:sp>
          <p:nvSpPr>
            <p:cNvPr id="11" name="Rounded Rectangle 10"/>
            <p:cNvSpPr/>
            <p:nvPr/>
          </p:nvSpPr>
          <p:spPr>
            <a:xfrm>
              <a:off x="5076056" y="4149080"/>
              <a:ext cx="1728192" cy="512767"/>
            </a:xfrm>
            <a:prstGeom prst="round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ZFN+CTX</a:t>
              </a:r>
            </a:p>
            <a:p>
              <a:pPr algn="ctr"/>
              <a:r>
                <a:rPr lang="en-US" altLang="ko-KR" sz="1600" dirty="0">
                  <a:solidFill>
                    <a:schemeClr val="tx1"/>
                  </a:solidFill>
                </a:rPr>
                <a:t>1g/m</a:t>
              </a:r>
              <a:r>
                <a:rPr lang="en-US" altLang="ko-KR" sz="1600" baseline="30000" dirty="0">
                  <a:solidFill>
                    <a:schemeClr val="tx1"/>
                  </a:solidFill>
                </a:rPr>
                <a:t>2</a:t>
              </a:r>
              <a:r>
                <a:rPr lang="en-US" altLang="ko-KR" sz="1600" dirty="0">
                  <a:solidFill>
                    <a:schemeClr val="tx1"/>
                  </a:solidFill>
                </a:rPr>
                <a:t> (N=3)</a:t>
              </a:r>
              <a:endParaRPr lang="ko-KR" altLang="en-US" sz="1600" dirty="0">
                <a:solidFill>
                  <a:schemeClr val="tx1"/>
                </a:solidFill>
              </a:endParaRPr>
            </a:p>
          </p:txBody>
        </p:sp>
        <p:sp>
          <p:nvSpPr>
            <p:cNvPr id="12" name="Rounded Rectangle 11"/>
            <p:cNvSpPr/>
            <p:nvPr/>
          </p:nvSpPr>
          <p:spPr>
            <a:xfrm>
              <a:off x="7092280" y="4149080"/>
              <a:ext cx="1728192" cy="512767"/>
            </a:xfrm>
            <a:prstGeom prst="round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ZFN+CTX</a:t>
              </a:r>
            </a:p>
            <a:p>
              <a:pPr algn="ctr"/>
              <a:r>
                <a:rPr lang="en-US" altLang="ko-KR" sz="1600" dirty="0">
                  <a:solidFill>
                    <a:schemeClr val="tx1"/>
                  </a:solidFill>
                </a:rPr>
                <a:t>1.5g/m</a:t>
              </a:r>
              <a:r>
                <a:rPr lang="en-US" altLang="ko-KR" sz="1600" baseline="30000" dirty="0">
                  <a:solidFill>
                    <a:schemeClr val="tx1"/>
                  </a:solidFill>
                </a:rPr>
                <a:t>2</a:t>
              </a:r>
              <a:r>
                <a:rPr lang="en-US" altLang="ko-KR" sz="1600" dirty="0">
                  <a:solidFill>
                    <a:schemeClr val="tx1"/>
                  </a:solidFill>
                </a:rPr>
                <a:t> (N=3)</a:t>
              </a:r>
              <a:endParaRPr lang="ko-KR" altLang="en-US" sz="1600" dirty="0">
                <a:solidFill>
                  <a:schemeClr val="tx1"/>
                </a:solidFill>
              </a:endParaRPr>
            </a:p>
          </p:txBody>
        </p:sp>
        <p:cxnSp>
          <p:nvCxnSpPr>
            <p:cNvPr id="13" name="Straight Arrow Connector 12"/>
            <p:cNvCxnSpPr/>
            <p:nvPr/>
          </p:nvCxnSpPr>
          <p:spPr>
            <a:xfrm>
              <a:off x="6851317" y="3710323"/>
              <a:ext cx="216024" cy="5105"/>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851317" y="4415381"/>
              <a:ext cx="216024" cy="5105"/>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123359" y="3573016"/>
              <a:ext cx="216024" cy="5105"/>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123527" y="4296304"/>
              <a:ext cx="216024" cy="5105"/>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131840" y="3573016"/>
              <a:ext cx="0" cy="723288"/>
            </a:xfrm>
            <a:prstGeom prst="line">
              <a:avLst/>
            </a:prstGeom>
            <a:ln w="19050"/>
          </p:spPr>
          <p:style>
            <a:lnRef idx="1">
              <a:schemeClr val="dk1"/>
            </a:lnRef>
            <a:fillRef idx="0">
              <a:schemeClr val="dk1"/>
            </a:fillRef>
            <a:effectRef idx="0">
              <a:schemeClr val="dk1"/>
            </a:effectRef>
            <a:fontRef idx="minor">
              <a:schemeClr val="tx1"/>
            </a:fontRef>
          </p:style>
        </p:cxnSp>
        <p:sp>
          <p:nvSpPr>
            <p:cNvPr id="22" name="Freeform 21"/>
            <p:cNvSpPr/>
            <p:nvPr/>
          </p:nvSpPr>
          <p:spPr>
            <a:xfrm>
              <a:off x="2771800" y="3315108"/>
              <a:ext cx="360040" cy="689956"/>
            </a:xfrm>
            <a:custGeom>
              <a:avLst/>
              <a:gdLst>
                <a:gd name="connsiteX0" fmla="*/ 75463 w 582539"/>
                <a:gd name="connsiteY0" fmla="*/ 0 h 689956"/>
                <a:gd name="connsiteX1" fmla="*/ 42212 w 582539"/>
                <a:gd name="connsiteY1" fmla="*/ 407324 h 689956"/>
                <a:gd name="connsiteX2" fmla="*/ 582539 w 582539"/>
                <a:gd name="connsiteY2" fmla="*/ 689956 h 689956"/>
              </a:gdLst>
              <a:ahLst/>
              <a:cxnLst>
                <a:cxn ang="0">
                  <a:pos x="connsiteX0" y="connsiteY0"/>
                </a:cxn>
                <a:cxn ang="0">
                  <a:pos x="connsiteX1" y="connsiteY1"/>
                </a:cxn>
                <a:cxn ang="0">
                  <a:pos x="connsiteX2" y="connsiteY2"/>
                </a:cxn>
              </a:cxnLst>
              <a:rect l="l" t="t" r="r" b="b"/>
              <a:pathLst>
                <a:path w="582539" h="689956">
                  <a:moveTo>
                    <a:pt x="75463" y="0"/>
                  </a:moveTo>
                  <a:cubicBezTo>
                    <a:pt x="16581" y="146166"/>
                    <a:pt x="-42301" y="292332"/>
                    <a:pt x="42212" y="407324"/>
                  </a:cubicBezTo>
                  <a:cubicBezTo>
                    <a:pt x="126725" y="522316"/>
                    <a:pt x="354632" y="606136"/>
                    <a:pt x="582539" y="689956"/>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23" name="TextBox 22"/>
            <p:cNvSpPr txBox="1"/>
            <p:nvPr/>
          </p:nvSpPr>
          <p:spPr>
            <a:xfrm>
              <a:off x="1619672" y="3769876"/>
              <a:ext cx="1296144" cy="523220"/>
            </a:xfrm>
            <a:prstGeom prst="rect">
              <a:avLst/>
            </a:prstGeom>
            <a:noFill/>
          </p:spPr>
          <p:txBody>
            <a:bodyPr wrap="square" rtlCol="0">
              <a:spAutoFit/>
            </a:bodyPr>
            <a:lstStyle/>
            <a:p>
              <a:r>
                <a:rPr lang="en-US" altLang="ko-KR" sz="1400" dirty="0"/>
                <a:t>Open simultaneously</a:t>
              </a:r>
              <a:endParaRPr lang="ko-KR" altLang="en-US" sz="1400" dirty="0"/>
            </a:p>
          </p:txBody>
        </p:sp>
      </p:grpSp>
      <p:sp>
        <p:nvSpPr>
          <p:cNvPr id="26"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Tebas</a:t>
            </a:r>
            <a:r>
              <a:rPr lang="en-US" altLang="ko-KR" dirty="0">
                <a:solidFill>
                  <a:schemeClr val="tx1"/>
                </a:solidFill>
              </a:rPr>
              <a:t> P, et al. Presented at CROI 2019; Oral abstract #25</a:t>
            </a:r>
            <a:endParaRPr lang="ko-KR" altLang="ko-KR" dirty="0">
              <a:solidFill>
                <a:schemeClr val="tx1"/>
              </a:solidFill>
            </a:endParaRPr>
          </a:p>
        </p:txBody>
      </p:sp>
    </p:spTree>
    <p:extLst>
      <p:ext uri="{BB962C8B-B14F-4D97-AF65-F5344CB8AC3E}">
        <p14:creationId xmlns:p14="http://schemas.microsoft.com/office/powerpoint/2010/main" val="12247333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DELAYED VIRAL REBOUND DURING ATI AFTER INFUSION OF CCR5 ZFN-TREATED CD4 T CELLS</a:t>
            </a:r>
            <a:endParaRPr lang="ko-KR" altLang="en-US" dirty="0"/>
          </a:p>
        </p:txBody>
      </p:sp>
      <p:sp>
        <p:nvSpPr>
          <p:cNvPr id="4" name="Content Placeholder 3"/>
          <p:cNvSpPr>
            <a:spLocks noGrp="1"/>
          </p:cNvSpPr>
          <p:nvPr>
            <p:ph idx="1"/>
          </p:nvPr>
        </p:nvSpPr>
        <p:spPr/>
        <p:txBody>
          <a:bodyPr/>
          <a:lstStyle/>
          <a:p>
            <a:r>
              <a:rPr lang="en-US" altLang="ko-KR" sz="1800" dirty="0"/>
              <a:t>Time to virologic rebound compared to historical ACTG controls </a:t>
            </a:r>
            <a:endParaRPr lang="ko-KR" altLang="en-US" sz="1800" dirty="0"/>
          </a:p>
        </p:txBody>
      </p:sp>
      <p:sp>
        <p:nvSpPr>
          <p:cNvPr id="7"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Tebas</a:t>
            </a:r>
            <a:r>
              <a:rPr lang="en-US" altLang="ko-KR" dirty="0">
                <a:solidFill>
                  <a:schemeClr val="tx1"/>
                </a:solidFill>
              </a:rPr>
              <a:t> P, et al. Presented at CROI 2019; Oral abstract #25</a:t>
            </a:r>
            <a:endParaRPr lang="ko-KR" altLang="ko-KR" dirty="0">
              <a:solidFill>
                <a:schemeClr val="tx1"/>
              </a:solidFill>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1357" y="1916832"/>
            <a:ext cx="428128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51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DELAYED VIRAL REBOUND DURING ATI AFTER INFUSION OF CCR5 ZFN-TREATED CD4 T CELLS</a:t>
            </a:r>
            <a:endParaRPr lang="ko-KR" altLang="en-US" dirty="0"/>
          </a:p>
        </p:txBody>
      </p:sp>
      <p:sp>
        <p:nvSpPr>
          <p:cNvPr id="4" name="Content Placeholder 3"/>
          <p:cNvSpPr>
            <a:spLocks noGrp="1"/>
          </p:cNvSpPr>
          <p:nvPr>
            <p:ph idx="1"/>
          </p:nvPr>
        </p:nvSpPr>
        <p:spPr/>
        <p:txBody>
          <a:bodyPr/>
          <a:lstStyle/>
          <a:p>
            <a:pPr>
              <a:lnSpc>
                <a:spcPts val="3000"/>
              </a:lnSpc>
              <a:spcAft>
                <a:spcPts val="600"/>
              </a:spcAft>
            </a:pPr>
            <a:r>
              <a:rPr lang="en-US" altLang="ko-KR" b="1" dirty="0"/>
              <a:t>Conclusions</a:t>
            </a:r>
          </a:p>
          <a:p>
            <a:pPr marL="525463" lvl="1" indent="-342900">
              <a:lnSpc>
                <a:spcPts val="3000"/>
              </a:lnSpc>
              <a:spcAft>
                <a:spcPts val="600"/>
              </a:spcAft>
              <a:buFont typeface="Wingdings" panose="05000000000000000000" pitchFamily="2" charset="2"/>
              <a:buChar char="§"/>
            </a:pPr>
            <a:r>
              <a:rPr lang="en-US" altLang="ko-KR" dirty="0"/>
              <a:t>Introduction of CCR5 ZFNs via RNA transfection was safe and well tolerated</a:t>
            </a:r>
          </a:p>
          <a:p>
            <a:pPr marL="525463" lvl="1" indent="-342900">
              <a:lnSpc>
                <a:spcPts val="3000"/>
              </a:lnSpc>
              <a:spcAft>
                <a:spcPts val="600"/>
              </a:spcAft>
              <a:buFont typeface="Wingdings" panose="05000000000000000000" pitchFamily="2" charset="2"/>
              <a:buChar char="§"/>
            </a:pPr>
            <a:r>
              <a:rPr lang="en-US" altLang="ko-KR" dirty="0"/>
              <a:t>Led to similar levels of disruption as Ad5/35 vectors</a:t>
            </a:r>
          </a:p>
          <a:p>
            <a:pPr marL="525463" lvl="1" indent="-342900">
              <a:lnSpc>
                <a:spcPts val="3000"/>
              </a:lnSpc>
              <a:spcAft>
                <a:spcPts val="600"/>
              </a:spcAft>
              <a:buFont typeface="Wingdings" panose="05000000000000000000" pitchFamily="2" charset="2"/>
              <a:buChar char="§"/>
            </a:pPr>
            <a:r>
              <a:rPr lang="en-US" altLang="ko-KR" dirty="0"/>
              <a:t>A single dose of CTX led to a increase in engraftment</a:t>
            </a:r>
          </a:p>
          <a:p>
            <a:pPr marL="525463" lvl="1" indent="-342900">
              <a:lnSpc>
                <a:spcPts val="3000"/>
              </a:lnSpc>
              <a:spcAft>
                <a:spcPts val="600"/>
              </a:spcAft>
              <a:buFont typeface="Wingdings" panose="05000000000000000000" pitchFamily="2" charset="2"/>
              <a:buChar char="§"/>
            </a:pPr>
            <a:r>
              <a:rPr lang="en-US" altLang="ko-KR" dirty="0"/>
              <a:t>The administration of the product was associated with a modest delay in viral rebound during the ATI (compared to historic controls)</a:t>
            </a:r>
          </a:p>
          <a:p>
            <a:pPr marL="525463" lvl="1" indent="-342900">
              <a:lnSpc>
                <a:spcPts val="3000"/>
              </a:lnSpc>
              <a:spcAft>
                <a:spcPts val="600"/>
              </a:spcAft>
              <a:buFont typeface="Wingdings" panose="05000000000000000000" pitchFamily="2" charset="2"/>
              <a:buChar char="§"/>
            </a:pPr>
            <a:r>
              <a:rPr lang="en-US" altLang="ko-KR" dirty="0"/>
              <a:t>Maintenance of low level viremia for up to 40 weeks in some suggested that with a more efficient CCR5 modification, more individuals could potentially benefit from this cure strategy</a:t>
            </a:r>
            <a:endParaRPr lang="ko-KR" altLang="en-US" dirty="0"/>
          </a:p>
        </p:txBody>
      </p:sp>
      <p:sp>
        <p:nvSpPr>
          <p:cNvPr id="7"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Tebas</a:t>
            </a:r>
            <a:r>
              <a:rPr lang="en-US" altLang="ko-KR" dirty="0">
                <a:solidFill>
                  <a:schemeClr val="tx1"/>
                </a:solidFill>
              </a:rPr>
              <a:t> P, et al. Presented at CROI 2019; Oral abstract #25</a:t>
            </a:r>
            <a:endParaRPr lang="ko-KR" altLang="ko-KR" dirty="0">
              <a:solidFill>
                <a:schemeClr val="tx1"/>
              </a:solidFill>
            </a:endParaRPr>
          </a:p>
        </p:txBody>
      </p:sp>
    </p:spTree>
    <p:extLst>
      <p:ext uri="{BB962C8B-B14F-4D97-AF65-F5344CB8AC3E}">
        <p14:creationId xmlns:p14="http://schemas.microsoft.com/office/powerpoint/2010/main" val="24109190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MULTIDOSE IV ROMIDEPSIN: NO INCREASED HIV-1 EXPRESSION IN PERSONS ON ART, ACTG A5315</a:t>
            </a:r>
            <a:endParaRPr lang="ko-KR" altLang="en-US" dirty="0"/>
          </a:p>
        </p:txBody>
      </p:sp>
      <p:sp>
        <p:nvSpPr>
          <p:cNvPr id="3" name="Content Placeholder 2"/>
          <p:cNvSpPr>
            <a:spLocks noGrp="1"/>
          </p:cNvSpPr>
          <p:nvPr>
            <p:ph idx="1"/>
          </p:nvPr>
        </p:nvSpPr>
        <p:spPr/>
        <p:txBody>
          <a:bodyPr/>
          <a:lstStyle/>
          <a:p>
            <a:pPr marL="357188" indent="-357188">
              <a:lnSpc>
                <a:spcPts val="3000"/>
              </a:lnSpc>
              <a:spcAft>
                <a:spcPts val="1200"/>
              </a:spcAft>
            </a:pPr>
            <a:r>
              <a:rPr lang="en-US" altLang="ko-KR" sz="2000" b="1" dirty="0"/>
              <a:t>Objective: </a:t>
            </a:r>
            <a:r>
              <a:rPr lang="en-US" altLang="ko-KR" sz="2000" dirty="0"/>
              <a:t>To determine if multiple doses of </a:t>
            </a:r>
            <a:r>
              <a:rPr lang="en-US" altLang="ko-KR" sz="2000" dirty="0" err="1"/>
              <a:t>romidepsin</a:t>
            </a:r>
            <a:r>
              <a:rPr lang="en-US" altLang="ko-KR" sz="2000" dirty="0"/>
              <a:t> (RMD) would be safe and induce HIV-1 expression.</a:t>
            </a:r>
          </a:p>
          <a:p>
            <a:pPr>
              <a:lnSpc>
                <a:spcPts val="3000"/>
              </a:lnSpc>
              <a:spcAft>
                <a:spcPts val="600"/>
              </a:spcAft>
            </a:pPr>
            <a:r>
              <a:rPr lang="en-US" altLang="ko-KR" sz="2000" b="1" dirty="0"/>
              <a:t>Methods: </a:t>
            </a:r>
          </a:p>
          <a:p>
            <a:pPr marL="525463" lvl="1" indent="-342900">
              <a:lnSpc>
                <a:spcPts val="3000"/>
              </a:lnSpc>
              <a:spcAft>
                <a:spcPts val="600"/>
              </a:spcAft>
              <a:buFont typeface="Wingdings" panose="05000000000000000000" pitchFamily="2" charset="2"/>
              <a:buChar char="§"/>
            </a:pPr>
            <a:r>
              <a:rPr lang="en-US" altLang="ko-KR" sz="2000" dirty="0"/>
              <a:t>16 (11 male) HIV-1-infected/suppressed </a:t>
            </a:r>
            <a:r>
              <a:rPr lang="en-US" altLang="ko-KR" sz="2000" dirty="0" err="1"/>
              <a:t>viremic</a:t>
            </a:r>
            <a:r>
              <a:rPr lang="en-US" altLang="ko-KR" sz="2000" dirty="0"/>
              <a:t> subjects (13 RMD, 3 placebo) were randomized in a double-blind, placebo-controlled study, to receive RMD 5 mg/m</a:t>
            </a:r>
            <a:r>
              <a:rPr lang="en-US" altLang="ko-KR" sz="2000" baseline="30000" dirty="0"/>
              <a:t>2</a:t>
            </a:r>
            <a:r>
              <a:rPr lang="en-US" altLang="ko-KR" sz="2000" dirty="0"/>
              <a:t> x 4 doses (at days 0, 14, 28, 42)</a:t>
            </a:r>
          </a:p>
          <a:p>
            <a:pPr marL="525463" lvl="1" indent="-342900">
              <a:lnSpc>
                <a:spcPts val="3000"/>
              </a:lnSpc>
              <a:spcAft>
                <a:spcPts val="600"/>
              </a:spcAft>
              <a:buFont typeface="Wingdings" panose="05000000000000000000" pitchFamily="2" charset="2"/>
              <a:buChar char="§"/>
            </a:pPr>
            <a:r>
              <a:rPr lang="en-US" altLang="ko-KR" sz="2000" dirty="0"/>
              <a:t>Enrollees were receiving RAL- or DTG-containing ART with plasma HIV-1 RNA &lt;50 cps/mL and CD4 counts ≥300 cells/mm</a:t>
            </a:r>
            <a:r>
              <a:rPr lang="en-US" altLang="ko-KR" sz="2000" baseline="30000" dirty="0"/>
              <a:t>3</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McMahon D, et al. Presented at CROI 2019; Oral abstract #26</a:t>
            </a:r>
            <a:endParaRPr lang="ko-KR" altLang="ko-KR" dirty="0">
              <a:solidFill>
                <a:schemeClr val="tx1"/>
              </a:solidFill>
            </a:endParaRPr>
          </a:p>
        </p:txBody>
      </p:sp>
    </p:spTree>
    <p:extLst>
      <p:ext uri="{BB962C8B-B14F-4D97-AF65-F5344CB8AC3E}">
        <p14:creationId xmlns:p14="http://schemas.microsoft.com/office/powerpoint/2010/main" val="3400837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MULTIDOSE IV ROMIDEPSIN: NO INCREASED HIV-1 EXPRESSION IN PERSONS ON ART, ACTG A5315</a:t>
            </a:r>
            <a:endParaRPr lang="ko-KR" altLang="en-US" dirty="0"/>
          </a:p>
        </p:txBody>
      </p:sp>
      <p:sp>
        <p:nvSpPr>
          <p:cNvPr id="3" name="Content Placeholder 2"/>
          <p:cNvSpPr>
            <a:spLocks noGrp="1"/>
          </p:cNvSpPr>
          <p:nvPr>
            <p:ph idx="1"/>
          </p:nvPr>
        </p:nvSpPr>
        <p:spPr/>
        <p:txBody>
          <a:bodyPr/>
          <a:lstStyle/>
          <a:p>
            <a:pPr>
              <a:lnSpc>
                <a:spcPts val="2700"/>
              </a:lnSpc>
              <a:spcAft>
                <a:spcPts val="600"/>
              </a:spcAft>
            </a:pPr>
            <a:r>
              <a:rPr lang="en-US" altLang="ko-KR" b="1" dirty="0"/>
              <a:t>Summary</a:t>
            </a:r>
          </a:p>
          <a:p>
            <a:pPr marL="525463" lvl="1" indent="-342900">
              <a:lnSpc>
                <a:spcPts val="2700"/>
              </a:lnSpc>
              <a:spcAft>
                <a:spcPts val="600"/>
              </a:spcAft>
              <a:buFont typeface="Wingdings" panose="05000000000000000000" pitchFamily="2" charset="2"/>
              <a:buChar char="§"/>
            </a:pPr>
            <a:r>
              <a:rPr lang="en-US" altLang="ko-KR" dirty="0"/>
              <a:t>Safety: multiple doses of RMD were safe, generally well-tolerated</a:t>
            </a:r>
          </a:p>
          <a:p>
            <a:pPr marL="525463" lvl="1" indent="-342900">
              <a:lnSpc>
                <a:spcPts val="2700"/>
              </a:lnSpc>
              <a:spcAft>
                <a:spcPts val="600"/>
              </a:spcAft>
              <a:buFont typeface="Wingdings" panose="05000000000000000000" pitchFamily="2" charset="2"/>
              <a:buChar char="§"/>
            </a:pPr>
            <a:r>
              <a:rPr lang="en-US" altLang="ko-KR" dirty="0"/>
              <a:t>Dose: RMD achieved blood levels associated with HIV </a:t>
            </a:r>
            <a:r>
              <a:rPr lang="en-US" altLang="ko-KR" dirty="0" err="1"/>
              <a:t>proviral</a:t>
            </a:r>
            <a:r>
              <a:rPr lang="en-US" altLang="ko-KR" dirty="0"/>
              <a:t> activation </a:t>
            </a:r>
            <a:r>
              <a:rPr lang="en-US" altLang="ko-KR" i="1" dirty="0"/>
              <a:t>ex vivo </a:t>
            </a:r>
            <a:r>
              <a:rPr lang="en-US" altLang="ko-KR" dirty="0"/>
              <a:t>in infected donor cells</a:t>
            </a:r>
          </a:p>
          <a:p>
            <a:pPr marL="525463" lvl="1" indent="-342900">
              <a:lnSpc>
                <a:spcPts val="2700"/>
              </a:lnSpc>
              <a:spcAft>
                <a:spcPts val="600"/>
              </a:spcAft>
              <a:buFont typeface="Wingdings" panose="05000000000000000000" pitchFamily="2" charset="2"/>
              <a:buChar char="§"/>
            </a:pPr>
            <a:r>
              <a:rPr lang="en-US" altLang="ko-KR" dirty="0" err="1"/>
              <a:t>Virologic</a:t>
            </a:r>
            <a:r>
              <a:rPr lang="en-US" altLang="ko-KR" dirty="0"/>
              <a:t>: No increase in viremia by any measure at 24 hours after each infusion, 72 hours post-infusion 2, or by day 7</a:t>
            </a:r>
          </a:p>
          <a:p>
            <a:pPr marL="525463" lvl="1" indent="-342900">
              <a:lnSpc>
                <a:spcPts val="2700"/>
              </a:lnSpc>
              <a:spcAft>
                <a:spcPts val="600"/>
              </a:spcAft>
              <a:buFont typeface="Wingdings" panose="05000000000000000000" pitchFamily="2" charset="2"/>
              <a:buChar char="§"/>
            </a:pPr>
            <a:r>
              <a:rPr lang="en-US" altLang="ko-KR" dirty="0"/>
              <a:t>Host PD: significant effects observed 24 </a:t>
            </a:r>
            <a:r>
              <a:rPr lang="en-US" altLang="ko-KR" dirty="0" err="1"/>
              <a:t>hrs</a:t>
            </a:r>
            <a:r>
              <a:rPr lang="en-US" altLang="ko-KR" dirty="0"/>
              <a:t> after RMD infusion</a:t>
            </a:r>
          </a:p>
          <a:p>
            <a:pPr marL="882650" lvl="3" indent="-342900">
              <a:lnSpc>
                <a:spcPts val="2700"/>
              </a:lnSpc>
              <a:spcAft>
                <a:spcPts val="600"/>
              </a:spcAft>
              <a:buFont typeface="Calibri" panose="020F0502020204030204" pitchFamily="34" charset="0"/>
              <a:buChar char="‒"/>
            </a:pPr>
            <a:r>
              <a:rPr lang="en-US" altLang="ko-KR" dirty="0"/>
              <a:t>↓ in CD4%</a:t>
            </a:r>
          </a:p>
          <a:p>
            <a:pPr marL="882650" lvl="3" indent="-342900">
              <a:lnSpc>
                <a:spcPts val="2700"/>
              </a:lnSpc>
              <a:spcAft>
                <a:spcPts val="600"/>
              </a:spcAft>
              <a:buFont typeface="Calibri" panose="020F0502020204030204" pitchFamily="34" charset="0"/>
              <a:buChar char="‒"/>
            </a:pPr>
            <a:r>
              <a:rPr lang="en-US" altLang="ko-KR" dirty="0"/>
              <a:t>↑ in % CD4 with NF</a:t>
            </a:r>
            <a:r>
              <a:rPr lang="en-US" altLang="ko-KR" sz="1200" dirty="0"/>
              <a:t>K</a:t>
            </a:r>
            <a:r>
              <a:rPr lang="en-US" altLang="ko-KR" dirty="0"/>
              <a:t>B activation</a:t>
            </a:r>
          </a:p>
          <a:p>
            <a:pPr marL="882650" lvl="3" indent="-342900">
              <a:lnSpc>
                <a:spcPts val="2700"/>
              </a:lnSpc>
              <a:spcAft>
                <a:spcPts val="600"/>
              </a:spcAft>
              <a:buFont typeface="Calibri" panose="020F0502020204030204" pitchFamily="34" charset="0"/>
              <a:buChar char="‒"/>
            </a:pPr>
            <a:r>
              <a:rPr lang="en-US" altLang="ko-KR" dirty="0"/>
              <a:t>↑ in % CD4 with </a:t>
            </a:r>
            <a:r>
              <a:rPr lang="en-US" altLang="ko-KR" dirty="0" err="1"/>
              <a:t>PTEFb</a:t>
            </a:r>
            <a:r>
              <a:rPr lang="en-US" altLang="ko-KR" dirty="0"/>
              <a:t> activation</a:t>
            </a: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McMahon D, et al. Presented at CROI 2019; Oral abstract #26</a:t>
            </a:r>
            <a:endParaRPr lang="ko-KR" altLang="ko-KR" dirty="0">
              <a:solidFill>
                <a:schemeClr val="tx1"/>
              </a:solidFill>
            </a:endParaRPr>
          </a:p>
        </p:txBody>
      </p:sp>
    </p:spTree>
    <p:extLst>
      <p:ext uri="{BB962C8B-B14F-4D97-AF65-F5344CB8AC3E}">
        <p14:creationId xmlns:p14="http://schemas.microsoft.com/office/powerpoint/2010/main" val="347484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1143000"/>
          </a:xfrm>
        </p:spPr>
        <p:txBody>
          <a:bodyPr/>
          <a:lstStyle/>
          <a:p>
            <a:pPr algn="l"/>
            <a:r>
              <a:rPr lang="en-US" altLang="ko-KR" sz="2800" dirty="0"/>
              <a:t>FLAIR: Conclusions</a:t>
            </a:r>
            <a:endParaRPr lang="ko-KR" altLang="en-US" sz="2800" dirty="0"/>
          </a:p>
        </p:txBody>
      </p:sp>
      <p:sp>
        <p:nvSpPr>
          <p:cNvPr id="3" name="Content Placeholder 2"/>
          <p:cNvSpPr>
            <a:spLocks noGrp="1"/>
          </p:cNvSpPr>
          <p:nvPr>
            <p:ph idx="1"/>
          </p:nvPr>
        </p:nvSpPr>
        <p:spPr>
          <a:xfrm>
            <a:off x="179512" y="1196752"/>
            <a:ext cx="8784976" cy="4968553"/>
          </a:xfrm>
        </p:spPr>
        <p:txBody>
          <a:bodyPr/>
          <a:lstStyle/>
          <a:p>
            <a:pPr marL="342900" indent="-342900">
              <a:spcAft>
                <a:spcPts val="500"/>
              </a:spcAft>
              <a:buFont typeface="Wingdings" panose="05000000000000000000" pitchFamily="2" charset="2"/>
              <a:buChar char="§"/>
            </a:pPr>
            <a:r>
              <a:rPr lang="en-US" altLang="ko-KR" sz="2250" dirty="0"/>
              <a:t>Following 20-wk induction with DTG/ABC/3TC, switch to LA CAB + LA RPV was noninferior to continued ART at </a:t>
            </a:r>
            <a:r>
              <a:rPr lang="en-US" altLang="ko-KR" sz="2250" dirty="0" err="1"/>
              <a:t>Wk</a:t>
            </a:r>
            <a:r>
              <a:rPr lang="en-US" altLang="ko-KR" sz="2250" dirty="0"/>
              <a:t> 48</a:t>
            </a:r>
          </a:p>
          <a:p>
            <a:pPr>
              <a:spcAft>
                <a:spcPts val="500"/>
              </a:spcAft>
            </a:pPr>
            <a:r>
              <a:rPr lang="en-US" altLang="ko-KR" sz="2250" dirty="0"/>
              <a:t>     ‒  HIV-1 RNA ≥ 50 copies/mL in 2.1% vs 2.5%, respectively </a:t>
            </a:r>
          </a:p>
          <a:p>
            <a:pPr>
              <a:spcAft>
                <a:spcPts val="500"/>
              </a:spcAft>
            </a:pPr>
            <a:r>
              <a:rPr lang="en-US" altLang="ko-KR" sz="2250" dirty="0"/>
              <a:t>          ‒  Treatment difference: -0.4% (95% CI: -2.8% to 2.1%)</a:t>
            </a:r>
          </a:p>
          <a:p>
            <a:pPr>
              <a:spcAft>
                <a:spcPts val="500"/>
              </a:spcAft>
            </a:pPr>
            <a:r>
              <a:rPr lang="en-US" altLang="ko-KR" sz="2250" dirty="0"/>
              <a:t>     ‒  HIV-1 RNA &lt; 50 copies/mL in 93.6% vs 93.3%, respectively </a:t>
            </a:r>
          </a:p>
          <a:p>
            <a:pPr>
              <a:spcAft>
                <a:spcPts val="500"/>
              </a:spcAft>
            </a:pPr>
            <a:r>
              <a:rPr lang="en-US" altLang="ko-KR" sz="2250" dirty="0"/>
              <a:t>          ‒  Treatment difference: 0.4% (95% CI: -3.7% to 4.5%)</a:t>
            </a:r>
          </a:p>
          <a:p>
            <a:pPr>
              <a:spcAft>
                <a:spcPts val="500"/>
              </a:spcAft>
            </a:pPr>
            <a:r>
              <a:rPr lang="en-US" altLang="ko-KR" sz="2250" dirty="0"/>
              <a:t>     ‒  Confirmed VF in 1.4% vs 1.1%, respectively</a:t>
            </a:r>
          </a:p>
          <a:p>
            <a:pPr marL="987425" indent="-987425">
              <a:spcAft>
                <a:spcPts val="1200"/>
              </a:spcAft>
            </a:pPr>
            <a:r>
              <a:rPr lang="en-US" altLang="ko-KR" sz="2250" dirty="0"/>
              <a:t>          ‒  NNRTI + INSTI resistance with all 3 cases in CAB + RPV arm; none in DTG/ABC/3TC arm</a:t>
            </a:r>
          </a:p>
          <a:p>
            <a:pPr marL="342900" indent="-342900">
              <a:spcAft>
                <a:spcPts val="1200"/>
              </a:spcAft>
              <a:buFont typeface="Wingdings" panose="05000000000000000000" pitchFamily="2" charset="2"/>
              <a:buChar char="§"/>
            </a:pPr>
            <a:r>
              <a:rPr lang="en-US" altLang="ko-KR" sz="2250" dirty="0"/>
              <a:t>In CAB + RPV arm, most drug-related AEs (94%) and ISRs (99%) were grade 1/2 </a:t>
            </a:r>
          </a:p>
          <a:p>
            <a:pPr marL="342900" indent="-342900">
              <a:spcAft>
                <a:spcPts val="500"/>
              </a:spcAft>
              <a:buFont typeface="Wingdings" panose="05000000000000000000" pitchFamily="2" charset="2"/>
              <a:buChar char="§"/>
            </a:pPr>
            <a:r>
              <a:rPr lang="en-US" altLang="ko-KR" sz="2250" dirty="0"/>
              <a:t>Patient-reported satisfaction significantly higher in CAB + RPV arm</a:t>
            </a:r>
          </a:p>
          <a:p>
            <a:pPr>
              <a:spcAft>
                <a:spcPts val="500"/>
              </a:spcAft>
            </a:pPr>
            <a:endParaRPr lang="ko-KR" altLang="en-US" sz="2250" dirty="0"/>
          </a:p>
        </p:txBody>
      </p:sp>
      <p:sp>
        <p:nvSpPr>
          <p:cNvPr id="6"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Orkin</a:t>
            </a:r>
            <a:r>
              <a:rPr lang="en-US" altLang="ko-KR" dirty="0">
                <a:solidFill>
                  <a:schemeClr val="tx1"/>
                </a:solidFill>
              </a:rPr>
              <a:t> C, et al. Presented at CROI 2019; Oral abstract #140LB.                                                                                                            </a:t>
            </a:r>
            <a:r>
              <a:rPr lang="en-US" altLang="ko-KR" dirty="0" err="1">
                <a:solidFill>
                  <a:schemeClr val="tx1"/>
                </a:solidFill>
              </a:rPr>
              <a:t>Slidecredit:clinicaloptions.com</a:t>
            </a:r>
            <a:r>
              <a:rPr lang="en-US" altLang="ko-KR" dirty="0">
                <a:solidFill>
                  <a:schemeClr val="tx1"/>
                </a:solidFill>
              </a:rPr>
              <a:t> </a:t>
            </a:r>
            <a:endParaRPr lang="ko-KR" altLang="ko-KR" dirty="0">
              <a:solidFill>
                <a:schemeClr val="tx1"/>
              </a:solidFill>
            </a:endParaRPr>
          </a:p>
        </p:txBody>
      </p:sp>
    </p:spTree>
    <p:extLst>
      <p:ext uri="{BB962C8B-B14F-4D97-AF65-F5344CB8AC3E}">
        <p14:creationId xmlns:p14="http://schemas.microsoft.com/office/powerpoint/2010/main" val="1119280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MULTIDOSE IV ROMIDEPSIN: NO INCREASED HIV-1 EXPRESSION IN PERSONS ON ART, ACTG A5315</a:t>
            </a:r>
            <a:endParaRPr lang="ko-KR" altLang="en-US" dirty="0"/>
          </a:p>
        </p:txBody>
      </p:sp>
      <p:sp>
        <p:nvSpPr>
          <p:cNvPr id="3" name="Content Placeholder 2"/>
          <p:cNvSpPr>
            <a:spLocks noGrp="1"/>
          </p:cNvSpPr>
          <p:nvPr>
            <p:ph idx="1"/>
          </p:nvPr>
        </p:nvSpPr>
        <p:spPr/>
        <p:txBody>
          <a:bodyPr/>
          <a:lstStyle/>
          <a:p>
            <a:pPr>
              <a:lnSpc>
                <a:spcPts val="3000"/>
              </a:lnSpc>
              <a:spcAft>
                <a:spcPts val="600"/>
              </a:spcAft>
            </a:pPr>
            <a:r>
              <a:rPr lang="en-US" altLang="ko-KR" b="1" dirty="0"/>
              <a:t>Implications: </a:t>
            </a:r>
            <a:r>
              <a:rPr lang="en-US" altLang="ko-KR" dirty="0"/>
              <a:t>There is …</a:t>
            </a:r>
          </a:p>
          <a:p>
            <a:pPr marL="525463" lvl="1" indent="-342900">
              <a:lnSpc>
                <a:spcPts val="3000"/>
              </a:lnSpc>
              <a:spcAft>
                <a:spcPts val="600"/>
              </a:spcAft>
              <a:buFont typeface="Wingdings" panose="05000000000000000000" pitchFamily="2" charset="2"/>
              <a:buChar char="§"/>
            </a:pPr>
            <a:r>
              <a:rPr lang="en-US" altLang="ko-KR" dirty="0"/>
              <a:t>a disconnect between </a:t>
            </a:r>
            <a:r>
              <a:rPr lang="en-US" altLang="ko-KR" i="1" dirty="0"/>
              <a:t>ex vivo </a:t>
            </a:r>
            <a:r>
              <a:rPr lang="en-US" altLang="ko-KR" dirty="0"/>
              <a:t>and </a:t>
            </a:r>
            <a:r>
              <a:rPr lang="en-US" altLang="ko-KR" i="1" dirty="0"/>
              <a:t>in vivo </a:t>
            </a:r>
            <a:r>
              <a:rPr lang="en-US" altLang="ko-KR" dirty="0"/>
              <a:t>virologic responses to </a:t>
            </a:r>
            <a:r>
              <a:rPr lang="en-US" altLang="ko-KR" dirty="0" err="1"/>
              <a:t>romidepsin</a:t>
            </a:r>
            <a:endParaRPr lang="en-US" altLang="ko-KR" dirty="0"/>
          </a:p>
          <a:p>
            <a:pPr marL="525463" lvl="1" indent="-342900">
              <a:lnSpc>
                <a:spcPts val="3000"/>
              </a:lnSpc>
              <a:spcAft>
                <a:spcPts val="600"/>
              </a:spcAft>
              <a:buFont typeface="Wingdings" panose="05000000000000000000" pitchFamily="2" charset="2"/>
              <a:buChar char="§"/>
            </a:pPr>
            <a:r>
              <a:rPr lang="en-US" altLang="ko-KR" dirty="0"/>
              <a:t>a disconnect between </a:t>
            </a:r>
            <a:r>
              <a:rPr lang="en-US" altLang="ko-KR" dirty="0" err="1"/>
              <a:t>virologic</a:t>
            </a:r>
            <a:r>
              <a:rPr lang="en-US" altLang="ko-KR" dirty="0"/>
              <a:t> responses and dose-related PD effects on host</a:t>
            </a:r>
          </a:p>
          <a:p>
            <a:pPr marL="525463" lvl="1" indent="-342900">
              <a:lnSpc>
                <a:spcPts val="3000"/>
              </a:lnSpc>
              <a:spcAft>
                <a:spcPts val="600"/>
              </a:spcAft>
              <a:buFont typeface="Wingdings" panose="05000000000000000000" pitchFamily="2" charset="2"/>
              <a:buChar char="§"/>
            </a:pPr>
            <a:r>
              <a:rPr lang="en-US" altLang="ko-KR" dirty="0"/>
              <a:t>value in </a:t>
            </a:r>
            <a:r>
              <a:rPr lang="en-US" altLang="ko-KR" dirty="0" err="1"/>
              <a:t>romidepsin</a:t>
            </a:r>
            <a:r>
              <a:rPr lang="en-US" altLang="ko-KR" dirty="0"/>
              <a:t> as a latency reversal agent uncertain</a:t>
            </a:r>
          </a:p>
          <a:p>
            <a:pPr marL="882650" lvl="3" indent="-342900">
              <a:lnSpc>
                <a:spcPts val="3000"/>
              </a:lnSpc>
              <a:spcAft>
                <a:spcPts val="600"/>
              </a:spcAft>
              <a:buFont typeface="Calibri" panose="020F0502020204030204" pitchFamily="34" charset="0"/>
              <a:buChar char="‒"/>
            </a:pPr>
            <a:r>
              <a:rPr lang="en-US" altLang="ko-KR" dirty="0"/>
              <a:t>Multiple </a:t>
            </a:r>
            <a:r>
              <a:rPr lang="en-US" altLang="ko-KR" dirty="0" err="1"/>
              <a:t>romidepsin</a:t>
            </a:r>
            <a:r>
              <a:rPr lang="en-US" altLang="ko-KR" dirty="0"/>
              <a:t> + </a:t>
            </a:r>
            <a:r>
              <a:rPr lang="en-US" altLang="ko-KR" dirty="0" err="1"/>
              <a:t>bnAbs</a:t>
            </a:r>
            <a:r>
              <a:rPr lang="en-US" altLang="ko-KR" dirty="0"/>
              <a:t> clinical trials are in progress</a:t>
            </a:r>
            <a:endParaRPr lang="ko-KR" altLang="en-US"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McMahon D, et al. Presented at CROI 2019; Oral abstract #26</a:t>
            </a:r>
            <a:endParaRPr lang="ko-KR" altLang="ko-KR" dirty="0">
              <a:solidFill>
                <a:schemeClr val="tx1"/>
              </a:solidFill>
            </a:endParaRPr>
          </a:p>
        </p:txBody>
      </p:sp>
    </p:spTree>
    <p:extLst>
      <p:ext uri="{BB962C8B-B14F-4D97-AF65-F5344CB8AC3E}">
        <p14:creationId xmlns:p14="http://schemas.microsoft.com/office/powerpoint/2010/main" val="2038969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PEMBROLIZUMAB INDUCES HIV LATENCY REVERSAL IN HIV+ INDIVIDUALS ON ART WITH CANCER</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49263" indent="-449263">
                  <a:spcAft>
                    <a:spcPts val="1200"/>
                  </a:spcAft>
                </a:pPr>
                <a:r>
                  <a:rPr lang="en-US" altLang="ko-KR" sz="1900" b="1" dirty="0"/>
                  <a:t>Background: </a:t>
                </a:r>
                <a:r>
                  <a:rPr lang="en-US" altLang="ko-KR" sz="1900" dirty="0"/>
                  <a:t>Pembrolizumab is a </a:t>
                </a:r>
                <a:r>
                  <a:rPr lang="en-US" altLang="ko-KR" sz="1900" dirty="0" err="1"/>
                  <a:t>mAb</a:t>
                </a:r>
                <a:r>
                  <a:rPr lang="en-US" altLang="ko-KR" sz="1900" dirty="0"/>
                  <a:t> targeting PD-1 that is approved for several cancers. In PLWH on ART there is enrichment in CD4 T-cells that express PD-1. </a:t>
                </a:r>
              </a:p>
              <a:p>
                <a:pPr marL="357188" indent="-357188">
                  <a:spcAft>
                    <a:spcPts val="1200"/>
                  </a:spcAft>
                </a:pPr>
                <a:r>
                  <a:rPr lang="en-US" altLang="ko-KR" sz="1900" b="1" dirty="0"/>
                  <a:t>Objective: </a:t>
                </a:r>
                <a:r>
                  <a:rPr lang="en-US" altLang="ko-KR" sz="1900" dirty="0"/>
                  <a:t>To test the hypothesis that pembrolizumab increases HIV transcription and viral production consistent with latency reversal.</a:t>
                </a:r>
              </a:p>
              <a:p>
                <a:pPr>
                  <a:spcAft>
                    <a:spcPts val="600"/>
                  </a:spcAft>
                </a:pPr>
                <a:r>
                  <a:rPr lang="en-US" altLang="ko-KR" sz="1900" b="1" dirty="0"/>
                  <a:t>Methods</a:t>
                </a:r>
              </a:p>
              <a:p>
                <a:pPr marL="525463" lvl="1" indent="-342900">
                  <a:spcAft>
                    <a:spcPts val="600"/>
                  </a:spcAft>
                  <a:buFont typeface="Wingdings" panose="05000000000000000000" pitchFamily="2" charset="2"/>
                  <a:buChar char="§"/>
                </a:pPr>
                <a:r>
                  <a:rPr lang="en-US" altLang="ko-KR" sz="1900" dirty="0"/>
                  <a:t>29 subjects in the Cancer Immunotherapy Trials Network-12 (median age 56 years; 28 men; baseline single copy HIV = 1.1 copies/mL; median baseline CD4 272 cells/</a:t>
                </a:r>
                <a14:m>
                  <m:oMath xmlns:m="http://schemas.openxmlformats.org/officeDocument/2006/math">
                    <m:r>
                      <a:rPr lang="ko-KR" altLang="en-US" sz="1900" i="1">
                        <a:latin typeface="Cambria Math"/>
                      </a:rPr>
                      <m:t>𝜇</m:t>
                    </m:r>
                  </m:oMath>
                </a14:m>
                <a:r>
                  <a:rPr lang="en-US" altLang="ko-KR" sz="1900" dirty="0"/>
                  <a:t>L with a range of tumors)</a:t>
                </a:r>
              </a:p>
              <a:p>
                <a:pPr marL="525463" lvl="1" indent="-342900">
                  <a:spcAft>
                    <a:spcPts val="600"/>
                  </a:spcAft>
                  <a:buFont typeface="Wingdings" panose="05000000000000000000" pitchFamily="2" charset="2"/>
                  <a:buChar char="§"/>
                </a:pPr>
                <a:r>
                  <a:rPr lang="en-US" altLang="ko-KR" sz="1900" dirty="0"/>
                  <a:t>In the prospective multicenter phase I study, participants with advanced cancer and HIV on ART received pembrolizumab 200mg IV every 3 weeks in cohorts with CD4 counts of: 100-199 (C1 n=6), 200-350 (C2 n=12) and &gt;350 cells/</a:t>
                </a:r>
                <a14:m>
                  <m:oMath xmlns:m="http://schemas.openxmlformats.org/officeDocument/2006/math">
                    <m:r>
                      <a:rPr lang="ko-KR" altLang="en-US" sz="1900" i="1" smtClean="0">
                        <a:latin typeface="Cambria Math"/>
                      </a:rPr>
                      <m:t>𝜇</m:t>
                    </m:r>
                  </m:oMath>
                </a14:m>
                <a:r>
                  <a:rPr lang="en-US" altLang="ko-KR" sz="1900" dirty="0"/>
                  <a:t>L (C3 n=11)</a:t>
                </a:r>
              </a:p>
              <a:p>
                <a:pPr marL="525463" lvl="1" indent="-342900">
                  <a:spcAft>
                    <a:spcPts val="600"/>
                  </a:spcAft>
                  <a:buFont typeface="Wingdings" panose="05000000000000000000" pitchFamily="2" charset="2"/>
                  <a:buChar char="§"/>
                </a:pPr>
                <a:r>
                  <a:rPr lang="en-US" altLang="ko-KR" sz="1900" dirty="0"/>
                  <a:t>Specimens obtained at baseline, 2 hours, 1 day, 7 days (cycle 1 only) and before cycles 2 and 3</a:t>
                </a:r>
              </a:p>
              <a:p>
                <a:pPr>
                  <a:spcAft>
                    <a:spcPts val="600"/>
                  </a:spcAft>
                </a:pPr>
                <a:endParaRPr lang="ko-KR" altLang="en-US" sz="1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0" t="-661" r="-560"/>
                </a:stretch>
              </a:blipFill>
            </p:spPr>
            <p:txBody>
              <a:bodyPr/>
              <a:lstStyle/>
              <a:p>
                <a:r>
                  <a:rPr lang="en-CA">
                    <a:noFill/>
                  </a:rPr>
                  <a:t> </a:t>
                </a:r>
              </a:p>
            </p:txBody>
          </p:sp>
        </mc:Fallback>
      </mc:AlternateContent>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Uldrick</a:t>
            </a:r>
            <a:r>
              <a:rPr lang="en-US" altLang="ko-KR" dirty="0">
                <a:solidFill>
                  <a:schemeClr val="tx1"/>
                </a:solidFill>
              </a:rPr>
              <a:t> T, et al. Presented at CROI 2019; Oral abstract #27</a:t>
            </a:r>
            <a:endParaRPr lang="ko-KR" altLang="ko-KR" dirty="0">
              <a:solidFill>
                <a:schemeClr val="tx1"/>
              </a:solidFill>
            </a:endParaRPr>
          </a:p>
        </p:txBody>
      </p:sp>
    </p:spTree>
    <p:extLst>
      <p:ext uri="{BB962C8B-B14F-4D97-AF65-F5344CB8AC3E}">
        <p14:creationId xmlns:p14="http://schemas.microsoft.com/office/powerpoint/2010/main" val="16306522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PEMBROLIZUMAB INDUCES HIV LATENCY REVERSAL IN HIV+ INDIVIDUALS ON ART WITH CANCER</a:t>
            </a:r>
            <a:endParaRPr lang="ko-KR" altLang="en-US" dirty="0"/>
          </a:p>
        </p:txBody>
      </p:sp>
      <p:sp>
        <p:nvSpPr>
          <p:cNvPr id="3" name="Content Placeholder 2"/>
          <p:cNvSpPr>
            <a:spLocks noGrp="1"/>
          </p:cNvSpPr>
          <p:nvPr>
            <p:ph idx="1"/>
          </p:nvPr>
        </p:nvSpPr>
        <p:spPr>
          <a:xfrm>
            <a:off x="251520" y="4293096"/>
            <a:ext cx="8696342" cy="2016224"/>
          </a:xfrm>
        </p:spPr>
        <p:txBody>
          <a:bodyPr/>
          <a:lstStyle/>
          <a:p>
            <a:pPr>
              <a:spcAft>
                <a:spcPts val="600"/>
              </a:spcAft>
            </a:pPr>
            <a:r>
              <a:rPr lang="en-US" altLang="ko-KR" sz="1900" b="1" dirty="0"/>
              <a:t>Conclusions: </a:t>
            </a:r>
          </a:p>
          <a:p>
            <a:pPr marL="525463" lvl="1" indent="-342900">
              <a:spcAft>
                <a:spcPts val="600"/>
              </a:spcAft>
              <a:buFont typeface="Wingdings" panose="05000000000000000000" pitchFamily="2" charset="2"/>
              <a:buChar char="§"/>
            </a:pPr>
            <a:r>
              <a:rPr lang="en-US" altLang="ko-KR" sz="1900" dirty="0"/>
              <a:t>Pembrolizumab leads to transient </a:t>
            </a:r>
            <a:r>
              <a:rPr lang="en-US" altLang="ko-KR" sz="1900" dirty="0">
                <a:sym typeface="Wingdings 3"/>
              </a:rPr>
              <a:t></a:t>
            </a:r>
            <a:r>
              <a:rPr lang="en-US" altLang="ko-KR" sz="1900" dirty="0"/>
              <a:t> in HIV transcription in CD4+ T-cells in PLWH on ART consistent with latency reversal,  but not </a:t>
            </a:r>
            <a:r>
              <a:rPr lang="en-US" altLang="ko-KR" sz="1900" dirty="0">
                <a:sym typeface="Wingdings 3"/>
              </a:rPr>
              <a:t></a:t>
            </a:r>
            <a:r>
              <a:rPr lang="en-US" altLang="ko-KR" sz="1900" dirty="0"/>
              <a:t> in plasma HIV RNA after 2 doses</a:t>
            </a:r>
          </a:p>
          <a:p>
            <a:pPr marL="525463" lvl="1" indent="-342900">
              <a:spcAft>
                <a:spcPts val="600"/>
              </a:spcAft>
              <a:buFont typeface="Wingdings" panose="05000000000000000000" pitchFamily="2" charset="2"/>
              <a:buChar char="§"/>
            </a:pPr>
            <a:r>
              <a:rPr lang="en-US" altLang="ko-KR" sz="1900" dirty="0"/>
              <a:t>Evaluation of the long-term effects of </a:t>
            </a:r>
            <a:r>
              <a:rPr lang="en-US" altLang="ko-KR" sz="1900" dirty="0" err="1"/>
              <a:t>pembrolizumab</a:t>
            </a:r>
            <a:r>
              <a:rPr lang="en-US" altLang="ko-KR" sz="1900" dirty="0"/>
              <a:t> on HIV persistence and HIV specific immunity are ongoing</a:t>
            </a:r>
            <a:endParaRPr lang="ko-KR" altLang="en-US" sz="19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7" y="1052736"/>
            <a:ext cx="5020066" cy="324036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err="1">
                <a:solidFill>
                  <a:schemeClr val="tx1"/>
                </a:solidFill>
              </a:rPr>
              <a:t>Uldrick</a:t>
            </a:r>
            <a:r>
              <a:rPr lang="en-US" altLang="ko-KR" dirty="0">
                <a:solidFill>
                  <a:schemeClr val="tx1"/>
                </a:solidFill>
              </a:rPr>
              <a:t> T, et al. Presented at CROI 2019; Oral abstract #27</a:t>
            </a:r>
            <a:endParaRPr lang="ko-KR" altLang="ko-KR" dirty="0">
              <a:solidFill>
                <a:schemeClr val="tx1"/>
              </a:solidFill>
            </a:endParaRPr>
          </a:p>
        </p:txBody>
      </p:sp>
    </p:spTree>
    <p:extLst>
      <p:ext uri="{BB962C8B-B14F-4D97-AF65-F5344CB8AC3E}">
        <p14:creationId xmlns:p14="http://schemas.microsoft.com/office/powerpoint/2010/main" val="3041594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3114893"/>
            <a:ext cx="5904656" cy="2308324"/>
          </a:xfrm>
          <a:prstGeom prst="rect">
            <a:avLst/>
          </a:prstGeom>
          <a:noFill/>
        </p:spPr>
        <p:txBody>
          <a:bodyPr wrap="square" rtlCol="0">
            <a:spAutoFit/>
          </a:bodyPr>
          <a:lstStyle/>
          <a:p>
            <a:pPr marL="182563" indent="-182563">
              <a:lnSpc>
                <a:spcPct val="200000"/>
              </a:lnSpc>
              <a:buFont typeface="Arial" panose="020B0604020202020204" pitchFamily="34" charset="0"/>
              <a:buChar char="•"/>
            </a:pPr>
            <a:r>
              <a:rPr lang="en-US" altLang="ko-KR" sz="2400" dirty="0">
                <a:latin typeface="Calibri" panose="020F0502020204030204" pitchFamily="34" charset="0"/>
              </a:rPr>
              <a:t>Oral Sessions: #104LB, #106, #107</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Posters: #944</a:t>
            </a:r>
          </a:p>
          <a:p>
            <a:pPr marL="182563" indent="-182563">
              <a:lnSpc>
                <a:spcPct val="200000"/>
              </a:lnSpc>
              <a:buFont typeface="Arial" panose="020B0604020202020204" pitchFamily="34" charset="0"/>
              <a:buChar char="•"/>
            </a:pPr>
            <a:r>
              <a:rPr lang="en-US" altLang="ko-KR" sz="2400" dirty="0">
                <a:latin typeface="Calibri" panose="020F0502020204030204" pitchFamily="34" charset="0"/>
              </a:rPr>
              <a:t>Themed Discussion: #962</a:t>
            </a:r>
            <a:endParaRPr lang="ko-KR" altLang="ko-KR" sz="2400" dirty="0">
              <a:latin typeface="Calibri" panose="020F0502020204030204" pitchFamily="34" charset="0"/>
            </a:endParaRPr>
          </a:p>
        </p:txBody>
      </p:sp>
      <p:sp>
        <p:nvSpPr>
          <p:cNvPr id="4" name="TextBox 3"/>
          <p:cNvSpPr txBox="1"/>
          <p:nvPr/>
        </p:nvSpPr>
        <p:spPr>
          <a:xfrm>
            <a:off x="683568" y="1733907"/>
            <a:ext cx="7776864" cy="830997"/>
          </a:xfrm>
          <a:prstGeom prst="rect">
            <a:avLst/>
          </a:prstGeom>
          <a:noFill/>
        </p:spPr>
        <p:txBody>
          <a:bodyPr wrap="square" rtlCol="0">
            <a:spAutoFit/>
          </a:bodyPr>
          <a:lstStyle/>
          <a:p>
            <a:pPr algn="ctr" fontAlgn="base" latinLnBrk="0"/>
            <a:r>
              <a:rPr lang="en-US" altLang="ko-KR" sz="4800" b="1" dirty="0" err="1">
                <a:latin typeface="Calibri" panose="020F0502020204030204" pitchFamily="34" charset="0"/>
              </a:rPr>
              <a:t>PrEP</a:t>
            </a:r>
            <a:r>
              <a:rPr lang="en-US" altLang="ko-KR" sz="4800" b="1" dirty="0">
                <a:latin typeface="Calibri" panose="020F0502020204030204" pitchFamily="34" charset="0"/>
              </a:rPr>
              <a:t> at CROI 2019</a:t>
            </a:r>
            <a:endParaRPr lang="en-US" altLang="ko-KR" sz="4800" dirty="0">
              <a:latin typeface="Calibri" panose="020F0502020204030204" pitchFamily="34" charset="0"/>
            </a:endParaRPr>
          </a:p>
        </p:txBody>
      </p:sp>
    </p:spTree>
    <p:extLst>
      <p:ext uri="{BB962C8B-B14F-4D97-AF65-F5344CB8AC3E}">
        <p14:creationId xmlns:p14="http://schemas.microsoft.com/office/powerpoint/2010/main" val="4191834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THE PHASE 3 DISCOVER STUDY: DAILY F/TAF OR F/TDF FOR HIV PREEXPOSURE PROPHYLAXIS</a:t>
            </a:r>
            <a:endParaRPr lang="ko-KR" altLang="en-US" dirty="0"/>
          </a:p>
        </p:txBody>
      </p:sp>
      <p:sp>
        <p:nvSpPr>
          <p:cNvPr id="3" name="Content Placeholder 2"/>
          <p:cNvSpPr>
            <a:spLocks noGrp="1"/>
          </p:cNvSpPr>
          <p:nvPr>
            <p:ph idx="1"/>
          </p:nvPr>
        </p:nvSpPr>
        <p:spPr/>
        <p:txBody>
          <a:bodyPr/>
          <a:lstStyle/>
          <a:p>
            <a:pPr marL="357188" indent="-357188">
              <a:spcAft>
                <a:spcPts val="1200"/>
              </a:spcAft>
            </a:pPr>
            <a:r>
              <a:rPr lang="en-US" altLang="ko-KR" sz="1800" b="1" dirty="0"/>
              <a:t>Objective: </a:t>
            </a:r>
            <a:r>
              <a:rPr lang="en-US" altLang="ko-KR" sz="1800" dirty="0"/>
              <a:t>To evaluate efficacy and safety of F/TAF vs F/TDF for </a:t>
            </a:r>
            <a:r>
              <a:rPr lang="en-US" altLang="ko-KR" sz="1800" dirty="0" err="1"/>
              <a:t>PrEP</a:t>
            </a:r>
            <a:r>
              <a:rPr lang="en-US" altLang="ko-KR" sz="1800" dirty="0"/>
              <a:t> in cis-MSM and TGW at high risk of HIV.</a:t>
            </a:r>
          </a:p>
          <a:p>
            <a:pPr marL="357188" indent="-357188"/>
            <a:r>
              <a:rPr lang="en-US" altLang="ko-KR" sz="1800" b="1" dirty="0"/>
              <a:t>Discover: </a:t>
            </a:r>
            <a:r>
              <a:rPr lang="en-US" altLang="ko-KR" sz="1800" dirty="0"/>
              <a:t>A Randomized, Noninferiority Trial of F/TAF for </a:t>
            </a:r>
            <a:r>
              <a:rPr lang="en-US" altLang="ko-KR" sz="1800" dirty="0" err="1"/>
              <a:t>PrEP.</a:t>
            </a:r>
            <a:endParaRPr lang="en-US" altLang="ko-KR" sz="1800" dirty="0"/>
          </a:p>
          <a:p>
            <a:pPr marL="357188" indent="-357188"/>
            <a:endParaRPr lang="en-US" altLang="ko-KR" sz="1800" dirty="0"/>
          </a:p>
          <a:p>
            <a:endParaRPr lang="en-US" altLang="ko-KR" sz="1800" dirty="0"/>
          </a:p>
          <a:p>
            <a:endParaRPr lang="ko-KR" altLang="en-US" sz="1800" dirty="0"/>
          </a:p>
        </p:txBody>
      </p:sp>
      <p:sp>
        <p:nvSpPr>
          <p:cNvPr id="6"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Hare CB, et al. Presented at CROI 2019; Oral abstract #104LB</a:t>
            </a:r>
            <a:endParaRPr lang="ko-KR" altLang="ko-KR" dirty="0">
              <a:solidFill>
                <a:schemeClr val="tx1"/>
              </a:solidFill>
            </a:endParaRPr>
          </a:p>
        </p:txBody>
      </p:sp>
      <p:sp>
        <p:nvSpPr>
          <p:cNvPr id="9" name="Text Placeholder 18">
            <a:extLst>
              <a:ext uri="{FF2B5EF4-FFF2-40B4-BE49-F238E27FC236}">
                <a16:creationId xmlns:a16="http://schemas.microsoft.com/office/drawing/2014/main" id="{82DD1B15-B88C-4B6E-A96B-C5988B0AC1EE}"/>
              </a:ext>
            </a:extLst>
          </p:cNvPr>
          <p:cNvSpPr txBox="1">
            <a:spLocks/>
          </p:cNvSpPr>
          <p:nvPr/>
        </p:nvSpPr>
        <p:spPr>
          <a:xfrm>
            <a:off x="539552" y="5996067"/>
            <a:ext cx="6264696" cy="365125"/>
          </a:xfrm>
          <a:prstGeom prst="rect">
            <a:avLst/>
          </a:prstGeom>
        </p:spPr>
        <p:txBody>
          <a:bodyPr anchor="ctr"/>
          <a:lstStyle>
            <a:lvl1pPr marL="266700" indent="-266700"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714375" indent="-35718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989013" indent="-27463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438275" indent="-366713"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4pPr>
            <a:lvl5pPr marL="1795463" indent="-35718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000" dirty="0"/>
          </a:p>
        </p:txBody>
      </p:sp>
      <p:grpSp>
        <p:nvGrpSpPr>
          <p:cNvPr id="280" name="Group 279"/>
          <p:cNvGrpSpPr/>
          <p:nvPr/>
        </p:nvGrpSpPr>
        <p:grpSpPr>
          <a:xfrm>
            <a:off x="403851" y="2725546"/>
            <a:ext cx="8352926" cy="3270521"/>
            <a:chOff x="107506" y="1637113"/>
            <a:chExt cx="8352926" cy="3270521"/>
          </a:xfrm>
        </p:grpSpPr>
        <p:sp>
          <p:nvSpPr>
            <p:cNvPr id="281" name="Rectangle 280">
              <a:extLst>
                <a:ext uri="{FF2B5EF4-FFF2-40B4-BE49-F238E27FC236}">
                  <a16:creationId xmlns:a16="http://schemas.microsoft.com/office/drawing/2014/main" id="{5666D27F-8B25-D941-8224-2FA40B41EC0C}"/>
                </a:ext>
              </a:extLst>
            </p:cNvPr>
            <p:cNvSpPr/>
            <p:nvPr/>
          </p:nvSpPr>
          <p:spPr>
            <a:xfrm>
              <a:off x="278492" y="1637113"/>
              <a:ext cx="8181940" cy="1464522"/>
            </a:xfrm>
            <a:prstGeom prst="rect">
              <a:avLst/>
            </a:prstGeom>
            <a:solidFill>
              <a:srgbClr val="E6F4D7"/>
            </a:solidFill>
            <a:ln w="19050" cap="flat" cmpd="sng" algn="ctr">
              <a:noFill/>
              <a:prstDash val="solid"/>
              <a:miter lim="800000"/>
            </a:ln>
            <a:effectLst>
              <a:outerShdw blurRad="50800" dist="38100" dir="2700000" algn="tl" rotWithShape="0">
                <a:prstClr val="black">
                  <a:alpha val="40000"/>
                </a:prstClr>
              </a:outerShdw>
            </a:effectLst>
          </p:spPr>
          <p:txBody>
            <a:bodyPr lIns="91439" tIns="45719" rIns="91439" bIns="45719"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282" name="Group 281">
              <a:extLst>
                <a:ext uri="{FF2B5EF4-FFF2-40B4-BE49-F238E27FC236}">
                  <a16:creationId xmlns:a16="http://schemas.microsoft.com/office/drawing/2014/main" id="{4184E551-BD2A-7146-9D95-0388C11DDFE3}"/>
                </a:ext>
              </a:extLst>
            </p:cNvPr>
            <p:cNvGrpSpPr/>
            <p:nvPr/>
          </p:nvGrpSpPr>
          <p:grpSpPr>
            <a:xfrm>
              <a:off x="440006" y="3302191"/>
              <a:ext cx="772356" cy="339459"/>
              <a:chOff x="5912738" y="1899228"/>
              <a:chExt cx="1014389" cy="491187"/>
            </a:xfrm>
          </p:grpSpPr>
          <p:grpSp>
            <p:nvGrpSpPr>
              <p:cNvPr id="540" name="Group 539">
                <a:extLst>
                  <a:ext uri="{FF2B5EF4-FFF2-40B4-BE49-F238E27FC236}">
                    <a16:creationId xmlns:a16="http://schemas.microsoft.com/office/drawing/2014/main" id="{BC3BB00E-3542-F748-91CA-E64042ABD0D1}"/>
                  </a:ext>
                </a:extLst>
              </p:cNvPr>
              <p:cNvGrpSpPr/>
              <p:nvPr/>
            </p:nvGrpSpPr>
            <p:grpSpPr>
              <a:xfrm>
                <a:off x="5912738" y="1899228"/>
                <a:ext cx="496077" cy="491187"/>
                <a:chOff x="6431050" y="1899228"/>
                <a:chExt cx="496077" cy="491187"/>
              </a:xfrm>
              <a:solidFill>
                <a:srgbClr val="FFFFFF">
                  <a:lumMod val="85000"/>
                </a:srgbClr>
              </a:solidFill>
            </p:grpSpPr>
            <p:sp>
              <p:nvSpPr>
                <p:cNvPr id="550" name="Freeform 42">
                  <a:extLst>
                    <a:ext uri="{FF2B5EF4-FFF2-40B4-BE49-F238E27FC236}">
                      <a16:creationId xmlns:a16="http://schemas.microsoft.com/office/drawing/2014/main" id="{2DB25199-EBA2-5441-A23D-063BDDDFAC77}"/>
                    </a:ext>
                  </a:extLst>
                </p:cNvPr>
                <p:cNvSpPr>
                  <a:spLocks/>
                </p:cNvSpPr>
                <p:nvPr/>
              </p:nvSpPr>
              <p:spPr bwMode="auto">
                <a:xfrm>
                  <a:off x="6559069" y="1899228"/>
                  <a:ext cx="240037" cy="241172"/>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grpFill/>
                <a:ln w="19050">
                  <a:noFill/>
                </a:ln>
              </p:spPr>
              <p:txBody>
                <a:bodyPr vert="horz" wrap="square" lIns="121920" tIns="60960" rIns="121920" bIns="6096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rgbClr val="4D4D4D"/>
                    </a:solidFill>
                    <a:effectLst/>
                    <a:uLnTx/>
                    <a:uFillTx/>
                    <a:latin typeface="Arial" panose="020B0604020202020204"/>
                    <a:cs typeface="Arial" charset="0"/>
                  </a:endParaRPr>
                </a:p>
              </p:txBody>
            </p:sp>
            <p:sp>
              <p:nvSpPr>
                <p:cNvPr id="551" name="Freeform 550">
                  <a:extLst>
                    <a:ext uri="{FF2B5EF4-FFF2-40B4-BE49-F238E27FC236}">
                      <a16:creationId xmlns:a16="http://schemas.microsoft.com/office/drawing/2014/main" id="{C75BB8BE-B423-7F4B-A002-6AA45C451022}"/>
                    </a:ext>
                  </a:extLst>
                </p:cNvPr>
                <p:cNvSpPr/>
                <p:nvPr/>
              </p:nvSpPr>
              <p:spPr>
                <a:xfrm flipV="1">
                  <a:off x="6431050" y="2160709"/>
                  <a:ext cx="496077" cy="229706"/>
                </a:xfrm>
                <a:custGeom>
                  <a:avLst/>
                  <a:gdLst>
                    <a:gd name="connsiteX0" fmla="*/ 96015 w 496077"/>
                    <a:gd name="connsiteY0" fmla="*/ 229706 h 229706"/>
                    <a:gd name="connsiteX1" fmla="*/ 400062 w 496077"/>
                    <a:gd name="connsiteY1" fmla="*/ 229706 h 229706"/>
                    <a:gd name="connsiteX2" fmla="*/ 496077 w 496077"/>
                    <a:gd name="connsiteY2" fmla="*/ 138044 h 229706"/>
                    <a:gd name="connsiteX3" fmla="*/ 496077 w 496077"/>
                    <a:gd name="connsiteY3" fmla="*/ 0 h 229706"/>
                    <a:gd name="connsiteX4" fmla="*/ 389394 w 496077"/>
                    <a:gd name="connsiteY4" fmla="*/ 0 h 229706"/>
                    <a:gd name="connsiteX5" fmla="*/ 389394 w 496077"/>
                    <a:gd name="connsiteY5" fmla="*/ 92214 h 229706"/>
                    <a:gd name="connsiteX6" fmla="*/ 389394 w 496077"/>
                    <a:gd name="connsiteY6" fmla="*/ 122767 h 229706"/>
                    <a:gd name="connsiteX7" fmla="*/ 378726 w 496077"/>
                    <a:gd name="connsiteY7" fmla="*/ 122767 h 229706"/>
                    <a:gd name="connsiteX8" fmla="*/ 378726 w 496077"/>
                    <a:gd name="connsiteY8" fmla="*/ 92214 h 229706"/>
                    <a:gd name="connsiteX9" fmla="*/ 378726 w 496077"/>
                    <a:gd name="connsiteY9" fmla="*/ 0 h 229706"/>
                    <a:gd name="connsiteX10" fmla="*/ 117352 w 496077"/>
                    <a:gd name="connsiteY10" fmla="*/ 0 h 229706"/>
                    <a:gd name="connsiteX11" fmla="*/ 117352 w 496077"/>
                    <a:gd name="connsiteY11" fmla="*/ 92214 h 229706"/>
                    <a:gd name="connsiteX12" fmla="*/ 117352 w 496077"/>
                    <a:gd name="connsiteY12" fmla="*/ 122767 h 229706"/>
                    <a:gd name="connsiteX13" fmla="*/ 106683 w 496077"/>
                    <a:gd name="connsiteY13" fmla="*/ 122767 h 229706"/>
                    <a:gd name="connsiteX14" fmla="*/ 106683 w 496077"/>
                    <a:gd name="connsiteY14" fmla="*/ 97306 h 229706"/>
                    <a:gd name="connsiteX15" fmla="*/ 106683 w 496077"/>
                    <a:gd name="connsiteY15" fmla="*/ 0 h 229706"/>
                    <a:gd name="connsiteX16" fmla="*/ 0 w 496077"/>
                    <a:gd name="connsiteY16" fmla="*/ 0 h 229706"/>
                    <a:gd name="connsiteX17" fmla="*/ 0 w 496077"/>
                    <a:gd name="connsiteY17" fmla="*/ 138044 h 229706"/>
                    <a:gd name="connsiteX18" fmla="*/ 96015 w 496077"/>
                    <a:gd name="connsiteY18" fmla="*/ 229706 h 22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077" h="229706">
                      <a:moveTo>
                        <a:pt x="96015" y="229706"/>
                      </a:moveTo>
                      <a:cubicBezTo>
                        <a:pt x="197364" y="229706"/>
                        <a:pt x="298713" y="229706"/>
                        <a:pt x="400062" y="229706"/>
                      </a:cubicBezTo>
                      <a:cubicBezTo>
                        <a:pt x="458738" y="229706"/>
                        <a:pt x="496077" y="199152"/>
                        <a:pt x="496077" y="138044"/>
                      </a:cubicBezTo>
                      <a:lnTo>
                        <a:pt x="496077" y="0"/>
                      </a:lnTo>
                      <a:lnTo>
                        <a:pt x="389394" y="0"/>
                      </a:lnTo>
                      <a:lnTo>
                        <a:pt x="389394" y="92214"/>
                      </a:lnTo>
                      <a:cubicBezTo>
                        <a:pt x="389394" y="102398"/>
                        <a:pt x="389394" y="112583"/>
                        <a:pt x="389394" y="122767"/>
                      </a:cubicBezTo>
                      <a:cubicBezTo>
                        <a:pt x="389394" y="122767"/>
                        <a:pt x="384060" y="122767"/>
                        <a:pt x="378726" y="122767"/>
                      </a:cubicBezTo>
                      <a:cubicBezTo>
                        <a:pt x="378726" y="112583"/>
                        <a:pt x="378726" y="102398"/>
                        <a:pt x="378726" y="92214"/>
                      </a:cubicBezTo>
                      <a:lnTo>
                        <a:pt x="378726" y="0"/>
                      </a:lnTo>
                      <a:lnTo>
                        <a:pt x="117352" y="0"/>
                      </a:lnTo>
                      <a:lnTo>
                        <a:pt x="117352" y="92214"/>
                      </a:lnTo>
                      <a:cubicBezTo>
                        <a:pt x="117352" y="102398"/>
                        <a:pt x="117352" y="112583"/>
                        <a:pt x="117352" y="122767"/>
                      </a:cubicBezTo>
                      <a:cubicBezTo>
                        <a:pt x="112018" y="122767"/>
                        <a:pt x="112018" y="122767"/>
                        <a:pt x="106683" y="122767"/>
                      </a:cubicBezTo>
                      <a:cubicBezTo>
                        <a:pt x="106683" y="112583"/>
                        <a:pt x="106683" y="107490"/>
                        <a:pt x="106683" y="97306"/>
                      </a:cubicBezTo>
                      <a:lnTo>
                        <a:pt x="106683" y="0"/>
                      </a:lnTo>
                      <a:lnTo>
                        <a:pt x="0" y="0"/>
                      </a:lnTo>
                      <a:lnTo>
                        <a:pt x="0" y="138044"/>
                      </a:lnTo>
                      <a:cubicBezTo>
                        <a:pt x="0" y="199152"/>
                        <a:pt x="37339" y="229706"/>
                        <a:pt x="96015" y="229706"/>
                      </a:cubicBezTo>
                      <a:close/>
                    </a:path>
                  </a:pathLst>
                </a:custGeom>
                <a:grpFill/>
                <a:ln w="19050" cap="flat" cmpd="sng" algn="ctr">
                  <a:noFill/>
                  <a:prstDash val="solid"/>
                  <a:miter lim="800000"/>
                </a:ln>
                <a:effectLst/>
              </p:spPr>
              <p:txBody>
                <a:bodyPr wrap="square" rtlCol="0" anchor="ctr">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nvGrpSpPr>
              <p:cNvPr id="541" name="Group 540">
                <a:extLst>
                  <a:ext uri="{FF2B5EF4-FFF2-40B4-BE49-F238E27FC236}">
                    <a16:creationId xmlns:a16="http://schemas.microsoft.com/office/drawing/2014/main" id="{E4FF7489-8519-CC4D-8DCB-7114D157B1E3}"/>
                  </a:ext>
                </a:extLst>
              </p:cNvPr>
              <p:cNvGrpSpPr/>
              <p:nvPr/>
            </p:nvGrpSpPr>
            <p:grpSpPr>
              <a:xfrm>
                <a:off x="6085509" y="1899228"/>
                <a:ext cx="496077" cy="491187"/>
                <a:chOff x="6431050" y="1899228"/>
                <a:chExt cx="496077" cy="491187"/>
              </a:xfrm>
              <a:solidFill>
                <a:srgbClr val="FFFFFF">
                  <a:lumMod val="65000"/>
                </a:srgbClr>
              </a:solidFill>
            </p:grpSpPr>
            <p:sp>
              <p:nvSpPr>
                <p:cNvPr id="548" name="Freeform 42">
                  <a:extLst>
                    <a:ext uri="{FF2B5EF4-FFF2-40B4-BE49-F238E27FC236}">
                      <a16:creationId xmlns:a16="http://schemas.microsoft.com/office/drawing/2014/main" id="{7B216251-3B31-5A46-917D-E05E2B61E6EF}"/>
                    </a:ext>
                  </a:extLst>
                </p:cNvPr>
                <p:cNvSpPr>
                  <a:spLocks/>
                </p:cNvSpPr>
                <p:nvPr/>
              </p:nvSpPr>
              <p:spPr bwMode="auto">
                <a:xfrm>
                  <a:off x="6559069" y="1899228"/>
                  <a:ext cx="240037" cy="241172"/>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solidFill>
                  <a:srgbClr val="E2E2E2">
                    <a:lumMod val="75000"/>
                  </a:srgbClr>
                </a:solidFill>
                <a:ln w="19050">
                  <a:noFill/>
                </a:ln>
              </p:spPr>
              <p:txBody>
                <a:bodyPr vert="horz" wrap="square" lIns="121920" tIns="60960" rIns="121920" bIns="6096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rgbClr val="4D4D4D"/>
                    </a:solidFill>
                    <a:effectLst/>
                    <a:uLnTx/>
                    <a:uFillTx/>
                    <a:latin typeface="Arial" panose="020B0604020202020204"/>
                    <a:cs typeface="Arial" charset="0"/>
                  </a:endParaRPr>
                </a:p>
              </p:txBody>
            </p:sp>
            <p:sp>
              <p:nvSpPr>
                <p:cNvPr id="549" name="Freeform 548">
                  <a:extLst>
                    <a:ext uri="{FF2B5EF4-FFF2-40B4-BE49-F238E27FC236}">
                      <a16:creationId xmlns:a16="http://schemas.microsoft.com/office/drawing/2014/main" id="{218D2F65-6AA8-4347-94E8-B8C5AF8E535E}"/>
                    </a:ext>
                  </a:extLst>
                </p:cNvPr>
                <p:cNvSpPr/>
                <p:nvPr/>
              </p:nvSpPr>
              <p:spPr>
                <a:xfrm flipV="1">
                  <a:off x="6431050" y="2160709"/>
                  <a:ext cx="496077" cy="229706"/>
                </a:xfrm>
                <a:custGeom>
                  <a:avLst/>
                  <a:gdLst>
                    <a:gd name="connsiteX0" fmla="*/ 96015 w 496077"/>
                    <a:gd name="connsiteY0" fmla="*/ 229706 h 229706"/>
                    <a:gd name="connsiteX1" fmla="*/ 400062 w 496077"/>
                    <a:gd name="connsiteY1" fmla="*/ 229706 h 229706"/>
                    <a:gd name="connsiteX2" fmla="*/ 496077 w 496077"/>
                    <a:gd name="connsiteY2" fmla="*/ 138044 h 229706"/>
                    <a:gd name="connsiteX3" fmla="*/ 496077 w 496077"/>
                    <a:gd name="connsiteY3" fmla="*/ 0 h 229706"/>
                    <a:gd name="connsiteX4" fmla="*/ 389394 w 496077"/>
                    <a:gd name="connsiteY4" fmla="*/ 0 h 229706"/>
                    <a:gd name="connsiteX5" fmla="*/ 389394 w 496077"/>
                    <a:gd name="connsiteY5" fmla="*/ 92214 h 229706"/>
                    <a:gd name="connsiteX6" fmla="*/ 389394 w 496077"/>
                    <a:gd name="connsiteY6" fmla="*/ 122767 h 229706"/>
                    <a:gd name="connsiteX7" fmla="*/ 378726 w 496077"/>
                    <a:gd name="connsiteY7" fmla="*/ 122767 h 229706"/>
                    <a:gd name="connsiteX8" fmla="*/ 378726 w 496077"/>
                    <a:gd name="connsiteY8" fmla="*/ 92214 h 229706"/>
                    <a:gd name="connsiteX9" fmla="*/ 378726 w 496077"/>
                    <a:gd name="connsiteY9" fmla="*/ 0 h 229706"/>
                    <a:gd name="connsiteX10" fmla="*/ 117352 w 496077"/>
                    <a:gd name="connsiteY10" fmla="*/ 0 h 229706"/>
                    <a:gd name="connsiteX11" fmla="*/ 117352 w 496077"/>
                    <a:gd name="connsiteY11" fmla="*/ 92214 h 229706"/>
                    <a:gd name="connsiteX12" fmla="*/ 117352 w 496077"/>
                    <a:gd name="connsiteY12" fmla="*/ 122767 h 229706"/>
                    <a:gd name="connsiteX13" fmla="*/ 106683 w 496077"/>
                    <a:gd name="connsiteY13" fmla="*/ 122767 h 229706"/>
                    <a:gd name="connsiteX14" fmla="*/ 106683 w 496077"/>
                    <a:gd name="connsiteY14" fmla="*/ 97306 h 229706"/>
                    <a:gd name="connsiteX15" fmla="*/ 106683 w 496077"/>
                    <a:gd name="connsiteY15" fmla="*/ 0 h 229706"/>
                    <a:gd name="connsiteX16" fmla="*/ 0 w 496077"/>
                    <a:gd name="connsiteY16" fmla="*/ 0 h 229706"/>
                    <a:gd name="connsiteX17" fmla="*/ 0 w 496077"/>
                    <a:gd name="connsiteY17" fmla="*/ 138044 h 229706"/>
                    <a:gd name="connsiteX18" fmla="*/ 96015 w 496077"/>
                    <a:gd name="connsiteY18" fmla="*/ 229706 h 22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077" h="229706">
                      <a:moveTo>
                        <a:pt x="96015" y="229706"/>
                      </a:moveTo>
                      <a:cubicBezTo>
                        <a:pt x="197364" y="229706"/>
                        <a:pt x="298713" y="229706"/>
                        <a:pt x="400062" y="229706"/>
                      </a:cubicBezTo>
                      <a:cubicBezTo>
                        <a:pt x="458738" y="229706"/>
                        <a:pt x="496077" y="199152"/>
                        <a:pt x="496077" y="138044"/>
                      </a:cubicBezTo>
                      <a:lnTo>
                        <a:pt x="496077" y="0"/>
                      </a:lnTo>
                      <a:lnTo>
                        <a:pt x="389394" y="0"/>
                      </a:lnTo>
                      <a:lnTo>
                        <a:pt x="389394" y="92214"/>
                      </a:lnTo>
                      <a:cubicBezTo>
                        <a:pt x="389394" y="102398"/>
                        <a:pt x="389394" y="112583"/>
                        <a:pt x="389394" y="122767"/>
                      </a:cubicBezTo>
                      <a:cubicBezTo>
                        <a:pt x="389394" y="122767"/>
                        <a:pt x="384060" y="122767"/>
                        <a:pt x="378726" y="122767"/>
                      </a:cubicBezTo>
                      <a:cubicBezTo>
                        <a:pt x="378726" y="112583"/>
                        <a:pt x="378726" y="102398"/>
                        <a:pt x="378726" y="92214"/>
                      </a:cubicBezTo>
                      <a:lnTo>
                        <a:pt x="378726" y="0"/>
                      </a:lnTo>
                      <a:lnTo>
                        <a:pt x="117352" y="0"/>
                      </a:lnTo>
                      <a:lnTo>
                        <a:pt x="117352" y="92214"/>
                      </a:lnTo>
                      <a:cubicBezTo>
                        <a:pt x="117352" y="102398"/>
                        <a:pt x="117352" y="112583"/>
                        <a:pt x="117352" y="122767"/>
                      </a:cubicBezTo>
                      <a:cubicBezTo>
                        <a:pt x="112018" y="122767"/>
                        <a:pt x="112018" y="122767"/>
                        <a:pt x="106683" y="122767"/>
                      </a:cubicBezTo>
                      <a:cubicBezTo>
                        <a:pt x="106683" y="112583"/>
                        <a:pt x="106683" y="107490"/>
                        <a:pt x="106683" y="97306"/>
                      </a:cubicBezTo>
                      <a:lnTo>
                        <a:pt x="106683" y="0"/>
                      </a:lnTo>
                      <a:lnTo>
                        <a:pt x="0" y="0"/>
                      </a:lnTo>
                      <a:lnTo>
                        <a:pt x="0" y="138044"/>
                      </a:lnTo>
                      <a:cubicBezTo>
                        <a:pt x="0" y="199152"/>
                        <a:pt x="37339" y="229706"/>
                        <a:pt x="96015" y="229706"/>
                      </a:cubicBezTo>
                      <a:close/>
                    </a:path>
                  </a:pathLst>
                </a:custGeom>
                <a:solidFill>
                  <a:srgbClr val="E2E2E2">
                    <a:lumMod val="75000"/>
                  </a:srgbClr>
                </a:solidFill>
                <a:ln w="19050" cap="flat" cmpd="sng" algn="ctr">
                  <a:noFill/>
                  <a:prstDash val="solid"/>
                  <a:miter lim="800000"/>
                </a:ln>
                <a:effectLst/>
              </p:spPr>
              <p:txBody>
                <a:bodyPr wrap="square" rtlCol="0" anchor="ctr">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nvGrpSpPr>
              <p:cNvPr id="542" name="Group 541">
                <a:extLst>
                  <a:ext uri="{FF2B5EF4-FFF2-40B4-BE49-F238E27FC236}">
                    <a16:creationId xmlns:a16="http://schemas.microsoft.com/office/drawing/2014/main" id="{1ADABF61-6D9A-8049-86D9-34DB3737D81B}"/>
                  </a:ext>
                </a:extLst>
              </p:cNvPr>
              <p:cNvGrpSpPr/>
              <p:nvPr/>
            </p:nvGrpSpPr>
            <p:grpSpPr>
              <a:xfrm>
                <a:off x="6258280" y="1899228"/>
                <a:ext cx="496077" cy="491187"/>
                <a:chOff x="6431050" y="1899228"/>
                <a:chExt cx="496077" cy="491187"/>
              </a:xfrm>
              <a:solidFill>
                <a:srgbClr val="FFFFFF">
                  <a:lumMod val="50000"/>
                </a:srgbClr>
              </a:solidFill>
            </p:grpSpPr>
            <p:sp>
              <p:nvSpPr>
                <p:cNvPr id="546" name="Freeform 42">
                  <a:extLst>
                    <a:ext uri="{FF2B5EF4-FFF2-40B4-BE49-F238E27FC236}">
                      <a16:creationId xmlns:a16="http://schemas.microsoft.com/office/drawing/2014/main" id="{567F8DB1-E428-CB4A-B42D-79F67D0B6043}"/>
                    </a:ext>
                  </a:extLst>
                </p:cNvPr>
                <p:cNvSpPr>
                  <a:spLocks/>
                </p:cNvSpPr>
                <p:nvPr/>
              </p:nvSpPr>
              <p:spPr bwMode="auto">
                <a:xfrm>
                  <a:off x="6559069" y="1899228"/>
                  <a:ext cx="240037" cy="241172"/>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solidFill>
                  <a:srgbClr val="45D962"/>
                </a:solidFill>
                <a:ln w="19050">
                  <a:noFill/>
                </a:ln>
              </p:spPr>
              <p:txBody>
                <a:bodyPr vert="horz" wrap="square" lIns="121920" tIns="60960" rIns="121920" bIns="6096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rgbClr val="4D4D4D"/>
                    </a:solidFill>
                    <a:effectLst/>
                    <a:uLnTx/>
                    <a:uFillTx/>
                    <a:latin typeface="Arial" panose="020B0604020202020204"/>
                    <a:cs typeface="Arial" charset="0"/>
                  </a:endParaRPr>
                </a:p>
              </p:txBody>
            </p:sp>
            <p:sp>
              <p:nvSpPr>
                <p:cNvPr id="547" name="Freeform 546">
                  <a:extLst>
                    <a:ext uri="{FF2B5EF4-FFF2-40B4-BE49-F238E27FC236}">
                      <a16:creationId xmlns:a16="http://schemas.microsoft.com/office/drawing/2014/main" id="{CA76E001-54C1-374B-B9E2-A100B4C262FA}"/>
                    </a:ext>
                  </a:extLst>
                </p:cNvPr>
                <p:cNvSpPr/>
                <p:nvPr/>
              </p:nvSpPr>
              <p:spPr>
                <a:xfrm flipV="1">
                  <a:off x="6431050" y="2160709"/>
                  <a:ext cx="496077" cy="229706"/>
                </a:xfrm>
                <a:custGeom>
                  <a:avLst/>
                  <a:gdLst>
                    <a:gd name="connsiteX0" fmla="*/ 96015 w 496077"/>
                    <a:gd name="connsiteY0" fmla="*/ 229706 h 229706"/>
                    <a:gd name="connsiteX1" fmla="*/ 400062 w 496077"/>
                    <a:gd name="connsiteY1" fmla="*/ 229706 h 229706"/>
                    <a:gd name="connsiteX2" fmla="*/ 496077 w 496077"/>
                    <a:gd name="connsiteY2" fmla="*/ 138044 h 229706"/>
                    <a:gd name="connsiteX3" fmla="*/ 496077 w 496077"/>
                    <a:gd name="connsiteY3" fmla="*/ 0 h 229706"/>
                    <a:gd name="connsiteX4" fmla="*/ 389394 w 496077"/>
                    <a:gd name="connsiteY4" fmla="*/ 0 h 229706"/>
                    <a:gd name="connsiteX5" fmla="*/ 389394 w 496077"/>
                    <a:gd name="connsiteY5" fmla="*/ 92214 h 229706"/>
                    <a:gd name="connsiteX6" fmla="*/ 389394 w 496077"/>
                    <a:gd name="connsiteY6" fmla="*/ 122767 h 229706"/>
                    <a:gd name="connsiteX7" fmla="*/ 378726 w 496077"/>
                    <a:gd name="connsiteY7" fmla="*/ 122767 h 229706"/>
                    <a:gd name="connsiteX8" fmla="*/ 378726 w 496077"/>
                    <a:gd name="connsiteY8" fmla="*/ 92214 h 229706"/>
                    <a:gd name="connsiteX9" fmla="*/ 378726 w 496077"/>
                    <a:gd name="connsiteY9" fmla="*/ 0 h 229706"/>
                    <a:gd name="connsiteX10" fmla="*/ 117352 w 496077"/>
                    <a:gd name="connsiteY10" fmla="*/ 0 h 229706"/>
                    <a:gd name="connsiteX11" fmla="*/ 117352 w 496077"/>
                    <a:gd name="connsiteY11" fmla="*/ 92214 h 229706"/>
                    <a:gd name="connsiteX12" fmla="*/ 117352 w 496077"/>
                    <a:gd name="connsiteY12" fmla="*/ 122767 h 229706"/>
                    <a:gd name="connsiteX13" fmla="*/ 106683 w 496077"/>
                    <a:gd name="connsiteY13" fmla="*/ 122767 h 229706"/>
                    <a:gd name="connsiteX14" fmla="*/ 106683 w 496077"/>
                    <a:gd name="connsiteY14" fmla="*/ 97306 h 229706"/>
                    <a:gd name="connsiteX15" fmla="*/ 106683 w 496077"/>
                    <a:gd name="connsiteY15" fmla="*/ 0 h 229706"/>
                    <a:gd name="connsiteX16" fmla="*/ 0 w 496077"/>
                    <a:gd name="connsiteY16" fmla="*/ 0 h 229706"/>
                    <a:gd name="connsiteX17" fmla="*/ 0 w 496077"/>
                    <a:gd name="connsiteY17" fmla="*/ 138044 h 229706"/>
                    <a:gd name="connsiteX18" fmla="*/ 96015 w 496077"/>
                    <a:gd name="connsiteY18" fmla="*/ 229706 h 22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077" h="229706">
                      <a:moveTo>
                        <a:pt x="96015" y="229706"/>
                      </a:moveTo>
                      <a:cubicBezTo>
                        <a:pt x="197364" y="229706"/>
                        <a:pt x="298713" y="229706"/>
                        <a:pt x="400062" y="229706"/>
                      </a:cubicBezTo>
                      <a:cubicBezTo>
                        <a:pt x="458738" y="229706"/>
                        <a:pt x="496077" y="199152"/>
                        <a:pt x="496077" y="138044"/>
                      </a:cubicBezTo>
                      <a:lnTo>
                        <a:pt x="496077" y="0"/>
                      </a:lnTo>
                      <a:lnTo>
                        <a:pt x="389394" y="0"/>
                      </a:lnTo>
                      <a:lnTo>
                        <a:pt x="389394" y="92214"/>
                      </a:lnTo>
                      <a:cubicBezTo>
                        <a:pt x="389394" y="102398"/>
                        <a:pt x="389394" y="112583"/>
                        <a:pt x="389394" y="122767"/>
                      </a:cubicBezTo>
                      <a:cubicBezTo>
                        <a:pt x="389394" y="122767"/>
                        <a:pt x="384060" y="122767"/>
                        <a:pt x="378726" y="122767"/>
                      </a:cubicBezTo>
                      <a:cubicBezTo>
                        <a:pt x="378726" y="112583"/>
                        <a:pt x="378726" y="102398"/>
                        <a:pt x="378726" y="92214"/>
                      </a:cubicBezTo>
                      <a:lnTo>
                        <a:pt x="378726" y="0"/>
                      </a:lnTo>
                      <a:lnTo>
                        <a:pt x="117352" y="0"/>
                      </a:lnTo>
                      <a:lnTo>
                        <a:pt x="117352" y="92214"/>
                      </a:lnTo>
                      <a:cubicBezTo>
                        <a:pt x="117352" y="102398"/>
                        <a:pt x="117352" y="112583"/>
                        <a:pt x="117352" y="122767"/>
                      </a:cubicBezTo>
                      <a:cubicBezTo>
                        <a:pt x="112018" y="122767"/>
                        <a:pt x="112018" y="122767"/>
                        <a:pt x="106683" y="122767"/>
                      </a:cubicBezTo>
                      <a:cubicBezTo>
                        <a:pt x="106683" y="112583"/>
                        <a:pt x="106683" y="107490"/>
                        <a:pt x="106683" y="97306"/>
                      </a:cubicBezTo>
                      <a:lnTo>
                        <a:pt x="106683" y="0"/>
                      </a:lnTo>
                      <a:lnTo>
                        <a:pt x="0" y="0"/>
                      </a:lnTo>
                      <a:lnTo>
                        <a:pt x="0" y="138044"/>
                      </a:lnTo>
                      <a:cubicBezTo>
                        <a:pt x="0" y="199152"/>
                        <a:pt x="37339" y="229706"/>
                        <a:pt x="96015" y="229706"/>
                      </a:cubicBezTo>
                      <a:close/>
                    </a:path>
                  </a:pathLst>
                </a:custGeom>
                <a:solidFill>
                  <a:srgbClr val="45D962"/>
                </a:solidFill>
                <a:ln w="19050" cap="flat" cmpd="sng" algn="ctr">
                  <a:noFill/>
                  <a:prstDash val="solid"/>
                  <a:miter lim="800000"/>
                </a:ln>
                <a:effectLst/>
              </p:spPr>
              <p:txBody>
                <a:bodyPr wrap="square" rtlCol="0" anchor="ctr">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nvGrpSpPr>
              <p:cNvPr id="543" name="Group 542">
                <a:extLst>
                  <a:ext uri="{FF2B5EF4-FFF2-40B4-BE49-F238E27FC236}">
                    <a16:creationId xmlns:a16="http://schemas.microsoft.com/office/drawing/2014/main" id="{8A70F593-8C76-0E40-B207-68B3C8DDC336}"/>
                  </a:ext>
                </a:extLst>
              </p:cNvPr>
              <p:cNvGrpSpPr/>
              <p:nvPr/>
            </p:nvGrpSpPr>
            <p:grpSpPr>
              <a:xfrm>
                <a:off x="6431050" y="1899228"/>
                <a:ext cx="496077" cy="491187"/>
                <a:chOff x="6431050" y="1899228"/>
                <a:chExt cx="496077" cy="491187"/>
              </a:xfrm>
            </p:grpSpPr>
            <p:sp>
              <p:nvSpPr>
                <p:cNvPr id="544" name="Freeform 42">
                  <a:extLst>
                    <a:ext uri="{FF2B5EF4-FFF2-40B4-BE49-F238E27FC236}">
                      <a16:creationId xmlns:a16="http://schemas.microsoft.com/office/drawing/2014/main" id="{2182EC29-7D92-4818-97D0-310D8BA2A1F5}"/>
                    </a:ext>
                  </a:extLst>
                </p:cNvPr>
                <p:cNvSpPr>
                  <a:spLocks/>
                </p:cNvSpPr>
                <p:nvPr/>
              </p:nvSpPr>
              <p:spPr bwMode="auto">
                <a:xfrm>
                  <a:off x="6559069" y="1899228"/>
                  <a:ext cx="240037" cy="241172"/>
                </a:xfrm>
                <a:custGeom>
                  <a:avLst/>
                  <a:gdLst>
                    <a:gd name="T0" fmla="*/ 45 w 45"/>
                    <a:gd name="T1" fmla="*/ 23 h 47"/>
                    <a:gd name="T2" fmla="*/ 22 w 45"/>
                    <a:gd name="T3" fmla="*/ 46 h 47"/>
                    <a:gd name="T4" fmla="*/ 0 w 45"/>
                    <a:gd name="T5" fmla="*/ 23 h 47"/>
                    <a:gd name="T6" fmla="*/ 23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5" y="36"/>
                        <a:pt x="35" y="47"/>
                        <a:pt x="22" y="46"/>
                      </a:cubicBezTo>
                      <a:cubicBezTo>
                        <a:pt x="10" y="46"/>
                        <a:pt x="0" y="36"/>
                        <a:pt x="0" y="23"/>
                      </a:cubicBezTo>
                      <a:cubicBezTo>
                        <a:pt x="0" y="11"/>
                        <a:pt x="10" y="0"/>
                        <a:pt x="23" y="0"/>
                      </a:cubicBezTo>
                      <a:cubicBezTo>
                        <a:pt x="35" y="1"/>
                        <a:pt x="45" y="11"/>
                        <a:pt x="45" y="23"/>
                      </a:cubicBezTo>
                      <a:close/>
                    </a:path>
                  </a:pathLst>
                </a:custGeom>
                <a:gradFill flip="none" rotWithShape="1">
                  <a:gsLst>
                    <a:gs pos="81000">
                      <a:srgbClr val="296004"/>
                    </a:gs>
                    <a:gs pos="0">
                      <a:srgbClr val="00C42A"/>
                    </a:gs>
                  </a:gsLst>
                  <a:lin ang="0" scaled="1"/>
                  <a:tileRect/>
                </a:gradFill>
                <a:ln w="19050">
                  <a:noFill/>
                </a:ln>
              </p:spPr>
              <p:txBody>
                <a:bodyPr vert="horz" wrap="square" lIns="121920" tIns="60960" rIns="121920" bIns="6096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rgbClr val="4D4D4D"/>
                    </a:solidFill>
                    <a:effectLst/>
                    <a:uLnTx/>
                    <a:uFillTx/>
                    <a:latin typeface="Arial" panose="020B0604020202020204"/>
                    <a:cs typeface="Arial" charset="0"/>
                  </a:endParaRPr>
                </a:p>
              </p:txBody>
            </p:sp>
            <p:sp>
              <p:nvSpPr>
                <p:cNvPr id="545" name="Freeform 544">
                  <a:extLst>
                    <a:ext uri="{FF2B5EF4-FFF2-40B4-BE49-F238E27FC236}">
                      <a16:creationId xmlns:a16="http://schemas.microsoft.com/office/drawing/2014/main" id="{482605A9-14C1-EF4A-B206-2B54862F46C6}"/>
                    </a:ext>
                  </a:extLst>
                </p:cNvPr>
                <p:cNvSpPr/>
                <p:nvPr/>
              </p:nvSpPr>
              <p:spPr>
                <a:xfrm flipV="1">
                  <a:off x="6431050" y="2160709"/>
                  <a:ext cx="496077" cy="229706"/>
                </a:xfrm>
                <a:custGeom>
                  <a:avLst/>
                  <a:gdLst>
                    <a:gd name="connsiteX0" fmla="*/ 96015 w 496077"/>
                    <a:gd name="connsiteY0" fmla="*/ 229706 h 229706"/>
                    <a:gd name="connsiteX1" fmla="*/ 400062 w 496077"/>
                    <a:gd name="connsiteY1" fmla="*/ 229706 h 229706"/>
                    <a:gd name="connsiteX2" fmla="*/ 496077 w 496077"/>
                    <a:gd name="connsiteY2" fmla="*/ 138044 h 229706"/>
                    <a:gd name="connsiteX3" fmla="*/ 496077 w 496077"/>
                    <a:gd name="connsiteY3" fmla="*/ 0 h 229706"/>
                    <a:gd name="connsiteX4" fmla="*/ 389394 w 496077"/>
                    <a:gd name="connsiteY4" fmla="*/ 0 h 229706"/>
                    <a:gd name="connsiteX5" fmla="*/ 389394 w 496077"/>
                    <a:gd name="connsiteY5" fmla="*/ 92214 h 229706"/>
                    <a:gd name="connsiteX6" fmla="*/ 389394 w 496077"/>
                    <a:gd name="connsiteY6" fmla="*/ 122767 h 229706"/>
                    <a:gd name="connsiteX7" fmla="*/ 378726 w 496077"/>
                    <a:gd name="connsiteY7" fmla="*/ 122767 h 229706"/>
                    <a:gd name="connsiteX8" fmla="*/ 378726 w 496077"/>
                    <a:gd name="connsiteY8" fmla="*/ 92214 h 229706"/>
                    <a:gd name="connsiteX9" fmla="*/ 378726 w 496077"/>
                    <a:gd name="connsiteY9" fmla="*/ 0 h 229706"/>
                    <a:gd name="connsiteX10" fmla="*/ 117352 w 496077"/>
                    <a:gd name="connsiteY10" fmla="*/ 0 h 229706"/>
                    <a:gd name="connsiteX11" fmla="*/ 117352 w 496077"/>
                    <a:gd name="connsiteY11" fmla="*/ 92214 h 229706"/>
                    <a:gd name="connsiteX12" fmla="*/ 117352 w 496077"/>
                    <a:gd name="connsiteY12" fmla="*/ 122767 h 229706"/>
                    <a:gd name="connsiteX13" fmla="*/ 106683 w 496077"/>
                    <a:gd name="connsiteY13" fmla="*/ 122767 h 229706"/>
                    <a:gd name="connsiteX14" fmla="*/ 106683 w 496077"/>
                    <a:gd name="connsiteY14" fmla="*/ 97306 h 229706"/>
                    <a:gd name="connsiteX15" fmla="*/ 106683 w 496077"/>
                    <a:gd name="connsiteY15" fmla="*/ 0 h 229706"/>
                    <a:gd name="connsiteX16" fmla="*/ 0 w 496077"/>
                    <a:gd name="connsiteY16" fmla="*/ 0 h 229706"/>
                    <a:gd name="connsiteX17" fmla="*/ 0 w 496077"/>
                    <a:gd name="connsiteY17" fmla="*/ 138044 h 229706"/>
                    <a:gd name="connsiteX18" fmla="*/ 96015 w 496077"/>
                    <a:gd name="connsiteY18" fmla="*/ 229706 h 22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077" h="229706">
                      <a:moveTo>
                        <a:pt x="96015" y="229706"/>
                      </a:moveTo>
                      <a:cubicBezTo>
                        <a:pt x="197364" y="229706"/>
                        <a:pt x="298713" y="229706"/>
                        <a:pt x="400062" y="229706"/>
                      </a:cubicBezTo>
                      <a:cubicBezTo>
                        <a:pt x="458738" y="229706"/>
                        <a:pt x="496077" y="199152"/>
                        <a:pt x="496077" y="138044"/>
                      </a:cubicBezTo>
                      <a:lnTo>
                        <a:pt x="496077" y="0"/>
                      </a:lnTo>
                      <a:lnTo>
                        <a:pt x="389394" y="0"/>
                      </a:lnTo>
                      <a:lnTo>
                        <a:pt x="389394" y="92214"/>
                      </a:lnTo>
                      <a:cubicBezTo>
                        <a:pt x="389394" y="102398"/>
                        <a:pt x="389394" y="112583"/>
                        <a:pt x="389394" y="122767"/>
                      </a:cubicBezTo>
                      <a:cubicBezTo>
                        <a:pt x="389394" y="122767"/>
                        <a:pt x="384060" y="122767"/>
                        <a:pt x="378726" y="122767"/>
                      </a:cubicBezTo>
                      <a:cubicBezTo>
                        <a:pt x="378726" y="112583"/>
                        <a:pt x="378726" y="102398"/>
                        <a:pt x="378726" y="92214"/>
                      </a:cubicBezTo>
                      <a:lnTo>
                        <a:pt x="378726" y="0"/>
                      </a:lnTo>
                      <a:lnTo>
                        <a:pt x="117352" y="0"/>
                      </a:lnTo>
                      <a:lnTo>
                        <a:pt x="117352" y="92214"/>
                      </a:lnTo>
                      <a:cubicBezTo>
                        <a:pt x="117352" y="102398"/>
                        <a:pt x="117352" y="112583"/>
                        <a:pt x="117352" y="122767"/>
                      </a:cubicBezTo>
                      <a:cubicBezTo>
                        <a:pt x="112018" y="122767"/>
                        <a:pt x="112018" y="122767"/>
                        <a:pt x="106683" y="122767"/>
                      </a:cubicBezTo>
                      <a:cubicBezTo>
                        <a:pt x="106683" y="112583"/>
                        <a:pt x="106683" y="107490"/>
                        <a:pt x="106683" y="97306"/>
                      </a:cubicBezTo>
                      <a:lnTo>
                        <a:pt x="106683" y="0"/>
                      </a:lnTo>
                      <a:lnTo>
                        <a:pt x="0" y="0"/>
                      </a:lnTo>
                      <a:lnTo>
                        <a:pt x="0" y="138044"/>
                      </a:lnTo>
                      <a:cubicBezTo>
                        <a:pt x="0" y="199152"/>
                        <a:pt x="37339" y="229706"/>
                        <a:pt x="96015" y="229706"/>
                      </a:cubicBezTo>
                      <a:close/>
                    </a:path>
                  </a:pathLst>
                </a:custGeom>
                <a:gradFill flip="none" rotWithShape="1">
                  <a:gsLst>
                    <a:gs pos="81000">
                      <a:srgbClr val="296004"/>
                    </a:gs>
                    <a:gs pos="0">
                      <a:srgbClr val="00C42A"/>
                    </a:gs>
                  </a:gsLst>
                  <a:lin ang="0" scaled="1"/>
                  <a:tileRect/>
                </a:gradFill>
                <a:ln w="19050" cap="flat" cmpd="sng" algn="ctr">
                  <a:noFill/>
                  <a:prstDash val="solid"/>
                  <a:miter lim="800000"/>
                </a:ln>
                <a:effectLst/>
              </p:spPr>
              <p:txBody>
                <a:bodyPr wrap="square" rtlCol="0" anchor="ctr">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grpSp>
          <p:nvGrpSpPr>
            <p:cNvPr id="283" name="Group 282">
              <a:extLst>
                <a:ext uri="{FF2B5EF4-FFF2-40B4-BE49-F238E27FC236}">
                  <a16:creationId xmlns:a16="http://schemas.microsoft.com/office/drawing/2014/main" id="{44CE77B3-E346-4866-AC64-B262C1ED2800}"/>
                </a:ext>
              </a:extLst>
            </p:cNvPr>
            <p:cNvGrpSpPr>
              <a:grpSpLocks noChangeAspect="1"/>
            </p:cNvGrpSpPr>
            <p:nvPr/>
          </p:nvGrpSpPr>
          <p:grpSpPr>
            <a:xfrm>
              <a:off x="3662100" y="3342097"/>
              <a:ext cx="1450992" cy="572530"/>
              <a:chOff x="1344101" y="1512980"/>
              <a:chExt cx="9226127" cy="4010760"/>
            </a:xfrm>
          </p:grpSpPr>
          <p:sp>
            <p:nvSpPr>
              <p:cNvPr id="324" name="Freeform 224">
                <a:extLst>
                  <a:ext uri="{FF2B5EF4-FFF2-40B4-BE49-F238E27FC236}">
                    <a16:creationId xmlns:a16="http://schemas.microsoft.com/office/drawing/2014/main" id="{14878E69-2A67-46E0-890E-3CD237D8D37C}"/>
                  </a:ext>
                </a:extLst>
              </p:cNvPr>
              <p:cNvSpPr>
                <a:spLocks/>
              </p:cNvSpPr>
              <p:nvPr/>
            </p:nvSpPr>
            <p:spPr bwMode="auto">
              <a:xfrm>
                <a:off x="7272946" y="2701407"/>
                <a:ext cx="388884" cy="274253"/>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5" name="Freeform 225">
                <a:extLst>
                  <a:ext uri="{FF2B5EF4-FFF2-40B4-BE49-F238E27FC236}">
                    <a16:creationId xmlns:a16="http://schemas.microsoft.com/office/drawing/2014/main" id="{6F7E8D06-C9CB-43B8-8C57-D4155FEC14B1}"/>
                  </a:ext>
                </a:extLst>
              </p:cNvPr>
              <p:cNvSpPr>
                <a:spLocks/>
              </p:cNvSpPr>
              <p:nvPr/>
            </p:nvSpPr>
            <p:spPr bwMode="auto">
              <a:xfrm>
                <a:off x="5887133" y="4036392"/>
                <a:ext cx="375702" cy="364219"/>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6" name="Freeform 226">
                <a:extLst>
                  <a:ext uri="{FF2B5EF4-FFF2-40B4-BE49-F238E27FC236}">
                    <a16:creationId xmlns:a16="http://schemas.microsoft.com/office/drawing/2014/main" id="{E84A2430-2D17-4755-BFE6-B0BFE98A677C}"/>
                  </a:ext>
                </a:extLst>
              </p:cNvPr>
              <p:cNvSpPr>
                <a:spLocks/>
              </p:cNvSpPr>
              <p:nvPr/>
            </p:nvSpPr>
            <p:spPr bwMode="auto">
              <a:xfrm>
                <a:off x="5898667" y="3994312"/>
                <a:ext cx="32956" cy="40630"/>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7" name="Freeform 227">
                <a:extLst>
                  <a:ext uri="{FF2B5EF4-FFF2-40B4-BE49-F238E27FC236}">
                    <a16:creationId xmlns:a16="http://schemas.microsoft.com/office/drawing/2014/main" id="{D22D1462-5927-4A51-ADAE-0664E540D6A6}"/>
                  </a:ext>
                </a:extLst>
              </p:cNvPr>
              <p:cNvSpPr>
                <a:spLocks/>
              </p:cNvSpPr>
              <p:nvPr/>
            </p:nvSpPr>
            <p:spPr bwMode="auto">
              <a:xfrm>
                <a:off x="6071688" y="2575164"/>
                <a:ext cx="51083" cy="91418"/>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8" name="Freeform 228">
                <a:extLst>
                  <a:ext uri="{FF2B5EF4-FFF2-40B4-BE49-F238E27FC236}">
                    <a16:creationId xmlns:a16="http://schemas.microsoft.com/office/drawing/2014/main" id="{D84BABA2-05C3-4752-A289-3A8818FDD5C0}"/>
                  </a:ext>
                </a:extLst>
              </p:cNvPr>
              <p:cNvSpPr>
                <a:spLocks/>
              </p:cNvSpPr>
              <p:nvPr/>
            </p:nvSpPr>
            <p:spPr bwMode="auto">
              <a:xfrm>
                <a:off x="7058730" y="3074332"/>
                <a:ext cx="140065" cy="107379"/>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9" name="Freeform 229">
                <a:extLst>
                  <a:ext uri="{FF2B5EF4-FFF2-40B4-BE49-F238E27FC236}">
                    <a16:creationId xmlns:a16="http://schemas.microsoft.com/office/drawing/2014/main" id="{15AA9AA3-800F-43FD-A2BC-393E276FB9AB}"/>
                  </a:ext>
                </a:extLst>
              </p:cNvPr>
              <p:cNvSpPr>
                <a:spLocks noEditPoints="1"/>
              </p:cNvSpPr>
              <p:nvPr/>
            </p:nvSpPr>
            <p:spPr bwMode="auto">
              <a:xfrm>
                <a:off x="3501094" y="4518148"/>
                <a:ext cx="466332" cy="995434"/>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0" name="Freeform 230">
                <a:extLst>
                  <a:ext uri="{FF2B5EF4-FFF2-40B4-BE49-F238E27FC236}">
                    <a16:creationId xmlns:a16="http://schemas.microsoft.com/office/drawing/2014/main" id="{8C59F793-2B59-49D0-9C5D-C0BA32B1C883}"/>
                  </a:ext>
                </a:extLst>
              </p:cNvPr>
              <p:cNvSpPr>
                <a:spLocks/>
              </p:cNvSpPr>
              <p:nvPr/>
            </p:nvSpPr>
            <p:spPr bwMode="auto">
              <a:xfrm>
                <a:off x="6747293" y="2618696"/>
                <a:ext cx="95574" cy="74005"/>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1" name="Freeform 231">
                <a:extLst>
                  <a:ext uri="{FF2B5EF4-FFF2-40B4-BE49-F238E27FC236}">
                    <a16:creationId xmlns:a16="http://schemas.microsoft.com/office/drawing/2014/main" id="{B95A3902-1DAA-475F-ADD8-14E149D8BC68}"/>
                  </a:ext>
                </a:extLst>
              </p:cNvPr>
              <p:cNvSpPr>
                <a:spLocks noEditPoints="1"/>
              </p:cNvSpPr>
              <p:nvPr/>
            </p:nvSpPr>
            <p:spPr bwMode="auto">
              <a:xfrm>
                <a:off x="8828485" y="4181499"/>
                <a:ext cx="1204555" cy="991082"/>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2" name="Freeform 232">
                <a:extLst>
                  <a:ext uri="{FF2B5EF4-FFF2-40B4-BE49-F238E27FC236}">
                    <a16:creationId xmlns:a16="http://schemas.microsoft.com/office/drawing/2014/main" id="{30EE33D8-2B36-4801-83E2-77C09B6E0EE0}"/>
                  </a:ext>
                </a:extLst>
              </p:cNvPr>
              <p:cNvSpPr>
                <a:spLocks/>
              </p:cNvSpPr>
              <p:nvPr/>
            </p:nvSpPr>
            <p:spPr bwMode="auto">
              <a:xfrm>
                <a:off x="5793206" y="2386524"/>
                <a:ext cx="197738" cy="78358"/>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3" name="Freeform 233">
                <a:extLst>
                  <a:ext uri="{FF2B5EF4-FFF2-40B4-BE49-F238E27FC236}">
                    <a16:creationId xmlns:a16="http://schemas.microsoft.com/office/drawing/2014/main" id="{DD6415A5-8981-454F-B729-C0E501A3B093}"/>
                  </a:ext>
                </a:extLst>
              </p:cNvPr>
              <p:cNvSpPr>
                <a:spLocks/>
              </p:cNvSpPr>
              <p:nvPr/>
            </p:nvSpPr>
            <p:spPr bwMode="auto">
              <a:xfrm>
                <a:off x="6790136" y="2663679"/>
                <a:ext cx="42844" cy="29022"/>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4" name="Freeform 234">
                <a:extLst>
                  <a:ext uri="{FF2B5EF4-FFF2-40B4-BE49-F238E27FC236}">
                    <a16:creationId xmlns:a16="http://schemas.microsoft.com/office/drawing/2014/main" id="{18E3377D-A2EF-4F5E-B434-BCE1E742D1D7}"/>
                  </a:ext>
                </a:extLst>
              </p:cNvPr>
              <p:cNvSpPr>
                <a:spLocks/>
              </p:cNvSpPr>
              <p:nvPr/>
            </p:nvSpPr>
            <p:spPr bwMode="auto">
              <a:xfrm>
                <a:off x="6785192" y="2599832"/>
                <a:ext cx="156543" cy="107379"/>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5" name="Freeform 235">
                <a:extLst>
                  <a:ext uri="{FF2B5EF4-FFF2-40B4-BE49-F238E27FC236}">
                    <a16:creationId xmlns:a16="http://schemas.microsoft.com/office/drawing/2014/main" id="{94D1A315-5132-4F18-B238-3AA32108837C}"/>
                  </a:ext>
                </a:extLst>
              </p:cNvPr>
              <p:cNvSpPr>
                <a:spLocks/>
              </p:cNvSpPr>
              <p:nvPr/>
            </p:nvSpPr>
            <p:spPr bwMode="auto">
              <a:xfrm>
                <a:off x="6417729" y="3930465"/>
                <a:ext cx="51083" cy="65299"/>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6" name="Freeform 236">
                <a:extLst>
                  <a:ext uri="{FF2B5EF4-FFF2-40B4-BE49-F238E27FC236}">
                    <a16:creationId xmlns:a16="http://schemas.microsoft.com/office/drawing/2014/main" id="{CF8B2CB2-12D6-465E-AB13-87FE918F4062}"/>
                  </a:ext>
                </a:extLst>
              </p:cNvPr>
              <p:cNvSpPr>
                <a:spLocks/>
              </p:cNvSpPr>
              <p:nvPr/>
            </p:nvSpPr>
            <p:spPr bwMode="auto">
              <a:xfrm>
                <a:off x="5603708" y="2315422"/>
                <a:ext cx="95574" cy="58043"/>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7" name="Freeform 237">
                <a:extLst>
                  <a:ext uri="{FF2B5EF4-FFF2-40B4-BE49-F238E27FC236}">
                    <a16:creationId xmlns:a16="http://schemas.microsoft.com/office/drawing/2014/main" id="{5B426965-1EBA-4398-B75A-D189108EEDF8}"/>
                  </a:ext>
                </a:extLst>
              </p:cNvPr>
              <p:cNvSpPr>
                <a:spLocks/>
              </p:cNvSpPr>
              <p:nvPr/>
            </p:nvSpPr>
            <p:spPr bwMode="auto">
              <a:xfrm>
                <a:off x="5560865" y="3490789"/>
                <a:ext cx="92278" cy="184286"/>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8" name="Freeform 238">
                <a:extLst>
                  <a:ext uri="{FF2B5EF4-FFF2-40B4-BE49-F238E27FC236}">
                    <a16:creationId xmlns:a16="http://schemas.microsoft.com/office/drawing/2014/main" id="{CB1345EF-D835-4B91-882E-54CD764FD1EE}"/>
                  </a:ext>
                </a:extLst>
              </p:cNvPr>
              <p:cNvSpPr>
                <a:spLocks/>
              </p:cNvSpPr>
              <p:nvPr/>
            </p:nvSpPr>
            <p:spPr bwMode="auto">
              <a:xfrm>
                <a:off x="5373014" y="3403725"/>
                <a:ext cx="230694" cy="166873"/>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39" name="Freeform 239">
                <a:extLst>
                  <a:ext uri="{FF2B5EF4-FFF2-40B4-BE49-F238E27FC236}">
                    <a16:creationId xmlns:a16="http://schemas.microsoft.com/office/drawing/2014/main" id="{2E31699F-0780-4D43-9A13-9CD3E284BDA4}"/>
                  </a:ext>
                </a:extLst>
              </p:cNvPr>
              <p:cNvSpPr>
                <a:spLocks/>
              </p:cNvSpPr>
              <p:nvPr/>
            </p:nvSpPr>
            <p:spPr bwMode="auto">
              <a:xfrm>
                <a:off x="8128164" y="3062724"/>
                <a:ext cx="159839" cy="174128"/>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0" name="Freeform 240">
                <a:extLst>
                  <a:ext uri="{FF2B5EF4-FFF2-40B4-BE49-F238E27FC236}">
                    <a16:creationId xmlns:a16="http://schemas.microsoft.com/office/drawing/2014/main" id="{C29E5F9F-2D1D-4D93-8D77-9BC1D3BC3F89}"/>
                  </a:ext>
                </a:extLst>
              </p:cNvPr>
              <p:cNvSpPr>
                <a:spLocks/>
              </p:cNvSpPr>
              <p:nvPr/>
            </p:nvSpPr>
            <p:spPr bwMode="auto">
              <a:xfrm>
                <a:off x="6150784" y="2528730"/>
                <a:ext cx="168077" cy="89966"/>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1" name="Freeform 241">
                <a:extLst>
                  <a:ext uri="{FF2B5EF4-FFF2-40B4-BE49-F238E27FC236}">
                    <a16:creationId xmlns:a16="http://schemas.microsoft.com/office/drawing/2014/main" id="{9E85AB03-8EB4-4E09-BE06-E88D901F9C92}"/>
                  </a:ext>
                </a:extLst>
              </p:cNvPr>
              <p:cNvSpPr>
                <a:spLocks/>
              </p:cNvSpPr>
              <p:nvPr/>
            </p:nvSpPr>
            <p:spPr bwMode="auto">
              <a:xfrm>
                <a:off x="3229203" y="3100451"/>
                <a:ext cx="24718" cy="44984"/>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2" name="Freeform 242">
                <a:extLst>
                  <a:ext uri="{FF2B5EF4-FFF2-40B4-BE49-F238E27FC236}">
                    <a16:creationId xmlns:a16="http://schemas.microsoft.com/office/drawing/2014/main" id="{5B21B57F-FDAE-4946-9A20-38F5D98CE32F}"/>
                  </a:ext>
                </a:extLst>
              </p:cNvPr>
              <p:cNvSpPr>
                <a:spLocks/>
              </p:cNvSpPr>
              <p:nvPr/>
            </p:nvSpPr>
            <p:spPr bwMode="auto">
              <a:xfrm>
                <a:off x="3224260" y="3049664"/>
                <a:ext cx="34604" cy="14511"/>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3" name="Freeform 243">
                <a:extLst>
                  <a:ext uri="{FF2B5EF4-FFF2-40B4-BE49-F238E27FC236}">
                    <a16:creationId xmlns:a16="http://schemas.microsoft.com/office/drawing/2014/main" id="{67049CCD-A00F-4AFF-901E-A4D0AC535D9F}"/>
                  </a:ext>
                </a:extLst>
              </p:cNvPr>
              <p:cNvSpPr>
                <a:spLocks/>
              </p:cNvSpPr>
              <p:nvPr/>
            </p:nvSpPr>
            <p:spPr bwMode="auto">
              <a:xfrm>
                <a:off x="3260512" y="3045311"/>
                <a:ext cx="21422" cy="34826"/>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4" name="Freeform 244">
                <a:extLst>
                  <a:ext uri="{FF2B5EF4-FFF2-40B4-BE49-F238E27FC236}">
                    <a16:creationId xmlns:a16="http://schemas.microsoft.com/office/drawing/2014/main" id="{E4DC1F63-D92E-473B-B8CE-2E4A35DDD60D}"/>
                  </a:ext>
                </a:extLst>
              </p:cNvPr>
              <p:cNvSpPr>
                <a:spLocks/>
              </p:cNvSpPr>
              <p:nvPr/>
            </p:nvSpPr>
            <p:spPr bwMode="auto">
              <a:xfrm>
                <a:off x="5966228" y="2499708"/>
                <a:ext cx="107109" cy="76907"/>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5" name="Freeform 245">
                <a:extLst>
                  <a:ext uri="{FF2B5EF4-FFF2-40B4-BE49-F238E27FC236}">
                    <a16:creationId xmlns:a16="http://schemas.microsoft.com/office/drawing/2014/main" id="{AC3C63D1-4392-46C0-987F-F1A35E71CF52}"/>
                  </a:ext>
                </a:extLst>
              </p:cNvPr>
              <p:cNvSpPr>
                <a:spLocks/>
              </p:cNvSpPr>
              <p:nvPr/>
            </p:nvSpPr>
            <p:spPr bwMode="auto">
              <a:xfrm>
                <a:off x="6137601" y="2180473"/>
                <a:ext cx="240582" cy="139303"/>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6" name="Freeform 246">
                <a:extLst>
                  <a:ext uri="{FF2B5EF4-FFF2-40B4-BE49-F238E27FC236}">
                    <a16:creationId xmlns:a16="http://schemas.microsoft.com/office/drawing/2014/main" id="{07852F0E-9803-4491-889B-1A5CB8642CC4}"/>
                  </a:ext>
                </a:extLst>
              </p:cNvPr>
              <p:cNvSpPr>
                <a:spLocks/>
              </p:cNvSpPr>
              <p:nvPr/>
            </p:nvSpPr>
            <p:spPr bwMode="auto">
              <a:xfrm>
                <a:off x="2866684" y="3302150"/>
                <a:ext cx="42844" cy="78358"/>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7" name="Freeform 247">
                <a:extLst>
                  <a:ext uri="{FF2B5EF4-FFF2-40B4-BE49-F238E27FC236}">
                    <a16:creationId xmlns:a16="http://schemas.microsoft.com/office/drawing/2014/main" id="{D6E61DE0-53D0-4961-B4E6-1D5B2A141676}"/>
                  </a:ext>
                </a:extLst>
              </p:cNvPr>
              <p:cNvSpPr>
                <a:spLocks/>
              </p:cNvSpPr>
              <p:nvPr/>
            </p:nvSpPr>
            <p:spPr bwMode="auto">
              <a:xfrm>
                <a:off x="3443420" y="4153929"/>
                <a:ext cx="378998" cy="396143"/>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8" name="Freeform 248">
                <a:extLst>
                  <a:ext uri="{FF2B5EF4-FFF2-40B4-BE49-F238E27FC236}">
                    <a16:creationId xmlns:a16="http://schemas.microsoft.com/office/drawing/2014/main" id="{199D6E34-A649-4E5B-BBC2-5B9843974481}"/>
                  </a:ext>
                </a:extLst>
              </p:cNvPr>
              <p:cNvSpPr>
                <a:spLocks/>
              </p:cNvSpPr>
              <p:nvPr/>
            </p:nvSpPr>
            <p:spPr bwMode="auto">
              <a:xfrm>
                <a:off x="3303356" y="3701195"/>
                <a:ext cx="1186428" cy="1176819"/>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9" name="Freeform 249">
                <a:extLst>
                  <a:ext uri="{FF2B5EF4-FFF2-40B4-BE49-F238E27FC236}">
                    <a16:creationId xmlns:a16="http://schemas.microsoft.com/office/drawing/2014/main" id="{DD8715A0-1EC9-4296-8E48-7B726CC609BD}"/>
                  </a:ext>
                </a:extLst>
              </p:cNvPr>
              <p:cNvSpPr>
                <a:spLocks/>
              </p:cNvSpPr>
              <p:nvPr/>
            </p:nvSpPr>
            <p:spPr bwMode="auto">
              <a:xfrm>
                <a:off x="8993267" y="3695391"/>
                <a:ext cx="36252" cy="43532"/>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0" name="Freeform 250">
                <a:extLst>
                  <a:ext uri="{FF2B5EF4-FFF2-40B4-BE49-F238E27FC236}">
                    <a16:creationId xmlns:a16="http://schemas.microsoft.com/office/drawing/2014/main" id="{F8EEF271-0FF8-4902-95C7-1FF1AE15E8A1}"/>
                  </a:ext>
                </a:extLst>
              </p:cNvPr>
              <p:cNvSpPr>
                <a:spLocks/>
              </p:cNvSpPr>
              <p:nvPr/>
            </p:nvSpPr>
            <p:spPr bwMode="auto">
              <a:xfrm>
                <a:off x="8136402" y="3007582"/>
                <a:ext cx="97221" cy="46434"/>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1" name="Freeform 251">
                <a:extLst>
                  <a:ext uri="{FF2B5EF4-FFF2-40B4-BE49-F238E27FC236}">
                    <a16:creationId xmlns:a16="http://schemas.microsoft.com/office/drawing/2014/main" id="{BB397B53-F788-414F-8004-33C4DB2546C5}"/>
                  </a:ext>
                </a:extLst>
              </p:cNvPr>
              <p:cNvSpPr>
                <a:spLocks/>
              </p:cNvSpPr>
              <p:nvPr/>
            </p:nvSpPr>
            <p:spPr bwMode="auto">
              <a:xfrm>
                <a:off x="6124419" y="4391905"/>
                <a:ext cx="285073" cy="277155"/>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2" name="Freeform 252">
                <a:extLst>
                  <a:ext uri="{FF2B5EF4-FFF2-40B4-BE49-F238E27FC236}">
                    <a16:creationId xmlns:a16="http://schemas.microsoft.com/office/drawing/2014/main" id="{55E37053-B39E-4F49-A912-64F32BEDAF72}"/>
                  </a:ext>
                </a:extLst>
              </p:cNvPr>
              <p:cNvSpPr>
                <a:spLocks/>
              </p:cNvSpPr>
              <p:nvPr/>
            </p:nvSpPr>
            <p:spPr bwMode="auto">
              <a:xfrm>
                <a:off x="5976115" y="3524165"/>
                <a:ext cx="390533" cy="266997"/>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3" name="Freeform 253">
                <a:extLst>
                  <a:ext uri="{FF2B5EF4-FFF2-40B4-BE49-F238E27FC236}">
                    <a16:creationId xmlns:a16="http://schemas.microsoft.com/office/drawing/2014/main" id="{7F043999-EFA0-4CF9-BF88-4B72296B177D}"/>
                  </a:ext>
                </a:extLst>
              </p:cNvPr>
              <p:cNvSpPr>
                <a:spLocks/>
              </p:cNvSpPr>
              <p:nvPr/>
            </p:nvSpPr>
            <p:spPr bwMode="auto">
              <a:xfrm>
                <a:off x="3807588" y="2446019"/>
                <a:ext cx="60970" cy="31924"/>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4" name="Freeform 254">
                <a:extLst>
                  <a:ext uri="{FF2B5EF4-FFF2-40B4-BE49-F238E27FC236}">
                    <a16:creationId xmlns:a16="http://schemas.microsoft.com/office/drawing/2014/main" id="{42563B7B-1F5C-4FF8-B3FE-9DE1F4E73B91}"/>
                  </a:ext>
                </a:extLst>
              </p:cNvPr>
              <p:cNvSpPr>
                <a:spLocks noEditPoints="1"/>
              </p:cNvSpPr>
              <p:nvPr/>
            </p:nvSpPr>
            <p:spPr bwMode="auto">
              <a:xfrm>
                <a:off x="2125166" y="1518784"/>
                <a:ext cx="2292114" cy="1086852"/>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5" name="Freeform 255">
                <a:extLst>
                  <a:ext uri="{FF2B5EF4-FFF2-40B4-BE49-F238E27FC236}">
                    <a16:creationId xmlns:a16="http://schemas.microsoft.com/office/drawing/2014/main" id="{D6736AC1-8659-4DAD-AA58-A9703E974847}"/>
                  </a:ext>
                </a:extLst>
              </p:cNvPr>
              <p:cNvSpPr>
                <a:spLocks/>
              </p:cNvSpPr>
              <p:nvPr/>
            </p:nvSpPr>
            <p:spPr bwMode="auto">
              <a:xfrm>
                <a:off x="5700929" y="2422802"/>
                <a:ext cx="116996" cy="60945"/>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6" name="Freeform 256">
                <a:extLst>
                  <a:ext uri="{FF2B5EF4-FFF2-40B4-BE49-F238E27FC236}">
                    <a16:creationId xmlns:a16="http://schemas.microsoft.com/office/drawing/2014/main" id="{C8E3CCE1-B721-42A9-815B-19AD28571C30}"/>
                  </a:ext>
                </a:extLst>
              </p:cNvPr>
              <p:cNvSpPr>
                <a:spLocks noEditPoints="1"/>
              </p:cNvSpPr>
              <p:nvPr/>
            </p:nvSpPr>
            <p:spPr bwMode="auto">
              <a:xfrm>
                <a:off x="3438477" y="4390453"/>
                <a:ext cx="402067" cy="1133287"/>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7" name="Freeform 257">
                <a:extLst>
                  <a:ext uri="{FF2B5EF4-FFF2-40B4-BE49-F238E27FC236}">
                    <a16:creationId xmlns:a16="http://schemas.microsoft.com/office/drawing/2014/main" id="{7768FDA0-9172-4340-AE43-B3E4745D182D}"/>
                  </a:ext>
                </a:extLst>
              </p:cNvPr>
              <p:cNvSpPr>
                <a:spLocks/>
              </p:cNvSpPr>
              <p:nvPr/>
            </p:nvSpPr>
            <p:spPr bwMode="auto">
              <a:xfrm>
                <a:off x="8774107" y="3254265"/>
                <a:ext cx="67561" cy="56592"/>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8" name="Freeform 258">
                <a:extLst>
                  <a:ext uri="{FF2B5EF4-FFF2-40B4-BE49-F238E27FC236}">
                    <a16:creationId xmlns:a16="http://schemas.microsoft.com/office/drawing/2014/main" id="{06DEA42A-8E48-487F-9ED5-DE38252218C2}"/>
                  </a:ext>
                </a:extLst>
              </p:cNvPr>
              <p:cNvSpPr>
                <a:spLocks/>
              </p:cNvSpPr>
              <p:nvPr/>
            </p:nvSpPr>
            <p:spPr bwMode="auto">
              <a:xfrm>
                <a:off x="7599214" y="2258830"/>
                <a:ext cx="1550596" cy="989630"/>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59" name="Freeform 259">
                <a:extLst>
                  <a:ext uri="{FF2B5EF4-FFF2-40B4-BE49-F238E27FC236}">
                    <a16:creationId xmlns:a16="http://schemas.microsoft.com/office/drawing/2014/main" id="{187288AA-FC87-4DA0-B358-EC79417F4D2A}"/>
                  </a:ext>
                </a:extLst>
              </p:cNvPr>
              <p:cNvSpPr>
                <a:spLocks/>
              </p:cNvSpPr>
              <p:nvPr/>
            </p:nvSpPr>
            <p:spPr bwMode="auto">
              <a:xfrm>
                <a:off x="5279087" y="3543028"/>
                <a:ext cx="181260" cy="185737"/>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0" name="Freeform 260">
                <a:extLst>
                  <a:ext uri="{FF2B5EF4-FFF2-40B4-BE49-F238E27FC236}">
                    <a16:creationId xmlns:a16="http://schemas.microsoft.com/office/drawing/2014/main" id="{A58905AC-FDC7-4F22-BEBF-566946756989}"/>
                  </a:ext>
                </a:extLst>
              </p:cNvPr>
              <p:cNvSpPr>
                <a:spLocks/>
              </p:cNvSpPr>
              <p:nvPr/>
            </p:nvSpPr>
            <p:spPr bwMode="auto">
              <a:xfrm>
                <a:off x="5794855" y="3471925"/>
                <a:ext cx="229047" cy="335198"/>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1" name="Freeform 261">
                <a:extLst>
                  <a:ext uri="{FF2B5EF4-FFF2-40B4-BE49-F238E27FC236}">
                    <a16:creationId xmlns:a16="http://schemas.microsoft.com/office/drawing/2014/main" id="{322590A5-7443-49C2-9B4C-744D60160D4D}"/>
                  </a:ext>
                </a:extLst>
              </p:cNvPr>
              <p:cNvSpPr>
                <a:spLocks/>
              </p:cNvSpPr>
              <p:nvPr/>
            </p:nvSpPr>
            <p:spPr bwMode="auto">
              <a:xfrm>
                <a:off x="5906906" y="3701195"/>
                <a:ext cx="575089" cy="558663"/>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2" name="Freeform 262">
                <a:extLst>
                  <a:ext uri="{FF2B5EF4-FFF2-40B4-BE49-F238E27FC236}">
                    <a16:creationId xmlns:a16="http://schemas.microsoft.com/office/drawing/2014/main" id="{0836CD07-1AD9-4DA9-A802-740387495BCB}"/>
                  </a:ext>
                </a:extLst>
              </p:cNvPr>
              <p:cNvSpPr>
                <a:spLocks/>
              </p:cNvSpPr>
              <p:nvPr/>
            </p:nvSpPr>
            <p:spPr bwMode="auto">
              <a:xfrm>
                <a:off x="5873950" y="3747630"/>
                <a:ext cx="222456" cy="264095"/>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3" name="Freeform 263">
                <a:extLst>
                  <a:ext uri="{FF2B5EF4-FFF2-40B4-BE49-F238E27FC236}">
                    <a16:creationId xmlns:a16="http://schemas.microsoft.com/office/drawing/2014/main" id="{DCBBA95C-A85F-4617-B0DB-BE6E8E38FF45}"/>
                  </a:ext>
                </a:extLst>
              </p:cNvPr>
              <p:cNvSpPr>
                <a:spLocks/>
              </p:cNvSpPr>
              <p:nvPr/>
            </p:nvSpPr>
            <p:spPr bwMode="auto">
              <a:xfrm>
                <a:off x="3146812" y="3484985"/>
                <a:ext cx="367464" cy="504972"/>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4" name="Freeform 264">
                <a:extLst>
                  <a:ext uri="{FF2B5EF4-FFF2-40B4-BE49-F238E27FC236}">
                    <a16:creationId xmlns:a16="http://schemas.microsoft.com/office/drawing/2014/main" id="{882B364E-8648-4444-9979-4E990BCFE7AC}"/>
                  </a:ext>
                </a:extLst>
              </p:cNvPr>
              <p:cNvSpPr>
                <a:spLocks/>
              </p:cNvSpPr>
              <p:nvPr/>
            </p:nvSpPr>
            <p:spPr bwMode="auto">
              <a:xfrm>
                <a:off x="2949074" y="3521262"/>
                <a:ext cx="98869" cy="91418"/>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5" name="Freeform 265">
                <a:extLst>
                  <a:ext uri="{FF2B5EF4-FFF2-40B4-BE49-F238E27FC236}">
                    <a16:creationId xmlns:a16="http://schemas.microsoft.com/office/drawing/2014/main" id="{BD588028-8791-44A7-865E-44C2186A9065}"/>
                  </a:ext>
                </a:extLst>
              </p:cNvPr>
              <p:cNvSpPr>
                <a:spLocks/>
              </p:cNvSpPr>
              <p:nvPr/>
            </p:nvSpPr>
            <p:spPr bwMode="auto">
              <a:xfrm>
                <a:off x="3019931" y="3161396"/>
                <a:ext cx="313085" cy="100124"/>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6" name="Freeform 266">
                <a:extLst>
                  <a:ext uri="{FF2B5EF4-FFF2-40B4-BE49-F238E27FC236}">
                    <a16:creationId xmlns:a16="http://schemas.microsoft.com/office/drawing/2014/main" id="{AF8C9A68-5E8F-4A41-B30C-79B92BE252F8}"/>
                  </a:ext>
                </a:extLst>
              </p:cNvPr>
              <p:cNvSpPr>
                <a:spLocks/>
              </p:cNvSpPr>
              <p:nvPr/>
            </p:nvSpPr>
            <p:spPr bwMode="auto">
              <a:xfrm>
                <a:off x="6470460" y="2785569"/>
                <a:ext cx="51083" cy="20315"/>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7" name="Freeform 267">
                <a:extLst>
                  <a:ext uri="{FF2B5EF4-FFF2-40B4-BE49-F238E27FC236}">
                    <a16:creationId xmlns:a16="http://schemas.microsoft.com/office/drawing/2014/main" id="{D35CDF60-EEAA-49FB-BB35-8889CC223DBD}"/>
                  </a:ext>
                </a:extLst>
              </p:cNvPr>
              <p:cNvSpPr>
                <a:spLocks/>
              </p:cNvSpPr>
              <p:nvPr/>
            </p:nvSpPr>
            <p:spPr bwMode="auto">
              <a:xfrm>
                <a:off x="6457277" y="2800080"/>
                <a:ext cx="51083" cy="17413"/>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8" name="Freeform 268">
                <a:extLst>
                  <a:ext uri="{FF2B5EF4-FFF2-40B4-BE49-F238E27FC236}">
                    <a16:creationId xmlns:a16="http://schemas.microsoft.com/office/drawing/2014/main" id="{ED08E6F9-86FD-4ED3-84AC-AD69785AD5E9}"/>
                  </a:ext>
                </a:extLst>
              </p:cNvPr>
              <p:cNvSpPr>
                <a:spLocks/>
              </p:cNvSpPr>
              <p:nvPr/>
            </p:nvSpPr>
            <p:spPr bwMode="auto">
              <a:xfrm>
                <a:off x="5859119" y="2325580"/>
                <a:ext cx="176317" cy="75456"/>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9" name="Freeform 269">
                <a:extLst>
                  <a:ext uri="{FF2B5EF4-FFF2-40B4-BE49-F238E27FC236}">
                    <a16:creationId xmlns:a16="http://schemas.microsoft.com/office/drawing/2014/main" id="{5296DD97-2885-4445-ABEE-77509E5BDCCC}"/>
                  </a:ext>
                </a:extLst>
              </p:cNvPr>
              <p:cNvSpPr>
                <a:spLocks/>
              </p:cNvSpPr>
              <p:nvPr/>
            </p:nvSpPr>
            <p:spPr bwMode="auto">
              <a:xfrm>
                <a:off x="5694338" y="2213847"/>
                <a:ext cx="235639" cy="224917"/>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0" name="Freeform 270">
                <a:extLst>
                  <a:ext uri="{FF2B5EF4-FFF2-40B4-BE49-F238E27FC236}">
                    <a16:creationId xmlns:a16="http://schemas.microsoft.com/office/drawing/2014/main" id="{FF8F8038-EA53-4C42-9ED9-A960E2FA614A}"/>
                  </a:ext>
                </a:extLst>
              </p:cNvPr>
              <p:cNvSpPr>
                <a:spLocks/>
              </p:cNvSpPr>
              <p:nvPr/>
            </p:nvSpPr>
            <p:spPr bwMode="auto">
              <a:xfrm>
                <a:off x="6791784" y="3477729"/>
                <a:ext cx="49434" cy="52238"/>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1" name="Freeform 271">
                <a:extLst>
                  <a:ext uri="{FF2B5EF4-FFF2-40B4-BE49-F238E27FC236}">
                    <a16:creationId xmlns:a16="http://schemas.microsoft.com/office/drawing/2014/main" id="{ED006514-7C08-470C-AA7A-DD05282FD21C}"/>
                  </a:ext>
                </a:extLst>
              </p:cNvPr>
              <p:cNvSpPr>
                <a:spLocks/>
              </p:cNvSpPr>
              <p:nvPr/>
            </p:nvSpPr>
            <p:spPr bwMode="auto">
              <a:xfrm>
                <a:off x="5812981" y="2181924"/>
                <a:ext cx="44491" cy="37728"/>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2" name="Freeform 272">
                <a:extLst>
                  <a:ext uri="{FF2B5EF4-FFF2-40B4-BE49-F238E27FC236}">
                    <a16:creationId xmlns:a16="http://schemas.microsoft.com/office/drawing/2014/main" id="{B58EC164-C682-4AF9-923D-B1AAA8D503B9}"/>
                  </a:ext>
                </a:extLst>
              </p:cNvPr>
              <p:cNvSpPr>
                <a:spLocks/>
              </p:cNvSpPr>
              <p:nvPr/>
            </p:nvSpPr>
            <p:spPr bwMode="auto">
              <a:xfrm>
                <a:off x="5740476" y="2135490"/>
                <a:ext cx="70856" cy="82711"/>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3" name="Freeform 273">
                <a:extLst>
                  <a:ext uri="{FF2B5EF4-FFF2-40B4-BE49-F238E27FC236}">
                    <a16:creationId xmlns:a16="http://schemas.microsoft.com/office/drawing/2014/main" id="{E45D1207-A3D0-48E7-AED5-FFB2E797B856}"/>
                  </a:ext>
                </a:extLst>
              </p:cNvPr>
              <p:cNvSpPr>
                <a:spLocks/>
              </p:cNvSpPr>
              <p:nvPr/>
            </p:nvSpPr>
            <p:spPr bwMode="auto">
              <a:xfrm>
                <a:off x="3392338" y="3260069"/>
                <a:ext cx="108756" cy="69651"/>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4" name="Freeform 274">
                <a:extLst>
                  <a:ext uri="{FF2B5EF4-FFF2-40B4-BE49-F238E27FC236}">
                    <a16:creationId xmlns:a16="http://schemas.microsoft.com/office/drawing/2014/main" id="{78BA2B1B-459F-4606-B68F-A26E255E1C7C}"/>
                  </a:ext>
                </a:extLst>
              </p:cNvPr>
              <p:cNvSpPr>
                <a:spLocks/>
              </p:cNvSpPr>
              <p:nvPr/>
            </p:nvSpPr>
            <p:spPr bwMode="auto">
              <a:xfrm>
                <a:off x="5284032" y="2742037"/>
                <a:ext cx="608045" cy="544152"/>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5" name="Freeform 275">
                <a:extLst>
                  <a:ext uri="{FF2B5EF4-FFF2-40B4-BE49-F238E27FC236}">
                    <a16:creationId xmlns:a16="http://schemas.microsoft.com/office/drawing/2014/main" id="{E7538BB7-CAF2-4FB8-BDBB-93B2EC48615D}"/>
                  </a:ext>
                </a:extLst>
              </p:cNvPr>
              <p:cNvSpPr>
                <a:spLocks/>
              </p:cNvSpPr>
              <p:nvPr/>
            </p:nvSpPr>
            <p:spPr bwMode="auto">
              <a:xfrm>
                <a:off x="3087491" y="3818732"/>
                <a:ext cx="173022" cy="190091"/>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6" name="Freeform 276">
                <a:extLst>
                  <a:ext uri="{FF2B5EF4-FFF2-40B4-BE49-F238E27FC236}">
                    <a16:creationId xmlns:a16="http://schemas.microsoft.com/office/drawing/2014/main" id="{CAB51F17-45CE-404A-A734-8BBA61790266}"/>
                  </a:ext>
                </a:extLst>
              </p:cNvPr>
              <p:cNvSpPr>
                <a:spLocks/>
              </p:cNvSpPr>
              <p:nvPr/>
            </p:nvSpPr>
            <p:spPr bwMode="auto">
              <a:xfrm>
                <a:off x="6254595" y="2907459"/>
                <a:ext cx="375702" cy="28876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7" name="Freeform 277">
                <a:extLst>
                  <a:ext uri="{FF2B5EF4-FFF2-40B4-BE49-F238E27FC236}">
                    <a16:creationId xmlns:a16="http://schemas.microsoft.com/office/drawing/2014/main" id="{5071C188-739D-4DB0-8C47-1823ECAB35FC}"/>
                  </a:ext>
                </a:extLst>
              </p:cNvPr>
              <p:cNvSpPr>
                <a:spLocks/>
              </p:cNvSpPr>
              <p:nvPr/>
            </p:nvSpPr>
            <p:spPr bwMode="auto">
              <a:xfrm>
                <a:off x="6627002" y="3318112"/>
                <a:ext cx="205978" cy="166873"/>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8" name="Freeform 278">
                <a:extLst>
                  <a:ext uri="{FF2B5EF4-FFF2-40B4-BE49-F238E27FC236}">
                    <a16:creationId xmlns:a16="http://schemas.microsoft.com/office/drawing/2014/main" id="{4B58E2F6-5629-4256-8C77-2630E14B5DB6}"/>
                  </a:ext>
                </a:extLst>
              </p:cNvPr>
              <p:cNvSpPr>
                <a:spLocks/>
              </p:cNvSpPr>
              <p:nvPr/>
            </p:nvSpPr>
            <p:spPr bwMode="auto">
              <a:xfrm>
                <a:off x="5280736" y="2543240"/>
                <a:ext cx="341099" cy="233623"/>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9" name="Freeform 279">
                <a:extLst>
                  <a:ext uri="{FF2B5EF4-FFF2-40B4-BE49-F238E27FC236}">
                    <a16:creationId xmlns:a16="http://schemas.microsoft.com/office/drawing/2014/main" id="{6CE772E8-BE8B-4A60-A721-24E1F8A56DC5}"/>
                  </a:ext>
                </a:extLst>
              </p:cNvPr>
              <p:cNvSpPr>
                <a:spLocks/>
              </p:cNvSpPr>
              <p:nvPr/>
            </p:nvSpPr>
            <p:spPr bwMode="auto">
              <a:xfrm>
                <a:off x="6107940" y="2081800"/>
                <a:ext cx="116996" cy="60945"/>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0" name="Freeform 280">
                <a:extLst>
                  <a:ext uri="{FF2B5EF4-FFF2-40B4-BE49-F238E27FC236}">
                    <a16:creationId xmlns:a16="http://schemas.microsoft.com/office/drawing/2014/main" id="{98E2AB45-B8A2-4E32-8EEA-96E9A619553F}"/>
                  </a:ext>
                </a:extLst>
              </p:cNvPr>
              <p:cNvSpPr>
                <a:spLocks/>
              </p:cNvSpPr>
              <p:nvPr/>
            </p:nvSpPr>
            <p:spPr bwMode="auto">
              <a:xfrm>
                <a:off x="6533076" y="3409530"/>
                <a:ext cx="448206" cy="346806"/>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1" name="Freeform 281">
                <a:extLst>
                  <a:ext uri="{FF2B5EF4-FFF2-40B4-BE49-F238E27FC236}">
                    <a16:creationId xmlns:a16="http://schemas.microsoft.com/office/drawing/2014/main" id="{7DF8865C-BAAE-4DB8-80CF-305FBAA7DB1F}"/>
                  </a:ext>
                </a:extLst>
              </p:cNvPr>
              <p:cNvSpPr>
                <a:spLocks/>
              </p:cNvSpPr>
              <p:nvPr/>
            </p:nvSpPr>
            <p:spPr bwMode="auto">
              <a:xfrm>
                <a:off x="5990944" y="1801743"/>
                <a:ext cx="290016" cy="274253"/>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2" name="Freeform 282">
                <a:extLst>
                  <a:ext uri="{FF2B5EF4-FFF2-40B4-BE49-F238E27FC236}">
                    <a16:creationId xmlns:a16="http://schemas.microsoft.com/office/drawing/2014/main" id="{8B3A789A-9C33-4544-A79F-36D1F843508A}"/>
                  </a:ext>
                </a:extLst>
              </p:cNvPr>
              <p:cNvSpPr>
                <a:spLocks/>
              </p:cNvSpPr>
              <p:nvPr/>
            </p:nvSpPr>
            <p:spPr bwMode="auto">
              <a:xfrm>
                <a:off x="3949300" y="5393143"/>
                <a:ext cx="87335" cy="34826"/>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3" name="Freeform 283">
                <a:extLst>
                  <a:ext uri="{FF2B5EF4-FFF2-40B4-BE49-F238E27FC236}">
                    <a16:creationId xmlns:a16="http://schemas.microsoft.com/office/drawing/2014/main" id="{327C70D4-0645-457F-B9B9-0B245D3AE042}"/>
                  </a:ext>
                </a:extLst>
              </p:cNvPr>
              <p:cNvSpPr>
                <a:spLocks/>
              </p:cNvSpPr>
              <p:nvPr/>
            </p:nvSpPr>
            <p:spPr bwMode="auto">
              <a:xfrm>
                <a:off x="3888331" y="3686684"/>
                <a:ext cx="87335" cy="111733"/>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4" name="Freeform 284">
                <a:extLst>
                  <a:ext uri="{FF2B5EF4-FFF2-40B4-BE49-F238E27FC236}">
                    <a16:creationId xmlns:a16="http://schemas.microsoft.com/office/drawing/2014/main" id="{31D52AB4-2ABC-41C0-A51E-004E65B5647E}"/>
                  </a:ext>
                </a:extLst>
              </p:cNvPr>
              <p:cNvSpPr>
                <a:spLocks/>
              </p:cNvSpPr>
              <p:nvPr/>
            </p:nvSpPr>
            <p:spPr bwMode="auto">
              <a:xfrm>
                <a:off x="5773433" y="2566457"/>
                <a:ext cx="28014" cy="47886"/>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5" name="Freeform 285">
                <a:extLst>
                  <a:ext uri="{FF2B5EF4-FFF2-40B4-BE49-F238E27FC236}">
                    <a16:creationId xmlns:a16="http://schemas.microsoft.com/office/drawing/2014/main" id="{BCF46CE5-61FB-4899-9BCE-F99FF58191C2}"/>
                  </a:ext>
                </a:extLst>
              </p:cNvPr>
              <p:cNvSpPr>
                <a:spLocks/>
              </p:cNvSpPr>
              <p:nvPr/>
            </p:nvSpPr>
            <p:spPr bwMode="auto">
              <a:xfrm>
                <a:off x="5415857" y="2325580"/>
                <a:ext cx="336154" cy="259742"/>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6" name="Freeform 286">
                <a:extLst>
                  <a:ext uri="{FF2B5EF4-FFF2-40B4-BE49-F238E27FC236}">
                    <a16:creationId xmlns:a16="http://schemas.microsoft.com/office/drawing/2014/main" id="{EF1BC131-64E4-4806-B9CE-52CEFAF3DA2D}"/>
                  </a:ext>
                </a:extLst>
              </p:cNvPr>
              <p:cNvSpPr>
                <a:spLocks/>
              </p:cNvSpPr>
              <p:nvPr/>
            </p:nvSpPr>
            <p:spPr bwMode="auto">
              <a:xfrm>
                <a:off x="5804742" y="3789710"/>
                <a:ext cx="169726" cy="190091"/>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7" name="Freeform 287">
                <a:extLst>
                  <a:ext uri="{FF2B5EF4-FFF2-40B4-BE49-F238E27FC236}">
                    <a16:creationId xmlns:a16="http://schemas.microsoft.com/office/drawing/2014/main" id="{6FA53462-767C-4E69-B1FA-7C7EBF91D7B5}"/>
                  </a:ext>
                </a:extLst>
              </p:cNvPr>
              <p:cNvSpPr>
                <a:spLocks/>
              </p:cNvSpPr>
              <p:nvPr/>
            </p:nvSpPr>
            <p:spPr bwMode="auto">
              <a:xfrm>
                <a:off x="5345000" y="2208044"/>
                <a:ext cx="49434" cy="37728"/>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8" name="Freeform 288">
                <a:extLst>
                  <a:ext uri="{FF2B5EF4-FFF2-40B4-BE49-F238E27FC236}">
                    <a16:creationId xmlns:a16="http://schemas.microsoft.com/office/drawing/2014/main" id="{CC8BD9D1-42DA-42B9-8DD9-1CF43487E96A}"/>
                  </a:ext>
                </a:extLst>
              </p:cNvPr>
              <p:cNvSpPr>
                <a:spLocks/>
              </p:cNvSpPr>
              <p:nvPr/>
            </p:nvSpPr>
            <p:spPr bwMode="auto">
              <a:xfrm>
                <a:off x="5384548" y="2110821"/>
                <a:ext cx="197738" cy="249584"/>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9" name="Freeform 289">
                <a:extLst>
                  <a:ext uri="{FF2B5EF4-FFF2-40B4-BE49-F238E27FC236}">
                    <a16:creationId xmlns:a16="http://schemas.microsoft.com/office/drawing/2014/main" id="{E7D58281-30B0-4953-9E08-7A29634B6F3E}"/>
                  </a:ext>
                </a:extLst>
              </p:cNvPr>
              <p:cNvSpPr>
                <a:spLocks/>
              </p:cNvSpPr>
              <p:nvPr/>
            </p:nvSpPr>
            <p:spPr bwMode="auto">
              <a:xfrm>
                <a:off x="6633593" y="2549044"/>
                <a:ext cx="197738" cy="75456"/>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0" name="Freeform 290">
                <a:extLst>
                  <a:ext uri="{FF2B5EF4-FFF2-40B4-BE49-F238E27FC236}">
                    <a16:creationId xmlns:a16="http://schemas.microsoft.com/office/drawing/2014/main" id="{4CF03435-BA81-4DB8-8506-C09003F018C6}"/>
                  </a:ext>
                </a:extLst>
              </p:cNvPr>
              <p:cNvSpPr>
                <a:spLocks/>
              </p:cNvSpPr>
              <p:nvPr/>
            </p:nvSpPr>
            <p:spPr bwMode="auto">
              <a:xfrm>
                <a:off x="5440574" y="3525615"/>
                <a:ext cx="130178" cy="191541"/>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1" name="Freeform 291">
                <a:extLst>
                  <a:ext uri="{FF2B5EF4-FFF2-40B4-BE49-F238E27FC236}">
                    <a16:creationId xmlns:a16="http://schemas.microsoft.com/office/drawing/2014/main" id="{66300253-7717-443F-A103-6C8CB91EFC21}"/>
                  </a:ext>
                </a:extLst>
              </p:cNvPr>
              <p:cNvSpPr>
                <a:spLocks/>
              </p:cNvSpPr>
              <p:nvPr/>
            </p:nvSpPr>
            <p:spPr bwMode="auto">
              <a:xfrm>
                <a:off x="5082998" y="3480632"/>
                <a:ext cx="219160" cy="159618"/>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2" name="Freeform 292">
                <a:extLst>
                  <a:ext uri="{FF2B5EF4-FFF2-40B4-BE49-F238E27FC236}">
                    <a16:creationId xmlns:a16="http://schemas.microsoft.com/office/drawing/2014/main" id="{D00153B0-BB2D-40FC-8813-0B82CA14D758}"/>
                  </a:ext>
                </a:extLst>
              </p:cNvPr>
              <p:cNvSpPr>
                <a:spLocks/>
              </p:cNvSpPr>
              <p:nvPr/>
            </p:nvSpPr>
            <p:spPr bwMode="auto">
              <a:xfrm>
                <a:off x="5031915" y="3441453"/>
                <a:ext cx="90631" cy="23217"/>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3" name="Freeform 293">
                <a:extLst>
                  <a:ext uri="{FF2B5EF4-FFF2-40B4-BE49-F238E27FC236}">
                    <a16:creationId xmlns:a16="http://schemas.microsoft.com/office/drawing/2014/main" id="{4EB3477E-6225-41DB-9DA6-DFD59FCC9260}"/>
                  </a:ext>
                </a:extLst>
              </p:cNvPr>
              <p:cNvSpPr>
                <a:spLocks/>
              </p:cNvSpPr>
              <p:nvPr/>
            </p:nvSpPr>
            <p:spPr bwMode="auto">
              <a:xfrm>
                <a:off x="5036859" y="3479181"/>
                <a:ext cx="88982" cy="47886"/>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4" name="Freeform 294">
                <a:extLst>
                  <a:ext uri="{FF2B5EF4-FFF2-40B4-BE49-F238E27FC236}">
                    <a16:creationId xmlns:a16="http://schemas.microsoft.com/office/drawing/2014/main" id="{FEFC46F5-7B3D-4992-A372-56A3E05B404E}"/>
                  </a:ext>
                </a:extLst>
              </p:cNvPr>
              <p:cNvSpPr>
                <a:spLocks/>
              </p:cNvSpPr>
              <p:nvPr/>
            </p:nvSpPr>
            <p:spPr bwMode="auto">
              <a:xfrm>
                <a:off x="5819571" y="3791162"/>
                <a:ext cx="60970" cy="37728"/>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5" name="Freeform 295">
                <a:extLst>
                  <a:ext uri="{FF2B5EF4-FFF2-40B4-BE49-F238E27FC236}">
                    <a16:creationId xmlns:a16="http://schemas.microsoft.com/office/drawing/2014/main" id="{6B592D80-5AE3-483E-B74B-3DFF7C14BBEA}"/>
                  </a:ext>
                </a:extLst>
              </p:cNvPr>
              <p:cNvSpPr>
                <a:spLocks/>
              </p:cNvSpPr>
              <p:nvPr/>
            </p:nvSpPr>
            <p:spPr bwMode="auto">
              <a:xfrm>
                <a:off x="6208456" y="2784118"/>
                <a:ext cx="79095" cy="23217"/>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6" name="Freeform 296">
                <a:extLst>
                  <a:ext uri="{FF2B5EF4-FFF2-40B4-BE49-F238E27FC236}">
                    <a16:creationId xmlns:a16="http://schemas.microsoft.com/office/drawing/2014/main" id="{DA1D8832-626E-48C1-BDAC-CB79EE58D66D}"/>
                  </a:ext>
                </a:extLst>
              </p:cNvPr>
              <p:cNvSpPr>
                <a:spLocks/>
              </p:cNvSpPr>
              <p:nvPr/>
            </p:nvSpPr>
            <p:spPr bwMode="auto">
              <a:xfrm>
                <a:off x="6101348" y="2601283"/>
                <a:ext cx="173022" cy="161069"/>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7" name="Freeform 297">
                <a:extLst>
                  <a:ext uri="{FF2B5EF4-FFF2-40B4-BE49-F238E27FC236}">
                    <a16:creationId xmlns:a16="http://schemas.microsoft.com/office/drawing/2014/main" id="{DD33603D-0D67-4DA5-86D4-095B0FFC34C7}"/>
                  </a:ext>
                </a:extLst>
              </p:cNvPr>
              <p:cNvSpPr>
                <a:spLocks/>
              </p:cNvSpPr>
              <p:nvPr/>
            </p:nvSpPr>
            <p:spPr bwMode="auto">
              <a:xfrm>
                <a:off x="4114081" y="1512980"/>
                <a:ext cx="1197963" cy="557211"/>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8" name="Freeform 298">
                <a:extLst>
                  <a:ext uri="{FF2B5EF4-FFF2-40B4-BE49-F238E27FC236}">
                    <a16:creationId xmlns:a16="http://schemas.microsoft.com/office/drawing/2014/main" id="{845FFE10-81BA-42B3-9472-32846D3A603F}"/>
                  </a:ext>
                </a:extLst>
              </p:cNvPr>
              <p:cNvSpPr>
                <a:spLocks/>
              </p:cNvSpPr>
              <p:nvPr/>
            </p:nvSpPr>
            <p:spPr bwMode="auto">
              <a:xfrm>
                <a:off x="2771110" y="3322465"/>
                <a:ext cx="123586" cy="123342"/>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99" name="Freeform 299">
                <a:extLst>
                  <a:ext uri="{FF2B5EF4-FFF2-40B4-BE49-F238E27FC236}">
                    <a16:creationId xmlns:a16="http://schemas.microsoft.com/office/drawing/2014/main" id="{E7C80964-1771-45A9-99B2-3B2367FAC5FA}"/>
                  </a:ext>
                </a:extLst>
              </p:cNvPr>
              <p:cNvSpPr>
                <a:spLocks/>
              </p:cNvSpPr>
              <p:nvPr/>
            </p:nvSpPr>
            <p:spPr bwMode="auto">
              <a:xfrm>
                <a:off x="3682353" y="3608327"/>
                <a:ext cx="145008" cy="213308"/>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0" name="Freeform 300">
                <a:extLst>
                  <a:ext uri="{FF2B5EF4-FFF2-40B4-BE49-F238E27FC236}">
                    <a16:creationId xmlns:a16="http://schemas.microsoft.com/office/drawing/2014/main" id="{07481F6D-CCE3-4C41-9F28-DD19454BED44}"/>
                  </a:ext>
                </a:extLst>
              </p:cNvPr>
              <p:cNvSpPr>
                <a:spLocks/>
              </p:cNvSpPr>
              <p:nvPr/>
            </p:nvSpPr>
            <p:spPr bwMode="auto">
              <a:xfrm>
                <a:off x="2856797" y="3377606"/>
                <a:ext cx="187851" cy="91418"/>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1" name="Freeform 301">
                <a:extLst>
                  <a:ext uri="{FF2B5EF4-FFF2-40B4-BE49-F238E27FC236}">
                    <a16:creationId xmlns:a16="http://schemas.microsoft.com/office/drawing/2014/main" id="{3D29A48C-0C2B-46FB-8952-F22D57EB2799}"/>
                  </a:ext>
                </a:extLst>
              </p:cNvPr>
              <p:cNvSpPr>
                <a:spLocks/>
              </p:cNvSpPr>
              <p:nvPr/>
            </p:nvSpPr>
            <p:spPr bwMode="auto">
              <a:xfrm>
                <a:off x="5908553" y="2461980"/>
                <a:ext cx="154895" cy="118988"/>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2" name="Freeform 302">
                <a:extLst>
                  <a:ext uri="{FF2B5EF4-FFF2-40B4-BE49-F238E27FC236}">
                    <a16:creationId xmlns:a16="http://schemas.microsoft.com/office/drawing/2014/main" id="{5D6196AF-1CAE-4520-9CB2-26BAB4F98D7C}"/>
                  </a:ext>
                </a:extLst>
              </p:cNvPr>
              <p:cNvSpPr>
                <a:spLocks/>
              </p:cNvSpPr>
              <p:nvPr/>
            </p:nvSpPr>
            <p:spPr bwMode="auto">
              <a:xfrm>
                <a:off x="3316538" y="3260069"/>
                <a:ext cx="88982" cy="56592"/>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3" name="Freeform 303">
                <a:extLst>
                  <a:ext uri="{FF2B5EF4-FFF2-40B4-BE49-F238E27FC236}">
                    <a16:creationId xmlns:a16="http://schemas.microsoft.com/office/drawing/2014/main" id="{EC771247-3530-4F43-B4CA-6615FA9F7EDC}"/>
                  </a:ext>
                </a:extLst>
              </p:cNvPr>
              <p:cNvSpPr>
                <a:spLocks/>
              </p:cNvSpPr>
              <p:nvPr/>
            </p:nvSpPr>
            <p:spPr bwMode="auto">
              <a:xfrm>
                <a:off x="5972819" y="2399584"/>
                <a:ext cx="171373" cy="84162"/>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4" name="Freeform 304">
                <a:extLst>
                  <a:ext uri="{FF2B5EF4-FFF2-40B4-BE49-F238E27FC236}">
                    <a16:creationId xmlns:a16="http://schemas.microsoft.com/office/drawing/2014/main" id="{399F8D88-D5A7-4971-B7D6-6B0C55FDD875}"/>
                  </a:ext>
                </a:extLst>
              </p:cNvPr>
              <p:cNvSpPr>
                <a:spLocks noEditPoints="1"/>
              </p:cNvSpPr>
              <p:nvPr/>
            </p:nvSpPr>
            <p:spPr bwMode="auto">
              <a:xfrm>
                <a:off x="8419826" y="3695391"/>
                <a:ext cx="1385815" cy="477403"/>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5" name="Freeform 305">
                <a:extLst>
                  <a:ext uri="{FF2B5EF4-FFF2-40B4-BE49-F238E27FC236}">
                    <a16:creationId xmlns:a16="http://schemas.microsoft.com/office/drawing/2014/main" id="{66F91E70-B259-4944-838B-08A5C06D3BE2}"/>
                  </a:ext>
                </a:extLst>
              </p:cNvPr>
              <p:cNvSpPr>
                <a:spLocks/>
              </p:cNvSpPr>
              <p:nvPr/>
            </p:nvSpPr>
            <p:spPr bwMode="auto">
              <a:xfrm>
                <a:off x="7551428" y="2789922"/>
                <a:ext cx="830500" cy="830013"/>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6" name="Freeform 306">
                <a:extLst>
                  <a:ext uri="{FF2B5EF4-FFF2-40B4-BE49-F238E27FC236}">
                    <a16:creationId xmlns:a16="http://schemas.microsoft.com/office/drawing/2014/main" id="{4FAE61F1-EDF8-48BA-A525-A3003FBC9F4C}"/>
                  </a:ext>
                </a:extLst>
              </p:cNvPr>
              <p:cNvSpPr>
                <a:spLocks/>
              </p:cNvSpPr>
              <p:nvPr/>
            </p:nvSpPr>
            <p:spPr bwMode="auto">
              <a:xfrm>
                <a:off x="5279087" y="2209494"/>
                <a:ext cx="103813" cy="100124"/>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7" name="Freeform 307">
                <a:extLst>
                  <a:ext uri="{FF2B5EF4-FFF2-40B4-BE49-F238E27FC236}">
                    <a16:creationId xmlns:a16="http://schemas.microsoft.com/office/drawing/2014/main" id="{0FBD4245-F897-4A0B-A6EF-A1DAF4584E1C}"/>
                  </a:ext>
                </a:extLst>
              </p:cNvPr>
              <p:cNvSpPr>
                <a:spLocks/>
              </p:cNvSpPr>
              <p:nvPr/>
            </p:nvSpPr>
            <p:spPr bwMode="auto">
              <a:xfrm>
                <a:off x="6772009" y="2663679"/>
                <a:ext cx="621227" cy="439675"/>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8" name="Freeform 308">
                <a:extLst>
                  <a:ext uri="{FF2B5EF4-FFF2-40B4-BE49-F238E27FC236}">
                    <a16:creationId xmlns:a16="http://schemas.microsoft.com/office/drawing/2014/main" id="{B20CDD01-3E40-4FB7-83AF-68A84B752702}"/>
                  </a:ext>
                </a:extLst>
              </p:cNvPr>
              <p:cNvSpPr>
                <a:spLocks/>
              </p:cNvSpPr>
              <p:nvPr/>
            </p:nvSpPr>
            <p:spPr bwMode="auto">
              <a:xfrm>
                <a:off x="6651719" y="2733331"/>
                <a:ext cx="296607" cy="249584"/>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9" name="Freeform 309">
                <a:extLst>
                  <a:ext uri="{FF2B5EF4-FFF2-40B4-BE49-F238E27FC236}">
                    <a16:creationId xmlns:a16="http://schemas.microsoft.com/office/drawing/2014/main" id="{AB137DEC-B166-4107-A065-A833BB66D7B7}"/>
                  </a:ext>
                </a:extLst>
              </p:cNvPr>
              <p:cNvSpPr>
                <a:spLocks/>
              </p:cNvSpPr>
              <p:nvPr/>
            </p:nvSpPr>
            <p:spPr bwMode="auto">
              <a:xfrm>
                <a:off x="4982481" y="1894612"/>
                <a:ext cx="243877" cy="81260"/>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0" name="Freeform 310">
                <a:extLst>
                  <a:ext uri="{FF2B5EF4-FFF2-40B4-BE49-F238E27FC236}">
                    <a16:creationId xmlns:a16="http://schemas.microsoft.com/office/drawing/2014/main" id="{49F1183F-D8BD-4A18-B79F-1A0DC60A34EA}"/>
                  </a:ext>
                </a:extLst>
              </p:cNvPr>
              <p:cNvSpPr>
                <a:spLocks/>
              </p:cNvSpPr>
              <p:nvPr/>
            </p:nvSpPr>
            <p:spPr bwMode="auto">
              <a:xfrm>
                <a:off x="6528133" y="2856671"/>
                <a:ext cx="39548" cy="114635"/>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1" name="Freeform 311">
                <a:extLst>
                  <a:ext uri="{FF2B5EF4-FFF2-40B4-BE49-F238E27FC236}">
                    <a16:creationId xmlns:a16="http://schemas.microsoft.com/office/drawing/2014/main" id="{4990F2CC-B200-4FD3-BDA9-A58ADE6B642C}"/>
                  </a:ext>
                </a:extLst>
              </p:cNvPr>
              <p:cNvSpPr>
                <a:spLocks/>
              </p:cNvSpPr>
              <p:nvPr/>
            </p:nvSpPr>
            <p:spPr bwMode="auto">
              <a:xfrm>
                <a:off x="5888780" y="2708662"/>
                <a:ext cx="85686" cy="47886"/>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2" name="Freeform 312">
                <a:extLst>
                  <a:ext uri="{FF2B5EF4-FFF2-40B4-BE49-F238E27FC236}">
                    <a16:creationId xmlns:a16="http://schemas.microsoft.com/office/drawing/2014/main" id="{73D8EF7E-E9FA-4D9B-A6BD-729B45231596}"/>
                  </a:ext>
                </a:extLst>
              </p:cNvPr>
              <p:cNvSpPr>
                <a:spLocks/>
              </p:cNvSpPr>
              <p:nvPr/>
            </p:nvSpPr>
            <p:spPr bwMode="auto">
              <a:xfrm>
                <a:off x="5765194" y="2618696"/>
                <a:ext cx="46139" cy="69651"/>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3" name="Freeform 313">
                <a:extLst>
                  <a:ext uri="{FF2B5EF4-FFF2-40B4-BE49-F238E27FC236}">
                    <a16:creationId xmlns:a16="http://schemas.microsoft.com/office/drawing/2014/main" id="{ABF5681E-0FB5-4968-B96A-A0ED97FA6764}"/>
                  </a:ext>
                </a:extLst>
              </p:cNvPr>
              <p:cNvSpPr>
                <a:spLocks/>
              </p:cNvSpPr>
              <p:nvPr/>
            </p:nvSpPr>
            <p:spPr bwMode="auto">
              <a:xfrm>
                <a:off x="5722351" y="2444568"/>
                <a:ext cx="331212" cy="272801"/>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4" name="Freeform 314">
                <a:extLst>
                  <a:ext uri="{FF2B5EF4-FFF2-40B4-BE49-F238E27FC236}">
                    <a16:creationId xmlns:a16="http://schemas.microsoft.com/office/drawing/2014/main" id="{11EFE5F3-8B67-4E58-A19D-776F2718821E}"/>
                  </a:ext>
                </a:extLst>
              </p:cNvPr>
              <p:cNvSpPr>
                <a:spLocks/>
              </p:cNvSpPr>
              <p:nvPr/>
            </p:nvSpPr>
            <p:spPr bwMode="auto">
              <a:xfrm>
                <a:off x="3201191" y="3302150"/>
                <a:ext cx="62617" cy="24669"/>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5" name="Freeform 315">
                <a:extLst>
                  <a:ext uri="{FF2B5EF4-FFF2-40B4-BE49-F238E27FC236}">
                    <a16:creationId xmlns:a16="http://schemas.microsoft.com/office/drawing/2014/main" id="{3CF41695-F2B4-4B2D-B98E-5BCCD79C13FE}"/>
                  </a:ext>
                </a:extLst>
              </p:cNvPr>
              <p:cNvSpPr>
                <a:spLocks/>
              </p:cNvSpPr>
              <p:nvPr/>
            </p:nvSpPr>
            <p:spPr bwMode="auto">
              <a:xfrm>
                <a:off x="6552851" y="2853769"/>
                <a:ext cx="115347" cy="126244"/>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6" name="Freeform 316">
                <a:extLst>
                  <a:ext uri="{FF2B5EF4-FFF2-40B4-BE49-F238E27FC236}">
                    <a16:creationId xmlns:a16="http://schemas.microsoft.com/office/drawing/2014/main" id="{84D70C82-1AC4-4A7F-9DB3-EEA76AF9B0D1}"/>
                  </a:ext>
                </a:extLst>
              </p:cNvPr>
              <p:cNvSpPr>
                <a:spLocks/>
              </p:cNvSpPr>
              <p:nvPr/>
            </p:nvSpPr>
            <p:spPr bwMode="auto">
              <a:xfrm>
                <a:off x="9334365" y="2824748"/>
                <a:ext cx="62617" cy="49336"/>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7" name="Freeform 317">
                <a:extLst>
                  <a:ext uri="{FF2B5EF4-FFF2-40B4-BE49-F238E27FC236}">
                    <a16:creationId xmlns:a16="http://schemas.microsoft.com/office/drawing/2014/main" id="{B43BB4BD-FC7E-4FBF-9F48-B4CA9C0E411F}"/>
                  </a:ext>
                </a:extLst>
              </p:cNvPr>
              <p:cNvSpPr>
                <a:spLocks/>
              </p:cNvSpPr>
              <p:nvPr/>
            </p:nvSpPr>
            <p:spPr bwMode="auto">
              <a:xfrm>
                <a:off x="9251975" y="2614343"/>
                <a:ext cx="286720" cy="310529"/>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8" name="Freeform 318">
                <a:extLst>
                  <a:ext uri="{FF2B5EF4-FFF2-40B4-BE49-F238E27FC236}">
                    <a16:creationId xmlns:a16="http://schemas.microsoft.com/office/drawing/2014/main" id="{30EEFD70-01FD-4E19-B0DD-65A6BF0AFD4D}"/>
                  </a:ext>
                </a:extLst>
              </p:cNvPr>
              <p:cNvSpPr>
                <a:spLocks/>
              </p:cNvSpPr>
              <p:nvPr/>
            </p:nvSpPr>
            <p:spPr bwMode="auto">
              <a:xfrm>
                <a:off x="9382152" y="2489551"/>
                <a:ext cx="148304" cy="118988"/>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19" name="Freeform 319">
                <a:extLst>
                  <a:ext uri="{FF2B5EF4-FFF2-40B4-BE49-F238E27FC236}">
                    <a16:creationId xmlns:a16="http://schemas.microsoft.com/office/drawing/2014/main" id="{164200C3-2BDD-4F41-A0D8-55FF37E05654}"/>
                  </a:ext>
                </a:extLst>
              </p:cNvPr>
              <p:cNvSpPr>
                <a:spLocks/>
              </p:cNvSpPr>
              <p:nvPr/>
            </p:nvSpPr>
            <p:spPr bwMode="auto">
              <a:xfrm>
                <a:off x="6773658" y="2202239"/>
                <a:ext cx="1074377" cy="433870"/>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0" name="Freeform 320">
                <a:extLst>
                  <a:ext uri="{FF2B5EF4-FFF2-40B4-BE49-F238E27FC236}">
                    <a16:creationId xmlns:a16="http://schemas.microsoft.com/office/drawing/2014/main" id="{AA3E36FA-6DF6-4EE4-ADF6-DF422B546DFF}"/>
                  </a:ext>
                </a:extLst>
              </p:cNvPr>
              <p:cNvSpPr>
                <a:spLocks/>
              </p:cNvSpPr>
              <p:nvPr/>
            </p:nvSpPr>
            <p:spPr bwMode="auto">
              <a:xfrm>
                <a:off x="6564385" y="3693940"/>
                <a:ext cx="240582" cy="307627"/>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1" name="Freeform 321">
                <a:extLst>
                  <a:ext uri="{FF2B5EF4-FFF2-40B4-BE49-F238E27FC236}">
                    <a16:creationId xmlns:a16="http://schemas.microsoft.com/office/drawing/2014/main" id="{5662244A-4472-4B83-A177-953C189F0C81}"/>
                  </a:ext>
                </a:extLst>
              </p:cNvPr>
              <p:cNvSpPr>
                <a:spLocks/>
              </p:cNvSpPr>
              <p:nvPr/>
            </p:nvSpPr>
            <p:spPr bwMode="auto">
              <a:xfrm>
                <a:off x="7477275" y="2557751"/>
                <a:ext cx="273537" cy="118988"/>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2" name="Freeform 322">
                <a:extLst>
                  <a:ext uri="{FF2B5EF4-FFF2-40B4-BE49-F238E27FC236}">
                    <a16:creationId xmlns:a16="http://schemas.microsoft.com/office/drawing/2014/main" id="{D2B0E164-04E8-437F-9F64-00F1152F5B19}"/>
                  </a:ext>
                </a:extLst>
              </p:cNvPr>
              <p:cNvSpPr>
                <a:spLocks/>
              </p:cNvSpPr>
              <p:nvPr/>
            </p:nvSpPr>
            <p:spPr bwMode="auto">
              <a:xfrm>
                <a:off x="8612622" y="3421138"/>
                <a:ext cx="159839" cy="123342"/>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3" name="Freeform 323">
                <a:extLst>
                  <a:ext uri="{FF2B5EF4-FFF2-40B4-BE49-F238E27FC236}">
                    <a16:creationId xmlns:a16="http://schemas.microsoft.com/office/drawing/2014/main" id="{F893F8E9-F67B-48B0-9C34-55EAD485689C}"/>
                  </a:ext>
                </a:extLst>
              </p:cNvPr>
              <p:cNvSpPr>
                <a:spLocks/>
              </p:cNvSpPr>
              <p:nvPr/>
            </p:nvSpPr>
            <p:spPr bwMode="auto">
              <a:xfrm>
                <a:off x="9093784" y="2697054"/>
                <a:ext cx="126882" cy="126244"/>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4" name="Freeform 324">
                <a:extLst>
                  <a:ext uri="{FF2B5EF4-FFF2-40B4-BE49-F238E27FC236}">
                    <a16:creationId xmlns:a16="http://schemas.microsoft.com/office/drawing/2014/main" id="{BA08228F-002F-4D63-BDBA-9115E9CF501B}"/>
                  </a:ext>
                </a:extLst>
              </p:cNvPr>
              <p:cNvSpPr>
                <a:spLocks/>
              </p:cNvSpPr>
              <p:nvPr/>
            </p:nvSpPr>
            <p:spPr bwMode="auto">
              <a:xfrm>
                <a:off x="6091462" y="2557751"/>
                <a:ext cx="46139" cy="42082"/>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5" name="Freeform 325">
                <a:extLst>
                  <a:ext uri="{FF2B5EF4-FFF2-40B4-BE49-F238E27FC236}">
                    <a16:creationId xmlns:a16="http://schemas.microsoft.com/office/drawing/2014/main" id="{99AE4FD1-8AF8-439F-B4EA-CE707AF3C7CA}"/>
                  </a:ext>
                </a:extLst>
              </p:cNvPr>
              <p:cNvSpPr>
                <a:spLocks/>
              </p:cNvSpPr>
              <p:nvPr/>
            </p:nvSpPr>
            <p:spPr bwMode="auto">
              <a:xfrm>
                <a:off x="6893948" y="2953893"/>
                <a:ext cx="56026" cy="46434"/>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6" name="Freeform 326">
                <a:extLst>
                  <a:ext uri="{FF2B5EF4-FFF2-40B4-BE49-F238E27FC236}">
                    <a16:creationId xmlns:a16="http://schemas.microsoft.com/office/drawing/2014/main" id="{0C31F758-452D-48CE-9486-20344AD2E4ED}"/>
                  </a:ext>
                </a:extLst>
              </p:cNvPr>
              <p:cNvSpPr>
                <a:spLocks/>
              </p:cNvSpPr>
              <p:nvPr/>
            </p:nvSpPr>
            <p:spPr bwMode="auto">
              <a:xfrm>
                <a:off x="8513752" y="3183163"/>
                <a:ext cx="248821" cy="258290"/>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7" name="Freeform 327">
                <a:extLst>
                  <a:ext uri="{FF2B5EF4-FFF2-40B4-BE49-F238E27FC236}">
                    <a16:creationId xmlns:a16="http://schemas.microsoft.com/office/drawing/2014/main" id="{C03CF70F-19BB-4983-9AE4-21923E586491}"/>
                  </a:ext>
                </a:extLst>
              </p:cNvPr>
              <p:cNvSpPr>
                <a:spLocks/>
              </p:cNvSpPr>
              <p:nvPr/>
            </p:nvSpPr>
            <p:spPr bwMode="auto">
              <a:xfrm>
                <a:off x="6546259" y="2816042"/>
                <a:ext cx="39548" cy="46434"/>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8" name="Freeform 328">
                <a:extLst>
                  <a:ext uri="{FF2B5EF4-FFF2-40B4-BE49-F238E27FC236}">
                    <a16:creationId xmlns:a16="http://schemas.microsoft.com/office/drawing/2014/main" id="{60F5450F-FF4A-4CB8-B7A3-CC2384741F63}"/>
                  </a:ext>
                </a:extLst>
              </p:cNvPr>
              <p:cNvSpPr>
                <a:spLocks/>
              </p:cNvSpPr>
              <p:nvPr/>
            </p:nvSpPr>
            <p:spPr bwMode="auto">
              <a:xfrm>
                <a:off x="5193401" y="3602522"/>
                <a:ext cx="116996" cy="126244"/>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9" name="Freeform 329">
                <a:extLst>
                  <a:ext uri="{FF2B5EF4-FFF2-40B4-BE49-F238E27FC236}">
                    <a16:creationId xmlns:a16="http://schemas.microsoft.com/office/drawing/2014/main" id="{A8083F07-54CE-4F1A-8433-75F75ABA9992}"/>
                  </a:ext>
                </a:extLst>
              </p:cNvPr>
              <p:cNvSpPr>
                <a:spLocks/>
              </p:cNvSpPr>
              <p:nvPr/>
            </p:nvSpPr>
            <p:spPr bwMode="auto">
              <a:xfrm>
                <a:off x="5811333" y="2861025"/>
                <a:ext cx="471276" cy="409202"/>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0" name="Freeform 330">
                <a:extLst>
                  <a:ext uri="{FF2B5EF4-FFF2-40B4-BE49-F238E27FC236}">
                    <a16:creationId xmlns:a16="http://schemas.microsoft.com/office/drawing/2014/main" id="{2B6D39EC-916B-4789-9283-0C157DD2C740}"/>
                  </a:ext>
                </a:extLst>
              </p:cNvPr>
              <p:cNvSpPr>
                <a:spLocks/>
              </p:cNvSpPr>
              <p:nvPr/>
            </p:nvSpPr>
            <p:spPr bwMode="auto">
              <a:xfrm>
                <a:off x="7945256" y="3563343"/>
                <a:ext cx="64265" cy="116086"/>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1" name="Freeform 331">
                <a:extLst>
                  <a:ext uri="{FF2B5EF4-FFF2-40B4-BE49-F238E27FC236}">
                    <a16:creationId xmlns:a16="http://schemas.microsoft.com/office/drawing/2014/main" id="{7C1B5C1C-B74C-4062-A3B8-CEC1974B2692}"/>
                  </a:ext>
                </a:extLst>
              </p:cNvPr>
              <p:cNvSpPr>
                <a:spLocks/>
              </p:cNvSpPr>
              <p:nvPr/>
            </p:nvSpPr>
            <p:spPr bwMode="auto">
              <a:xfrm>
                <a:off x="6322156" y="4724200"/>
                <a:ext cx="69209" cy="59495"/>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2" name="Freeform 332">
                <a:extLst>
                  <a:ext uri="{FF2B5EF4-FFF2-40B4-BE49-F238E27FC236}">
                    <a16:creationId xmlns:a16="http://schemas.microsoft.com/office/drawing/2014/main" id="{0B72E0CC-F42B-468A-B7D9-5293A40F366F}"/>
                  </a:ext>
                </a:extLst>
              </p:cNvPr>
              <p:cNvSpPr>
                <a:spLocks/>
              </p:cNvSpPr>
              <p:nvPr/>
            </p:nvSpPr>
            <p:spPr bwMode="auto">
              <a:xfrm>
                <a:off x="6066744" y="2174668"/>
                <a:ext cx="145008" cy="69651"/>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3" name="Freeform 333">
                <a:extLst>
                  <a:ext uri="{FF2B5EF4-FFF2-40B4-BE49-F238E27FC236}">
                    <a16:creationId xmlns:a16="http://schemas.microsoft.com/office/drawing/2014/main" id="{76F4A808-6D44-462C-B64D-E3D258FE391C}"/>
                  </a:ext>
                </a:extLst>
              </p:cNvPr>
              <p:cNvSpPr>
                <a:spLocks/>
              </p:cNvSpPr>
              <p:nvPr/>
            </p:nvSpPr>
            <p:spPr bwMode="auto">
              <a:xfrm>
                <a:off x="5687746" y="2354601"/>
                <a:ext cx="14831" cy="20315"/>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4" name="Freeform 334">
                <a:extLst>
                  <a:ext uri="{FF2B5EF4-FFF2-40B4-BE49-F238E27FC236}">
                    <a16:creationId xmlns:a16="http://schemas.microsoft.com/office/drawing/2014/main" id="{79242C2B-BB31-4E44-B20A-98A24D9CBB6D}"/>
                  </a:ext>
                </a:extLst>
              </p:cNvPr>
              <p:cNvSpPr>
                <a:spLocks/>
              </p:cNvSpPr>
              <p:nvPr/>
            </p:nvSpPr>
            <p:spPr bwMode="auto">
              <a:xfrm>
                <a:off x="6065097" y="2128234"/>
                <a:ext cx="179612" cy="68201"/>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5" name="Freeform 335">
                <a:extLst>
                  <a:ext uri="{FF2B5EF4-FFF2-40B4-BE49-F238E27FC236}">
                    <a16:creationId xmlns:a16="http://schemas.microsoft.com/office/drawing/2014/main" id="{294EBDDF-AE5B-4683-B29B-7459302E6AFB}"/>
                  </a:ext>
                </a:extLst>
              </p:cNvPr>
              <p:cNvSpPr>
                <a:spLocks/>
              </p:cNvSpPr>
              <p:nvPr/>
            </p:nvSpPr>
            <p:spPr bwMode="auto">
              <a:xfrm>
                <a:off x="5033563" y="2782667"/>
                <a:ext cx="472924" cy="430968"/>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6" name="Freeform 336">
                <a:extLst>
                  <a:ext uri="{FF2B5EF4-FFF2-40B4-BE49-F238E27FC236}">
                    <a16:creationId xmlns:a16="http://schemas.microsoft.com/office/drawing/2014/main" id="{0D374177-92EF-4706-B6E0-7F06F1476B29}"/>
                  </a:ext>
                </a:extLst>
              </p:cNvPr>
              <p:cNvSpPr>
                <a:spLocks/>
              </p:cNvSpPr>
              <p:nvPr/>
            </p:nvSpPr>
            <p:spPr bwMode="auto">
              <a:xfrm>
                <a:off x="6248004" y="2403937"/>
                <a:ext cx="98869" cy="88516"/>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7" name="Freeform 337">
                <a:extLst>
                  <a:ext uri="{FF2B5EF4-FFF2-40B4-BE49-F238E27FC236}">
                    <a16:creationId xmlns:a16="http://schemas.microsoft.com/office/drawing/2014/main" id="{AA46F7AE-79C3-4747-84BA-FC18447B9AED}"/>
                  </a:ext>
                </a:extLst>
              </p:cNvPr>
              <p:cNvSpPr>
                <a:spLocks/>
              </p:cNvSpPr>
              <p:nvPr/>
            </p:nvSpPr>
            <p:spPr bwMode="auto">
              <a:xfrm>
                <a:off x="6819797" y="4223580"/>
                <a:ext cx="232343" cy="407751"/>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8" name="Freeform 338">
                <a:extLst>
                  <a:ext uri="{FF2B5EF4-FFF2-40B4-BE49-F238E27FC236}">
                    <a16:creationId xmlns:a16="http://schemas.microsoft.com/office/drawing/2014/main" id="{BE6D68A7-E88C-4C21-8984-7E52AAF87D46}"/>
                  </a:ext>
                </a:extLst>
              </p:cNvPr>
              <p:cNvSpPr>
                <a:spLocks/>
              </p:cNvSpPr>
              <p:nvPr/>
            </p:nvSpPr>
            <p:spPr bwMode="auto">
              <a:xfrm>
                <a:off x="2168009" y="2874084"/>
                <a:ext cx="794247" cy="547054"/>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39" name="Freeform 339">
                <a:extLst>
                  <a:ext uri="{FF2B5EF4-FFF2-40B4-BE49-F238E27FC236}">
                    <a16:creationId xmlns:a16="http://schemas.microsoft.com/office/drawing/2014/main" id="{8D2E8976-DAF5-485C-8E04-921CC939ACBA}"/>
                  </a:ext>
                </a:extLst>
              </p:cNvPr>
              <p:cNvSpPr>
                <a:spLocks/>
              </p:cNvSpPr>
              <p:nvPr/>
            </p:nvSpPr>
            <p:spPr bwMode="auto">
              <a:xfrm>
                <a:off x="6104644" y="2586772"/>
                <a:ext cx="69209" cy="43532"/>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0" name="Freeform 340">
                <a:extLst>
                  <a:ext uri="{FF2B5EF4-FFF2-40B4-BE49-F238E27FC236}">
                    <a16:creationId xmlns:a16="http://schemas.microsoft.com/office/drawing/2014/main" id="{0CB4289A-2C9F-40E4-95D5-A4DC1F8C91FC}"/>
                  </a:ext>
                </a:extLst>
              </p:cNvPr>
              <p:cNvSpPr>
                <a:spLocks/>
              </p:cNvSpPr>
              <p:nvPr/>
            </p:nvSpPr>
            <p:spPr bwMode="auto">
              <a:xfrm>
                <a:off x="5173627" y="3107707"/>
                <a:ext cx="492698" cy="448381"/>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1" name="Freeform 341">
                <a:extLst>
                  <a:ext uri="{FF2B5EF4-FFF2-40B4-BE49-F238E27FC236}">
                    <a16:creationId xmlns:a16="http://schemas.microsoft.com/office/drawing/2014/main" id="{AF7CD8B0-E0AA-4D2C-931B-2C6851B1454F}"/>
                  </a:ext>
                </a:extLst>
              </p:cNvPr>
              <p:cNvSpPr>
                <a:spLocks/>
              </p:cNvSpPr>
              <p:nvPr/>
            </p:nvSpPr>
            <p:spPr bwMode="auto">
              <a:xfrm>
                <a:off x="8276467" y="3006132"/>
                <a:ext cx="263651" cy="554309"/>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2" name="Freeform 342">
                <a:extLst>
                  <a:ext uri="{FF2B5EF4-FFF2-40B4-BE49-F238E27FC236}">
                    <a16:creationId xmlns:a16="http://schemas.microsoft.com/office/drawing/2014/main" id="{77216129-C8A3-4049-B4CE-7EE084C9D8D3}"/>
                  </a:ext>
                </a:extLst>
              </p:cNvPr>
              <p:cNvSpPr>
                <a:spLocks/>
              </p:cNvSpPr>
              <p:nvPr/>
            </p:nvSpPr>
            <p:spPr bwMode="auto">
              <a:xfrm>
                <a:off x="6046971" y="2550496"/>
                <a:ext cx="51083" cy="49336"/>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3" name="Freeform 343">
                <a:extLst>
                  <a:ext uri="{FF2B5EF4-FFF2-40B4-BE49-F238E27FC236}">
                    <a16:creationId xmlns:a16="http://schemas.microsoft.com/office/drawing/2014/main" id="{C5E9533B-00D9-47CB-AA41-6E96219CE711}"/>
                  </a:ext>
                </a:extLst>
              </p:cNvPr>
              <p:cNvSpPr>
                <a:spLocks/>
              </p:cNvSpPr>
              <p:nvPr/>
            </p:nvSpPr>
            <p:spPr bwMode="auto">
              <a:xfrm>
                <a:off x="7857921" y="2299460"/>
                <a:ext cx="898060" cy="309079"/>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4" name="Freeform 344">
                <a:extLst>
                  <a:ext uri="{FF2B5EF4-FFF2-40B4-BE49-F238E27FC236}">
                    <a16:creationId xmlns:a16="http://schemas.microsoft.com/office/drawing/2014/main" id="{616494C7-635D-471E-BCC6-8834CA12D228}"/>
                  </a:ext>
                </a:extLst>
              </p:cNvPr>
              <p:cNvSpPr>
                <a:spLocks/>
              </p:cNvSpPr>
              <p:nvPr/>
            </p:nvSpPr>
            <p:spPr bwMode="auto">
              <a:xfrm>
                <a:off x="6444094" y="4171342"/>
                <a:ext cx="318029" cy="494816"/>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5" name="Freeform 345">
                <a:extLst>
                  <a:ext uri="{FF2B5EF4-FFF2-40B4-BE49-F238E27FC236}">
                    <a16:creationId xmlns:a16="http://schemas.microsoft.com/office/drawing/2014/main" id="{037D3EA1-EDC5-4D8F-9E47-32E6EE1B1D6D}"/>
                  </a:ext>
                </a:extLst>
              </p:cNvPr>
              <p:cNvSpPr>
                <a:spLocks/>
              </p:cNvSpPr>
              <p:nvPr/>
            </p:nvSpPr>
            <p:spPr bwMode="auto">
              <a:xfrm>
                <a:off x="5031915" y="3033702"/>
                <a:ext cx="360872" cy="385985"/>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6" name="Freeform 346">
                <a:extLst>
                  <a:ext uri="{FF2B5EF4-FFF2-40B4-BE49-F238E27FC236}">
                    <a16:creationId xmlns:a16="http://schemas.microsoft.com/office/drawing/2014/main" id="{674E4125-B5C3-481C-8CFA-FED7CDB71129}"/>
                  </a:ext>
                </a:extLst>
              </p:cNvPr>
              <p:cNvSpPr>
                <a:spLocks/>
              </p:cNvSpPr>
              <p:nvPr/>
            </p:nvSpPr>
            <p:spPr bwMode="auto">
              <a:xfrm>
                <a:off x="6519894" y="4137967"/>
                <a:ext cx="88982" cy="227819"/>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7" name="Freeform 347">
                <a:extLst>
                  <a:ext uri="{FF2B5EF4-FFF2-40B4-BE49-F238E27FC236}">
                    <a16:creationId xmlns:a16="http://schemas.microsoft.com/office/drawing/2014/main" id="{F4781B4E-7F66-489E-8A92-D0B27EAEE38F}"/>
                  </a:ext>
                </a:extLst>
              </p:cNvPr>
              <p:cNvSpPr>
                <a:spLocks noEditPoints="1"/>
              </p:cNvSpPr>
              <p:nvPr/>
            </p:nvSpPr>
            <p:spPr bwMode="auto">
              <a:xfrm>
                <a:off x="8563187" y="3651859"/>
                <a:ext cx="578385" cy="184286"/>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48" name="Freeform 348">
                <a:extLst>
                  <a:ext uri="{FF2B5EF4-FFF2-40B4-BE49-F238E27FC236}">
                    <a16:creationId xmlns:a16="http://schemas.microsoft.com/office/drawing/2014/main" id="{63F7AA5A-FB94-48D4-9E81-465FB6DD8FAD}"/>
                  </a:ext>
                </a:extLst>
              </p:cNvPr>
              <p:cNvSpPr>
                <a:spLocks/>
              </p:cNvSpPr>
              <p:nvPr/>
            </p:nvSpPr>
            <p:spPr bwMode="auto">
              <a:xfrm>
                <a:off x="5888780" y="4370139"/>
                <a:ext cx="398772" cy="365670"/>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49" name="Freeform 349">
                <a:extLst>
                  <a:ext uri="{FF2B5EF4-FFF2-40B4-BE49-F238E27FC236}">
                    <a16:creationId xmlns:a16="http://schemas.microsoft.com/office/drawing/2014/main" id="{69976E9C-D12A-4C54-AB10-8BF1B2E2ABAD}"/>
                  </a:ext>
                </a:extLst>
              </p:cNvPr>
              <p:cNvSpPr>
                <a:spLocks/>
              </p:cNvSpPr>
              <p:nvPr/>
            </p:nvSpPr>
            <p:spPr bwMode="auto">
              <a:xfrm>
                <a:off x="10416981" y="4465909"/>
                <a:ext cx="70856" cy="69651"/>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0" name="Freeform 350">
                <a:extLst>
                  <a:ext uri="{FF2B5EF4-FFF2-40B4-BE49-F238E27FC236}">
                    <a16:creationId xmlns:a16="http://schemas.microsoft.com/office/drawing/2014/main" id="{8B6D8D03-0AD4-4368-BD91-138B7CA725B4}"/>
                  </a:ext>
                </a:extLst>
              </p:cNvPr>
              <p:cNvSpPr>
                <a:spLocks/>
              </p:cNvSpPr>
              <p:nvPr/>
            </p:nvSpPr>
            <p:spPr bwMode="auto">
              <a:xfrm>
                <a:off x="5547683" y="3152690"/>
                <a:ext cx="463037" cy="355513"/>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1" name="Freeform 351">
                <a:extLst>
                  <a:ext uri="{FF2B5EF4-FFF2-40B4-BE49-F238E27FC236}">
                    <a16:creationId xmlns:a16="http://schemas.microsoft.com/office/drawing/2014/main" id="{7E7C3001-9489-4E06-8804-2F6A3F6444F4}"/>
                  </a:ext>
                </a:extLst>
              </p:cNvPr>
              <p:cNvSpPr>
                <a:spLocks/>
              </p:cNvSpPr>
              <p:nvPr/>
            </p:nvSpPr>
            <p:spPr bwMode="auto">
              <a:xfrm>
                <a:off x="5620186" y="3441453"/>
                <a:ext cx="355929" cy="290214"/>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2" name="Freeform 352">
                <a:extLst>
                  <a:ext uri="{FF2B5EF4-FFF2-40B4-BE49-F238E27FC236}">
                    <a16:creationId xmlns:a16="http://schemas.microsoft.com/office/drawing/2014/main" id="{CAA3292F-7CF7-404E-AF3B-4CC53D9AE37F}"/>
                  </a:ext>
                </a:extLst>
              </p:cNvPr>
              <p:cNvSpPr>
                <a:spLocks/>
              </p:cNvSpPr>
              <p:nvPr/>
            </p:nvSpPr>
            <p:spPr bwMode="auto">
              <a:xfrm>
                <a:off x="2902936" y="3406627"/>
                <a:ext cx="141712" cy="130597"/>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3" name="Freeform 353">
                <a:extLst>
                  <a:ext uri="{FF2B5EF4-FFF2-40B4-BE49-F238E27FC236}">
                    <a16:creationId xmlns:a16="http://schemas.microsoft.com/office/drawing/2014/main" id="{63A98D6B-150A-43DF-BC81-01C138EBD331}"/>
                  </a:ext>
                </a:extLst>
              </p:cNvPr>
              <p:cNvSpPr>
                <a:spLocks/>
              </p:cNvSpPr>
              <p:nvPr/>
            </p:nvSpPr>
            <p:spPr bwMode="auto">
              <a:xfrm>
                <a:off x="5625129" y="2257380"/>
                <a:ext cx="95574" cy="78358"/>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4" name="Freeform 354">
                <a:extLst>
                  <a:ext uri="{FF2B5EF4-FFF2-40B4-BE49-F238E27FC236}">
                    <a16:creationId xmlns:a16="http://schemas.microsoft.com/office/drawing/2014/main" id="{540FE537-C360-42CC-A6CA-E7FCC1017B16}"/>
                  </a:ext>
                </a:extLst>
              </p:cNvPr>
              <p:cNvSpPr>
                <a:spLocks/>
              </p:cNvSpPr>
              <p:nvPr/>
            </p:nvSpPr>
            <p:spPr bwMode="auto">
              <a:xfrm>
                <a:off x="5656438" y="1775624"/>
                <a:ext cx="560258" cy="349708"/>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5" name="Freeform 355">
                <a:extLst>
                  <a:ext uri="{FF2B5EF4-FFF2-40B4-BE49-F238E27FC236}">
                    <a16:creationId xmlns:a16="http://schemas.microsoft.com/office/drawing/2014/main" id="{57191372-1FB4-4C76-8114-4E8A9B64F480}"/>
                  </a:ext>
                </a:extLst>
              </p:cNvPr>
              <p:cNvSpPr>
                <a:spLocks/>
              </p:cNvSpPr>
              <p:nvPr/>
            </p:nvSpPr>
            <p:spPr bwMode="auto">
              <a:xfrm>
                <a:off x="5941510" y="1610202"/>
                <a:ext cx="79095" cy="21766"/>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6" name="Freeform 356">
                <a:extLst>
                  <a:ext uri="{FF2B5EF4-FFF2-40B4-BE49-F238E27FC236}">
                    <a16:creationId xmlns:a16="http://schemas.microsoft.com/office/drawing/2014/main" id="{B3D097A6-BE89-4B14-8807-E13357A4A513}"/>
                  </a:ext>
                </a:extLst>
              </p:cNvPr>
              <p:cNvSpPr>
                <a:spLocks/>
              </p:cNvSpPr>
              <p:nvPr/>
            </p:nvSpPr>
            <p:spPr bwMode="auto">
              <a:xfrm>
                <a:off x="5737180" y="1578279"/>
                <a:ext cx="214217" cy="68201"/>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7" name="Freeform 357">
                <a:extLst>
                  <a:ext uri="{FF2B5EF4-FFF2-40B4-BE49-F238E27FC236}">
                    <a16:creationId xmlns:a16="http://schemas.microsoft.com/office/drawing/2014/main" id="{1C93CD86-35DA-4BB4-89B2-EF9F87559085}"/>
                  </a:ext>
                </a:extLst>
              </p:cNvPr>
              <p:cNvSpPr>
                <a:spLocks/>
              </p:cNvSpPr>
              <p:nvPr/>
            </p:nvSpPr>
            <p:spPr bwMode="auto">
              <a:xfrm>
                <a:off x="5864063" y="1566670"/>
                <a:ext cx="191146" cy="24669"/>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8" name="Freeform 358">
                <a:extLst>
                  <a:ext uri="{FF2B5EF4-FFF2-40B4-BE49-F238E27FC236}">
                    <a16:creationId xmlns:a16="http://schemas.microsoft.com/office/drawing/2014/main" id="{8AE00FA0-D26C-4988-B725-A37981F7572E}"/>
                  </a:ext>
                </a:extLst>
              </p:cNvPr>
              <p:cNvSpPr>
                <a:spLocks/>
              </p:cNvSpPr>
              <p:nvPr/>
            </p:nvSpPr>
            <p:spPr bwMode="auto">
              <a:xfrm>
                <a:off x="7871104" y="2943736"/>
                <a:ext cx="250468" cy="120439"/>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59" name="Freeform 359">
                <a:extLst>
                  <a:ext uri="{FF2B5EF4-FFF2-40B4-BE49-F238E27FC236}">
                    <a16:creationId xmlns:a16="http://schemas.microsoft.com/office/drawing/2014/main" id="{96D74D0A-7094-4ADF-8D42-7E282BD96FD1}"/>
                  </a:ext>
                </a:extLst>
              </p:cNvPr>
              <p:cNvSpPr>
                <a:spLocks noEditPoints="1"/>
              </p:cNvSpPr>
              <p:nvPr/>
            </p:nvSpPr>
            <p:spPr bwMode="auto">
              <a:xfrm>
                <a:off x="10033040" y="4898328"/>
                <a:ext cx="537188" cy="364219"/>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0" name="Freeform 360">
                <a:extLst>
                  <a:ext uri="{FF2B5EF4-FFF2-40B4-BE49-F238E27FC236}">
                    <a16:creationId xmlns:a16="http://schemas.microsoft.com/office/drawing/2014/main" id="{9E6689FA-F0C1-4D0B-A83B-D7906B9E2CE5}"/>
                  </a:ext>
                </a:extLst>
              </p:cNvPr>
              <p:cNvSpPr>
                <a:spLocks/>
              </p:cNvSpPr>
              <p:nvPr/>
            </p:nvSpPr>
            <p:spPr bwMode="auto">
              <a:xfrm>
                <a:off x="7088390" y="3109157"/>
                <a:ext cx="220807" cy="249584"/>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1" name="Freeform 361">
                <a:extLst>
                  <a:ext uri="{FF2B5EF4-FFF2-40B4-BE49-F238E27FC236}">
                    <a16:creationId xmlns:a16="http://schemas.microsoft.com/office/drawing/2014/main" id="{1FA06ACC-9E7A-4B75-9811-FE7F2C8F7DC1}"/>
                  </a:ext>
                </a:extLst>
              </p:cNvPr>
              <p:cNvSpPr>
                <a:spLocks/>
              </p:cNvSpPr>
              <p:nvPr/>
            </p:nvSpPr>
            <p:spPr bwMode="auto">
              <a:xfrm>
                <a:off x="7305902" y="2742037"/>
                <a:ext cx="446559" cy="403398"/>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2" name="Freeform 362">
                <a:extLst>
                  <a:ext uri="{FF2B5EF4-FFF2-40B4-BE49-F238E27FC236}">
                    <a16:creationId xmlns:a16="http://schemas.microsoft.com/office/drawing/2014/main" id="{3B0B3105-20BB-4C8A-AF8A-0E1219503DC4}"/>
                  </a:ext>
                </a:extLst>
              </p:cNvPr>
              <p:cNvSpPr>
                <a:spLocks/>
              </p:cNvSpPr>
              <p:nvPr/>
            </p:nvSpPr>
            <p:spPr bwMode="auto">
              <a:xfrm>
                <a:off x="3033114" y="3570599"/>
                <a:ext cx="173022" cy="71103"/>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3" name="Freeform 363">
                <a:extLst>
                  <a:ext uri="{FF2B5EF4-FFF2-40B4-BE49-F238E27FC236}">
                    <a16:creationId xmlns:a16="http://schemas.microsoft.com/office/drawing/2014/main" id="{ED2AF46F-670D-498F-A440-A19E7F244402}"/>
                  </a:ext>
                </a:extLst>
              </p:cNvPr>
              <p:cNvSpPr>
                <a:spLocks/>
              </p:cNvSpPr>
              <p:nvPr/>
            </p:nvSpPr>
            <p:spPr bwMode="auto">
              <a:xfrm>
                <a:off x="3075957" y="3862264"/>
                <a:ext cx="398772" cy="551407"/>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4" name="Freeform 364">
                <a:extLst>
                  <a:ext uri="{FF2B5EF4-FFF2-40B4-BE49-F238E27FC236}">
                    <a16:creationId xmlns:a16="http://schemas.microsoft.com/office/drawing/2014/main" id="{12A684A0-B2DB-40C8-866E-40799133C3C0}"/>
                  </a:ext>
                </a:extLst>
              </p:cNvPr>
              <p:cNvSpPr>
                <a:spLocks noEditPoints="1"/>
              </p:cNvSpPr>
              <p:nvPr/>
            </p:nvSpPr>
            <p:spPr bwMode="auto">
              <a:xfrm>
                <a:off x="9075657" y="3302150"/>
                <a:ext cx="285073" cy="388887"/>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5" name="Freeform 365">
                <a:extLst>
                  <a:ext uri="{FF2B5EF4-FFF2-40B4-BE49-F238E27FC236}">
                    <a16:creationId xmlns:a16="http://schemas.microsoft.com/office/drawing/2014/main" id="{BC0DC62E-EE9D-4BC1-8ECC-2DE2C040DFCE}"/>
                  </a:ext>
                </a:extLst>
              </p:cNvPr>
              <p:cNvSpPr>
                <a:spLocks/>
              </p:cNvSpPr>
              <p:nvPr/>
            </p:nvSpPr>
            <p:spPr bwMode="auto">
              <a:xfrm>
                <a:off x="10211004" y="4011725"/>
                <a:ext cx="42844" cy="56592"/>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6" name="Freeform 366">
                <a:extLst>
                  <a:ext uri="{FF2B5EF4-FFF2-40B4-BE49-F238E27FC236}">
                    <a16:creationId xmlns:a16="http://schemas.microsoft.com/office/drawing/2014/main" id="{2D166E63-4168-44AC-81D8-DE76E797FDC8}"/>
                  </a:ext>
                </a:extLst>
              </p:cNvPr>
              <p:cNvSpPr>
                <a:spLocks/>
              </p:cNvSpPr>
              <p:nvPr/>
            </p:nvSpPr>
            <p:spPr bwMode="auto">
              <a:xfrm>
                <a:off x="10023153" y="3985605"/>
                <a:ext cx="123586" cy="65299"/>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7" name="Freeform 367">
                <a:extLst>
                  <a:ext uri="{FF2B5EF4-FFF2-40B4-BE49-F238E27FC236}">
                    <a16:creationId xmlns:a16="http://schemas.microsoft.com/office/drawing/2014/main" id="{B4AE8B3A-CB61-454B-B770-A54F973D2FE2}"/>
                  </a:ext>
                </a:extLst>
              </p:cNvPr>
              <p:cNvSpPr>
                <a:spLocks/>
              </p:cNvSpPr>
              <p:nvPr/>
            </p:nvSpPr>
            <p:spPr bwMode="auto">
              <a:xfrm>
                <a:off x="9794106" y="3937719"/>
                <a:ext cx="290016" cy="243780"/>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8" name="Freeform 368">
                <a:extLst>
                  <a:ext uri="{FF2B5EF4-FFF2-40B4-BE49-F238E27FC236}">
                    <a16:creationId xmlns:a16="http://schemas.microsoft.com/office/drawing/2014/main" id="{360C347D-C56B-4CC9-9A14-72F49D34110D}"/>
                  </a:ext>
                </a:extLst>
              </p:cNvPr>
              <p:cNvSpPr>
                <a:spLocks/>
              </p:cNvSpPr>
              <p:nvPr/>
            </p:nvSpPr>
            <p:spPr bwMode="auto">
              <a:xfrm>
                <a:off x="10098952" y="3934817"/>
                <a:ext cx="72504" cy="68201"/>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69" name="Freeform 369">
                <a:extLst>
                  <a:ext uri="{FF2B5EF4-FFF2-40B4-BE49-F238E27FC236}">
                    <a16:creationId xmlns:a16="http://schemas.microsoft.com/office/drawing/2014/main" id="{C8193982-7AC4-4285-AB49-78599990493C}"/>
                  </a:ext>
                </a:extLst>
              </p:cNvPr>
              <p:cNvSpPr>
                <a:spLocks/>
              </p:cNvSpPr>
              <p:nvPr/>
            </p:nvSpPr>
            <p:spPr bwMode="auto">
              <a:xfrm>
                <a:off x="5900315" y="2218200"/>
                <a:ext cx="266947" cy="169775"/>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0" name="Freeform 370">
                <a:extLst>
                  <a:ext uri="{FF2B5EF4-FFF2-40B4-BE49-F238E27FC236}">
                    <a16:creationId xmlns:a16="http://schemas.microsoft.com/office/drawing/2014/main" id="{F1D81E66-1650-4107-93E4-1A20F1567974}"/>
                  </a:ext>
                </a:extLst>
              </p:cNvPr>
              <p:cNvSpPr>
                <a:spLocks/>
              </p:cNvSpPr>
              <p:nvPr/>
            </p:nvSpPr>
            <p:spPr bwMode="auto">
              <a:xfrm>
                <a:off x="3532402" y="3302150"/>
                <a:ext cx="49434" cy="15962"/>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1" name="Freeform 371">
                <a:extLst>
                  <a:ext uri="{FF2B5EF4-FFF2-40B4-BE49-F238E27FC236}">
                    <a16:creationId xmlns:a16="http://schemas.microsoft.com/office/drawing/2014/main" id="{A636BB81-75EA-436D-B5DC-E57B57AAD943}"/>
                  </a:ext>
                </a:extLst>
              </p:cNvPr>
              <p:cNvSpPr>
                <a:spLocks/>
              </p:cNvSpPr>
              <p:nvPr/>
            </p:nvSpPr>
            <p:spPr bwMode="auto">
              <a:xfrm>
                <a:off x="9004802" y="2566457"/>
                <a:ext cx="140065" cy="159618"/>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2" name="Freeform 372">
                <a:extLst>
                  <a:ext uri="{FF2B5EF4-FFF2-40B4-BE49-F238E27FC236}">
                    <a16:creationId xmlns:a16="http://schemas.microsoft.com/office/drawing/2014/main" id="{0BFE91A3-3754-402C-8AF6-34A1718C4752}"/>
                  </a:ext>
                </a:extLst>
              </p:cNvPr>
              <p:cNvSpPr>
                <a:spLocks/>
              </p:cNvSpPr>
              <p:nvPr/>
            </p:nvSpPr>
            <p:spPr bwMode="auto">
              <a:xfrm>
                <a:off x="5270849" y="2586772"/>
                <a:ext cx="90631" cy="163971"/>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3" name="Freeform 373">
                <a:extLst>
                  <a:ext uri="{FF2B5EF4-FFF2-40B4-BE49-F238E27FC236}">
                    <a16:creationId xmlns:a16="http://schemas.microsoft.com/office/drawing/2014/main" id="{EB6F05BA-5D80-4A58-BCBD-B1974C422D63}"/>
                  </a:ext>
                </a:extLst>
              </p:cNvPr>
              <p:cNvSpPr>
                <a:spLocks/>
              </p:cNvSpPr>
              <p:nvPr/>
            </p:nvSpPr>
            <p:spPr bwMode="auto">
              <a:xfrm>
                <a:off x="3682353" y="4442692"/>
                <a:ext cx="257059" cy="248134"/>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4" name="Freeform 374">
                <a:extLst>
                  <a:ext uri="{FF2B5EF4-FFF2-40B4-BE49-F238E27FC236}">
                    <a16:creationId xmlns:a16="http://schemas.microsoft.com/office/drawing/2014/main" id="{8A8CDA3A-7E2E-4A08-BA25-387D9EEB917E}"/>
                  </a:ext>
                </a:extLst>
              </p:cNvPr>
              <p:cNvSpPr>
                <a:spLocks/>
              </p:cNvSpPr>
              <p:nvPr/>
            </p:nvSpPr>
            <p:spPr bwMode="auto">
              <a:xfrm>
                <a:off x="6546259" y="2879889"/>
                <a:ext cx="18126" cy="34826"/>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5" name="Freeform 375">
                <a:extLst>
                  <a:ext uri="{FF2B5EF4-FFF2-40B4-BE49-F238E27FC236}">
                    <a16:creationId xmlns:a16="http://schemas.microsoft.com/office/drawing/2014/main" id="{57B63F40-B867-4A7F-8041-B3A92044EFED}"/>
                  </a:ext>
                </a:extLst>
              </p:cNvPr>
              <p:cNvSpPr>
                <a:spLocks/>
              </p:cNvSpPr>
              <p:nvPr/>
            </p:nvSpPr>
            <p:spPr bwMode="auto">
              <a:xfrm>
                <a:off x="7029069" y="3072881"/>
                <a:ext cx="28014" cy="46434"/>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6" name="Freeform 376">
                <a:extLst>
                  <a:ext uri="{FF2B5EF4-FFF2-40B4-BE49-F238E27FC236}">
                    <a16:creationId xmlns:a16="http://schemas.microsoft.com/office/drawing/2014/main" id="{EF1BCBE3-08FC-42D6-B5A9-BAEFF75A59CB}"/>
                  </a:ext>
                </a:extLst>
              </p:cNvPr>
              <p:cNvSpPr>
                <a:spLocks/>
              </p:cNvSpPr>
              <p:nvPr/>
            </p:nvSpPr>
            <p:spPr bwMode="auto">
              <a:xfrm>
                <a:off x="6083222" y="2411193"/>
                <a:ext cx="260355" cy="134950"/>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7" name="Freeform 377">
                <a:extLst>
                  <a:ext uri="{FF2B5EF4-FFF2-40B4-BE49-F238E27FC236}">
                    <a16:creationId xmlns:a16="http://schemas.microsoft.com/office/drawing/2014/main" id="{907F510E-09A7-4640-AF44-2441590F3F6E}"/>
                  </a:ext>
                </a:extLst>
              </p:cNvPr>
              <p:cNvSpPr>
                <a:spLocks/>
              </p:cNvSpPr>
              <p:nvPr/>
            </p:nvSpPr>
            <p:spPr bwMode="auto">
              <a:xfrm>
                <a:off x="9162992" y="2231260"/>
                <a:ext cx="247172" cy="246682"/>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8" name="Freeform 378">
                <a:extLst>
                  <a:ext uri="{FF2B5EF4-FFF2-40B4-BE49-F238E27FC236}">
                    <a16:creationId xmlns:a16="http://schemas.microsoft.com/office/drawing/2014/main" id="{BCDF20A7-CF27-42DF-8AF6-980D42D1263B}"/>
                  </a:ext>
                </a:extLst>
              </p:cNvPr>
              <p:cNvSpPr>
                <a:spLocks/>
              </p:cNvSpPr>
              <p:nvPr/>
            </p:nvSpPr>
            <p:spPr bwMode="auto">
              <a:xfrm>
                <a:off x="6038732" y="2208044"/>
                <a:ext cx="79095" cy="24669"/>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9" name="Freeform 379">
                <a:extLst>
                  <a:ext uri="{FF2B5EF4-FFF2-40B4-BE49-F238E27FC236}">
                    <a16:creationId xmlns:a16="http://schemas.microsoft.com/office/drawing/2014/main" id="{96F65CB4-A505-4866-818A-0B132425F743}"/>
                  </a:ext>
                </a:extLst>
              </p:cNvPr>
              <p:cNvSpPr>
                <a:spLocks/>
              </p:cNvSpPr>
              <p:nvPr/>
            </p:nvSpPr>
            <p:spPr bwMode="auto">
              <a:xfrm>
                <a:off x="8442896" y="1711777"/>
                <a:ext cx="84039" cy="15962"/>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0" name="Freeform 380">
                <a:extLst>
                  <a:ext uri="{FF2B5EF4-FFF2-40B4-BE49-F238E27FC236}">
                    <a16:creationId xmlns:a16="http://schemas.microsoft.com/office/drawing/2014/main" id="{0F372A9B-D3A0-4AA7-86F7-B9BCECC34929}"/>
                  </a:ext>
                </a:extLst>
              </p:cNvPr>
              <p:cNvSpPr>
                <a:spLocks/>
              </p:cNvSpPr>
              <p:nvPr/>
            </p:nvSpPr>
            <p:spPr bwMode="auto">
              <a:xfrm>
                <a:off x="8489035" y="1674049"/>
                <a:ext cx="105460" cy="18864"/>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1" name="Freeform 381">
                <a:extLst>
                  <a:ext uri="{FF2B5EF4-FFF2-40B4-BE49-F238E27FC236}">
                    <a16:creationId xmlns:a16="http://schemas.microsoft.com/office/drawing/2014/main" id="{C39BF019-6DE6-4585-A492-BADDC1468489}"/>
                  </a:ext>
                </a:extLst>
              </p:cNvPr>
              <p:cNvSpPr>
                <a:spLocks/>
              </p:cNvSpPr>
              <p:nvPr/>
            </p:nvSpPr>
            <p:spPr bwMode="auto">
              <a:xfrm>
                <a:off x="8292945" y="1659539"/>
                <a:ext cx="182908" cy="34826"/>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2" name="Freeform 382">
                <a:extLst>
                  <a:ext uri="{FF2B5EF4-FFF2-40B4-BE49-F238E27FC236}">
                    <a16:creationId xmlns:a16="http://schemas.microsoft.com/office/drawing/2014/main" id="{3BAC0ECC-36D4-45EE-BA63-2A513C365F84}"/>
                  </a:ext>
                </a:extLst>
              </p:cNvPr>
              <p:cNvSpPr>
                <a:spLocks/>
              </p:cNvSpPr>
              <p:nvPr/>
            </p:nvSpPr>
            <p:spPr bwMode="auto">
              <a:xfrm>
                <a:off x="6627002" y="1642126"/>
                <a:ext cx="278482" cy="146559"/>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3" name="Freeform 383">
                <a:extLst>
                  <a:ext uri="{FF2B5EF4-FFF2-40B4-BE49-F238E27FC236}">
                    <a16:creationId xmlns:a16="http://schemas.microsoft.com/office/drawing/2014/main" id="{977DE4EE-517A-4741-A50C-77B6E733B1E1}"/>
                  </a:ext>
                </a:extLst>
              </p:cNvPr>
              <p:cNvSpPr>
                <a:spLocks/>
              </p:cNvSpPr>
              <p:nvPr/>
            </p:nvSpPr>
            <p:spPr bwMode="auto">
              <a:xfrm>
                <a:off x="7470684" y="1591338"/>
                <a:ext cx="102164" cy="30473"/>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4" name="Freeform 384">
                <a:extLst>
                  <a:ext uri="{FF2B5EF4-FFF2-40B4-BE49-F238E27FC236}">
                    <a16:creationId xmlns:a16="http://schemas.microsoft.com/office/drawing/2014/main" id="{6577CCF6-A88B-4B15-A249-D93229B87E35}"/>
                  </a:ext>
                </a:extLst>
              </p:cNvPr>
              <p:cNvSpPr>
                <a:spLocks/>
              </p:cNvSpPr>
              <p:nvPr/>
            </p:nvSpPr>
            <p:spPr bwMode="auto">
              <a:xfrm>
                <a:off x="6376534" y="1560866"/>
                <a:ext cx="123586" cy="17413"/>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5" name="Freeform 385">
                <a:extLst>
                  <a:ext uri="{FF2B5EF4-FFF2-40B4-BE49-F238E27FC236}">
                    <a16:creationId xmlns:a16="http://schemas.microsoft.com/office/drawing/2014/main" id="{234267D9-2EF4-4B51-9E06-C4402CF38A21}"/>
                  </a:ext>
                </a:extLst>
              </p:cNvPr>
              <p:cNvSpPr>
                <a:spLocks/>
              </p:cNvSpPr>
              <p:nvPr/>
            </p:nvSpPr>
            <p:spPr bwMode="auto">
              <a:xfrm>
                <a:off x="7249877" y="1555062"/>
                <a:ext cx="205978" cy="49336"/>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6" name="Freeform 386">
                <a:extLst>
                  <a:ext uri="{FF2B5EF4-FFF2-40B4-BE49-F238E27FC236}">
                    <a16:creationId xmlns:a16="http://schemas.microsoft.com/office/drawing/2014/main" id="{289F7245-982A-4782-A216-AEFC2ECD30AC}"/>
                  </a:ext>
                </a:extLst>
              </p:cNvPr>
              <p:cNvSpPr>
                <a:spLocks/>
              </p:cNvSpPr>
              <p:nvPr/>
            </p:nvSpPr>
            <p:spPr bwMode="auto">
              <a:xfrm>
                <a:off x="6417729" y="3894187"/>
                <a:ext cx="54379" cy="53690"/>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7" name="Freeform 387">
                <a:extLst>
                  <a:ext uri="{FF2B5EF4-FFF2-40B4-BE49-F238E27FC236}">
                    <a16:creationId xmlns:a16="http://schemas.microsoft.com/office/drawing/2014/main" id="{CD210E45-7E0B-4B00-8649-007551335EC9}"/>
                  </a:ext>
                </a:extLst>
              </p:cNvPr>
              <p:cNvSpPr>
                <a:spLocks/>
              </p:cNvSpPr>
              <p:nvPr/>
            </p:nvSpPr>
            <p:spPr bwMode="auto">
              <a:xfrm>
                <a:off x="5031915" y="3026447"/>
                <a:ext cx="253764" cy="200248"/>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8" name="Freeform 388">
                <a:extLst>
                  <a:ext uri="{FF2B5EF4-FFF2-40B4-BE49-F238E27FC236}">
                    <a16:creationId xmlns:a16="http://schemas.microsoft.com/office/drawing/2014/main" id="{CD016834-6EA2-4C04-BE10-E23A7E001AEB}"/>
                  </a:ext>
                </a:extLst>
              </p:cNvPr>
              <p:cNvSpPr>
                <a:spLocks/>
              </p:cNvSpPr>
              <p:nvPr/>
            </p:nvSpPr>
            <p:spPr bwMode="auto">
              <a:xfrm>
                <a:off x="6549555" y="2891497"/>
                <a:ext cx="637706" cy="475951"/>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89" name="Freeform 389">
                <a:extLst>
                  <a:ext uri="{FF2B5EF4-FFF2-40B4-BE49-F238E27FC236}">
                    <a16:creationId xmlns:a16="http://schemas.microsoft.com/office/drawing/2014/main" id="{ABFE5558-AA4D-4726-ABF2-8F8EA36D0FB6}"/>
                  </a:ext>
                </a:extLst>
              </p:cNvPr>
              <p:cNvSpPr>
                <a:spLocks/>
              </p:cNvSpPr>
              <p:nvPr/>
            </p:nvSpPr>
            <p:spPr bwMode="auto">
              <a:xfrm>
                <a:off x="6198569" y="3196222"/>
                <a:ext cx="486107" cy="403398"/>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0" name="Freeform 390">
                <a:extLst>
                  <a:ext uri="{FF2B5EF4-FFF2-40B4-BE49-F238E27FC236}">
                    <a16:creationId xmlns:a16="http://schemas.microsoft.com/office/drawing/2014/main" id="{7D927AD2-DFA4-48AE-B89A-1B067D78FED2}"/>
                  </a:ext>
                </a:extLst>
              </p:cNvPr>
              <p:cNvSpPr>
                <a:spLocks/>
              </p:cNvSpPr>
              <p:nvPr/>
            </p:nvSpPr>
            <p:spPr bwMode="auto">
              <a:xfrm>
                <a:off x="6259539" y="3490789"/>
                <a:ext cx="346042" cy="264095"/>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1" name="Freeform 391">
                <a:extLst>
                  <a:ext uri="{FF2B5EF4-FFF2-40B4-BE49-F238E27FC236}">
                    <a16:creationId xmlns:a16="http://schemas.microsoft.com/office/drawing/2014/main" id="{EC967689-5DE5-4E1C-8645-9CE2E620A00F}"/>
                  </a:ext>
                </a:extLst>
              </p:cNvPr>
              <p:cNvSpPr>
                <a:spLocks/>
              </p:cNvSpPr>
              <p:nvPr/>
            </p:nvSpPr>
            <p:spPr bwMode="auto">
              <a:xfrm>
                <a:off x="5008846" y="3360193"/>
                <a:ext cx="184556" cy="127694"/>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2" name="Freeform 392">
                <a:extLst>
                  <a:ext uri="{FF2B5EF4-FFF2-40B4-BE49-F238E27FC236}">
                    <a16:creationId xmlns:a16="http://schemas.microsoft.com/office/drawing/2014/main" id="{03CFF2E5-3FA8-4774-BEEC-57C4B418BA4C}"/>
                  </a:ext>
                </a:extLst>
              </p:cNvPr>
              <p:cNvSpPr>
                <a:spLocks/>
              </p:cNvSpPr>
              <p:nvPr/>
            </p:nvSpPr>
            <p:spPr bwMode="auto">
              <a:xfrm>
                <a:off x="10400502" y="4168440"/>
                <a:ext cx="29661" cy="17413"/>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3" name="Freeform 393">
                <a:extLst>
                  <a:ext uri="{FF2B5EF4-FFF2-40B4-BE49-F238E27FC236}">
                    <a16:creationId xmlns:a16="http://schemas.microsoft.com/office/drawing/2014/main" id="{2FA55164-F497-4E81-9AB3-F6F996E45510}"/>
                  </a:ext>
                </a:extLst>
              </p:cNvPr>
              <p:cNvSpPr>
                <a:spLocks/>
              </p:cNvSpPr>
              <p:nvPr/>
            </p:nvSpPr>
            <p:spPr bwMode="auto">
              <a:xfrm>
                <a:off x="10352717" y="4139418"/>
                <a:ext cx="36252" cy="18864"/>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4" name="Freeform 394">
                <a:extLst>
                  <a:ext uri="{FF2B5EF4-FFF2-40B4-BE49-F238E27FC236}">
                    <a16:creationId xmlns:a16="http://schemas.microsoft.com/office/drawing/2014/main" id="{CA7ECBBD-CD01-4F77-B3A6-955E73C8FF5F}"/>
                  </a:ext>
                </a:extLst>
              </p:cNvPr>
              <p:cNvSpPr>
                <a:spLocks/>
              </p:cNvSpPr>
              <p:nvPr/>
            </p:nvSpPr>
            <p:spPr bwMode="auto">
              <a:xfrm>
                <a:off x="10385672" y="4110397"/>
                <a:ext cx="28014" cy="44984"/>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5" name="Freeform 395">
                <a:extLst>
                  <a:ext uri="{FF2B5EF4-FFF2-40B4-BE49-F238E27FC236}">
                    <a16:creationId xmlns:a16="http://schemas.microsoft.com/office/drawing/2014/main" id="{9C920B39-9D8A-4CB5-8797-023F68ABA7DE}"/>
                  </a:ext>
                </a:extLst>
              </p:cNvPr>
              <p:cNvSpPr>
                <a:spLocks/>
              </p:cNvSpPr>
              <p:nvPr/>
            </p:nvSpPr>
            <p:spPr bwMode="auto">
              <a:xfrm>
                <a:off x="10318111" y="4081376"/>
                <a:ext cx="47787" cy="36277"/>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6" name="Freeform 396">
                <a:extLst>
                  <a:ext uri="{FF2B5EF4-FFF2-40B4-BE49-F238E27FC236}">
                    <a16:creationId xmlns:a16="http://schemas.microsoft.com/office/drawing/2014/main" id="{B0FAA814-3C74-47BA-9B86-DE49984B05BA}"/>
                  </a:ext>
                </a:extLst>
              </p:cNvPr>
              <p:cNvSpPr>
                <a:spLocks/>
              </p:cNvSpPr>
              <p:nvPr/>
            </p:nvSpPr>
            <p:spPr bwMode="auto">
              <a:xfrm>
                <a:off x="10267030" y="4058159"/>
                <a:ext cx="29661" cy="24669"/>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7" name="Freeform 397">
                <a:extLst>
                  <a:ext uri="{FF2B5EF4-FFF2-40B4-BE49-F238E27FC236}">
                    <a16:creationId xmlns:a16="http://schemas.microsoft.com/office/drawing/2014/main" id="{ABC0EC53-BE4E-434F-946B-A9F465EC74D1}"/>
                  </a:ext>
                </a:extLst>
              </p:cNvPr>
              <p:cNvSpPr>
                <a:spLocks/>
              </p:cNvSpPr>
              <p:nvPr/>
            </p:nvSpPr>
            <p:spPr bwMode="auto">
              <a:xfrm>
                <a:off x="5139024" y="3557539"/>
                <a:ext cx="90631" cy="98673"/>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8" name="Freeform 398">
                <a:extLst>
                  <a:ext uri="{FF2B5EF4-FFF2-40B4-BE49-F238E27FC236}">
                    <a16:creationId xmlns:a16="http://schemas.microsoft.com/office/drawing/2014/main" id="{4D9109B5-11A9-4CE6-A0F1-324EDF514258}"/>
                  </a:ext>
                </a:extLst>
              </p:cNvPr>
              <p:cNvSpPr>
                <a:spLocks/>
              </p:cNvSpPr>
              <p:nvPr/>
            </p:nvSpPr>
            <p:spPr bwMode="auto">
              <a:xfrm>
                <a:off x="2832080" y="3425491"/>
                <a:ext cx="72504" cy="37728"/>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99" name="Freeform 399">
                <a:extLst>
                  <a:ext uri="{FF2B5EF4-FFF2-40B4-BE49-F238E27FC236}">
                    <a16:creationId xmlns:a16="http://schemas.microsoft.com/office/drawing/2014/main" id="{43079103-739C-4283-88DA-1A06250DBC97}"/>
                  </a:ext>
                </a:extLst>
              </p:cNvPr>
              <p:cNvSpPr>
                <a:spLocks/>
              </p:cNvSpPr>
              <p:nvPr/>
            </p:nvSpPr>
            <p:spPr bwMode="auto">
              <a:xfrm>
                <a:off x="6821444" y="3514007"/>
                <a:ext cx="192795" cy="104477"/>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0" name="Freeform 400">
                <a:extLst>
                  <a:ext uri="{FF2B5EF4-FFF2-40B4-BE49-F238E27FC236}">
                    <a16:creationId xmlns:a16="http://schemas.microsoft.com/office/drawing/2014/main" id="{FE30D7A7-641A-4098-A2D3-3A71BDC9869E}"/>
                  </a:ext>
                </a:extLst>
              </p:cNvPr>
              <p:cNvSpPr>
                <a:spLocks/>
              </p:cNvSpPr>
              <p:nvPr/>
            </p:nvSpPr>
            <p:spPr bwMode="auto">
              <a:xfrm>
                <a:off x="6778601" y="3498045"/>
                <a:ext cx="298255" cy="412104"/>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1" name="Freeform 401">
                <a:extLst>
                  <a:ext uri="{FF2B5EF4-FFF2-40B4-BE49-F238E27FC236}">
                    <a16:creationId xmlns:a16="http://schemas.microsoft.com/office/drawing/2014/main" id="{9D18DECB-A428-4F37-8501-113F31DC8F60}"/>
                  </a:ext>
                </a:extLst>
              </p:cNvPr>
              <p:cNvSpPr>
                <a:spLocks/>
              </p:cNvSpPr>
              <p:nvPr/>
            </p:nvSpPr>
            <p:spPr bwMode="auto">
              <a:xfrm>
                <a:off x="6046971" y="2472138"/>
                <a:ext cx="121939" cy="116086"/>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2" name="Freeform 402">
                <a:extLst>
                  <a:ext uri="{FF2B5EF4-FFF2-40B4-BE49-F238E27FC236}">
                    <a16:creationId xmlns:a16="http://schemas.microsoft.com/office/drawing/2014/main" id="{5824FD7C-0BC6-4CDC-AC37-9B122880C1BD}"/>
                  </a:ext>
                </a:extLst>
              </p:cNvPr>
              <p:cNvSpPr>
                <a:spLocks/>
              </p:cNvSpPr>
              <p:nvPr/>
            </p:nvSpPr>
            <p:spPr bwMode="auto">
              <a:xfrm>
                <a:off x="3782870" y="3677979"/>
                <a:ext cx="123586" cy="127694"/>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3" name="Freeform 403">
                <a:extLst>
                  <a:ext uri="{FF2B5EF4-FFF2-40B4-BE49-F238E27FC236}">
                    <a16:creationId xmlns:a16="http://schemas.microsoft.com/office/drawing/2014/main" id="{39246A2D-F739-4826-8D45-93F5D89B5C55}"/>
                  </a:ext>
                </a:extLst>
              </p:cNvPr>
              <p:cNvSpPr>
                <a:spLocks/>
              </p:cNvSpPr>
              <p:nvPr/>
            </p:nvSpPr>
            <p:spPr bwMode="auto">
              <a:xfrm>
                <a:off x="5987649" y="2372014"/>
                <a:ext cx="148304" cy="52238"/>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4" name="Freeform 404">
                <a:extLst>
                  <a:ext uri="{FF2B5EF4-FFF2-40B4-BE49-F238E27FC236}">
                    <a16:creationId xmlns:a16="http://schemas.microsoft.com/office/drawing/2014/main" id="{BFDC4638-CBE7-418A-8EF9-D61EC9D18DAC}"/>
                  </a:ext>
                </a:extLst>
              </p:cNvPr>
              <p:cNvSpPr>
                <a:spLocks/>
              </p:cNvSpPr>
              <p:nvPr/>
            </p:nvSpPr>
            <p:spPr bwMode="auto">
              <a:xfrm>
                <a:off x="5908553" y="2451823"/>
                <a:ext cx="75799" cy="42082"/>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5" name="Freeform 405">
                <a:extLst>
                  <a:ext uri="{FF2B5EF4-FFF2-40B4-BE49-F238E27FC236}">
                    <a16:creationId xmlns:a16="http://schemas.microsoft.com/office/drawing/2014/main" id="{EF60285C-462F-4282-82F4-D978100011C7}"/>
                  </a:ext>
                </a:extLst>
              </p:cNvPr>
              <p:cNvSpPr>
                <a:spLocks/>
              </p:cNvSpPr>
              <p:nvPr/>
            </p:nvSpPr>
            <p:spPr bwMode="auto">
              <a:xfrm>
                <a:off x="5808038" y="1827863"/>
                <a:ext cx="273537" cy="375828"/>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6" name="Freeform 406">
                <a:extLst>
                  <a:ext uri="{FF2B5EF4-FFF2-40B4-BE49-F238E27FC236}">
                    <a16:creationId xmlns:a16="http://schemas.microsoft.com/office/drawing/2014/main" id="{DDE5C1DF-B5FA-48D4-A40B-AFCABD00F19A}"/>
                  </a:ext>
                </a:extLst>
              </p:cNvPr>
              <p:cNvSpPr>
                <a:spLocks/>
              </p:cNvSpPr>
              <p:nvPr/>
            </p:nvSpPr>
            <p:spPr bwMode="auto">
              <a:xfrm>
                <a:off x="6437504" y="4632783"/>
                <a:ext cx="39548" cy="49336"/>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7" name="Freeform 407">
                <a:extLst>
                  <a:ext uri="{FF2B5EF4-FFF2-40B4-BE49-F238E27FC236}">
                    <a16:creationId xmlns:a16="http://schemas.microsoft.com/office/drawing/2014/main" id="{EAD008EB-1870-40DC-8A27-22A6D1F9053F}"/>
                  </a:ext>
                </a:extLst>
              </p:cNvPr>
              <p:cNvSpPr>
                <a:spLocks/>
              </p:cNvSpPr>
              <p:nvPr/>
            </p:nvSpPr>
            <p:spPr bwMode="auto">
              <a:xfrm>
                <a:off x="6559442" y="2739135"/>
                <a:ext cx="174669" cy="146559"/>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8" name="Freeform 408">
                <a:extLst>
                  <a:ext uri="{FF2B5EF4-FFF2-40B4-BE49-F238E27FC236}">
                    <a16:creationId xmlns:a16="http://schemas.microsoft.com/office/drawing/2014/main" id="{46A530A9-0616-4517-8041-C40A3672D338}"/>
                  </a:ext>
                </a:extLst>
              </p:cNvPr>
              <p:cNvSpPr>
                <a:spLocks/>
              </p:cNvSpPr>
              <p:nvPr/>
            </p:nvSpPr>
            <p:spPr bwMode="auto">
              <a:xfrm>
                <a:off x="5944806" y="3154141"/>
                <a:ext cx="309789" cy="481756"/>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09" name="Freeform 409">
                <a:extLst>
                  <a:ext uri="{FF2B5EF4-FFF2-40B4-BE49-F238E27FC236}">
                    <a16:creationId xmlns:a16="http://schemas.microsoft.com/office/drawing/2014/main" id="{1D0B4953-CADC-4321-B527-64F4A7473E8A}"/>
                  </a:ext>
                </a:extLst>
              </p:cNvPr>
              <p:cNvSpPr>
                <a:spLocks/>
              </p:cNvSpPr>
              <p:nvPr/>
            </p:nvSpPr>
            <p:spPr bwMode="auto">
              <a:xfrm>
                <a:off x="5536147" y="3527067"/>
                <a:ext cx="57674" cy="153813"/>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0" name="Freeform 410">
                <a:extLst>
                  <a:ext uri="{FF2B5EF4-FFF2-40B4-BE49-F238E27FC236}">
                    <a16:creationId xmlns:a16="http://schemas.microsoft.com/office/drawing/2014/main" id="{49E4A82C-72DF-4E04-B418-237A0A72683B}"/>
                  </a:ext>
                </a:extLst>
              </p:cNvPr>
              <p:cNvSpPr>
                <a:spLocks/>
              </p:cNvSpPr>
              <p:nvPr/>
            </p:nvSpPr>
            <p:spPr bwMode="auto">
              <a:xfrm>
                <a:off x="8442896" y="3244108"/>
                <a:ext cx="262004" cy="444028"/>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1" name="Freeform 411">
                <a:extLst>
                  <a:ext uri="{FF2B5EF4-FFF2-40B4-BE49-F238E27FC236}">
                    <a16:creationId xmlns:a16="http://schemas.microsoft.com/office/drawing/2014/main" id="{A07D9ABB-AE84-4996-A105-D26995D53DDD}"/>
                  </a:ext>
                </a:extLst>
              </p:cNvPr>
              <p:cNvSpPr>
                <a:spLocks/>
              </p:cNvSpPr>
              <p:nvPr/>
            </p:nvSpPr>
            <p:spPr bwMode="auto">
              <a:xfrm>
                <a:off x="7427841" y="2625952"/>
                <a:ext cx="227399" cy="127694"/>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2" name="Freeform 412">
                <a:extLst>
                  <a:ext uri="{FF2B5EF4-FFF2-40B4-BE49-F238E27FC236}">
                    <a16:creationId xmlns:a16="http://schemas.microsoft.com/office/drawing/2014/main" id="{33E50EA4-D0E0-459E-A706-8326A827EB8A}"/>
                  </a:ext>
                </a:extLst>
              </p:cNvPr>
              <p:cNvSpPr>
                <a:spLocks/>
              </p:cNvSpPr>
              <p:nvPr/>
            </p:nvSpPr>
            <p:spPr bwMode="auto">
              <a:xfrm>
                <a:off x="6989522" y="2573713"/>
                <a:ext cx="426785" cy="223465"/>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3" name="Freeform 413">
                <a:extLst>
                  <a:ext uri="{FF2B5EF4-FFF2-40B4-BE49-F238E27FC236}">
                    <a16:creationId xmlns:a16="http://schemas.microsoft.com/office/drawing/2014/main" id="{AB620220-64D6-4DB0-824F-90BB6AD01596}"/>
                  </a:ext>
                </a:extLst>
              </p:cNvPr>
              <p:cNvSpPr>
                <a:spLocks/>
              </p:cNvSpPr>
              <p:nvPr/>
            </p:nvSpPr>
            <p:spPr bwMode="auto">
              <a:xfrm>
                <a:off x="9309648" y="4108945"/>
                <a:ext cx="72504" cy="33375"/>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4" name="Freeform 414">
                <a:extLst>
                  <a:ext uri="{FF2B5EF4-FFF2-40B4-BE49-F238E27FC236}">
                    <a16:creationId xmlns:a16="http://schemas.microsoft.com/office/drawing/2014/main" id="{58F0F53E-7C77-4987-883B-7F10741DD75D}"/>
                  </a:ext>
                </a:extLst>
              </p:cNvPr>
              <p:cNvSpPr>
                <a:spLocks/>
              </p:cNvSpPr>
              <p:nvPr/>
            </p:nvSpPr>
            <p:spPr bwMode="auto">
              <a:xfrm>
                <a:off x="3670818" y="3531420"/>
                <a:ext cx="32956" cy="27571"/>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5" name="Freeform 415">
                <a:extLst>
                  <a:ext uri="{FF2B5EF4-FFF2-40B4-BE49-F238E27FC236}">
                    <a16:creationId xmlns:a16="http://schemas.microsoft.com/office/drawing/2014/main" id="{B4032B4B-3A5E-4476-B56B-76163A6FA169}"/>
                  </a:ext>
                </a:extLst>
              </p:cNvPr>
              <p:cNvSpPr>
                <a:spLocks/>
              </p:cNvSpPr>
              <p:nvPr/>
            </p:nvSpPr>
            <p:spPr bwMode="auto">
              <a:xfrm>
                <a:off x="5753659" y="2734781"/>
                <a:ext cx="115347" cy="211857"/>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6" name="Freeform 416">
                <a:extLst>
                  <a:ext uri="{FF2B5EF4-FFF2-40B4-BE49-F238E27FC236}">
                    <a16:creationId xmlns:a16="http://schemas.microsoft.com/office/drawing/2014/main" id="{922EB234-4DEB-4CCC-BADA-F12B71F6BF1E}"/>
                  </a:ext>
                </a:extLst>
              </p:cNvPr>
              <p:cNvSpPr>
                <a:spLocks/>
              </p:cNvSpPr>
              <p:nvPr/>
            </p:nvSpPr>
            <p:spPr bwMode="auto">
              <a:xfrm>
                <a:off x="6269426" y="2594028"/>
                <a:ext cx="533892" cy="187188"/>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7" name="Freeform 417">
                <a:extLst>
                  <a:ext uri="{FF2B5EF4-FFF2-40B4-BE49-F238E27FC236}">
                    <a16:creationId xmlns:a16="http://schemas.microsoft.com/office/drawing/2014/main" id="{53653F56-4894-4341-9F33-EA13E9D35053}"/>
                  </a:ext>
                </a:extLst>
              </p:cNvPr>
              <p:cNvSpPr>
                <a:spLocks/>
              </p:cNvSpPr>
              <p:nvPr/>
            </p:nvSpPr>
            <p:spPr bwMode="auto">
              <a:xfrm>
                <a:off x="6259539" y="2591126"/>
                <a:ext cx="82391" cy="59495"/>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8" name="Freeform 418">
                <a:extLst>
                  <a:ext uri="{FF2B5EF4-FFF2-40B4-BE49-F238E27FC236}">
                    <a16:creationId xmlns:a16="http://schemas.microsoft.com/office/drawing/2014/main" id="{D2C7BF56-5D68-4A16-9AC9-A7A33833ABAA}"/>
                  </a:ext>
                </a:extLst>
              </p:cNvPr>
              <p:cNvSpPr>
                <a:spLocks/>
              </p:cNvSpPr>
              <p:nvPr/>
            </p:nvSpPr>
            <p:spPr bwMode="auto">
              <a:xfrm>
                <a:off x="9085545" y="3097549"/>
                <a:ext cx="41196" cy="100124"/>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9" name="Freeform 419">
                <a:extLst>
                  <a:ext uri="{FF2B5EF4-FFF2-40B4-BE49-F238E27FC236}">
                    <a16:creationId xmlns:a16="http://schemas.microsoft.com/office/drawing/2014/main" id="{9622EE8A-E92F-4ABB-B3F1-A8B34F501E4F}"/>
                  </a:ext>
                </a:extLst>
              </p:cNvPr>
              <p:cNvSpPr>
                <a:spLocks/>
              </p:cNvSpPr>
              <p:nvPr/>
            </p:nvSpPr>
            <p:spPr bwMode="auto">
              <a:xfrm>
                <a:off x="6425968" y="3888383"/>
                <a:ext cx="327916" cy="325040"/>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0" name="Freeform 420">
                <a:extLst>
                  <a:ext uri="{FF2B5EF4-FFF2-40B4-BE49-F238E27FC236}">
                    <a16:creationId xmlns:a16="http://schemas.microsoft.com/office/drawing/2014/main" id="{41641C86-69FF-439D-940B-D507196703D8}"/>
                  </a:ext>
                </a:extLst>
              </p:cNvPr>
              <p:cNvSpPr>
                <a:spLocks/>
              </p:cNvSpPr>
              <p:nvPr/>
            </p:nvSpPr>
            <p:spPr bwMode="auto">
              <a:xfrm>
                <a:off x="6434208" y="3731668"/>
                <a:ext cx="164781" cy="171226"/>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1" name="Freeform 421">
                <a:extLst>
                  <a:ext uri="{FF2B5EF4-FFF2-40B4-BE49-F238E27FC236}">
                    <a16:creationId xmlns:a16="http://schemas.microsoft.com/office/drawing/2014/main" id="{FA06B39A-2B67-481B-95B4-D48C7DA6F5E4}"/>
                  </a:ext>
                </a:extLst>
              </p:cNvPr>
              <p:cNvSpPr>
                <a:spLocks/>
              </p:cNvSpPr>
              <p:nvPr/>
            </p:nvSpPr>
            <p:spPr bwMode="auto">
              <a:xfrm>
                <a:off x="6126066" y="2290754"/>
                <a:ext cx="474572" cy="235073"/>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2" name="Freeform 422">
                <a:extLst>
                  <a:ext uri="{FF2B5EF4-FFF2-40B4-BE49-F238E27FC236}">
                    <a16:creationId xmlns:a16="http://schemas.microsoft.com/office/drawing/2014/main" id="{C3FC746D-700E-4459-A7FE-F8146D69CD4E}"/>
                  </a:ext>
                </a:extLst>
              </p:cNvPr>
              <p:cNvSpPr>
                <a:spLocks/>
              </p:cNvSpPr>
              <p:nvPr/>
            </p:nvSpPr>
            <p:spPr bwMode="auto">
              <a:xfrm>
                <a:off x="3861965" y="4767732"/>
                <a:ext cx="148304" cy="145107"/>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3" name="Freeform 423">
                <a:extLst>
                  <a:ext uri="{FF2B5EF4-FFF2-40B4-BE49-F238E27FC236}">
                    <a16:creationId xmlns:a16="http://schemas.microsoft.com/office/drawing/2014/main" id="{BC0D0580-B4DA-4C1B-84B0-8F365D75B555}"/>
                  </a:ext>
                </a:extLst>
              </p:cNvPr>
              <p:cNvSpPr>
                <a:spLocks/>
              </p:cNvSpPr>
              <p:nvPr/>
            </p:nvSpPr>
            <p:spPr bwMode="auto">
              <a:xfrm>
                <a:off x="1690143" y="2128234"/>
                <a:ext cx="79095" cy="36277"/>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4" name="Freeform 424">
                <a:extLst>
                  <a:ext uri="{FF2B5EF4-FFF2-40B4-BE49-F238E27FC236}">
                    <a16:creationId xmlns:a16="http://schemas.microsoft.com/office/drawing/2014/main" id="{7C3FF631-B018-48C8-A34C-FAAD696721DA}"/>
                  </a:ext>
                </a:extLst>
              </p:cNvPr>
              <p:cNvSpPr>
                <a:spLocks/>
              </p:cNvSpPr>
              <p:nvPr/>
            </p:nvSpPr>
            <p:spPr bwMode="auto">
              <a:xfrm>
                <a:off x="1489109" y="2061485"/>
                <a:ext cx="46139" cy="17413"/>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5" name="Freeform 425">
                <a:extLst>
                  <a:ext uri="{FF2B5EF4-FFF2-40B4-BE49-F238E27FC236}">
                    <a16:creationId xmlns:a16="http://schemas.microsoft.com/office/drawing/2014/main" id="{8805E798-AF7C-4664-B202-1E85C5FD4EC5}"/>
                  </a:ext>
                </a:extLst>
              </p:cNvPr>
              <p:cNvSpPr>
                <a:spLocks/>
              </p:cNvSpPr>
              <p:nvPr/>
            </p:nvSpPr>
            <p:spPr bwMode="auto">
              <a:xfrm>
                <a:off x="1517123" y="1967165"/>
                <a:ext cx="67561" cy="21766"/>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6" name="Freeform 426">
                <a:extLst>
                  <a:ext uri="{FF2B5EF4-FFF2-40B4-BE49-F238E27FC236}">
                    <a16:creationId xmlns:a16="http://schemas.microsoft.com/office/drawing/2014/main" id="{54C1C37C-0CFE-4CFA-9BD7-EAA3EE45BB25}"/>
                  </a:ext>
                </a:extLst>
              </p:cNvPr>
              <p:cNvSpPr>
                <a:spLocks/>
              </p:cNvSpPr>
              <p:nvPr/>
            </p:nvSpPr>
            <p:spPr bwMode="auto">
              <a:xfrm>
                <a:off x="1344101" y="1771270"/>
                <a:ext cx="1123811" cy="459990"/>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7" name="Freeform 427">
                <a:extLst>
                  <a:ext uri="{FF2B5EF4-FFF2-40B4-BE49-F238E27FC236}">
                    <a16:creationId xmlns:a16="http://schemas.microsoft.com/office/drawing/2014/main" id="{E743AEDC-112B-4B71-BF02-3F8D21AECAAF}"/>
                  </a:ext>
                </a:extLst>
              </p:cNvPr>
              <p:cNvSpPr>
                <a:spLocks/>
              </p:cNvSpPr>
              <p:nvPr/>
            </p:nvSpPr>
            <p:spPr bwMode="auto">
              <a:xfrm>
                <a:off x="2070788" y="2376368"/>
                <a:ext cx="1649465" cy="726987"/>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8" name="Freeform 428">
                <a:extLst>
                  <a:ext uri="{FF2B5EF4-FFF2-40B4-BE49-F238E27FC236}">
                    <a16:creationId xmlns:a16="http://schemas.microsoft.com/office/drawing/2014/main" id="{E7202952-FF52-4CF9-ADBF-5401655FC947}"/>
                  </a:ext>
                </a:extLst>
              </p:cNvPr>
              <p:cNvSpPr>
                <a:spLocks/>
              </p:cNvSpPr>
              <p:nvPr/>
            </p:nvSpPr>
            <p:spPr bwMode="auto">
              <a:xfrm>
                <a:off x="7057082" y="2489551"/>
                <a:ext cx="510823" cy="251035"/>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29" name="Freeform 429">
                <a:extLst>
                  <a:ext uri="{FF2B5EF4-FFF2-40B4-BE49-F238E27FC236}">
                    <a16:creationId xmlns:a16="http://schemas.microsoft.com/office/drawing/2014/main" id="{138E946D-5DA5-4BC9-9267-C7B82C73F13D}"/>
                  </a:ext>
                </a:extLst>
              </p:cNvPr>
              <p:cNvSpPr>
                <a:spLocks/>
              </p:cNvSpPr>
              <p:nvPr/>
            </p:nvSpPr>
            <p:spPr bwMode="auto">
              <a:xfrm>
                <a:off x="3326425" y="3493692"/>
                <a:ext cx="408659" cy="343904"/>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0" name="Freeform 430">
                <a:extLst>
                  <a:ext uri="{FF2B5EF4-FFF2-40B4-BE49-F238E27FC236}">
                    <a16:creationId xmlns:a16="http://schemas.microsoft.com/office/drawing/2014/main" id="{A72C7542-5F47-4B86-B22C-F15EBFE9C697}"/>
                  </a:ext>
                </a:extLst>
              </p:cNvPr>
              <p:cNvSpPr>
                <a:spLocks/>
              </p:cNvSpPr>
              <p:nvPr/>
            </p:nvSpPr>
            <p:spPr bwMode="auto">
              <a:xfrm>
                <a:off x="8563187" y="3155592"/>
                <a:ext cx="262004" cy="445479"/>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1" name="Freeform 431">
                <a:extLst>
                  <a:ext uri="{FF2B5EF4-FFF2-40B4-BE49-F238E27FC236}">
                    <a16:creationId xmlns:a16="http://schemas.microsoft.com/office/drawing/2014/main" id="{025E7E2D-47EC-4131-9D17-FBCD98EB9951}"/>
                  </a:ext>
                </a:extLst>
              </p:cNvPr>
              <p:cNvSpPr>
                <a:spLocks/>
              </p:cNvSpPr>
              <p:nvPr/>
            </p:nvSpPr>
            <p:spPr bwMode="auto">
              <a:xfrm>
                <a:off x="10543863" y="4339666"/>
                <a:ext cx="16478" cy="20315"/>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2" name="Freeform 432">
                <a:extLst>
                  <a:ext uri="{FF2B5EF4-FFF2-40B4-BE49-F238E27FC236}">
                    <a16:creationId xmlns:a16="http://schemas.microsoft.com/office/drawing/2014/main" id="{624A4223-0300-4D78-AE64-DF18401F16B4}"/>
                  </a:ext>
                </a:extLst>
              </p:cNvPr>
              <p:cNvSpPr>
                <a:spLocks/>
              </p:cNvSpPr>
              <p:nvPr/>
            </p:nvSpPr>
            <p:spPr bwMode="auto">
              <a:xfrm>
                <a:off x="10532329" y="4300487"/>
                <a:ext cx="16478" cy="33375"/>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3" name="Freeform 433">
                <a:extLst>
                  <a:ext uri="{FF2B5EF4-FFF2-40B4-BE49-F238E27FC236}">
                    <a16:creationId xmlns:a16="http://schemas.microsoft.com/office/drawing/2014/main" id="{1EF2793B-6C80-43FB-97A5-E0007EE19A96}"/>
                  </a:ext>
                </a:extLst>
              </p:cNvPr>
              <p:cNvSpPr>
                <a:spLocks/>
              </p:cNvSpPr>
              <p:nvPr/>
            </p:nvSpPr>
            <p:spPr bwMode="auto">
              <a:xfrm>
                <a:off x="6814854" y="3287640"/>
                <a:ext cx="311438" cy="192993"/>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4" name="Freeform 434">
                <a:extLst>
                  <a:ext uri="{FF2B5EF4-FFF2-40B4-BE49-F238E27FC236}">
                    <a16:creationId xmlns:a16="http://schemas.microsoft.com/office/drawing/2014/main" id="{0085029F-61E5-4571-B46A-4A21F3C10223}"/>
                  </a:ext>
                </a:extLst>
              </p:cNvPr>
              <p:cNvSpPr>
                <a:spLocks/>
              </p:cNvSpPr>
              <p:nvPr/>
            </p:nvSpPr>
            <p:spPr bwMode="auto">
              <a:xfrm>
                <a:off x="6014015" y="4525403"/>
                <a:ext cx="486107" cy="383083"/>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5" name="Freeform 435">
                <a:extLst>
                  <a:ext uri="{FF2B5EF4-FFF2-40B4-BE49-F238E27FC236}">
                    <a16:creationId xmlns:a16="http://schemas.microsoft.com/office/drawing/2014/main" id="{BA13F6AF-517B-4DAE-9B81-035509984772}"/>
                  </a:ext>
                </a:extLst>
              </p:cNvPr>
              <p:cNvSpPr>
                <a:spLocks/>
              </p:cNvSpPr>
              <p:nvPr/>
            </p:nvSpPr>
            <p:spPr bwMode="auto">
              <a:xfrm>
                <a:off x="6322156" y="4724200"/>
                <a:ext cx="69209" cy="59495"/>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6" name="Freeform 436">
                <a:extLst>
                  <a:ext uri="{FF2B5EF4-FFF2-40B4-BE49-F238E27FC236}">
                    <a16:creationId xmlns:a16="http://schemas.microsoft.com/office/drawing/2014/main" id="{1D3D170E-7F1D-44CD-B2E0-3C3B040E6A3C}"/>
                  </a:ext>
                </a:extLst>
              </p:cNvPr>
              <p:cNvSpPr>
                <a:spLocks/>
              </p:cNvSpPr>
              <p:nvPr/>
            </p:nvSpPr>
            <p:spPr bwMode="auto">
              <a:xfrm>
                <a:off x="6193626" y="4108945"/>
                <a:ext cx="354281" cy="293116"/>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7" name="Freeform 437">
                <a:extLst>
                  <a:ext uri="{FF2B5EF4-FFF2-40B4-BE49-F238E27FC236}">
                    <a16:creationId xmlns:a16="http://schemas.microsoft.com/office/drawing/2014/main" id="{618B3EBA-9C60-41E1-B002-D709D60D1C5D}"/>
                  </a:ext>
                </a:extLst>
              </p:cNvPr>
              <p:cNvSpPr>
                <a:spLocks/>
              </p:cNvSpPr>
              <p:nvPr/>
            </p:nvSpPr>
            <p:spPr bwMode="auto">
              <a:xfrm>
                <a:off x="6292496" y="4328058"/>
                <a:ext cx="229047" cy="203150"/>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8" name="Freeform 438">
                <a:extLst>
                  <a:ext uri="{FF2B5EF4-FFF2-40B4-BE49-F238E27FC236}">
                    <a16:creationId xmlns:a16="http://schemas.microsoft.com/office/drawing/2014/main" id="{3E7E953E-5D31-4303-AC8D-CDC21BAB5714}"/>
                  </a:ext>
                </a:extLst>
              </p:cNvPr>
              <p:cNvSpPr>
                <a:spLocks/>
              </p:cNvSpPr>
              <p:nvPr/>
            </p:nvSpPr>
            <p:spPr bwMode="auto">
              <a:xfrm>
                <a:off x="6165614" y="1626164"/>
                <a:ext cx="3616959" cy="995434"/>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9" name="Freeform 439">
                <a:extLst>
                  <a:ext uri="{FF2B5EF4-FFF2-40B4-BE49-F238E27FC236}">
                    <a16:creationId xmlns:a16="http://schemas.microsoft.com/office/drawing/2014/main" id="{6EC5446B-D18D-43B2-8AAD-52394E541A4F}"/>
                  </a:ext>
                </a:extLst>
              </p:cNvPr>
              <p:cNvSpPr>
                <a:spLocks/>
              </p:cNvSpPr>
              <p:nvPr/>
            </p:nvSpPr>
            <p:spPr bwMode="auto">
              <a:xfrm>
                <a:off x="6322156" y="4724200"/>
                <a:ext cx="69209" cy="59495"/>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FFFFFF">
                  <a:lumMod val="85000"/>
                </a:srgbClr>
              </a:solidFill>
              <a:ln w="1" cap="flat">
                <a:solidFill>
                  <a:srgbClr val="C8C8C8"/>
                </a:solidFill>
                <a:prstDash val="solid"/>
                <a:miter lim="800000"/>
                <a:headEnd/>
                <a:tailEnd/>
              </a:ln>
            </p:spPr>
            <p:txBody>
              <a:bodyPr vert="horz" wrap="square" lIns="162560" tIns="81280" rIns="162560" bIns="8128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1219080" eaLnBrk="1" fontAlgn="auto" latinLnBrk="0" hangingPunct="1">
                  <a:lnSpc>
                    <a:spcPct val="100000"/>
                  </a:lnSpc>
                  <a:spcBef>
                    <a:spcPts val="0"/>
                  </a:spcBef>
                  <a:spcAft>
                    <a:spcPts val="0"/>
                  </a:spcAft>
                  <a:buClrTx/>
                  <a:buSzTx/>
                  <a:buFontTx/>
                  <a:buNone/>
                  <a:tabLst/>
                  <a:defRPr/>
                </a:pPr>
                <a:endParaRPr kumimoji="1" lang="hu-HU" sz="14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284" name="Content Placeholder 16">
              <a:extLst>
                <a:ext uri="{FF2B5EF4-FFF2-40B4-BE49-F238E27FC236}">
                  <a16:creationId xmlns:a16="http://schemas.microsoft.com/office/drawing/2014/main" id="{5801F6C8-3779-4FA8-840B-6C5F7DB1C1B7}"/>
                </a:ext>
              </a:extLst>
            </p:cNvPr>
            <p:cNvSpPr txBox="1">
              <a:spLocks/>
            </p:cNvSpPr>
            <p:nvPr/>
          </p:nvSpPr>
          <p:spPr>
            <a:xfrm>
              <a:off x="3555329" y="3646412"/>
              <a:ext cx="2361022" cy="1261222"/>
            </a:xfrm>
            <a:prstGeom prst="rect">
              <a:avLst/>
            </a:prstGeom>
            <a:solidFill>
              <a:srgbClr val="FFFFFF"/>
            </a:solidFill>
            <a:ln>
              <a:noFill/>
            </a:ln>
          </p:spPr>
          <p:txBody>
            <a:bodyPr vert="horz" lIns="91439" tIns="45719" rIns="91439" bIns="45719" rtlCol="0">
              <a:noAutofit/>
            </a:bodyPr>
            <a:lstStyle>
              <a:lvl1pPr marL="228594" indent="-228594" algn="l" defTabSz="914377" rtl="0" eaLnBrk="1" latinLnBrk="0" hangingPunct="1">
                <a:lnSpc>
                  <a:spcPct val="100000"/>
                </a:lnSpc>
                <a:spcBef>
                  <a:spcPts val="1200"/>
                </a:spcBef>
                <a:buClr>
                  <a:schemeClr val="bg2">
                    <a:lumMod val="75000"/>
                  </a:schemeClr>
                </a:buClr>
                <a:buSzPct val="90000"/>
                <a:buFont typeface="Wingdings" panose="05000000000000000000" pitchFamily="2" charset="2"/>
                <a:buChar char="§"/>
                <a:defRPr sz="2400" kern="1200">
                  <a:solidFill>
                    <a:schemeClr val="tx1"/>
                  </a:solidFill>
                  <a:latin typeface="+mn-lt"/>
                  <a:ea typeface="+mn-ea"/>
                  <a:cs typeface="+mn-cs"/>
                </a:defRPr>
              </a:lvl1pPr>
              <a:lvl2pPr marL="502907" indent="-228594" algn="l" defTabSz="914377" rtl="0" eaLnBrk="1" latinLnBrk="0" hangingPunct="1">
                <a:lnSpc>
                  <a:spcPct val="100000"/>
                </a:lnSpc>
                <a:spcBef>
                  <a:spcPts val="800"/>
                </a:spcBef>
                <a:buClr>
                  <a:schemeClr val="bg2">
                    <a:lumMod val="75000"/>
                  </a:schemeClr>
                </a:buClr>
                <a:buSzPct val="90000"/>
                <a:buFont typeface="Arial" panose="020B0604020202020204" pitchFamily="34" charset="0"/>
                <a:buChar char="–"/>
                <a:defRPr sz="2000" kern="1200">
                  <a:solidFill>
                    <a:schemeClr val="tx1"/>
                  </a:solidFill>
                  <a:latin typeface="+mn-lt"/>
                  <a:ea typeface="+mn-ea"/>
                  <a:cs typeface="+mn-cs"/>
                </a:defRPr>
              </a:lvl2pPr>
              <a:lvl3pPr marL="731502" indent="-182875" algn="l" defTabSz="914377" rtl="0" eaLnBrk="1" latinLnBrk="0" hangingPunct="1">
                <a:lnSpc>
                  <a:spcPct val="100000"/>
                </a:lnSpc>
                <a:spcBef>
                  <a:spcPts val="600"/>
                </a:spcBef>
                <a:buClr>
                  <a:schemeClr val="bg2">
                    <a:lumMod val="75000"/>
                  </a:schemeClr>
                </a:buClr>
                <a:buSzPct val="90000"/>
                <a:buFont typeface="Wingdings" panose="05000000000000000000" pitchFamily="2" charset="2"/>
                <a:buChar char="§"/>
                <a:defRPr sz="1800" kern="1200">
                  <a:solidFill>
                    <a:schemeClr val="tx1"/>
                  </a:solidFill>
                  <a:latin typeface="+mn-lt"/>
                  <a:ea typeface="+mn-ea"/>
                  <a:cs typeface="+mn-cs"/>
                </a:defRPr>
              </a:lvl3pPr>
              <a:lvl4pPr marL="960096" indent="-182875" algn="l" defTabSz="914377" rtl="0" eaLnBrk="1" latinLnBrk="0" hangingPunct="1">
                <a:lnSpc>
                  <a:spcPct val="100000"/>
                </a:lnSpc>
                <a:spcBef>
                  <a:spcPts val="600"/>
                </a:spcBef>
                <a:buClr>
                  <a:schemeClr val="bg2">
                    <a:lumMod val="75000"/>
                  </a:schemeClr>
                </a:buClr>
                <a:buSzPct val="90000"/>
                <a:buFont typeface="Arial" panose="020B0604020202020204" pitchFamily="34" charset="0"/>
                <a:buChar char="–"/>
                <a:defRPr sz="1600" kern="1200">
                  <a:solidFill>
                    <a:schemeClr val="tx1"/>
                  </a:solidFill>
                  <a:latin typeface="+mn-lt"/>
                  <a:ea typeface="+mn-ea"/>
                  <a:cs typeface="+mn-cs"/>
                </a:defRPr>
              </a:lvl4pPr>
              <a:lvl5pPr marL="1188690" indent="-182875" algn="l" defTabSz="914377" rtl="0" eaLnBrk="1" latinLnBrk="0" hangingPunct="1">
                <a:lnSpc>
                  <a:spcPct val="10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5pPr>
              <a:lvl6pPr marL="1417285"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79"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73" indent="-182875" algn="l" defTabSz="914377"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67" indent="-182875" algn="l" defTabSz="914377"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ts val="200"/>
                </a:spcBef>
                <a:spcAft>
                  <a:spcPct val="0"/>
                </a:spcAft>
                <a:buClr>
                  <a:srgbClr val="E2E2E2">
                    <a:lumMod val="75000"/>
                  </a:srgbClr>
                </a:buClr>
                <a:buSzPct val="90000"/>
                <a:buFont typeface="Wingdings" panose="05000000000000000000" pitchFamily="2" charset="2"/>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a:ea typeface="+mn-ea"/>
                  <a:cs typeface="+mn-cs"/>
                </a:rPr>
                <a:t>Study conducted in NA, </a:t>
              </a:r>
              <a:br>
                <a:rPr kumimoji="0" lang="en-US" altLang="en-US" sz="11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altLang="en-US" sz="1100" b="1" i="0" u="none" strike="noStrike" kern="1200" cap="none" spc="0" normalizeH="0" baseline="0" noProof="0" dirty="0">
                  <a:ln>
                    <a:noFill/>
                  </a:ln>
                  <a:solidFill>
                    <a:srgbClr val="000000"/>
                  </a:solidFill>
                  <a:effectLst/>
                  <a:uLnTx/>
                  <a:uFillTx/>
                  <a:latin typeface="Arial" panose="020B0604020202020204"/>
                  <a:ea typeface="+mn-ea"/>
                  <a:cs typeface="+mn-cs"/>
                </a:rPr>
                <a:t>EU in cities/sites with </a:t>
              </a:r>
              <a:br>
                <a:rPr kumimoji="0" lang="en-US" altLang="en-US" sz="11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altLang="en-US" sz="1100" b="1" i="0" u="none" strike="noStrike" kern="1200" cap="none" spc="0" normalizeH="0" baseline="0" noProof="0" dirty="0">
                  <a:ln>
                    <a:noFill/>
                  </a:ln>
                  <a:solidFill>
                    <a:srgbClr val="000000"/>
                  </a:solidFill>
                  <a:effectLst/>
                  <a:uLnTx/>
                  <a:uFillTx/>
                  <a:latin typeface="Arial" panose="020B0604020202020204"/>
                  <a:ea typeface="+mn-ea"/>
                  <a:cs typeface="+mn-cs"/>
                </a:rPr>
                <a:t>high HIV incidence</a:t>
              </a:r>
            </a:p>
            <a:p>
              <a:pPr marL="228594" marR="0" lvl="0" indent="-228594" algn="l" defTabSz="914377" rtl="0" eaLnBrk="1" fontAlgn="base" latinLnBrk="0" hangingPunct="1">
                <a:lnSpc>
                  <a:spcPct val="100000"/>
                </a:lnSpc>
                <a:spcBef>
                  <a:spcPts val="200"/>
                </a:spcBef>
                <a:spcAft>
                  <a:spcPct val="0"/>
                </a:spcAft>
                <a:buClr>
                  <a:srgbClr val="000000"/>
                </a:buClr>
                <a:buSzPct val="100000"/>
                <a:buFont typeface="Arial" panose="020B0604020202020204" pitchFamily="34" charset="0"/>
                <a:buChar char="•"/>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a:ea typeface="+mn-ea"/>
                  <a:cs typeface="+mn-cs"/>
                </a:rPr>
                <a:t>94 sites in 11 countries</a:t>
              </a:r>
            </a:p>
            <a:p>
              <a:pPr marL="228594" marR="0" lvl="0" indent="-228594" algn="l" defTabSz="914377" rtl="0" eaLnBrk="1" fontAlgn="base" latinLnBrk="0" hangingPunct="1">
                <a:lnSpc>
                  <a:spcPct val="100000"/>
                </a:lnSpc>
                <a:spcBef>
                  <a:spcPts val="200"/>
                </a:spcBef>
                <a:spcAft>
                  <a:spcPct val="0"/>
                </a:spcAft>
                <a:buClr>
                  <a:srgbClr val="000000"/>
                </a:buClr>
                <a:buSzPct val="100000"/>
                <a:buFont typeface="Arial" panose="020B0604020202020204" pitchFamily="34" charset="0"/>
                <a:buChar char="•"/>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a:ea typeface="+mn-ea"/>
                  <a:cs typeface="+mn-cs"/>
                </a:rPr>
                <a:t>Participants: US, 60%; </a:t>
              </a:r>
              <a:br>
                <a:rPr kumimoji="0" lang="en-US" altLang="en-US" sz="105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altLang="en-US" sz="1050" b="0" i="0" u="none" strike="noStrike" kern="1200" cap="none" spc="0" normalizeH="0" baseline="0" noProof="0" dirty="0">
                  <a:ln>
                    <a:noFill/>
                  </a:ln>
                  <a:solidFill>
                    <a:srgbClr val="000000"/>
                  </a:solidFill>
                  <a:effectLst/>
                  <a:uLnTx/>
                  <a:uFillTx/>
                  <a:latin typeface="Arial" panose="020B0604020202020204"/>
                  <a:ea typeface="+mn-ea"/>
                  <a:cs typeface="+mn-cs"/>
                </a:rPr>
                <a:t>EU, 34%; Canada, 7%</a:t>
              </a:r>
            </a:p>
          </p:txBody>
        </p:sp>
        <p:sp>
          <p:nvSpPr>
            <p:cNvPr id="285" name="Rectangle 284">
              <a:extLst>
                <a:ext uri="{FF2B5EF4-FFF2-40B4-BE49-F238E27FC236}">
                  <a16:creationId xmlns:a16="http://schemas.microsoft.com/office/drawing/2014/main" id="{52710AA8-E6FA-4CAB-8466-9326C4D8B0B3}"/>
                </a:ext>
              </a:extLst>
            </p:cNvPr>
            <p:cNvSpPr/>
            <p:nvPr/>
          </p:nvSpPr>
          <p:spPr>
            <a:xfrm>
              <a:off x="368707" y="3646412"/>
              <a:ext cx="2835141" cy="1261222"/>
            </a:xfrm>
            <a:prstGeom prst="rect">
              <a:avLst/>
            </a:prstGeom>
            <a:solidFill>
              <a:srgbClr val="FFFFFF"/>
            </a:solidFill>
            <a:ln>
              <a:noFill/>
            </a:ln>
          </p:spPr>
          <p:txBody>
            <a:bodyPr wrap="square" lIns="91439" tIns="45719" rIns="91439" bIns="45719">
              <a:noAutofit/>
            </a:bodyPr>
            <a:lstStyle/>
            <a:p>
              <a:pPr marL="0" marR="0" lvl="0" indent="0" defTabSz="914332" eaLnBrk="0" fontAlgn="base" latinLnBrk="0" hangingPunct="0">
                <a:lnSpc>
                  <a:spcPct val="100000"/>
                </a:lnSpc>
                <a:spcBef>
                  <a:spcPts val="20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panose="020B0604020202020204"/>
                </a:rPr>
                <a:t>Eligibility required high sexual </a:t>
              </a:r>
              <a:br>
                <a:rPr kumimoji="0" lang="en-US" altLang="en-US" sz="1100" b="1" i="0" u="none" strike="noStrike" kern="0" cap="none" spc="0" normalizeH="0" baseline="0" noProof="0" dirty="0">
                  <a:ln>
                    <a:noFill/>
                  </a:ln>
                  <a:solidFill>
                    <a:prstClr val="black"/>
                  </a:solidFill>
                  <a:effectLst/>
                  <a:uLnTx/>
                  <a:uFillTx/>
                  <a:latin typeface="Arial" panose="020B0604020202020204"/>
                </a:rPr>
              </a:br>
              <a:r>
                <a:rPr kumimoji="0" lang="en-US" altLang="en-US" sz="1100" b="1" i="0" u="none" strike="noStrike" kern="0" cap="none" spc="0" normalizeH="0" baseline="0" noProof="0" dirty="0">
                  <a:ln>
                    <a:noFill/>
                  </a:ln>
                  <a:solidFill>
                    <a:prstClr val="black"/>
                  </a:solidFill>
                  <a:effectLst/>
                  <a:uLnTx/>
                  <a:uFillTx/>
                  <a:latin typeface="Arial" panose="020B0604020202020204"/>
                </a:rPr>
                <a:t>risk of HIV</a:t>
              </a:r>
            </a:p>
            <a:p>
              <a:pPr marL="228600" marR="0" lvl="0" indent="-228600" defTabSz="914332" eaLnBrk="0" fontAlgn="base" latinLnBrk="0" hangingPunct="0">
                <a:lnSpc>
                  <a:spcPct val="100000"/>
                </a:lnSpc>
                <a:spcBef>
                  <a:spcPts val="200"/>
                </a:spcBef>
                <a:spcAft>
                  <a:spcPct val="0"/>
                </a:spcAft>
                <a:buClr>
                  <a:srgbClr val="000000"/>
                </a:buClr>
                <a:buSzPct val="100000"/>
                <a:buFont typeface="Arial" panose="020B0604020202020204" pitchFamily="34" charset="0"/>
                <a:buChar char="•"/>
                <a:tabLst/>
                <a:defRPr/>
              </a:pPr>
              <a:r>
                <a:rPr kumimoji="0" lang="en-US" altLang="en-US" sz="1050" b="0" i="0" u="none" strike="noStrike" kern="0" cap="none" spc="0" normalizeH="0" baseline="0" noProof="0" dirty="0">
                  <a:ln>
                    <a:noFill/>
                  </a:ln>
                  <a:solidFill>
                    <a:prstClr val="black"/>
                  </a:solidFill>
                  <a:effectLst/>
                  <a:uLnTx/>
                  <a:uFillTx/>
                  <a:latin typeface="Arial" panose="020B0604020202020204"/>
                  <a:sym typeface="Symbol" pitchFamily="18" charset="2"/>
                </a:rPr>
                <a:t>2+ episodes</a:t>
              </a:r>
              <a:r>
                <a:rPr kumimoji="0" lang="en-US" altLang="en-US" sz="1050" b="0" i="0" u="none" strike="noStrike" kern="0" cap="none" spc="0" normalizeH="0" baseline="0" noProof="0" dirty="0">
                  <a:ln>
                    <a:noFill/>
                  </a:ln>
                  <a:solidFill>
                    <a:prstClr val="black"/>
                  </a:solidFill>
                  <a:effectLst/>
                  <a:uLnTx/>
                  <a:uFillTx/>
                  <a:latin typeface="Arial" panose="020B0604020202020204"/>
                </a:rPr>
                <a:t> condomless anal sex </a:t>
              </a:r>
              <a:br>
                <a:rPr kumimoji="0" lang="en-US" altLang="en-US" sz="1050" b="0" i="0" u="none" strike="noStrike" kern="0" cap="none" spc="0" normalizeH="0" baseline="0" noProof="0" dirty="0">
                  <a:ln>
                    <a:noFill/>
                  </a:ln>
                  <a:solidFill>
                    <a:prstClr val="black"/>
                  </a:solidFill>
                  <a:effectLst/>
                  <a:uLnTx/>
                  <a:uFillTx/>
                  <a:latin typeface="Arial" panose="020B0604020202020204"/>
                </a:rPr>
              </a:br>
              <a:r>
                <a:rPr kumimoji="0" lang="en-US" altLang="en-US" sz="1050" b="0" i="0" u="none" strike="noStrike" kern="0" cap="none" spc="0" normalizeH="0" baseline="0" noProof="0" dirty="0">
                  <a:ln>
                    <a:noFill/>
                  </a:ln>
                  <a:solidFill>
                    <a:prstClr val="black"/>
                  </a:solidFill>
                  <a:effectLst/>
                  <a:uLnTx/>
                  <a:uFillTx/>
                  <a:latin typeface="Arial" panose="020B0604020202020204"/>
                </a:rPr>
                <a:t>in past 12W </a:t>
              </a:r>
              <a:r>
                <a:rPr kumimoji="0" lang="en-US" altLang="en-US" sz="1050" b="1" i="0" u="none" strike="noStrike" kern="0" cap="none" spc="0" normalizeH="0" baseline="0" noProof="0" dirty="0">
                  <a:ln>
                    <a:noFill/>
                  </a:ln>
                  <a:solidFill>
                    <a:prstClr val="black"/>
                  </a:solidFill>
                  <a:effectLst/>
                  <a:uLnTx/>
                  <a:uFillTx/>
                  <a:latin typeface="Arial" panose="020B0604020202020204"/>
                </a:rPr>
                <a:t>or</a:t>
              </a:r>
              <a:r>
                <a:rPr kumimoji="0" lang="en-US" altLang="en-US" sz="1050" b="0" i="0" u="none" strike="noStrike" kern="0" cap="none" spc="0" normalizeH="0" baseline="0" noProof="0" dirty="0">
                  <a:ln>
                    <a:noFill/>
                  </a:ln>
                  <a:solidFill>
                    <a:prstClr val="black"/>
                  </a:solidFill>
                  <a:effectLst/>
                  <a:uLnTx/>
                  <a:uFillTx/>
                  <a:latin typeface="Arial" panose="020B0604020202020204"/>
                </a:rPr>
                <a:t> rectal gonorrhea/</a:t>
              </a:r>
              <a:br>
                <a:rPr kumimoji="0" lang="en-US" altLang="en-US" sz="1050" b="0" i="0" u="none" strike="noStrike" kern="0" cap="none" spc="0" normalizeH="0" baseline="0" noProof="0" dirty="0">
                  <a:ln>
                    <a:noFill/>
                  </a:ln>
                  <a:solidFill>
                    <a:prstClr val="black"/>
                  </a:solidFill>
                  <a:effectLst/>
                  <a:uLnTx/>
                  <a:uFillTx/>
                  <a:latin typeface="Arial" panose="020B0604020202020204"/>
                </a:rPr>
              </a:br>
              <a:r>
                <a:rPr kumimoji="0" lang="en-US" altLang="en-US" sz="1050" b="0" i="0" u="none" strike="noStrike" kern="0" cap="none" spc="0" normalizeH="0" baseline="0" noProof="0" dirty="0">
                  <a:ln>
                    <a:noFill/>
                  </a:ln>
                  <a:solidFill>
                    <a:prstClr val="black"/>
                  </a:solidFill>
                  <a:effectLst/>
                  <a:uLnTx/>
                  <a:uFillTx/>
                  <a:latin typeface="Arial" panose="020B0604020202020204"/>
                </a:rPr>
                <a:t>chlamydia, syphilis in past 24W</a:t>
              </a:r>
            </a:p>
            <a:p>
              <a:pPr marL="228600" marR="0" lvl="0" indent="-228600" defTabSz="914332" eaLnBrk="0" fontAlgn="base" latinLnBrk="0" hangingPunct="0">
                <a:lnSpc>
                  <a:spcPct val="100000"/>
                </a:lnSpc>
                <a:spcBef>
                  <a:spcPts val="200"/>
                </a:spcBef>
                <a:spcAft>
                  <a:spcPct val="0"/>
                </a:spcAft>
                <a:buClr>
                  <a:srgbClr val="000000"/>
                </a:buClr>
                <a:buSzPct val="100000"/>
                <a:buFont typeface="Arial" panose="020B0604020202020204" pitchFamily="34" charset="0"/>
                <a:buChar char="•"/>
                <a:tabLst/>
                <a:defRPr/>
              </a:pPr>
              <a:r>
                <a:rPr kumimoji="0" lang="en-US" altLang="en-US" sz="1050" b="0" i="0" u="none" strike="noStrike" kern="0" cap="none" spc="0" normalizeH="0" baseline="0" noProof="0" dirty="0">
                  <a:ln>
                    <a:noFill/>
                  </a:ln>
                  <a:solidFill>
                    <a:prstClr val="black"/>
                  </a:solidFill>
                  <a:effectLst/>
                  <a:uLnTx/>
                  <a:uFillTx/>
                  <a:latin typeface="Arial" panose="020B0604020202020204"/>
                </a:rPr>
                <a:t>HIV &amp; HBV negative</a:t>
              </a:r>
              <a:r>
                <a:rPr kumimoji="0" lang="en-US" altLang="en-US" sz="1050" b="0" i="0" u="none" strike="noStrike" kern="0" cap="none" spc="0" normalizeH="0" baseline="0" noProof="0" dirty="0">
                  <a:ln>
                    <a:noFill/>
                  </a:ln>
                  <a:solidFill>
                    <a:prstClr val="black"/>
                  </a:solidFill>
                  <a:effectLst/>
                  <a:uLnTx/>
                  <a:uFillTx/>
                  <a:latin typeface="Arial" panose="020B0604020202020204"/>
                  <a:sym typeface="Symbol" pitchFamily="18" charset="2"/>
                </a:rPr>
                <a:t>, eGFR ≥60 mL/min</a:t>
              </a:r>
            </a:p>
            <a:p>
              <a:pPr marL="228600" marR="0" lvl="0" indent="-228600" defTabSz="914332" eaLnBrk="0" fontAlgn="base" latinLnBrk="0" hangingPunct="0">
                <a:lnSpc>
                  <a:spcPct val="100000"/>
                </a:lnSpc>
                <a:spcBef>
                  <a:spcPts val="200"/>
                </a:spcBef>
                <a:spcAft>
                  <a:spcPct val="0"/>
                </a:spcAft>
                <a:buClr>
                  <a:srgbClr val="000000"/>
                </a:buClr>
                <a:buSzPct val="100000"/>
                <a:buFont typeface="Arial" panose="020B0604020202020204" pitchFamily="34" charset="0"/>
                <a:buChar char="•"/>
                <a:tabLst/>
                <a:defRPr/>
              </a:pPr>
              <a:r>
                <a:rPr kumimoji="0" lang="en-US" altLang="en-US" sz="1050" b="0" i="0" u="none" strike="noStrike" kern="0" cap="none" spc="0" normalizeH="0" baseline="0" noProof="0" dirty="0">
                  <a:ln>
                    <a:noFill/>
                  </a:ln>
                  <a:solidFill>
                    <a:prstClr val="black"/>
                  </a:solidFill>
                  <a:effectLst/>
                  <a:uLnTx/>
                  <a:uFillTx/>
                  <a:latin typeface="Arial" panose="020B0604020202020204"/>
                  <a:sym typeface="Symbol" pitchFamily="18" charset="2"/>
                </a:rPr>
                <a:t>Prior use of </a:t>
              </a:r>
              <a:r>
                <a:rPr kumimoji="0" lang="en-US" altLang="en-US" sz="1050" b="0" i="0" u="none" strike="noStrike" kern="0" cap="none" spc="0" normalizeH="0" baseline="0" noProof="0" dirty="0" err="1">
                  <a:ln>
                    <a:noFill/>
                  </a:ln>
                  <a:solidFill>
                    <a:prstClr val="black"/>
                  </a:solidFill>
                  <a:effectLst/>
                  <a:uLnTx/>
                  <a:uFillTx/>
                  <a:latin typeface="Arial" panose="020B0604020202020204"/>
                  <a:sym typeface="Symbol" pitchFamily="18" charset="2"/>
                </a:rPr>
                <a:t>PrEP</a:t>
              </a:r>
              <a:r>
                <a:rPr kumimoji="0" lang="en-US" altLang="en-US" sz="1050" b="0" i="0" u="none" strike="noStrike" kern="0" cap="none" spc="0" normalizeH="0" baseline="0" noProof="0" dirty="0">
                  <a:ln>
                    <a:noFill/>
                  </a:ln>
                  <a:solidFill>
                    <a:prstClr val="black"/>
                  </a:solidFill>
                  <a:effectLst/>
                  <a:uLnTx/>
                  <a:uFillTx/>
                  <a:latin typeface="Arial" panose="020B0604020202020204"/>
                  <a:sym typeface="Symbol" pitchFamily="18" charset="2"/>
                </a:rPr>
                <a:t> allowed</a:t>
              </a:r>
            </a:p>
          </p:txBody>
        </p:sp>
        <p:sp>
          <p:nvSpPr>
            <p:cNvPr id="286" name="Rectangle 285">
              <a:extLst>
                <a:ext uri="{FF2B5EF4-FFF2-40B4-BE49-F238E27FC236}">
                  <a16:creationId xmlns:a16="http://schemas.microsoft.com/office/drawing/2014/main" id="{49063442-75A7-4DEC-AB60-54C280AE5C37}"/>
                </a:ext>
              </a:extLst>
            </p:cNvPr>
            <p:cNvSpPr/>
            <p:nvPr/>
          </p:nvSpPr>
          <p:spPr>
            <a:xfrm>
              <a:off x="6096819" y="3646412"/>
              <a:ext cx="2363613" cy="1261222"/>
            </a:xfrm>
            <a:prstGeom prst="rect">
              <a:avLst/>
            </a:prstGeom>
            <a:solidFill>
              <a:srgbClr val="FFFFFF"/>
            </a:solidFill>
            <a:ln>
              <a:noFill/>
            </a:ln>
          </p:spPr>
          <p:txBody>
            <a:bodyPr lIns="91439" tIns="45719" rIns="91439" bIns="45719">
              <a:noAutofit/>
            </a:bodyPr>
            <a:lstStyle/>
            <a:p>
              <a:pPr marL="0" marR="0" lvl="0" indent="0" defTabSz="914332" eaLnBrk="0" fontAlgn="base" latinLnBrk="0" hangingPunct="0">
                <a:lnSpc>
                  <a:spcPct val="100000"/>
                </a:lnSpc>
                <a:spcBef>
                  <a:spcPts val="20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panose="020B0604020202020204"/>
                </a:rPr>
                <a:t>Primary efficacy endpoint: </a:t>
              </a:r>
              <a:br>
                <a:rPr kumimoji="0" lang="en-US" altLang="en-US" sz="1100" b="1" i="0" u="none" strike="noStrike" kern="0" cap="none" spc="0" normalizeH="0" baseline="0" noProof="0" dirty="0">
                  <a:ln>
                    <a:noFill/>
                  </a:ln>
                  <a:solidFill>
                    <a:prstClr val="black"/>
                  </a:solidFill>
                  <a:effectLst/>
                  <a:uLnTx/>
                  <a:uFillTx/>
                  <a:latin typeface="Arial" panose="020B0604020202020204"/>
                </a:rPr>
              </a:br>
              <a:r>
                <a:rPr kumimoji="0" lang="en-US" altLang="en-US" sz="1100" b="1" i="0" u="none" strike="noStrike" kern="0" cap="none" spc="0" normalizeH="0" baseline="0" noProof="0" dirty="0">
                  <a:ln>
                    <a:noFill/>
                  </a:ln>
                  <a:solidFill>
                    <a:prstClr val="black"/>
                  </a:solidFill>
                  <a:effectLst/>
                  <a:uLnTx/>
                  <a:uFillTx/>
                  <a:latin typeface="Arial" panose="020B0604020202020204"/>
                </a:rPr>
                <a:t>HIV incidence </a:t>
              </a:r>
            </a:p>
            <a:p>
              <a:pPr marL="228600" marR="0" lvl="0" indent="-228600" defTabSz="914332" eaLnBrk="0" fontAlgn="base" latinLnBrk="0" hangingPunct="0">
                <a:lnSpc>
                  <a:spcPct val="100000"/>
                </a:lnSpc>
                <a:spcBef>
                  <a:spcPts val="200"/>
                </a:spcBef>
                <a:spcAft>
                  <a:spcPct val="0"/>
                </a:spcAft>
                <a:buClr>
                  <a:srgbClr val="000000"/>
                </a:buClr>
                <a:buSzTx/>
                <a:buFont typeface="Arial" panose="020B0604020202020204" pitchFamily="34" charset="0"/>
                <a:buChar char="•"/>
                <a:tabLst/>
                <a:defRPr/>
              </a:pPr>
              <a:r>
                <a:rPr kumimoji="0" lang="en-US" altLang="en-US" sz="1050" b="0" i="0" u="none" strike="noStrike" kern="0" cap="none" spc="0" normalizeH="0" baseline="0" noProof="0" dirty="0">
                  <a:ln>
                    <a:noFill/>
                  </a:ln>
                  <a:solidFill>
                    <a:prstClr val="black"/>
                  </a:solidFill>
                  <a:effectLst/>
                  <a:uLnTx/>
                  <a:uFillTx/>
                  <a:latin typeface="Arial" panose="020B0604020202020204"/>
                </a:rPr>
                <a:t>Evaluated by rate ratio with noninferiority (NI) margin &lt;1.62 </a:t>
              </a:r>
            </a:p>
            <a:p>
              <a:pPr marL="228600" marR="0" lvl="0" indent="-228600" defTabSz="914332" eaLnBrk="0" fontAlgn="base" latinLnBrk="0" hangingPunct="0">
                <a:lnSpc>
                  <a:spcPct val="100000"/>
                </a:lnSpc>
                <a:spcBef>
                  <a:spcPts val="200"/>
                </a:spcBef>
                <a:spcAft>
                  <a:spcPct val="0"/>
                </a:spcAft>
                <a:buClr>
                  <a:srgbClr val="000000"/>
                </a:buClr>
                <a:buSzTx/>
                <a:buFont typeface="Arial" panose="020B0604020202020204" pitchFamily="34" charset="0"/>
                <a:buChar char="•"/>
                <a:tabLst/>
                <a:defRPr/>
              </a:pPr>
              <a:r>
                <a:rPr kumimoji="0" lang="en-US" altLang="en-US" sz="1050" b="0" i="0" u="none" strike="noStrike" kern="0" cap="none" spc="0" normalizeH="0" baseline="0" noProof="0" dirty="0">
                  <a:ln>
                    <a:noFill/>
                  </a:ln>
                  <a:solidFill>
                    <a:prstClr val="black"/>
                  </a:solidFill>
                  <a:effectLst/>
                  <a:uLnTx/>
                  <a:uFillTx/>
                  <a:latin typeface="Arial" panose="020B0604020202020204"/>
                </a:rPr>
                <a:t>Expected incidence of 1.44/100 PY based on pooled studies: </a:t>
              </a:r>
              <a:br>
                <a:rPr kumimoji="0" lang="en-US" altLang="en-US" sz="1050" b="0" i="0" u="none" strike="noStrike" kern="0" cap="none" spc="0" normalizeH="0" baseline="0" noProof="0" dirty="0">
                  <a:ln>
                    <a:noFill/>
                  </a:ln>
                  <a:solidFill>
                    <a:prstClr val="black"/>
                  </a:solidFill>
                  <a:effectLst/>
                  <a:uLnTx/>
                  <a:uFillTx/>
                  <a:latin typeface="Arial" panose="020B0604020202020204"/>
                </a:rPr>
              </a:br>
              <a:r>
                <a:rPr kumimoji="0" lang="en-US" altLang="en-US" sz="1050" b="0" i="0" u="none" strike="noStrike" kern="0" cap="none" spc="0" normalizeH="0" baseline="0" noProof="0" dirty="0" err="1">
                  <a:ln>
                    <a:noFill/>
                  </a:ln>
                  <a:solidFill>
                    <a:prstClr val="black"/>
                  </a:solidFill>
                  <a:effectLst/>
                  <a:uLnTx/>
                  <a:uFillTx/>
                  <a:latin typeface="Arial" panose="020B0604020202020204"/>
                </a:rPr>
                <a:t>iPrEx</a:t>
              </a:r>
              <a:r>
                <a:rPr kumimoji="0" lang="en-US" altLang="en-US" sz="1050" b="0" i="0" u="none" strike="noStrike" kern="0" cap="none" spc="0" normalizeH="0" baseline="0" noProof="0" dirty="0">
                  <a:ln>
                    <a:noFill/>
                  </a:ln>
                  <a:solidFill>
                    <a:prstClr val="black"/>
                  </a:solidFill>
                  <a:effectLst/>
                  <a:uLnTx/>
                  <a:uFillTx/>
                  <a:latin typeface="Arial" panose="020B0604020202020204"/>
                </a:rPr>
                <a:t>, PROUD, IPERGAY</a:t>
              </a:r>
            </a:p>
          </p:txBody>
        </p:sp>
        <p:sp>
          <p:nvSpPr>
            <p:cNvPr id="287" name="Teardrop 286">
              <a:extLst>
                <a:ext uri="{FF2B5EF4-FFF2-40B4-BE49-F238E27FC236}">
                  <a16:creationId xmlns:a16="http://schemas.microsoft.com/office/drawing/2014/main" id="{FB98C428-BD31-4D88-89D6-368FFAB0041E}"/>
                </a:ext>
              </a:extLst>
            </p:cNvPr>
            <p:cNvSpPr>
              <a:spLocks noChangeAspect="1"/>
            </p:cNvSpPr>
            <p:nvPr/>
          </p:nvSpPr>
          <p:spPr>
            <a:xfrm rot="8100000">
              <a:off x="3709878" y="3260063"/>
              <a:ext cx="220540" cy="200177"/>
            </a:xfrm>
            <a:prstGeom prst="teardrop">
              <a:avLst>
                <a:gd name="adj" fmla="val 112402"/>
              </a:avLst>
            </a:prstGeom>
            <a:gradFill flip="none" rotWithShape="1">
              <a:gsLst>
                <a:gs pos="0">
                  <a:srgbClr val="296004"/>
                </a:gs>
                <a:gs pos="100000">
                  <a:srgbClr val="00C42A"/>
                </a:gs>
              </a:gsLst>
              <a:lin ang="16200000" scaled="1"/>
              <a:tileRect/>
            </a:gradFill>
            <a:ln w="15875" cap="flat" cmpd="sng" algn="ctr">
              <a:solidFill>
                <a:srgbClr val="FFFFFF"/>
              </a:solid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88" name="Oval 287">
              <a:extLst>
                <a:ext uri="{FF2B5EF4-FFF2-40B4-BE49-F238E27FC236}">
                  <a16:creationId xmlns:a16="http://schemas.microsoft.com/office/drawing/2014/main" id="{87068458-C6F0-A64E-AB80-217766B06E62}"/>
                </a:ext>
              </a:extLst>
            </p:cNvPr>
            <p:cNvSpPr/>
            <p:nvPr/>
          </p:nvSpPr>
          <p:spPr>
            <a:xfrm>
              <a:off x="3768521" y="3311211"/>
              <a:ext cx="100050" cy="90812"/>
            </a:xfrm>
            <a:prstGeom prst="ellipse">
              <a:avLst/>
            </a:prstGeom>
            <a:solidFill>
              <a:srgbClr val="FFFFFF"/>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89" name="Teardrop 288">
              <a:extLst>
                <a:ext uri="{FF2B5EF4-FFF2-40B4-BE49-F238E27FC236}">
                  <a16:creationId xmlns:a16="http://schemas.microsoft.com/office/drawing/2014/main" id="{EE77DFEE-EAB2-BA4B-B107-CF20C5FBD4DC}"/>
                </a:ext>
              </a:extLst>
            </p:cNvPr>
            <p:cNvSpPr>
              <a:spLocks noChangeAspect="1"/>
            </p:cNvSpPr>
            <p:nvPr/>
          </p:nvSpPr>
          <p:spPr>
            <a:xfrm rot="8100000">
              <a:off x="3937116" y="3179890"/>
              <a:ext cx="220540" cy="200177"/>
            </a:xfrm>
            <a:prstGeom prst="teardrop">
              <a:avLst>
                <a:gd name="adj" fmla="val 112402"/>
              </a:avLst>
            </a:prstGeom>
            <a:gradFill flip="none" rotWithShape="1">
              <a:gsLst>
                <a:gs pos="0">
                  <a:srgbClr val="296004"/>
                </a:gs>
                <a:gs pos="100000">
                  <a:srgbClr val="00C42A"/>
                </a:gs>
              </a:gsLst>
              <a:lin ang="16200000" scaled="1"/>
              <a:tileRect/>
            </a:gradFill>
            <a:ln w="15875" cap="flat" cmpd="sng" algn="ctr">
              <a:solidFill>
                <a:srgbClr val="FFFFFF"/>
              </a:solid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90" name="Oval 289">
              <a:extLst>
                <a:ext uri="{FF2B5EF4-FFF2-40B4-BE49-F238E27FC236}">
                  <a16:creationId xmlns:a16="http://schemas.microsoft.com/office/drawing/2014/main" id="{73B92996-F8A6-E948-9381-511C1618C5A7}"/>
                </a:ext>
              </a:extLst>
            </p:cNvPr>
            <p:cNvSpPr/>
            <p:nvPr/>
          </p:nvSpPr>
          <p:spPr>
            <a:xfrm>
              <a:off x="3995759" y="3231038"/>
              <a:ext cx="100050" cy="90812"/>
            </a:xfrm>
            <a:prstGeom prst="ellipse">
              <a:avLst/>
            </a:prstGeom>
            <a:solidFill>
              <a:srgbClr val="FFFFFF"/>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91" name="Teardrop 290">
              <a:extLst>
                <a:ext uri="{FF2B5EF4-FFF2-40B4-BE49-F238E27FC236}">
                  <a16:creationId xmlns:a16="http://schemas.microsoft.com/office/drawing/2014/main" id="{2592D8AC-C098-2B45-9568-3362495B2042}"/>
                </a:ext>
              </a:extLst>
            </p:cNvPr>
            <p:cNvSpPr>
              <a:spLocks noChangeAspect="1"/>
            </p:cNvSpPr>
            <p:nvPr/>
          </p:nvSpPr>
          <p:spPr>
            <a:xfrm rot="8100000">
              <a:off x="4232046" y="3214057"/>
              <a:ext cx="220540" cy="200177"/>
            </a:xfrm>
            <a:prstGeom prst="teardrop">
              <a:avLst>
                <a:gd name="adj" fmla="val 112402"/>
              </a:avLst>
            </a:prstGeom>
            <a:gradFill flip="none" rotWithShape="1">
              <a:gsLst>
                <a:gs pos="0">
                  <a:srgbClr val="296004"/>
                </a:gs>
                <a:gs pos="100000">
                  <a:srgbClr val="00C42A"/>
                </a:gs>
              </a:gsLst>
              <a:lin ang="16200000" scaled="1"/>
              <a:tileRect/>
            </a:gradFill>
            <a:ln w="15875" cap="flat" cmpd="sng" algn="ctr">
              <a:solidFill>
                <a:srgbClr val="FFFFFF"/>
              </a:solid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92" name="Oval 291">
              <a:extLst>
                <a:ext uri="{FF2B5EF4-FFF2-40B4-BE49-F238E27FC236}">
                  <a16:creationId xmlns:a16="http://schemas.microsoft.com/office/drawing/2014/main" id="{B28E24AF-5F93-814E-B1B4-B3A0307600C5}"/>
                </a:ext>
              </a:extLst>
            </p:cNvPr>
            <p:cNvSpPr/>
            <p:nvPr/>
          </p:nvSpPr>
          <p:spPr>
            <a:xfrm>
              <a:off x="4290689" y="3265204"/>
              <a:ext cx="100050" cy="90812"/>
            </a:xfrm>
            <a:prstGeom prst="ellipse">
              <a:avLst/>
            </a:prstGeom>
            <a:solidFill>
              <a:srgbClr val="FFFFFF"/>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93" name="TextBox 21">
              <a:extLst>
                <a:ext uri="{FF2B5EF4-FFF2-40B4-BE49-F238E27FC236}">
                  <a16:creationId xmlns:a16="http://schemas.microsoft.com/office/drawing/2014/main" id="{AEC02A2F-95F7-BA42-B285-0A0C35AD15B6}"/>
                </a:ext>
              </a:extLst>
            </p:cNvPr>
            <p:cNvSpPr txBox="1">
              <a:spLocks noChangeArrowheads="1"/>
            </p:cNvSpPr>
            <p:nvPr/>
          </p:nvSpPr>
          <p:spPr bwMode="auto">
            <a:xfrm>
              <a:off x="1168630" y="1909029"/>
              <a:ext cx="1344561" cy="1009794"/>
            </a:xfrm>
            <a:prstGeom prst="rect">
              <a:avLst/>
            </a:prstGeom>
            <a:noFill/>
            <a:ln w="9525">
              <a:noFill/>
              <a:miter lim="800000"/>
              <a:headEnd/>
              <a:tailEnd/>
            </a:ln>
          </p:spPr>
          <p:txBody>
            <a:bodyPr lIns="243835" tIns="121917" rIns="243835" bIns="121917"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1219110" eaLnBrk="0" fontAlgn="base" latinLnBrk="0" hangingPunct="0">
                <a:lnSpc>
                  <a:spcPct val="100000"/>
                </a:lnSpc>
                <a:spcBef>
                  <a:spcPts val="600"/>
                </a:spcBef>
                <a:spcAft>
                  <a:spcPts val="0"/>
                </a:spcAft>
                <a:buClrTx/>
                <a:buSzTx/>
                <a:buFont typeface="Wingdings" pitchFamily="2" charset="2"/>
                <a:buNone/>
                <a:tabLst/>
                <a:defRPr/>
              </a:pPr>
              <a:r>
                <a:rPr kumimoji="0" lang="en-US" altLang="en-US" sz="1000" b="0" i="0" u="none" strike="noStrike" kern="0" cap="none" spc="0" normalizeH="0" baseline="0" noProof="0" dirty="0">
                  <a:ln>
                    <a:noFill/>
                  </a:ln>
                  <a:solidFill>
                    <a:prstClr val="black"/>
                  </a:solidFill>
                  <a:effectLst/>
                  <a:uLnTx/>
                  <a:uFillTx/>
                  <a:latin typeface="Arial" charset="0"/>
                  <a:cs typeface="Arial" pitchFamily="34" charset="0"/>
                </a:rPr>
                <a:t>Randomized</a:t>
              </a:r>
            </a:p>
            <a:p>
              <a:pPr marL="0" marR="0" lvl="0" indent="0" algn="ctr" defTabSz="1219110" eaLnBrk="0" fontAlgn="base" latinLnBrk="0" hangingPunct="0">
                <a:lnSpc>
                  <a:spcPct val="100000"/>
                </a:lnSpc>
                <a:spcBef>
                  <a:spcPts val="600"/>
                </a:spcBef>
                <a:spcAft>
                  <a:spcPts val="0"/>
                </a:spcAft>
                <a:buClrTx/>
                <a:buSzTx/>
                <a:buFont typeface="Wingdings" pitchFamily="2" charset="2"/>
                <a:buNone/>
                <a:tabLst/>
                <a:defRPr/>
              </a:pPr>
              <a:r>
                <a:rPr kumimoji="0" lang="en-US" altLang="en-US" sz="1000" b="0" i="0" u="none" strike="noStrike" kern="0" cap="none" spc="0" normalizeH="0" baseline="0" noProof="0" dirty="0">
                  <a:ln>
                    <a:noFill/>
                  </a:ln>
                  <a:solidFill>
                    <a:prstClr val="black"/>
                  </a:solidFill>
                  <a:effectLst/>
                  <a:uLnTx/>
                  <a:uFillTx/>
                  <a:latin typeface="Arial" charset="0"/>
                  <a:cs typeface="Arial" pitchFamily="34" charset="0"/>
                </a:rPr>
                <a:t>1:1</a:t>
              </a:r>
            </a:p>
            <a:p>
              <a:pPr marL="0" marR="0" lvl="0" indent="0" algn="ctr" defTabSz="1219110" eaLnBrk="0" fontAlgn="base" latinLnBrk="0" hangingPunct="0">
                <a:lnSpc>
                  <a:spcPct val="100000"/>
                </a:lnSpc>
                <a:spcBef>
                  <a:spcPts val="600"/>
                </a:spcBef>
                <a:spcAft>
                  <a:spcPts val="0"/>
                </a:spcAft>
                <a:buClrTx/>
                <a:buSzTx/>
                <a:buFont typeface="Wingdings" pitchFamily="2" charset="2"/>
                <a:buNone/>
                <a:tabLst/>
                <a:defRPr/>
              </a:pPr>
              <a:endParaRPr kumimoji="0" lang="en-US" altLang="en-US" sz="1000" b="0" i="0" u="none" strike="noStrike" kern="0" cap="none" spc="0" normalizeH="0" baseline="0" noProof="0" dirty="0">
                <a:ln>
                  <a:noFill/>
                </a:ln>
                <a:solidFill>
                  <a:prstClr val="black"/>
                </a:solidFill>
                <a:effectLst/>
                <a:uLnTx/>
                <a:uFillTx/>
                <a:latin typeface="Arial" charset="0"/>
                <a:cs typeface="Arial" pitchFamily="34" charset="0"/>
              </a:endParaRPr>
            </a:p>
            <a:p>
              <a:pPr marL="0" marR="0" lvl="0" indent="0" algn="ctr" defTabSz="1219110" eaLnBrk="0" fontAlgn="base" latinLnBrk="0" hangingPunct="0">
                <a:lnSpc>
                  <a:spcPct val="100000"/>
                </a:lnSpc>
                <a:spcBef>
                  <a:spcPts val="600"/>
                </a:spcBef>
                <a:spcAft>
                  <a:spcPts val="300"/>
                </a:spcAft>
                <a:buClrTx/>
                <a:buSzTx/>
                <a:buFont typeface="Wingdings" pitchFamily="2" charset="2"/>
                <a:buNone/>
                <a:tabLst/>
                <a:defRPr/>
              </a:pPr>
              <a:r>
                <a:rPr kumimoji="0" lang="en-US" altLang="en-US" sz="1000" b="0" i="0" u="none" strike="noStrike" kern="0" cap="none" spc="0" normalizeH="0" baseline="0" noProof="0" dirty="0">
                  <a:ln>
                    <a:noFill/>
                  </a:ln>
                  <a:solidFill>
                    <a:prstClr val="black"/>
                  </a:solidFill>
                  <a:effectLst/>
                  <a:uLnTx/>
                  <a:uFillTx/>
                  <a:latin typeface="Arial" charset="0"/>
                  <a:cs typeface="Arial" pitchFamily="34" charset="0"/>
                </a:rPr>
                <a:t>Double-blinded</a:t>
              </a:r>
            </a:p>
            <a:p>
              <a:pPr marL="0" marR="0" lvl="0" indent="0" algn="ctr" defTabSz="1219110" eaLnBrk="0" fontAlgn="base" latinLnBrk="0" hangingPunct="0">
                <a:lnSpc>
                  <a:spcPct val="100000"/>
                </a:lnSpc>
                <a:spcBef>
                  <a:spcPts val="300"/>
                </a:spcBef>
                <a:spcAft>
                  <a:spcPts val="0"/>
                </a:spcAft>
                <a:buClrTx/>
                <a:buSzTx/>
                <a:buFont typeface="Wingdings" pitchFamily="2" charset="2"/>
                <a:buNone/>
                <a:tabLst/>
                <a:defRPr/>
              </a:pPr>
              <a:r>
                <a:rPr kumimoji="0" lang="en-US" altLang="en-US" sz="1000" b="0" i="0" u="none" strike="noStrike" kern="0" cap="none" spc="0" normalizeH="0" baseline="0" noProof="0" dirty="0">
                  <a:ln>
                    <a:noFill/>
                  </a:ln>
                  <a:solidFill>
                    <a:prstClr val="black"/>
                  </a:solidFill>
                  <a:effectLst/>
                  <a:uLnTx/>
                  <a:uFillTx/>
                  <a:latin typeface="Arial" charset="0"/>
                  <a:cs typeface="Arial" pitchFamily="34" charset="0"/>
                </a:rPr>
                <a:t>Active controlled</a:t>
              </a:r>
            </a:p>
          </p:txBody>
        </p:sp>
        <p:sp>
          <p:nvSpPr>
            <p:cNvPr id="294" name="Text Box 36">
              <a:extLst>
                <a:ext uri="{FF2B5EF4-FFF2-40B4-BE49-F238E27FC236}">
                  <a16:creationId xmlns:a16="http://schemas.microsoft.com/office/drawing/2014/main" id="{CD00CB5E-3C2F-474D-B982-2444A79A2EFD}"/>
                </a:ext>
              </a:extLst>
            </p:cNvPr>
            <p:cNvSpPr txBox="1">
              <a:spLocks noChangeArrowheads="1"/>
            </p:cNvSpPr>
            <p:nvPr/>
          </p:nvSpPr>
          <p:spPr bwMode="auto">
            <a:xfrm>
              <a:off x="5216617" y="1733227"/>
              <a:ext cx="2019050" cy="1259430"/>
            </a:xfrm>
            <a:prstGeom prst="rect">
              <a:avLst/>
            </a:prstGeom>
            <a:solidFill>
              <a:srgbClr val="FFFFFF"/>
            </a:solidFill>
            <a:ln>
              <a:noFill/>
            </a:ln>
            <a:extLst/>
          </p:spPr>
          <p:txBody>
            <a:bodyPr wrap="square" lIns="0" tIns="45719" rIns="0" bIns="45719" anchor="ctr">
              <a:no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1219110" eaLnBrk="1" fontAlgn="base" latinLnBrk="0" hangingPunct="1">
                <a:lnSpc>
                  <a:spcPct val="100000"/>
                </a:lnSpc>
                <a:spcBef>
                  <a:spcPct val="0"/>
                </a:spcBef>
                <a:spcAft>
                  <a:spcPts val="600"/>
                </a:spcAft>
                <a:buClrTx/>
                <a:buSzTx/>
                <a:buFont typeface="Wingdings" pitchFamily="2" charset="2"/>
                <a:buNone/>
                <a:tabLst/>
                <a:defRPr/>
              </a:pPr>
              <a:r>
                <a:rPr kumimoji="0" lang="en-US" altLang="en-US" sz="12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Primary analysis:</a:t>
              </a:r>
            </a:p>
            <a:p>
              <a:pPr marL="0" marR="0" lvl="0" indent="0" algn="ctr" defTabSz="1219110" eaLnBrk="1" fontAlgn="base" latinLnBrk="0" hangingPunct="1">
                <a:lnSpc>
                  <a:spcPct val="100000"/>
                </a:lnSpc>
                <a:spcBef>
                  <a:spcPct val="0"/>
                </a:spcBef>
                <a:spcAft>
                  <a:spcPct val="0"/>
                </a:spcAft>
                <a:buClrTx/>
                <a:buSzTx/>
                <a:buFont typeface="Wingdings" pitchFamily="2" charset="2"/>
                <a:buNone/>
                <a:tabLst/>
                <a:defRPr/>
              </a:pPr>
              <a:r>
                <a:rPr kumimoji="0" lang="en-US" altLang="en-US" sz="1200" b="1"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HIV incidence/100 PY</a:t>
              </a:r>
            </a:p>
            <a:p>
              <a:pPr marL="0" marR="0" lvl="0" indent="0" algn="ctr" defTabSz="1219110" eaLnBrk="1" fontAlgn="base" latinLnBrk="0" hangingPunct="1">
                <a:lnSpc>
                  <a:spcPct val="100000"/>
                </a:lnSpc>
                <a:spcBef>
                  <a:spcPct val="0"/>
                </a:spcBef>
                <a:spcAft>
                  <a:spcPct val="0"/>
                </a:spcAft>
                <a:buClrTx/>
                <a:buSzTx/>
                <a:buFont typeface="Wingdings" pitchFamily="2" charset="2"/>
                <a:buNone/>
                <a:tabLst/>
                <a:defRPr/>
              </a:pPr>
              <a:r>
                <a:rPr kumimoji="0" lang="en-US" altLang="en-US" sz="12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when 100% complete W48 </a:t>
              </a:r>
              <a:br>
                <a:rPr kumimoji="0" lang="en-US" altLang="en-US" sz="12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br>
              <a:r>
                <a:rPr kumimoji="0" lang="en-US" altLang="en-US" sz="12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&amp; 50% complete W96</a:t>
              </a:r>
            </a:p>
          </p:txBody>
        </p:sp>
        <p:sp>
          <p:nvSpPr>
            <p:cNvPr id="295" name="TextBox 21">
              <a:extLst>
                <a:ext uri="{FF2B5EF4-FFF2-40B4-BE49-F238E27FC236}">
                  <a16:creationId xmlns:a16="http://schemas.microsoft.com/office/drawing/2014/main" id="{A230A79C-2C39-EC4E-88C8-F5858352E386}"/>
                </a:ext>
              </a:extLst>
            </p:cNvPr>
            <p:cNvSpPr txBox="1">
              <a:spLocks noChangeArrowheads="1"/>
            </p:cNvSpPr>
            <p:nvPr/>
          </p:nvSpPr>
          <p:spPr bwMode="auto">
            <a:xfrm>
              <a:off x="107506" y="2108103"/>
              <a:ext cx="1421438" cy="514550"/>
            </a:xfrm>
            <a:prstGeom prst="rect">
              <a:avLst/>
            </a:prstGeom>
            <a:noFill/>
            <a:ln w="9525">
              <a:noFill/>
              <a:miter lim="800000"/>
              <a:headEnd/>
              <a:tailEnd/>
            </a:ln>
          </p:spPr>
          <p:txBody>
            <a:bodyPr lIns="243835" tIns="121917" rIns="243835" bIns="121917" anchor="ct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defTabSz="1219110" eaLnBrk="0" fontAlgn="base" latinLnBrk="0" hangingPunct="0">
                <a:lnSpc>
                  <a:spcPct val="100000"/>
                </a:lnSpc>
                <a:spcBef>
                  <a:spcPct val="0"/>
                </a:spcBef>
                <a:spcAft>
                  <a:spcPts val="0"/>
                </a:spcAft>
                <a:buClrTx/>
                <a:buSzTx/>
                <a:buFont typeface="Wingdings" pitchFamily="2" charset="2"/>
                <a:buNone/>
                <a:tabLst/>
                <a:defRPr/>
              </a:pPr>
              <a:r>
                <a:rPr kumimoji="0" lang="en-US" altLang="en-US" sz="1100" b="1" i="0" u="none" strike="noStrike" kern="0" cap="none" spc="0" normalizeH="0" baseline="0" noProof="0" dirty="0">
                  <a:ln>
                    <a:noFill/>
                  </a:ln>
                  <a:solidFill>
                    <a:prstClr val="black"/>
                  </a:solidFill>
                  <a:effectLst/>
                  <a:uLnTx/>
                  <a:uFillTx/>
                  <a:latin typeface="Arial" charset="0"/>
                  <a:cs typeface="Arial" pitchFamily="34" charset="0"/>
                </a:rPr>
                <a:t>MSM or TGW</a:t>
              </a:r>
            </a:p>
            <a:p>
              <a:pPr marL="0" marR="0" lvl="0" indent="0" defTabSz="1219110" eaLnBrk="0" fontAlgn="base" latinLnBrk="0" hangingPunct="0">
                <a:lnSpc>
                  <a:spcPct val="100000"/>
                </a:lnSpc>
                <a:spcBef>
                  <a:spcPct val="0"/>
                </a:spcBef>
                <a:spcAft>
                  <a:spcPts val="0"/>
                </a:spcAft>
                <a:buClrTx/>
                <a:buSzTx/>
                <a:buFont typeface="Wingdings" pitchFamily="2" charset="2"/>
                <a:buNone/>
                <a:tabLst/>
                <a:defRPr/>
              </a:pPr>
              <a:r>
                <a:rPr kumimoji="0" lang="en-US" altLang="en-US" sz="1100" b="1" i="0" u="none" strike="noStrike" kern="0" cap="none" spc="0" normalizeH="0" baseline="0" noProof="0" dirty="0">
                  <a:ln>
                    <a:noFill/>
                  </a:ln>
                  <a:solidFill>
                    <a:prstClr val="black"/>
                  </a:solidFill>
                  <a:effectLst/>
                  <a:uLnTx/>
                  <a:uFillTx/>
                  <a:latin typeface="Arial" charset="0"/>
                  <a:cs typeface="Arial" pitchFamily="34" charset="0"/>
                </a:rPr>
                <a:t>participants</a:t>
              </a:r>
            </a:p>
          </p:txBody>
        </p:sp>
        <p:cxnSp>
          <p:nvCxnSpPr>
            <p:cNvPr id="296" name="Straight Connector 295">
              <a:extLst>
                <a:ext uri="{FF2B5EF4-FFF2-40B4-BE49-F238E27FC236}">
                  <a16:creationId xmlns:a16="http://schemas.microsoft.com/office/drawing/2014/main" id="{FD71DAA7-885A-D94C-9769-39A9EBD97AFE}"/>
                </a:ext>
              </a:extLst>
            </p:cNvPr>
            <p:cNvCxnSpPr>
              <a:cxnSpLocks/>
            </p:cNvCxnSpPr>
            <p:nvPr/>
          </p:nvCxnSpPr>
          <p:spPr bwMode="auto">
            <a:xfrm>
              <a:off x="1314568" y="2365376"/>
              <a:ext cx="1100499" cy="0"/>
            </a:xfrm>
            <a:prstGeom prst="line">
              <a:avLst/>
            </a:prstGeom>
            <a:noFill/>
            <a:ln w="9525" cap="flat" cmpd="sng" algn="ctr">
              <a:solidFill>
                <a:srgbClr val="000000"/>
              </a:solidFill>
              <a:prstDash val="solid"/>
            </a:ln>
            <a:effectLst/>
          </p:spPr>
        </p:cxnSp>
        <p:sp>
          <p:nvSpPr>
            <p:cNvPr id="297" name="TextBox 296"/>
            <p:cNvSpPr txBox="1"/>
            <p:nvPr/>
          </p:nvSpPr>
          <p:spPr>
            <a:xfrm>
              <a:off x="2862743" y="2296336"/>
              <a:ext cx="789915" cy="141802"/>
            </a:xfrm>
            <a:prstGeom prst="rect">
              <a:avLst/>
            </a:prstGeom>
            <a:noFill/>
          </p:spPr>
          <p:txBody>
            <a:bodyPr wrap="square" lIns="0" tIns="0" rIns="0" bIns="0" rtlCol="0" anchor="ctr">
              <a:spAutoFit/>
            </a:bodyPr>
            <a:lstStyle/>
            <a:p>
              <a:pPr marL="0" marR="0" lvl="0" indent="0" algn="ctr" defTabSz="121914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rPr>
                <a:t>96 weeks</a:t>
              </a:r>
            </a:p>
          </p:txBody>
        </p:sp>
        <p:sp>
          <p:nvSpPr>
            <p:cNvPr id="298" name="TextBox 297"/>
            <p:cNvSpPr txBox="1"/>
            <p:nvPr/>
          </p:nvSpPr>
          <p:spPr>
            <a:xfrm>
              <a:off x="7464407" y="2161207"/>
              <a:ext cx="924017" cy="384161"/>
            </a:xfrm>
            <a:prstGeom prst="rect">
              <a:avLst/>
            </a:prstGeom>
            <a:solidFill>
              <a:srgbClr val="FFFFFF"/>
            </a:solidFill>
          </p:spPr>
          <p:txBody>
            <a:bodyPr wrap="square" lIns="0" tIns="0" rIns="0" bIns="0" rtlCol="0" anchor="ctr">
              <a:noAutofit/>
            </a:bodyPr>
            <a:lstStyle/>
            <a:p>
              <a:pPr marL="0" marR="0" lvl="0" indent="0" algn="ctr" defTabSz="121914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a:rPr>
                <a:t>Open-label </a:t>
              </a:r>
            </a:p>
            <a:p>
              <a:pPr marL="0" marR="0" lvl="0" indent="0" algn="ctr" defTabSz="121914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a:rPr>
                <a:t>switch</a:t>
              </a:r>
            </a:p>
            <a:p>
              <a:pPr marL="0" marR="0" lvl="0" indent="0" algn="ctr" defTabSz="121914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panose="020B0604020202020204"/>
                </a:rPr>
                <a:t> for 48 weeks</a:t>
              </a:r>
            </a:p>
          </p:txBody>
        </p:sp>
        <p:sp>
          <p:nvSpPr>
            <p:cNvPr id="299" name="Right Arrow 298"/>
            <p:cNvSpPr/>
            <p:nvPr/>
          </p:nvSpPr>
          <p:spPr>
            <a:xfrm>
              <a:off x="7171697" y="2248425"/>
              <a:ext cx="277446" cy="209725"/>
            </a:xfrm>
            <a:prstGeom prst="rightArrow">
              <a:avLst/>
            </a:prstGeom>
            <a:solidFill>
              <a:srgbClr val="FFFFFF"/>
            </a:solidFill>
            <a:ln w="19050" cap="flat" cmpd="sng" algn="ctr">
              <a:noFill/>
              <a:prstDash val="solid"/>
              <a:miter lim="800000"/>
            </a:ln>
            <a:effectLst/>
          </p:spPr>
          <p:txBody>
            <a:bodyPr rtlCol="0" anchor="ctr"/>
            <a:lstStyle/>
            <a:p>
              <a:pPr marL="0" marR="0" lvl="0" indent="0" algn="ctr" defTabSz="1219140" eaLnBrk="1" fontAlgn="auto" latinLnBrk="0" hangingPunct="1">
                <a:lnSpc>
                  <a:spcPct val="9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0" name="Text Box 36">
              <a:extLst>
                <a:ext uri="{FF2B5EF4-FFF2-40B4-BE49-F238E27FC236}">
                  <a16:creationId xmlns:a16="http://schemas.microsoft.com/office/drawing/2014/main" id="{9889D7A1-AB3F-1A4C-BC47-27DE2666695B}"/>
                </a:ext>
              </a:extLst>
            </p:cNvPr>
            <p:cNvSpPr txBox="1">
              <a:spLocks noChangeArrowheads="1"/>
            </p:cNvSpPr>
            <p:nvPr/>
          </p:nvSpPr>
          <p:spPr bwMode="auto">
            <a:xfrm>
              <a:off x="3955855" y="1737522"/>
              <a:ext cx="1262892" cy="1259430"/>
            </a:xfrm>
            <a:prstGeom prst="rect">
              <a:avLst/>
            </a:prstGeom>
            <a:solidFill>
              <a:srgbClr val="FFFFFF">
                <a:lumMod val="85000"/>
              </a:srgbClr>
            </a:solidFill>
            <a:ln>
              <a:noFill/>
            </a:ln>
            <a:effectLst/>
            <a:extLst/>
          </p:spPr>
          <p:txBody>
            <a:bodyPr wrap="square" lIns="91439" tIns="45719" rIns="0" bIns="45719" anchor="ctr">
              <a:no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defTabSz="1219110" eaLnBrk="1" fontAlgn="base" latinLnBrk="0" hangingPunct="1">
                <a:lnSpc>
                  <a:spcPct val="100000"/>
                </a:lnSpc>
                <a:spcBef>
                  <a:spcPts val="600"/>
                </a:spcBef>
                <a:spcAft>
                  <a:spcPct val="0"/>
                </a:spcAft>
                <a:buClrTx/>
                <a:buSzTx/>
                <a:buFont typeface="Wingdings" pitchFamily="2" charset="2"/>
                <a:buNone/>
                <a:tabLst/>
                <a:defRPr/>
              </a:pPr>
              <a:r>
                <a:rPr kumimoji="0" lang="en-US" sz="900" b="0" i="0" u="none" strike="noStrike" kern="0" cap="none" spc="0" normalizeH="0" baseline="0" noProof="0" dirty="0">
                  <a:ln>
                    <a:noFill/>
                  </a:ln>
                  <a:solidFill>
                    <a:srgbClr val="000000"/>
                  </a:solidFill>
                  <a:effectLst/>
                  <a:uLnTx/>
                  <a:uFillTx/>
                  <a:latin typeface="Arial" charset="0"/>
                </a:rPr>
                <a:t>At entry and Q12W:</a:t>
              </a:r>
            </a:p>
            <a:p>
              <a:pPr marL="0" marR="0" lvl="0" indent="0" defTabSz="1219110" eaLnBrk="1" fontAlgn="base" latinLnBrk="0" hangingPunct="1">
                <a:lnSpc>
                  <a:spcPct val="100000"/>
                </a:lnSpc>
                <a:spcBef>
                  <a:spcPts val="600"/>
                </a:spcBef>
                <a:spcAft>
                  <a:spcPct val="0"/>
                </a:spcAft>
                <a:buClrTx/>
                <a:buSzTx/>
                <a:buFont typeface="Wingdings" pitchFamily="2" charset="2"/>
                <a:buNone/>
                <a:tabLst/>
                <a:defRPr/>
              </a:pPr>
              <a:r>
                <a:rPr kumimoji="0" lang="en-US" altLang="en-US" sz="9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Adherence counseling</a:t>
              </a:r>
            </a:p>
            <a:p>
              <a:pPr marL="0" marR="0" lvl="0" indent="0" defTabSz="1219110" eaLnBrk="1" fontAlgn="base" latinLnBrk="0" hangingPunct="1">
                <a:lnSpc>
                  <a:spcPct val="100000"/>
                </a:lnSpc>
                <a:spcBef>
                  <a:spcPts val="600"/>
                </a:spcBef>
                <a:spcAft>
                  <a:spcPct val="0"/>
                </a:spcAft>
                <a:buClrTx/>
                <a:buSzTx/>
                <a:buFont typeface="Wingdings" pitchFamily="2" charset="2"/>
                <a:buNone/>
                <a:tabLst/>
                <a:defRPr/>
              </a:pPr>
              <a:r>
                <a:rPr kumimoji="0" lang="en-US" altLang="en-US" sz="9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Prevention services</a:t>
              </a:r>
            </a:p>
            <a:p>
              <a:pPr marL="171450" marR="0" lvl="0" indent="-171450" defTabSz="121911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US" altLang="en-US" sz="8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Risk reduction counseling</a:t>
              </a:r>
            </a:p>
            <a:p>
              <a:pPr marL="171450" marR="0" lvl="0" indent="-171450" defTabSz="121911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US" altLang="en-US" sz="800" b="0" i="0" u="none" strike="noStrike" kern="0" cap="none" spc="0" normalizeH="0" baseline="0" noProof="0" dirty="0">
                  <a:ln>
                    <a:noFill/>
                  </a:ln>
                  <a:solidFill>
                    <a:prstClr val="black"/>
                  </a:solidFill>
                  <a:effectLst/>
                  <a:uLnTx/>
                  <a:uFillTx/>
                  <a:latin typeface="Arial" charset="0"/>
                  <a:ea typeface="ＭＳ Ｐゴシック" pitchFamily="34" charset="-128"/>
                  <a:cs typeface="Arial" charset="0"/>
                </a:rPr>
                <a:t>Condoms/lubricant</a:t>
              </a:r>
            </a:p>
          </p:txBody>
        </p:sp>
        <p:grpSp>
          <p:nvGrpSpPr>
            <p:cNvPr id="301" name="Group 300">
              <a:extLst>
                <a:ext uri="{FF2B5EF4-FFF2-40B4-BE49-F238E27FC236}">
                  <a16:creationId xmlns:a16="http://schemas.microsoft.com/office/drawing/2014/main" id="{5A1791A4-C5C3-45B4-A257-44D01A4E227B}"/>
                </a:ext>
              </a:extLst>
            </p:cNvPr>
            <p:cNvGrpSpPr/>
            <p:nvPr/>
          </p:nvGrpSpPr>
          <p:grpSpPr>
            <a:xfrm>
              <a:off x="7651872" y="2583777"/>
              <a:ext cx="464729" cy="341561"/>
              <a:chOff x="3549283" y="5122451"/>
              <a:chExt cx="1085734" cy="935274"/>
            </a:xfrm>
          </p:grpSpPr>
          <p:sp>
            <p:nvSpPr>
              <p:cNvPr id="316" name="Rectangle 315">
                <a:extLst>
                  <a:ext uri="{FF2B5EF4-FFF2-40B4-BE49-F238E27FC236}">
                    <a16:creationId xmlns:a16="http://schemas.microsoft.com/office/drawing/2014/main" id="{18783692-9996-471B-AD9F-A72CEBC121AD}"/>
                  </a:ext>
                </a:extLst>
              </p:cNvPr>
              <p:cNvSpPr/>
              <p:nvPr/>
            </p:nvSpPr>
            <p:spPr>
              <a:xfrm>
                <a:off x="3584611" y="5250988"/>
                <a:ext cx="372746" cy="806737"/>
              </a:xfrm>
              <a:prstGeom prst="rect">
                <a:avLst/>
              </a:prstGeom>
              <a:solidFill>
                <a:srgbClr val="00C42A">
                  <a:alpha val="99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17" name="Rectangle 316">
                <a:extLst>
                  <a:ext uri="{FF2B5EF4-FFF2-40B4-BE49-F238E27FC236}">
                    <a16:creationId xmlns:a16="http://schemas.microsoft.com/office/drawing/2014/main" id="{0D10E766-3B3F-4AF7-8FF9-3C02CF6C9B37}"/>
                  </a:ext>
                </a:extLst>
              </p:cNvPr>
              <p:cNvSpPr/>
              <p:nvPr/>
            </p:nvSpPr>
            <p:spPr>
              <a:xfrm>
                <a:off x="3549283" y="5162374"/>
                <a:ext cx="443401" cy="121231"/>
              </a:xfrm>
              <a:prstGeom prst="rect">
                <a:avLst/>
              </a:prstGeom>
              <a:solidFill>
                <a:srgbClr val="FFFFFF">
                  <a:lumMod val="85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18" name="Rectangle 317">
                <a:extLst>
                  <a:ext uri="{FF2B5EF4-FFF2-40B4-BE49-F238E27FC236}">
                    <a16:creationId xmlns:a16="http://schemas.microsoft.com/office/drawing/2014/main" id="{678A27A2-D439-4470-938B-FEA145F6D3B2}"/>
                  </a:ext>
                </a:extLst>
              </p:cNvPr>
              <p:cNvSpPr/>
              <p:nvPr/>
            </p:nvSpPr>
            <p:spPr>
              <a:xfrm>
                <a:off x="3588104" y="5122451"/>
                <a:ext cx="365760" cy="90186"/>
              </a:xfrm>
              <a:prstGeom prst="rect">
                <a:avLst/>
              </a:prstGeom>
              <a:solidFill>
                <a:srgbClr val="FFFFFF">
                  <a:lumMod val="85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19" name="Rectangle 318">
                <a:extLst>
                  <a:ext uri="{FF2B5EF4-FFF2-40B4-BE49-F238E27FC236}">
                    <a16:creationId xmlns:a16="http://schemas.microsoft.com/office/drawing/2014/main" id="{00CDE072-9E83-49F5-8E98-5D15BA8A730C}"/>
                  </a:ext>
                </a:extLst>
              </p:cNvPr>
              <p:cNvSpPr/>
              <p:nvPr/>
            </p:nvSpPr>
            <p:spPr>
              <a:xfrm>
                <a:off x="4226944" y="5250988"/>
                <a:ext cx="372746" cy="806737"/>
              </a:xfrm>
              <a:prstGeom prst="rect">
                <a:avLst/>
              </a:prstGeom>
              <a:solidFill>
                <a:srgbClr val="00C42A">
                  <a:alpha val="99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0" name="Round Same Side Corner Rectangle 114">
                <a:extLst>
                  <a:ext uri="{FF2B5EF4-FFF2-40B4-BE49-F238E27FC236}">
                    <a16:creationId xmlns:a16="http://schemas.microsoft.com/office/drawing/2014/main" id="{93AEF7CB-991E-454E-B318-580875354D3F}"/>
                  </a:ext>
                </a:extLst>
              </p:cNvPr>
              <p:cNvSpPr/>
              <p:nvPr/>
            </p:nvSpPr>
            <p:spPr>
              <a:xfrm rot="16200000">
                <a:off x="4115044" y="5523253"/>
                <a:ext cx="672063" cy="297229"/>
              </a:xfrm>
              <a:prstGeom prst="round2SameRect">
                <a:avLst>
                  <a:gd name="adj1" fmla="val 22260"/>
                  <a:gd name="adj2" fmla="val 0"/>
                </a:avLst>
              </a:prstGeom>
              <a:solidFill>
                <a:srgbClr val="FFFFFF">
                  <a:alpha val="70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1" name="Rectangle 320">
                <a:extLst>
                  <a:ext uri="{FF2B5EF4-FFF2-40B4-BE49-F238E27FC236}">
                    <a16:creationId xmlns:a16="http://schemas.microsoft.com/office/drawing/2014/main" id="{6352037A-C2EA-4C15-8F40-E5E4D20A51FB}"/>
                  </a:ext>
                </a:extLst>
              </p:cNvPr>
              <p:cNvSpPr/>
              <p:nvPr/>
            </p:nvSpPr>
            <p:spPr>
              <a:xfrm>
                <a:off x="4191616" y="5162374"/>
                <a:ext cx="443401" cy="121231"/>
              </a:xfrm>
              <a:prstGeom prst="rect">
                <a:avLst/>
              </a:prstGeom>
              <a:solidFill>
                <a:srgbClr val="FFFFFF">
                  <a:lumMod val="85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2" name="Rectangle 321">
                <a:extLst>
                  <a:ext uri="{FF2B5EF4-FFF2-40B4-BE49-F238E27FC236}">
                    <a16:creationId xmlns:a16="http://schemas.microsoft.com/office/drawing/2014/main" id="{C4139090-D7BB-4E0B-B8EB-0F1C741C7FFA}"/>
                  </a:ext>
                </a:extLst>
              </p:cNvPr>
              <p:cNvSpPr/>
              <p:nvPr/>
            </p:nvSpPr>
            <p:spPr>
              <a:xfrm>
                <a:off x="4230437" y="5122451"/>
                <a:ext cx="365760" cy="90186"/>
              </a:xfrm>
              <a:prstGeom prst="rect">
                <a:avLst/>
              </a:prstGeom>
              <a:solidFill>
                <a:srgbClr val="FFFFFF">
                  <a:lumMod val="85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3" name="Right Arrow 117">
                <a:extLst>
                  <a:ext uri="{FF2B5EF4-FFF2-40B4-BE49-F238E27FC236}">
                    <a16:creationId xmlns:a16="http://schemas.microsoft.com/office/drawing/2014/main" id="{F81A821B-18A4-483A-912B-A3F8EF14B3BB}"/>
                  </a:ext>
                </a:extLst>
              </p:cNvPr>
              <p:cNvSpPr/>
              <p:nvPr/>
            </p:nvSpPr>
            <p:spPr>
              <a:xfrm>
                <a:off x="3913679" y="5523062"/>
                <a:ext cx="255010" cy="262589"/>
              </a:xfrm>
              <a:prstGeom prst="rightArrow">
                <a:avLst/>
              </a:prstGeom>
              <a:solidFill>
                <a:srgbClr val="00C42A">
                  <a:alpha val="99000"/>
                </a:srgbClr>
              </a:solidFill>
              <a:ln w="19050" cap="flat" cmpd="sng" algn="ctr">
                <a:noFill/>
                <a:prstDash val="solid"/>
                <a:miter lim="800000"/>
              </a:ln>
              <a:effectLst/>
            </p:spPr>
            <p:txBody>
              <a:bodyPr rtlCol="0" anchor="ctr"/>
              <a:lstStyle/>
              <a:p>
                <a:pPr marL="0" marR="0" lvl="0" indent="0" algn="ctr" defTabSz="914332" eaLnBrk="0" fontAlgn="base" latinLnBrk="0" hangingPunct="0">
                  <a:lnSpc>
                    <a:spcPct val="9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nvGrpSpPr>
            <p:cNvPr id="302" name="Group 301">
              <a:extLst>
                <a:ext uri="{FF2B5EF4-FFF2-40B4-BE49-F238E27FC236}">
                  <a16:creationId xmlns:a16="http://schemas.microsoft.com/office/drawing/2014/main" id="{48C4B3B5-DB5D-4FE9-A1AA-4CDDF6C82B37}"/>
                </a:ext>
              </a:extLst>
            </p:cNvPr>
            <p:cNvGrpSpPr/>
            <p:nvPr/>
          </p:nvGrpSpPr>
          <p:grpSpPr>
            <a:xfrm>
              <a:off x="6179477" y="3179076"/>
              <a:ext cx="644993" cy="484634"/>
              <a:chOff x="1481138" y="4968875"/>
              <a:chExt cx="425450" cy="352193"/>
            </a:xfrm>
          </p:grpSpPr>
          <p:sp>
            <p:nvSpPr>
              <p:cNvPr id="313" name="Freeform 580">
                <a:extLst>
                  <a:ext uri="{FF2B5EF4-FFF2-40B4-BE49-F238E27FC236}">
                    <a16:creationId xmlns:a16="http://schemas.microsoft.com/office/drawing/2014/main" id="{8A6D854D-0836-4C88-8E43-9C01B777FFFB}"/>
                  </a:ext>
                </a:extLst>
              </p:cNvPr>
              <p:cNvSpPr>
                <a:spLocks/>
              </p:cNvSpPr>
              <p:nvPr/>
            </p:nvSpPr>
            <p:spPr bwMode="auto">
              <a:xfrm>
                <a:off x="1481138" y="4968875"/>
                <a:ext cx="425450" cy="300038"/>
              </a:xfrm>
              <a:custGeom>
                <a:avLst/>
                <a:gdLst>
                  <a:gd name="T0" fmla="*/ 231 w 243"/>
                  <a:gd name="T1" fmla="*/ 171 h 171"/>
                  <a:gd name="T2" fmla="*/ 12 w 243"/>
                  <a:gd name="T3" fmla="*/ 171 h 171"/>
                  <a:gd name="T4" fmla="*/ 0 w 243"/>
                  <a:gd name="T5" fmla="*/ 159 h 171"/>
                  <a:gd name="T6" fmla="*/ 0 w 243"/>
                  <a:gd name="T7" fmla="*/ 12 h 171"/>
                  <a:gd name="T8" fmla="*/ 12 w 243"/>
                  <a:gd name="T9" fmla="*/ 0 h 171"/>
                  <a:gd name="T10" fmla="*/ 231 w 243"/>
                  <a:gd name="T11" fmla="*/ 0 h 171"/>
                  <a:gd name="T12" fmla="*/ 243 w 243"/>
                  <a:gd name="T13" fmla="*/ 12 h 171"/>
                  <a:gd name="T14" fmla="*/ 243 w 243"/>
                  <a:gd name="T15" fmla="*/ 159 h 171"/>
                  <a:gd name="T16" fmla="*/ 231 w 243"/>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71">
                    <a:moveTo>
                      <a:pt x="231" y="171"/>
                    </a:moveTo>
                    <a:cubicBezTo>
                      <a:pt x="12" y="171"/>
                      <a:pt x="12" y="171"/>
                      <a:pt x="12" y="171"/>
                    </a:cubicBezTo>
                    <a:cubicBezTo>
                      <a:pt x="5" y="171"/>
                      <a:pt x="0" y="165"/>
                      <a:pt x="0" y="159"/>
                    </a:cubicBezTo>
                    <a:cubicBezTo>
                      <a:pt x="0" y="12"/>
                      <a:pt x="0" y="12"/>
                      <a:pt x="0" y="12"/>
                    </a:cubicBezTo>
                    <a:cubicBezTo>
                      <a:pt x="0" y="5"/>
                      <a:pt x="5" y="0"/>
                      <a:pt x="12" y="0"/>
                    </a:cubicBezTo>
                    <a:cubicBezTo>
                      <a:pt x="231" y="0"/>
                      <a:pt x="231" y="0"/>
                      <a:pt x="231" y="0"/>
                    </a:cubicBezTo>
                    <a:cubicBezTo>
                      <a:pt x="237" y="0"/>
                      <a:pt x="243" y="5"/>
                      <a:pt x="243" y="12"/>
                    </a:cubicBezTo>
                    <a:cubicBezTo>
                      <a:pt x="243" y="159"/>
                      <a:pt x="243" y="159"/>
                      <a:pt x="243" y="159"/>
                    </a:cubicBezTo>
                    <a:cubicBezTo>
                      <a:pt x="243" y="165"/>
                      <a:pt x="237" y="171"/>
                      <a:pt x="231" y="171"/>
                    </a:cubicBezTo>
                    <a:close/>
                  </a:path>
                </a:pathLst>
              </a:custGeom>
              <a:solidFill>
                <a:srgbClr val="FFFFFF">
                  <a:lumMod val="75000"/>
                </a:srgbClr>
              </a:solidFill>
              <a:ln w="15875" cap="rnd">
                <a:no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sp>
            <p:nvSpPr>
              <p:cNvPr id="314" name="Freeform 583">
                <a:extLst>
                  <a:ext uri="{FF2B5EF4-FFF2-40B4-BE49-F238E27FC236}">
                    <a16:creationId xmlns:a16="http://schemas.microsoft.com/office/drawing/2014/main" id="{3D0EF9BE-4555-4E98-9B30-DDB06FFF7370}"/>
                  </a:ext>
                </a:extLst>
              </p:cNvPr>
              <p:cNvSpPr>
                <a:spLocks/>
              </p:cNvSpPr>
              <p:nvPr/>
            </p:nvSpPr>
            <p:spPr bwMode="auto">
              <a:xfrm>
                <a:off x="1577976" y="5238518"/>
                <a:ext cx="228600" cy="82550"/>
              </a:xfrm>
              <a:custGeom>
                <a:avLst/>
                <a:gdLst>
                  <a:gd name="T0" fmla="*/ 121 w 130"/>
                  <a:gd name="T1" fmla="*/ 30 h 47"/>
                  <a:gd name="T2" fmla="*/ 79 w 130"/>
                  <a:gd name="T3" fmla="*/ 30 h 47"/>
                  <a:gd name="T4" fmla="*/ 79 w 130"/>
                  <a:gd name="T5" fmla="*/ 0 h 47"/>
                  <a:gd name="T6" fmla="*/ 54 w 130"/>
                  <a:gd name="T7" fmla="*/ 0 h 47"/>
                  <a:gd name="T8" fmla="*/ 54 w 130"/>
                  <a:gd name="T9" fmla="*/ 30 h 47"/>
                  <a:gd name="T10" fmla="*/ 9 w 130"/>
                  <a:gd name="T11" fmla="*/ 30 h 47"/>
                  <a:gd name="T12" fmla="*/ 0 w 130"/>
                  <a:gd name="T13" fmla="*/ 38 h 47"/>
                  <a:gd name="T14" fmla="*/ 9 w 130"/>
                  <a:gd name="T15" fmla="*/ 47 h 47"/>
                  <a:gd name="T16" fmla="*/ 121 w 130"/>
                  <a:gd name="T17" fmla="*/ 47 h 47"/>
                  <a:gd name="T18" fmla="*/ 130 w 130"/>
                  <a:gd name="T19" fmla="*/ 38 h 47"/>
                  <a:gd name="T20" fmla="*/ 121 w 130"/>
                  <a:gd name="T2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47">
                    <a:moveTo>
                      <a:pt x="121" y="30"/>
                    </a:moveTo>
                    <a:cubicBezTo>
                      <a:pt x="79" y="30"/>
                      <a:pt x="79" y="30"/>
                      <a:pt x="79" y="30"/>
                    </a:cubicBezTo>
                    <a:cubicBezTo>
                      <a:pt x="79" y="0"/>
                      <a:pt x="79" y="0"/>
                      <a:pt x="79" y="0"/>
                    </a:cubicBezTo>
                    <a:cubicBezTo>
                      <a:pt x="54" y="0"/>
                      <a:pt x="54" y="0"/>
                      <a:pt x="54" y="0"/>
                    </a:cubicBezTo>
                    <a:cubicBezTo>
                      <a:pt x="54" y="30"/>
                      <a:pt x="54" y="30"/>
                      <a:pt x="54" y="30"/>
                    </a:cubicBezTo>
                    <a:cubicBezTo>
                      <a:pt x="9" y="30"/>
                      <a:pt x="9" y="30"/>
                      <a:pt x="9" y="30"/>
                    </a:cubicBezTo>
                    <a:cubicBezTo>
                      <a:pt x="4" y="30"/>
                      <a:pt x="0" y="33"/>
                      <a:pt x="0" y="38"/>
                    </a:cubicBezTo>
                    <a:cubicBezTo>
                      <a:pt x="0" y="43"/>
                      <a:pt x="4" y="47"/>
                      <a:pt x="9" y="47"/>
                    </a:cubicBezTo>
                    <a:cubicBezTo>
                      <a:pt x="121" y="47"/>
                      <a:pt x="121" y="47"/>
                      <a:pt x="121" y="47"/>
                    </a:cubicBezTo>
                    <a:cubicBezTo>
                      <a:pt x="126" y="47"/>
                      <a:pt x="130" y="43"/>
                      <a:pt x="130" y="38"/>
                    </a:cubicBezTo>
                    <a:cubicBezTo>
                      <a:pt x="130" y="33"/>
                      <a:pt x="126" y="30"/>
                      <a:pt x="121" y="30"/>
                    </a:cubicBezTo>
                    <a:close/>
                  </a:path>
                </a:pathLst>
              </a:custGeom>
              <a:solidFill>
                <a:srgbClr val="FFFFFF">
                  <a:lumMod val="75000"/>
                </a:srgbClr>
              </a:solidFill>
              <a:ln w="15875" cap="rnd">
                <a:no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sp>
            <p:nvSpPr>
              <p:cNvPr id="315" name="Freeform 580">
                <a:extLst>
                  <a:ext uri="{FF2B5EF4-FFF2-40B4-BE49-F238E27FC236}">
                    <a16:creationId xmlns:a16="http://schemas.microsoft.com/office/drawing/2014/main" id="{ECC3FDC0-5CD7-4EC5-8650-C6999F03666B}"/>
                  </a:ext>
                </a:extLst>
              </p:cNvPr>
              <p:cNvSpPr>
                <a:spLocks/>
              </p:cNvSpPr>
              <p:nvPr/>
            </p:nvSpPr>
            <p:spPr bwMode="auto">
              <a:xfrm>
                <a:off x="1495223" y="4985366"/>
                <a:ext cx="397280" cy="267055"/>
              </a:xfrm>
              <a:custGeom>
                <a:avLst/>
                <a:gdLst>
                  <a:gd name="T0" fmla="*/ 231 w 243"/>
                  <a:gd name="T1" fmla="*/ 171 h 171"/>
                  <a:gd name="T2" fmla="*/ 12 w 243"/>
                  <a:gd name="T3" fmla="*/ 171 h 171"/>
                  <a:gd name="T4" fmla="*/ 0 w 243"/>
                  <a:gd name="T5" fmla="*/ 159 h 171"/>
                  <a:gd name="T6" fmla="*/ 0 w 243"/>
                  <a:gd name="T7" fmla="*/ 12 h 171"/>
                  <a:gd name="T8" fmla="*/ 12 w 243"/>
                  <a:gd name="T9" fmla="*/ 0 h 171"/>
                  <a:gd name="T10" fmla="*/ 231 w 243"/>
                  <a:gd name="T11" fmla="*/ 0 h 171"/>
                  <a:gd name="T12" fmla="*/ 243 w 243"/>
                  <a:gd name="T13" fmla="*/ 12 h 171"/>
                  <a:gd name="T14" fmla="*/ 243 w 243"/>
                  <a:gd name="T15" fmla="*/ 159 h 171"/>
                  <a:gd name="T16" fmla="*/ 231 w 243"/>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71">
                    <a:moveTo>
                      <a:pt x="231" y="171"/>
                    </a:moveTo>
                    <a:cubicBezTo>
                      <a:pt x="12" y="171"/>
                      <a:pt x="12" y="171"/>
                      <a:pt x="12" y="171"/>
                    </a:cubicBezTo>
                    <a:cubicBezTo>
                      <a:pt x="5" y="171"/>
                      <a:pt x="0" y="165"/>
                      <a:pt x="0" y="159"/>
                    </a:cubicBezTo>
                    <a:cubicBezTo>
                      <a:pt x="0" y="12"/>
                      <a:pt x="0" y="12"/>
                      <a:pt x="0" y="12"/>
                    </a:cubicBezTo>
                    <a:cubicBezTo>
                      <a:pt x="0" y="5"/>
                      <a:pt x="5" y="0"/>
                      <a:pt x="12" y="0"/>
                    </a:cubicBezTo>
                    <a:cubicBezTo>
                      <a:pt x="231" y="0"/>
                      <a:pt x="231" y="0"/>
                      <a:pt x="231" y="0"/>
                    </a:cubicBezTo>
                    <a:cubicBezTo>
                      <a:pt x="237" y="0"/>
                      <a:pt x="243" y="5"/>
                      <a:pt x="243" y="12"/>
                    </a:cubicBezTo>
                    <a:cubicBezTo>
                      <a:pt x="243" y="159"/>
                      <a:pt x="243" y="159"/>
                      <a:pt x="243" y="159"/>
                    </a:cubicBezTo>
                    <a:cubicBezTo>
                      <a:pt x="243" y="165"/>
                      <a:pt x="237" y="171"/>
                      <a:pt x="231" y="171"/>
                    </a:cubicBezTo>
                    <a:close/>
                  </a:path>
                </a:pathLst>
              </a:custGeom>
              <a:solidFill>
                <a:srgbClr val="FFFFFF">
                  <a:alpha val="80000"/>
                </a:srgbClr>
              </a:solidFill>
              <a:ln w="15875" cap="rnd">
                <a:no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a:endParaRPr>
              </a:p>
            </p:txBody>
          </p:sp>
        </p:grpSp>
        <p:sp>
          <p:nvSpPr>
            <p:cNvPr id="303" name="Freeform: Shape 312">
              <a:extLst>
                <a:ext uri="{FF2B5EF4-FFF2-40B4-BE49-F238E27FC236}">
                  <a16:creationId xmlns:a16="http://schemas.microsoft.com/office/drawing/2014/main" id="{0CA2DFBA-CC09-47CC-A93E-D749DB8A5DBA}"/>
                </a:ext>
              </a:extLst>
            </p:cNvPr>
            <p:cNvSpPr/>
            <p:nvPr/>
          </p:nvSpPr>
          <p:spPr>
            <a:xfrm>
              <a:off x="6353142" y="3296942"/>
              <a:ext cx="176823" cy="216356"/>
            </a:xfrm>
            <a:custGeom>
              <a:avLst/>
              <a:gdLst>
                <a:gd name="connsiteX0" fmla="*/ 563800 w 565991"/>
                <a:gd name="connsiteY0" fmla="*/ 0 h 536778"/>
                <a:gd name="connsiteX1" fmla="*/ 565991 w 565991"/>
                <a:gd name="connsiteY1" fmla="*/ 262 h 536778"/>
                <a:gd name="connsiteX2" fmla="*/ 565991 w 565991"/>
                <a:gd name="connsiteY2" fmla="*/ 536729 h 536778"/>
                <a:gd name="connsiteX3" fmla="*/ 0 w 565991"/>
                <a:gd name="connsiteY3" fmla="*/ 536729 h 536778"/>
                <a:gd name="connsiteX4" fmla="*/ 563800 w 565991"/>
                <a:gd name="connsiteY4" fmla="*/ 0 h 53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91" h="536778">
                  <a:moveTo>
                    <a:pt x="563800" y="0"/>
                  </a:moveTo>
                  <a:lnTo>
                    <a:pt x="565991" y="262"/>
                  </a:lnTo>
                  <a:lnTo>
                    <a:pt x="565991" y="536729"/>
                  </a:lnTo>
                  <a:lnTo>
                    <a:pt x="0" y="536729"/>
                  </a:lnTo>
                  <a:cubicBezTo>
                    <a:pt x="274162" y="542746"/>
                    <a:pt x="268266" y="0"/>
                    <a:pt x="563800" y="0"/>
                  </a:cubicBezTo>
                  <a:close/>
                </a:path>
              </a:pathLst>
            </a:custGeom>
            <a:solidFill>
              <a:srgbClr val="03C52D">
                <a:alpha val="30000"/>
              </a:srgbClr>
            </a:solidFill>
            <a:ln w="25400" cap="flat" cmpd="sng" algn="ctr">
              <a:no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4" name="Freeform 289">
              <a:extLst>
                <a:ext uri="{FF2B5EF4-FFF2-40B4-BE49-F238E27FC236}">
                  <a16:creationId xmlns:a16="http://schemas.microsoft.com/office/drawing/2014/main" id="{40585853-8184-4E27-BE12-6371D459F69B}"/>
                </a:ext>
              </a:extLst>
            </p:cNvPr>
            <p:cNvSpPr>
              <a:spLocks/>
            </p:cNvSpPr>
            <p:nvPr/>
          </p:nvSpPr>
          <p:spPr bwMode="auto">
            <a:xfrm>
              <a:off x="6353142" y="3296961"/>
              <a:ext cx="355155" cy="216337"/>
            </a:xfrm>
            <a:custGeom>
              <a:avLst/>
              <a:gdLst>
                <a:gd name="T0" fmla="*/ 0 w 2002"/>
                <a:gd name="T1" fmla="*/ 91 h 181"/>
                <a:gd name="T2" fmla="*/ 132 w 2002"/>
                <a:gd name="T3" fmla="*/ 179 h 181"/>
                <a:gd name="T4" fmla="*/ 418 w 2002"/>
                <a:gd name="T5" fmla="*/ 1 h 181"/>
                <a:gd name="T6" fmla="*/ 709 w 2002"/>
                <a:gd name="T7" fmla="*/ 179 h 181"/>
                <a:gd name="T8" fmla="*/ 1002 w 2002"/>
                <a:gd name="T9" fmla="*/ 1 h 181"/>
                <a:gd name="T10" fmla="*/ 1283 w 2002"/>
                <a:gd name="T11" fmla="*/ 181 h 181"/>
                <a:gd name="T12" fmla="*/ 1569 w 2002"/>
                <a:gd name="T13" fmla="*/ 1 h 181"/>
                <a:gd name="T14" fmla="*/ 1855 w 2002"/>
                <a:gd name="T15" fmla="*/ 181 h 181"/>
                <a:gd name="T16" fmla="*/ 2002 w 2002"/>
                <a:gd name="T17" fmla="*/ 91 h 181"/>
                <a:gd name="connsiteX0" fmla="*/ 0 w 9341"/>
                <a:gd name="connsiteY0" fmla="*/ 9836 h 9946"/>
                <a:gd name="connsiteX1" fmla="*/ 1429 w 9341"/>
                <a:gd name="connsiteY1" fmla="*/ 1 h 9946"/>
                <a:gd name="connsiteX2" fmla="*/ 2882 w 9341"/>
                <a:gd name="connsiteY2" fmla="*/ 9836 h 9946"/>
                <a:gd name="connsiteX3" fmla="*/ 4346 w 9341"/>
                <a:gd name="connsiteY3" fmla="*/ 1 h 9946"/>
                <a:gd name="connsiteX4" fmla="*/ 5750 w 9341"/>
                <a:gd name="connsiteY4" fmla="*/ 9946 h 9946"/>
                <a:gd name="connsiteX5" fmla="*/ 7178 w 9341"/>
                <a:gd name="connsiteY5" fmla="*/ 1 h 9946"/>
                <a:gd name="connsiteX6" fmla="*/ 8607 w 9341"/>
                <a:gd name="connsiteY6" fmla="*/ 9946 h 9946"/>
                <a:gd name="connsiteX7" fmla="*/ 9341 w 9341"/>
                <a:gd name="connsiteY7" fmla="*/ 4974 h 9946"/>
                <a:gd name="connsiteX0" fmla="*/ 0 w 10000"/>
                <a:gd name="connsiteY0" fmla="*/ 9888 h 11187"/>
                <a:gd name="connsiteX1" fmla="*/ 1530 w 10000"/>
                <a:gd name="connsiteY1" fmla="*/ 0 h 11187"/>
                <a:gd name="connsiteX2" fmla="*/ 3085 w 10000"/>
                <a:gd name="connsiteY2" fmla="*/ 9888 h 11187"/>
                <a:gd name="connsiteX3" fmla="*/ 6156 w 10000"/>
                <a:gd name="connsiteY3" fmla="*/ 9999 h 11187"/>
                <a:gd name="connsiteX4" fmla="*/ 7684 w 10000"/>
                <a:gd name="connsiteY4" fmla="*/ 0 h 11187"/>
                <a:gd name="connsiteX5" fmla="*/ 9214 w 10000"/>
                <a:gd name="connsiteY5" fmla="*/ 9999 h 11187"/>
                <a:gd name="connsiteX6" fmla="*/ 10000 w 10000"/>
                <a:gd name="connsiteY6" fmla="*/ 5000 h 11187"/>
                <a:gd name="connsiteX0" fmla="*/ 0 w 10000"/>
                <a:gd name="connsiteY0" fmla="*/ 9888 h 9999"/>
                <a:gd name="connsiteX1" fmla="*/ 1530 w 10000"/>
                <a:gd name="connsiteY1" fmla="*/ 0 h 9999"/>
                <a:gd name="connsiteX2" fmla="*/ 3085 w 10000"/>
                <a:gd name="connsiteY2" fmla="*/ 9888 h 9999"/>
                <a:gd name="connsiteX3" fmla="*/ 7684 w 10000"/>
                <a:gd name="connsiteY3" fmla="*/ 0 h 9999"/>
                <a:gd name="connsiteX4" fmla="*/ 9214 w 10000"/>
                <a:gd name="connsiteY4" fmla="*/ 9999 h 9999"/>
                <a:gd name="connsiteX5" fmla="*/ 10000 w 10000"/>
                <a:gd name="connsiteY5" fmla="*/ 5000 h 9999"/>
                <a:gd name="connsiteX0" fmla="*/ 0 w 10000"/>
                <a:gd name="connsiteY0" fmla="*/ 9889 h 10889"/>
                <a:gd name="connsiteX1" fmla="*/ 1530 w 10000"/>
                <a:gd name="connsiteY1" fmla="*/ 0 h 10889"/>
                <a:gd name="connsiteX2" fmla="*/ 3085 w 10000"/>
                <a:gd name="connsiteY2" fmla="*/ 9889 h 10889"/>
                <a:gd name="connsiteX3" fmla="*/ 9214 w 10000"/>
                <a:gd name="connsiteY3" fmla="*/ 10000 h 10889"/>
                <a:gd name="connsiteX4" fmla="*/ 10000 w 10000"/>
                <a:gd name="connsiteY4" fmla="*/ 5001 h 10889"/>
                <a:gd name="connsiteX0" fmla="*/ 0 w 10000"/>
                <a:gd name="connsiteY0" fmla="*/ 9889 h 9987"/>
                <a:gd name="connsiteX1" fmla="*/ 1530 w 10000"/>
                <a:gd name="connsiteY1" fmla="*/ 0 h 9987"/>
                <a:gd name="connsiteX2" fmla="*/ 3085 w 10000"/>
                <a:gd name="connsiteY2" fmla="*/ 9889 h 9987"/>
                <a:gd name="connsiteX3" fmla="*/ 10000 w 10000"/>
                <a:gd name="connsiteY3" fmla="*/ 5001 h 9987"/>
                <a:gd name="connsiteX0" fmla="*/ 0 w 3085"/>
                <a:gd name="connsiteY0" fmla="*/ 9902 h 9902"/>
                <a:gd name="connsiteX1" fmla="*/ 1530 w 3085"/>
                <a:gd name="connsiteY1" fmla="*/ 0 h 9902"/>
                <a:gd name="connsiteX2" fmla="*/ 3085 w 3085"/>
                <a:gd name="connsiteY2" fmla="*/ 9902 h 9902"/>
              </a:gdLst>
              <a:ahLst/>
              <a:cxnLst>
                <a:cxn ang="0">
                  <a:pos x="connsiteX0" y="connsiteY0"/>
                </a:cxn>
                <a:cxn ang="0">
                  <a:pos x="connsiteX1" y="connsiteY1"/>
                </a:cxn>
                <a:cxn ang="0">
                  <a:pos x="connsiteX2" y="connsiteY2"/>
                </a:cxn>
              </a:cxnLst>
              <a:rect l="l" t="t" r="r" b="b"/>
              <a:pathLst>
                <a:path w="3085" h="9902">
                  <a:moveTo>
                    <a:pt x="0" y="9902"/>
                  </a:moveTo>
                  <a:cubicBezTo>
                    <a:pt x="744" y="10013"/>
                    <a:pt x="728" y="0"/>
                    <a:pt x="1530" y="0"/>
                  </a:cubicBezTo>
                  <a:cubicBezTo>
                    <a:pt x="2316" y="0"/>
                    <a:pt x="2300" y="10013"/>
                    <a:pt x="3085" y="9902"/>
                  </a:cubicBezTo>
                </a:path>
              </a:pathLst>
            </a:custGeom>
            <a:noFill/>
            <a:ln w="6350" cap="flat">
              <a:solidFill>
                <a:srgbClr val="03C52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sp>
          <p:nvSpPr>
            <p:cNvPr id="305" name="Freeform: Shape 314">
              <a:extLst>
                <a:ext uri="{FF2B5EF4-FFF2-40B4-BE49-F238E27FC236}">
                  <a16:creationId xmlns:a16="http://schemas.microsoft.com/office/drawing/2014/main" id="{90010442-6116-4015-B3C1-BBA893D5629E}"/>
                </a:ext>
              </a:extLst>
            </p:cNvPr>
            <p:cNvSpPr/>
            <p:nvPr/>
          </p:nvSpPr>
          <p:spPr>
            <a:xfrm>
              <a:off x="6529965" y="3442222"/>
              <a:ext cx="74059" cy="71075"/>
            </a:xfrm>
            <a:custGeom>
              <a:avLst/>
              <a:gdLst>
                <a:gd name="connsiteX0" fmla="*/ 0 w 237056"/>
                <a:gd name="connsiteY0" fmla="*/ 0 h 176337"/>
                <a:gd name="connsiteX1" fmla="*/ 5000 w 237056"/>
                <a:gd name="connsiteY1" fmla="*/ 9108 h 176337"/>
                <a:gd name="connsiteX2" fmla="*/ 237056 w 237056"/>
                <a:gd name="connsiteY2" fmla="*/ 176288 h 176337"/>
                <a:gd name="connsiteX3" fmla="*/ 0 w 237056"/>
                <a:gd name="connsiteY3" fmla="*/ 176288 h 176337"/>
              </a:gdLst>
              <a:ahLst/>
              <a:cxnLst>
                <a:cxn ang="0">
                  <a:pos x="connsiteX0" y="connsiteY0"/>
                </a:cxn>
                <a:cxn ang="0">
                  <a:pos x="connsiteX1" y="connsiteY1"/>
                </a:cxn>
                <a:cxn ang="0">
                  <a:pos x="connsiteX2" y="connsiteY2"/>
                </a:cxn>
                <a:cxn ang="0">
                  <a:pos x="connsiteX3" y="connsiteY3"/>
                </a:cxn>
              </a:cxnLst>
              <a:rect l="l" t="t" r="r" b="b"/>
              <a:pathLst>
                <a:path w="237056" h="176337">
                  <a:moveTo>
                    <a:pt x="0" y="0"/>
                  </a:moveTo>
                  <a:lnTo>
                    <a:pt x="5000" y="9108"/>
                  </a:lnTo>
                  <a:cubicBezTo>
                    <a:pt x="61611" y="103631"/>
                    <a:pt x="128580" y="178544"/>
                    <a:pt x="237056" y="176288"/>
                  </a:cubicBezTo>
                  <a:lnTo>
                    <a:pt x="0" y="176288"/>
                  </a:lnTo>
                  <a:close/>
                </a:path>
              </a:pathLst>
            </a:custGeom>
            <a:solidFill>
              <a:srgbClr val="03C52D">
                <a:alpha val="60000"/>
              </a:srgbClr>
            </a:solidFill>
            <a:ln w="25400" cap="flat" cmpd="sng" algn="ctr">
              <a:no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6" name="Freeform 289">
              <a:extLst>
                <a:ext uri="{FF2B5EF4-FFF2-40B4-BE49-F238E27FC236}">
                  <a16:creationId xmlns:a16="http://schemas.microsoft.com/office/drawing/2014/main" id="{48F622D0-335C-461B-A96D-E9D96731A6EC}"/>
                </a:ext>
              </a:extLst>
            </p:cNvPr>
            <p:cNvSpPr>
              <a:spLocks/>
            </p:cNvSpPr>
            <p:nvPr/>
          </p:nvSpPr>
          <p:spPr bwMode="auto">
            <a:xfrm>
              <a:off x="6248870" y="3296961"/>
              <a:ext cx="355155" cy="216337"/>
            </a:xfrm>
            <a:custGeom>
              <a:avLst/>
              <a:gdLst>
                <a:gd name="T0" fmla="*/ 0 w 2002"/>
                <a:gd name="T1" fmla="*/ 91 h 181"/>
                <a:gd name="T2" fmla="*/ 132 w 2002"/>
                <a:gd name="T3" fmla="*/ 179 h 181"/>
                <a:gd name="T4" fmla="*/ 418 w 2002"/>
                <a:gd name="T5" fmla="*/ 1 h 181"/>
                <a:gd name="T6" fmla="*/ 709 w 2002"/>
                <a:gd name="T7" fmla="*/ 179 h 181"/>
                <a:gd name="T8" fmla="*/ 1002 w 2002"/>
                <a:gd name="T9" fmla="*/ 1 h 181"/>
                <a:gd name="T10" fmla="*/ 1283 w 2002"/>
                <a:gd name="T11" fmla="*/ 181 h 181"/>
                <a:gd name="T12" fmla="*/ 1569 w 2002"/>
                <a:gd name="T13" fmla="*/ 1 h 181"/>
                <a:gd name="T14" fmla="*/ 1855 w 2002"/>
                <a:gd name="T15" fmla="*/ 181 h 181"/>
                <a:gd name="T16" fmla="*/ 2002 w 2002"/>
                <a:gd name="T17" fmla="*/ 91 h 181"/>
                <a:gd name="connsiteX0" fmla="*/ 0 w 9341"/>
                <a:gd name="connsiteY0" fmla="*/ 9836 h 9946"/>
                <a:gd name="connsiteX1" fmla="*/ 1429 w 9341"/>
                <a:gd name="connsiteY1" fmla="*/ 1 h 9946"/>
                <a:gd name="connsiteX2" fmla="*/ 2882 w 9341"/>
                <a:gd name="connsiteY2" fmla="*/ 9836 h 9946"/>
                <a:gd name="connsiteX3" fmla="*/ 4346 w 9341"/>
                <a:gd name="connsiteY3" fmla="*/ 1 h 9946"/>
                <a:gd name="connsiteX4" fmla="*/ 5750 w 9341"/>
                <a:gd name="connsiteY4" fmla="*/ 9946 h 9946"/>
                <a:gd name="connsiteX5" fmla="*/ 7178 w 9341"/>
                <a:gd name="connsiteY5" fmla="*/ 1 h 9946"/>
                <a:gd name="connsiteX6" fmla="*/ 8607 w 9341"/>
                <a:gd name="connsiteY6" fmla="*/ 9946 h 9946"/>
                <a:gd name="connsiteX7" fmla="*/ 9341 w 9341"/>
                <a:gd name="connsiteY7" fmla="*/ 4974 h 9946"/>
                <a:gd name="connsiteX0" fmla="*/ 0 w 10000"/>
                <a:gd name="connsiteY0" fmla="*/ 9888 h 11187"/>
                <a:gd name="connsiteX1" fmla="*/ 1530 w 10000"/>
                <a:gd name="connsiteY1" fmla="*/ 0 h 11187"/>
                <a:gd name="connsiteX2" fmla="*/ 3085 w 10000"/>
                <a:gd name="connsiteY2" fmla="*/ 9888 h 11187"/>
                <a:gd name="connsiteX3" fmla="*/ 6156 w 10000"/>
                <a:gd name="connsiteY3" fmla="*/ 9999 h 11187"/>
                <a:gd name="connsiteX4" fmla="*/ 7684 w 10000"/>
                <a:gd name="connsiteY4" fmla="*/ 0 h 11187"/>
                <a:gd name="connsiteX5" fmla="*/ 9214 w 10000"/>
                <a:gd name="connsiteY5" fmla="*/ 9999 h 11187"/>
                <a:gd name="connsiteX6" fmla="*/ 10000 w 10000"/>
                <a:gd name="connsiteY6" fmla="*/ 5000 h 11187"/>
                <a:gd name="connsiteX0" fmla="*/ 0 w 10000"/>
                <a:gd name="connsiteY0" fmla="*/ 9888 h 9999"/>
                <a:gd name="connsiteX1" fmla="*/ 1530 w 10000"/>
                <a:gd name="connsiteY1" fmla="*/ 0 h 9999"/>
                <a:gd name="connsiteX2" fmla="*/ 3085 w 10000"/>
                <a:gd name="connsiteY2" fmla="*/ 9888 h 9999"/>
                <a:gd name="connsiteX3" fmla="*/ 7684 w 10000"/>
                <a:gd name="connsiteY3" fmla="*/ 0 h 9999"/>
                <a:gd name="connsiteX4" fmla="*/ 9214 w 10000"/>
                <a:gd name="connsiteY4" fmla="*/ 9999 h 9999"/>
                <a:gd name="connsiteX5" fmla="*/ 10000 w 10000"/>
                <a:gd name="connsiteY5" fmla="*/ 5000 h 9999"/>
                <a:gd name="connsiteX0" fmla="*/ 0 w 10000"/>
                <a:gd name="connsiteY0" fmla="*/ 9889 h 10889"/>
                <a:gd name="connsiteX1" fmla="*/ 1530 w 10000"/>
                <a:gd name="connsiteY1" fmla="*/ 0 h 10889"/>
                <a:gd name="connsiteX2" fmla="*/ 3085 w 10000"/>
                <a:gd name="connsiteY2" fmla="*/ 9889 h 10889"/>
                <a:gd name="connsiteX3" fmla="*/ 9214 w 10000"/>
                <a:gd name="connsiteY3" fmla="*/ 10000 h 10889"/>
                <a:gd name="connsiteX4" fmla="*/ 10000 w 10000"/>
                <a:gd name="connsiteY4" fmla="*/ 5001 h 10889"/>
                <a:gd name="connsiteX0" fmla="*/ 0 w 10000"/>
                <a:gd name="connsiteY0" fmla="*/ 9889 h 9987"/>
                <a:gd name="connsiteX1" fmla="*/ 1530 w 10000"/>
                <a:gd name="connsiteY1" fmla="*/ 0 h 9987"/>
                <a:gd name="connsiteX2" fmla="*/ 3085 w 10000"/>
                <a:gd name="connsiteY2" fmla="*/ 9889 h 9987"/>
                <a:gd name="connsiteX3" fmla="*/ 10000 w 10000"/>
                <a:gd name="connsiteY3" fmla="*/ 5001 h 9987"/>
                <a:gd name="connsiteX0" fmla="*/ 0 w 3085"/>
                <a:gd name="connsiteY0" fmla="*/ 9902 h 9902"/>
                <a:gd name="connsiteX1" fmla="*/ 1530 w 3085"/>
                <a:gd name="connsiteY1" fmla="*/ 0 h 9902"/>
                <a:gd name="connsiteX2" fmla="*/ 3085 w 3085"/>
                <a:gd name="connsiteY2" fmla="*/ 9902 h 9902"/>
              </a:gdLst>
              <a:ahLst/>
              <a:cxnLst>
                <a:cxn ang="0">
                  <a:pos x="connsiteX0" y="connsiteY0"/>
                </a:cxn>
                <a:cxn ang="0">
                  <a:pos x="connsiteX1" y="connsiteY1"/>
                </a:cxn>
                <a:cxn ang="0">
                  <a:pos x="connsiteX2" y="connsiteY2"/>
                </a:cxn>
              </a:cxnLst>
              <a:rect l="l" t="t" r="r" b="b"/>
              <a:pathLst>
                <a:path w="3085" h="9902">
                  <a:moveTo>
                    <a:pt x="0" y="9902"/>
                  </a:moveTo>
                  <a:cubicBezTo>
                    <a:pt x="744" y="10013"/>
                    <a:pt x="728" y="0"/>
                    <a:pt x="1530" y="0"/>
                  </a:cubicBezTo>
                  <a:cubicBezTo>
                    <a:pt x="2316" y="0"/>
                    <a:pt x="2300" y="10013"/>
                    <a:pt x="3085" y="9902"/>
                  </a:cubicBezTo>
                </a:path>
              </a:pathLst>
            </a:custGeom>
            <a:noFill/>
            <a:ln w="12700" cap="flat">
              <a:solidFill>
                <a:srgbClr val="39840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cxnSp>
          <p:nvCxnSpPr>
            <p:cNvPr id="307" name="Straight Connector 306">
              <a:extLst>
                <a:ext uri="{FF2B5EF4-FFF2-40B4-BE49-F238E27FC236}">
                  <a16:creationId xmlns:a16="http://schemas.microsoft.com/office/drawing/2014/main" id="{60D136D2-7350-4345-ADA7-2309611D91F3}"/>
                </a:ext>
              </a:extLst>
            </p:cNvPr>
            <p:cNvCxnSpPr>
              <a:cxnSpLocks/>
            </p:cNvCxnSpPr>
            <p:nvPr/>
          </p:nvCxnSpPr>
          <p:spPr>
            <a:xfrm flipH="1">
              <a:off x="6248870" y="3513298"/>
              <a:ext cx="494850" cy="0"/>
            </a:xfrm>
            <a:prstGeom prst="line">
              <a:avLst/>
            </a:prstGeom>
            <a:noFill/>
            <a:ln w="12700" cap="flat" cmpd="sng" algn="ctr">
              <a:solidFill>
                <a:srgbClr val="FFFFFF">
                  <a:lumMod val="65000"/>
                </a:srgbClr>
              </a:solidFill>
              <a:prstDash val="solid"/>
            </a:ln>
            <a:effectLst/>
          </p:spPr>
        </p:cxnSp>
        <p:cxnSp>
          <p:nvCxnSpPr>
            <p:cNvPr id="308" name="Straight Connector 307">
              <a:extLst>
                <a:ext uri="{FF2B5EF4-FFF2-40B4-BE49-F238E27FC236}">
                  <a16:creationId xmlns:a16="http://schemas.microsoft.com/office/drawing/2014/main" id="{FBBE6F11-09DE-448D-820A-508A5CB1B191}"/>
                </a:ext>
              </a:extLst>
            </p:cNvPr>
            <p:cNvCxnSpPr/>
            <p:nvPr/>
          </p:nvCxnSpPr>
          <p:spPr>
            <a:xfrm>
              <a:off x="6529965" y="3230204"/>
              <a:ext cx="0" cy="283094"/>
            </a:xfrm>
            <a:prstGeom prst="line">
              <a:avLst/>
            </a:prstGeom>
            <a:noFill/>
            <a:ln w="12700" cap="flat" cmpd="sng" algn="ctr">
              <a:solidFill>
                <a:srgbClr val="FFFFFF">
                  <a:lumMod val="65000"/>
                </a:srgbClr>
              </a:solidFill>
              <a:prstDash val="sysDot"/>
            </a:ln>
            <a:effectLst/>
          </p:spPr>
        </p:cxnSp>
        <p:cxnSp>
          <p:nvCxnSpPr>
            <p:cNvPr id="309" name="Straight Connector 308">
              <a:extLst>
                <a:ext uri="{FF2B5EF4-FFF2-40B4-BE49-F238E27FC236}">
                  <a16:creationId xmlns:a16="http://schemas.microsoft.com/office/drawing/2014/main" id="{6B85AC1A-3164-4661-ABB4-70CF955FEEDC}"/>
                </a:ext>
              </a:extLst>
            </p:cNvPr>
            <p:cNvCxnSpPr/>
            <p:nvPr/>
          </p:nvCxnSpPr>
          <p:spPr>
            <a:xfrm>
              <a:off x="6248870" y="3230204"/>
              <a:ext cx="0" cy="283094"/>
            </a:xfrm>
            <a:prstGeom prst="line">
              <a:avLst/>
            </a:prstGeom>
            <a:noFill/>
            <a:ln w="12700" cap="flat" cmpd="sng" algn="ctr">
              <a:solidFill>
                <a:srgbClr val="FFFFFF">
                  <a:lumMod val="65000"/>
                </a:srgbClr>
              </a:solidFill>
              <a:prstDash val="solid"/>
            </a:ln>
            <a:effectLst/>
          </p:spPr>
        </p:cxnSp>
        <p:sp>
          <p:nvSpPr>
            <p:cNvPr id="310" name="Freeform 66">
              <a:extLst>
                <a:ext uri="{FF2B5EF4-FFF2-40B4-BE49-F238E27FC236}">
                  <a16:creationId xmlns:a16="http://schemas.microsoft.com/office/drawing/2014/main" id="{00E9FEC9-B44E-467E-B586-C7502C867EC6}"/>
                </a:ext>
              </a:extLst>
            </p:cNvPr>
            <p:cNvSpPr>
              <a:spLocks/>
            </p:cNvSpPr>
            <p:nvPr/>
          </p:nvSpPr>
          <p:spPr bwMode="auto">
            <a:xfrm rot="5400000">
              <a:off x="2176582" y="2233658"/>
              <a:ext cx="734907" cy="257935"/>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91439" tIns="45719" rIns="91439" bIns="45719"/>
            <a:lstStyle/>
            <a:p>
              <a:pPr marL="0" marR="0" lvl="0" indent="0" defTabSz="914332"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a:cs typeface="Arial" charset="0"/>
              </a:endParaRPr>
            </a:p>
          </p:txBody>
        </p:sp>
        <p:sp>
          <p:nvSpPr>
            <p:cNvPr id="311" name="Rectangle 310">
              <a:extLst>
                <a:ext uri="{FF2B5EF4-FFF2-40B4-BE49-F238E27FC236}">
                  <a16:creationId xmlns:a16="http://schemas.microsoft.com/office/drawing/2014/main" id="{9CD85DF3-8C28-F14F-BD3A-EC832AD6A91C}"/>
                </a:ext>
              </a:extLst>
            </p:cNvPr>
            <p:cNvSpPr/>
            <p:nvPr/>
          </p:nvSpPr>
          <p:spPr bwMode="auto">
            <a:xfrm>
              <a:off x="2556754" y="1737522"/>
              <a:ext cx="1401893" cy="508662"/>
            </a:xfrm>
            <a:prstGeom prst="rect">
              <a:avLst/>
            </a:prstGeom>
            <a:solidFill>
              <a:srgbClr val="00C42A"/>
            </a:solidFill>
            <a:ln w="25400" cap="flat" cmpd="sng" algn="ctr">
              <a:noFill/>
              <a:prstDash val="solid"/>
            </a:ln>
            <a:effectLst/>
          </p:spPr>
          <p:txBody>
            <a:bodyPr lIns="182875" tIns="45719" rIns="91439" bIns="45719" anchor="ctr"/>
            <a:lstStyle/>
            <a:p>
              <a:pPr marL="0" marR="0" lvl="0" indent="0" algn="ctr" defTabSz="121911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a:cs typeface="Arial" pitchFamily="34" charset="0"/>
                </a:rPr>
                <a:t>F/TAF QD</a:t>
              </a:r>
            </a:p>
            <a:p>
              <a:pPr marL="0" marR="0" lvl="0" indent="0" algn="ctr" defTabSz="121911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a:cs typeface="Arial" pitchFamily="34" charset="0"/>
                </a:rPr>
                <a:t>n=2694</a:t>
              </a:r>
            </a:p>
          </p:txBody>
        </p:sp>
        <p:sp>
          <p:nvSpPr>
            <p:cNvPr id="312" name="Rectangle 311">
              <a:extLst>
                <a:ext uri="{FF2B5EF4-FFF2-40B4-BE49-F238E27FC236}">
                  <a16:creationId xmlns:a16="http://schemas.microsoft.com/office/drawing/2014/main" id="{D6D70F30-E39E-F44C-8026-D1A7CFF75A07}"/>
                </a:ext>
              </a:extLst>
            </p:cNvPr>
            <p:cNvSpPr/>
            <p:nvPr/>
          </p:nvSpPr>
          <p:spPr bwMode="auto">
            <a:xfrm>
              <a:off x="2556754" y="2488290"/>
              <a:ext cx="1401893" cy="508662"/>
            </a:xfrm>
            <a:prstGeom prst="rect">
              <a:avLst/>
            </a:prstGeom>
            <a:solidFill>
              <a:srgbClr val="7F7F7F"/>
            </a:solidFill>
            <a:ln w="25400" cap="flat" cmpd="sng" algn="ctr">
              <a:noFill/>
              <a:prstDash val="solid"/>
            </a:ln>
            <a:effectLst/>
          </p:spPr>
          <p:txBody>
            <a:bodyPr lIns="182875" tIns="45719" rIns="91439" bIns="45719" anchor="ctr"/>
            <a:lstStyle/>
            <a:p>
              <a:pPr marL="0" marR="0" lvl="0" indent="0" algn="ctr" defTabSz="121911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a:cs typeface="Arial" pitchFamily="34" charset="0"/>
                </a:rPr>
                <a:t>F/TDF QD</a:t>
              </a:r>
            </a:p>
            <a:p>
              <a:pPr marL="0" marR="0" lvl="0" indent="0" algn="ctr" defTabSz="121911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a:cs typeface="Arial" pitchFamily="34" charset="0"/>
                </a:rPr>
                <a:t>n=2693</a:t>
              </a:r>
            </a:p>
          </p:txBody>
        </p:sp>
      </p:grpSp>
    </p:spTree>
    <p:extLst>
      <p:ext uri="{BB962C8B-B14F-4D97-AF65-F5344CB8AC3E}">
        <p14:creationId xmlns:p14="http://schemas.microsoft.com/office/powerpoint/2010/main" val="38943063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412776"/>
            <a:ext cx="8712968" cy="4752529"/>
          </a:xfrm>
        </p:spPr>
        <p:txBody>
          <a:bodyPr/>
          <a:lstStyle/>
          <a:p>
            <a:pPr marL="357188" lvl="0" indent="-357188"/>
            <a:r>
              <a:rPr lang="en-US" altLang="ko-KR" sz="1800" b="1" dirty="0">
                <a:solidFill>
                  <a:prstClr val="black"/>
                </a:solidFill>
              </a:rPr>
              <a:t>Discover Primary Endpoint Analysis: </a:t>
            </a:r>
            <a:r>
              <a:rPr lang="en-US" altLang="ko-KR" sz="1800" dirty="0">
                <a:solidFill>
                  <a:prstClr val="black"/>
                </a:solidFill>
              </a:rPr>
              <a:t>HIV Incidence</a:t>
            </a:r>
          </a:p>
        </p:txBody>
      </p:sp>
      <p:sp>
        <p:nvSpPr>
          <p:cNvPr id="5"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Hare CB, et al. Presented at CROI 2019; Oral abstract #104LB</a:t>
            </a:r>
            <a:endParaRPr lang="ko-KR" altLang="ko-KR" dirty="0">
              <a:solidFill>
                <a:schemeClr val="tx1"/>
              </a:solidFill>
            </a:endParaRPr>
          </a:p>
        </p:txBody>
      </p:sp>
      <p:sp>
        <p:nvSpPr>
          <p:cNvPr id="6" name="Title 1"/>
          <p:cNvSpPr>
            <a:spLocks noGrp="1"/>
          </p:cNvSpPr>
          <p:nvPr>
            <p:ph type="title"/>
          </p:nvPr>
        </p:nvSpPr>
        <p:spPr>
          <a:xfrm>
            <a:off x="234894" y="332656"/>
            <a:ext cx="8712968" cy="1143000"/>
          </a:xfrm>
        </p:spPr>
        <p:txBody>
          <a:bodyPr/>
          <a:lstStyle/>
          <a:p>
            <a:pPr algn="l"/>
            <a:r>
              <a:rPr lang="en-US" altLang="ko-KR" sz="2000" dirty="0"/>
              <a:t>THE PHASE 3 DISCOVER STUDY: DAILY F/TAF OR F/TDF FOR HIV PREEXPOSURE PROPHYLAXIS</a:t>
            </a:r>
            <a:endParaRPr lang="ko-KR" altLang="en-US" sz="2000" dirty="0"/>
          </a:p>
        </p:txBody>
      </p:sp>
      <p:grpSp>
        <p:nvGrpSpPr>
          <p:cNvPr id="9" name="Group 8"/>
          <p:cNvGrpSpPr/>
          <p:nvPr/>
        </p:nvGrpSpPr>
        <p:grpSpPr>
          <a:xfrm>
            <a:off x="251520" y="1983426"/>
            <a:ext cx="8716277" cy="4109870"/>
            <a:chOff x="668346" y="1156226"/>
            <a:chExt cx="11319840" cy="5337493"/>
          </a:xfrm>
        </p:grpSpPr>
        <p:sp>
          <p:nvSpPr>
            <p:cNvPr id="10" name="Rectangle 9">
              <a:extLst>
                <a:ext uri="{FF2B5EF4-FFF2-40B4-BE49-F238E27FC236}">
                  <a16:creationId xmlns:a16="http://schemas.microsoft.com/office/drawing/2014/main" id="{6BD15F27-D5E6-4CD6-B293-8AF8A2CEC34F}"/>
                </a:ext>
              </a:extLst>
            </p:cNvPr>
            <p:cNvSpPr/>
            <p:nvPr/>
          </p:nvSpPr>
          <p:spPr>
            <a:xfrm>
              <a:off x="6376613" y="1596708"/>
              <a:ext cx="5065776" cy="4206240"/>
            </a:xfrm>
            <a:prstGeom prst="rect">
              <a:avLst/>
            </a:prstGeom>
            <a:solidFill>
              <a:srgbClr val="FFFFFF"/>
            </a:solidFill>
            <a:ln w="19050" cap="flat" cmpd="sng" algn="ctr">
              <a:noFill/>
              <a:prstDash val="solid"/>
              <a:miter lim="800000"/>
            </a:ln>
            <a:effectLst>
              <a:outerShdw blurRad="63500" sx="101000" sy="101000" algn="ctr" rotWithShape="0">
                <a:prstClr val="black">
                  <a:alpha val="30000"/>
                </a:prstClr>
              </a:outerShdw>
            </a:effectLst>
          </p:spPr>
          <p:txBody>
            <a:bodyPr rtlCol="0" anchor="ctr"/>
            <a:lstStyle/>
            <a:p>
              <a:pPr marL="0" marR="0" lvl="0" indent="0" algn="ctr" defTabSz="1219140" eaLnBrk="1" fontAlgn="auto" latinLnBrk="0" hangingPunct="1">
                <a:lnSpc>
                  <a:spcPct val="9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3CBA400-0E7F-4501-BB27-EB0333F7EC0C}"/>
                </a:ext>
              </a:extLst>
            </p:cNvPr>
            <p:cNvSpPr/>
            <p:nvPr/>
          </p:nvSpPr>
          <p:spPr>
            <a:xfrm>
              <a:off x="8934174" y="2767735"/>
              <a:ext cx="1345585" cy="2364857"/>
            </a:xfrm>
            <a:prstGeom prst="rect">
              <a:avLst/>
            </a:prstGeom>
            <a:solidFill>
              <a:srgbClr val="0CB5EA">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Content Placeholder 15">
              <a:extLst>
                <a:ext uri="{FF2B5EF4-FFF2-40B4-BE49-F238E27FC236}">
                  <a16:creationId xmlns:a16="http://schemas.microsoft.com/office/drawing/2014/main" id="{4B6F8C08-2EFF-4329-BD1A-2AF66540AEBB}"/>
                </a:ext>
              </a:extLst>
            </p:cNvPr>
            <p:cNvSpPr txBox="1">
              <a:spLocks/>
            </p:cNvSpPr>
            <p:nvPr/>
          </p:nvSpPr>
          <p:spPr>
            <a:xfrm>
              <a:off x="5876017" y="5943051"/>
              <a:ext cx="6112169" cy="550668"/>
            </a:xfrm>
            <a:prstGeom prst="rect">
              <a:avLst/>
            </a:prstGeom>
          </p:spPr>
          <p:txBody>
            <a:bodyPr vert="horz" lIns="0" tIns="45719" rIns="0" bIns="45719" rtlCol="0">
              <a:noAutofit/>
            </a:bodyPr>
            <a:lstStyle>
              <a:lvl1pPr marL="342900" indent="-342900" algn="l" defTabSz="1219140" rtl="0" eaLnBrk="1" latinLnBrk="0" hangingPunct="1">
                <a:spcBef>
                  <a:spcPct val="20000"/>
                </a:spcBef>
                <a:buClrTx/>
                <a:buFont typeface="Arial" pitchFamily="34" charset="0"/>
                <a:buChar char="•"/>
                <a:defRPr sz="2400" kern="1200">
                  <a:solidFill>
                    <a:schemeClr val="tx1"/>
                  </a:solidFill>
                  <a:latin typeface="Arial" pitchFamily="34" charset="0"/>
                  <a:ea typeface="+mn-ea"/>
                  <a:cs typeface="Arial" pitchFamily="34" charset="0"/>
                </a:defRPr>
              </a:lvl1pPr>
              <a:lvl2pPr marL="800100" indent="-342900" algn="l" defTabSz="1219140" rtl="0" eaLnBrk="1" latinLnBrk="0" hangingPunct="1">
                <a:spcBef>
                  <a:spcPct val="20000"/>
                </a:spcBef>
                <a:buClrTx/>
                <a:buFont typeface="Arial" pitchFamily="34" charset="0"/>
                <a:buChar char="–"/>
                <a:defRPr sz="2000" kern="1200">
                  <a:solidFill>
                    <a:schemeClr val="tx1"/>
                  </a:solidFill>
                  <a:latin typeface="Arial" pitchFamily="34" charset="0"/>
                  <a:ea typeface="+mn-ea"/>
                  <a:cs typeface="Arial" pitchFamily="34" charset="0"/>
                </a:defRPr>
              </a:lvl2pPr>
              <a:lvl3pPr marL="1314450" indent="-342900" algn="l" defTabSz="1219140" rtl="0" eaLnBrk="1" latinLnBrk="0" hangingPunct="1">
                <a:spcBef>
                  <a:spcPct val="20000"/>
                </a:spcBef>
                <a:buClrTx/>
                <a:buFont typeface="Arial" pitchFamily="34" charset="0"/>
                <a:buChar char="•"/>
                <a:defRPr sz="1800" kern="1200">
                  <a:solidFill>
                    <a:schemeClr val="tx1"/>
                  </a:solidFill>
                  <a:latin typeface="Arial" pitchFamily="34" charset="0"/>
                  <a:ea typeface="+mn-ea"/>
                  <a:cs typeface="Arial" pitchFamily="34" charset="0"/>
                </a:defRPr>
              </a:lvl3pPr>
              <a:lvl4pPr marL="1828800" indent="-342900" algn="l" defTabSz="121914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743062" indent="-304784" algn="l" defTabSz="121914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40" rtl="0" eaLnBrk="1" fontAlgn="auto" latinLnBrk="0" hangingPunct="1">
                <a:lnSpc>
                  <a:spcPct val="100000"/>
                </a:lnSpc>
                <a:spcBef>
                  <a:spcPts val="60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t>F/TAF is noninferior to F/TDF for HIV prevention</a:t>
              </a:r>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 name="Rectangle 12">
              <a:extLst>
                <a:ext uri="{FF2B5EF4-FFF2-40B4-BE49-F238E27FC236}">
                  <a16:creationId xmlns:a16="http://schemas.microsoft.com/office/drawing/2014/main" id="{53098E1E-7CE1-4A0C-9024-9FCF965472AF}"/>
                </a:ext>
              </a:extLst>
            </p:cNvPr>
            <p:cNvSpPr/>
            <p:nvPr/>
          </p:nvSpPr>
          <p:spPr>
            <a:xfrm>
              <a:off x="715226" y="1596708"/>
              <a:ext cx="5069350" cy="4206240"/>
            </a:xfrm>
            <a:prstGeom prst="rect">
              <a:avLst/>
            </a:prstGeom>
            <a:solidFill>
              <a:srgbClr val="FFFFFF"/>
            </a:solidFill>
            <a:ln w="19050" cap="flat" cmpd="sng" algn="ctr">
              <a:noFill/>
              <a:prstDash val="solid"/>
              <a:miter lim="800000"/>
            </a:ln>
            <a:effectLst>
              <a:outerShdw blurRad="63500" sx="101000" sy="101000" algn="ctr" rotWithShape="0">
                <a:prstClr val="black">
                  <a:alpha val="30000"/>
                </a:prstClr>
              </a:outerShdw>
            </a:effectLst>
          </p:spPr>
          <p:txBody>
            <a:bodyPr rtlCol="0" anchor="ctr"/>
            <a:lstStyle/>
            <a:p>
              <a:pPr marL="0" marR="0" lvl="0" indent="0" algn="ctr" defTabSz="1219140" eaLnBrk="1" fontAlgn="auto" latinLnBrk="0" hangingPunct="1">
                <a:lnSpc>
                  <a:spcPct val="9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6"/>
            <p:cNvSpPr>
              <a:spLocks noChangeArrowheads="1"/>
            </p:cNvSpPr>
            <p:nvPr/>
          </p:nvSpPr>
          <p:spPr bwMode="auto">
            <a:xfrm>
              <a:off x="2577441" y="1703346"/>
              <a:ext cx="1344919" cy="246221"/>
            </a:xfrm>
            <a:prstGeom prst="rect">
              <a:avLst/>
            </a:prstGeom>
            <a:noFill/>
            <a:ln>
              <a:noFill/>
            </a:ln>
            <a:extLst/>
          </p:spPr>
          <p:txBody>
            <a:bodyPr wrap="none" lIns="0" tIns="0" rIns="0" bIns="0" anchor="ctr">
              <a:spAutoFit/>
            </a:bodyPr>
            <a:lstStyle/>
            <a:p>
              <a:pPr algn="ctr" defTabSz="1219170" latinLnBrk="0"/>
              <a:r>
                <a:rPr lang="en-GB" altLang="en-US" sz="1600" b="1" dirty="0">
                  <a:solidFill>
                    <a:prstClr val="black"/>
                  </a:solidFill>
                  <a:latin typeface="Arial" panose="020B0604020202020204"/>
                  <a:ea typeface="MS PGothic" pitchFamily="34" charset="-128"/>
                </a:rPr>
                <a:t>HIV Incidence</a:t>
              </a:r>
              <a:endParaRPr lang="en-US" altLang="en-US" sz="1600" b="1" dirty="0">
                <a:solidFill>
                  <a:prstClr val="black"/>
                </a:solidFill>
                <a:latin typeface="Arial" panose="020B0604020202020204"/>
                <a:ea typeface="MS PGothic" pitchFamily="34" charset="-128"/>
              </a:endParaRPr>
            </a:p>
          </p:txBody>
        </p:sp>
        <p:sp>
          <p:nvSpPr>
            <p:cNvPr id="15" name="Rectangle 14"/>
            <p:cNvSpPr>
              <a:spLocks noChangeArrowheads="1"/>
            </p:cNvSpPr>
            <p:nvPr/>
          </p:nvSpPr>
          <p:spPr bwMode="auto">
            <a:xfrm>
              <a:off x="7474767" y="1700268"/>
              <a:ext cx="2887008" cy="221599"/>
            </a:xfrm>
            <a:prstGeom prst="rect">
              <a:avLst/>
            </a:prstGeom>
            <a:noFill/>
            <a:ln>
              <a:noFill/>
            </a:ln>
            <a:extLst/>
          </p:spPr>
          <p:txBody>
            <a:bodyPr wrap="none" lIns="0" tIns="0" rIns="0" bIns="0" anchor="ctr">
              <a:spAutoFit/>
            </a:bodyPr>
            <a:lstStyle>
              <a:lvl1pPr>
                <a:spcBef>
                  <a:spcPts val="300"/>
                </a:spcBef>
                <a:spcAft>
                  <a:spcPts val="600"/>
                </a:spcAft>
                <a:buClr>
                  <a:srgbClr val="C00000"/>
                </a:buClr>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600"/>
                </a:spcAft>
                <a:buClr>
                  <a:srgbClr val="C00000"/>
                </a:buClr>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600"/>
                </a:spcAft>
                <a:buClr>
                  <a:srgbClr val="C00000"/>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defTabSz="1219170" latinLnBrk="0">
                <a:lnSpc>
                  <a:spcPct val="90000"/>
                </a:lnSpc>
                <a:spcBef>
                  <a:spcPct val="0"/>
                </a:spcBef>
                <a:spcAft>
                  <a:spcPct val="0"/>
                </a:spcAft>
                <a:buClrTx/>
                <a:buFont typeface="Arial" panose="020B0604020202020204" pitchFamily="34" charset="0"/>
                <a:buNone/>
                <a:defRPr/>
              </a:pPr>
              <a:r>
                <a:rPr lang="en-US" altLang="en-US" sz="1600" b="1" kern="0" dirty="0">
                  <a:solidFill>
                    <a:prstClr val="black"/>
                  </a:solidFill>
                  <a:ea typeface="MS PGothic" panose="020B0600070205080204" pitchFamily="34" charset="-128"/>
                </a:rPr>
                <a:t>Incidence Rate Ratio [95% CI]</a:t>
              </a:r>
            </a:p>
          </p:txBody>
        </p:sp>
        <p:grpSp>
          <p:nvGrpSpPr>
            <p:cNvPr id="17" name="Group 16">
              <a:extLst>
                <a:ext uri="{FF2B5EF4-FFF2-40B4-BE49-F238E27FC236}">
                  <a16:creationId xmlns:a16="http://schemas.microsoft.com/office/drawing/2014/main" id="{5BBBBBBB-C59C-44A5-9FF4-7ACD35B56889}"/>
                </a:ext>
              </a:extLst>
            </p:cNvPr>
            <p:cNvGrpSpPr/>
            <p:nvPr/>
          </p:nvGrpSpPr>
          <p:grpSpPr>
            <a:xfrm>
              <a:off x="884402" y="1865132"/>
              <a:ext cx="4738652" cy="3753055"/>
              <a:chOff x="902508" y="2065240"/>
              <a:chExt cx="4738652" cy="3172774"/>
            </a:xfrm>
          </p:grpSpPr>
          <p:sp>
            <p:nvSpPr>
              <p:cNvPr id="34" name="TextBox 37"/>
              <p:cNvSpPr txBox="1">
                <a:spLocks noChangeArrowheads="1"/>
              </p:cNvSpPr>
              <p:nvPr/>
            </p:nvSpPr>
            <p:spPr bwMode="auto">
              <a:xfrm rot="16200000">
                <a:off x="261462" y="3497763"/>
                <a:ext cx="14513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1219170" eaLnBrk="1" fontAlgn="auto" latinLnBrk="0" hangingPunct="1">
                  <a:lnSpc>
                    <a:spcPct val="100000"/>
                  </a:lnSpc>
                  <a:spcBef>
                    <a:spcPct val="50000"/>
                  </a:spcBef>
                  <a:spcAft>
                    <a:spcPts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HIV Incidence Rate/100 PY</a:t>
                </a:r>
              </a:p>
            </p:txBody>
          </p:sp>
          <p:graphicFrame>
            <p:nvGraphicFramePr>
              <p:cNvPr id="35" name="Chart 39"/>
              <p:cNvGraphicFramePr>
                <a:graphicFrameLocks/>
              </p:cNvGraphicFramePr>
              <p:nvPr>
                <p:extLst/>
              </p:nvPr>
            </p:nvGraphicFramePr>
            <p:xfrm>
              <a:off x="1214313" y="2065240"/>
              <a:ext cx="4426847" cy="312026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19E0CA01-C415-AE48-8EB7-3C59385F0204}"/>
                  </a:ext>
                </a:extLst>
              </p:cNvPr>
              <p:cNvSpPr txBox="1"/>
              <p:nvPr/>
            </p:nvSpPr>
            <p:spPr>
              <a:xfrm>
                <a:off x="2220921" y="4873751"/>
                <a:ext cx="1214426" cy="364263"/>
              </a:xfrm>
              <a:prstGeom prst="rect">
                <a:avLst/>
              </a:prstGeom>
              <a:noFill/>
            </p:spPr>
            <p:txBody>
              <a:bodyPr wrap="square" lIns="91439" tIns="45719" rIns="91439" bIns="45719" rtlCol="0" anchor="ctr" anchorCtr="0">
                <a:spAutoFit/>
              </a:bodyPr>
              <a:lstStyle/>
              <a:p>
                <a:pPr marL="0" marR="0" lvl="0" indent="0" algn="ctr" defTabSz="914332"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a:rPr>
                  <a:t>F/TAF</a:t>
                </a:r>
              </a:p>
              <a:p>
                <a:pPr marL="0" marR="0" lvl="0" indent="0" algn="ctr" defTabSz="914332"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a:rPr>
                  <a:t>n=2694</a:t>
                </a:r>
              </a:p>
            </p:txBody>
          </p:sp>
          <p:sp>
            <p:nvSpPr>
              <p:cNvPr id="37" name="TextBox 36">
                <a:extLst>
                  <a:ext uri="{FF2B5EF4-FFF2-40B4-BE49-F238E27FC236}">
                    <a16:creationId xmlns:a16="http://schemas.microsoft.com/office/drawing/2014/main" id="{D8302204-D103-074B-84D9-CDD1B56A655A}"/>
                  </a:ext>
                </a:extLst>
              </p:cNvPr>
              <p:cNvSpPr txBox="1"/>
              <p:nvPr/>
            </p:nvSpPr>
            <p:spPr>
              <a:xfrm>
                <a:off x="3865151" y="4873751"/>
                <a:ext cx="1214426" cy="364263"/>
              </a:xfrm>
              <a:prstGeom prst="rect">
                <a:avLst/>
              </a:prstGeom>
              <a:noFill/>
            </p:spPr>
            <p:txBody>
              <a:bodyPr wrap="square" lIns="91439" tIns="45719" rIns="91439" bIns="45719" rtlCol="0" anchor="ctr" anchorCtr="0">
                <a:spAutoFit/>
              </a:bodyPr>
              <a:lstStyle/>
              <a:p>
                <a:pPr marL="0" marR="0" lvl="0" indent="0" algn="ctr" defTabSz="914332"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a:rPr>
                  <a:t>F/TDF</a:t>
                </a:r>
              </a:p>
              <a:p>
                <a:pPr marL="0" marR="0" lvl="0" indent="0" algn="ctr" defTabSz="914332"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a:rPr>
                  <a:t>n=2693</a:t>
                </a:r>
              </a:p>
            </p:txBody>
          </p:sp>
          <p:sp>
            <p:nvSpPr>
              <p:cNvPr id="38" name="TextBox 37">
                <a:extLst>
                  <a:ext uri="{FF2B5EF4-FFF2-40B4-BE49-F238E27FC236}">
                    <a16:creationId xmlns:a16="http://schemas.microsoft.com/office/drawing/2014/main" id="{63505574-7067-458A-A37E-075D1E696E77}"/>
                  </a:ext>
                </a:extLst>
              </p:cNvPr>
              <p:cNvSpPr txBox="1"/>
              <p:nvPr/>
            </p:nvSpPr>
            <p:spPr>
              <a:xfrm>
                <a:off x="2582683" y="3941359"/>
                <a:ext cx="497250" cy="231906"/>
              </a:xfrm>
              <a:prstGeom prst="rect">
                <a:avLst/>
              </a:prstGeom>
              <a:solidFill>
                <a:srgbClr val="FFFFFF"/>
              </a:solidFill>
            </p:spPr>
            <p:txBody>
              <a:bodyPr wrap="none" lIns="91439" tIns="45719" rIns="91439" bIns="45719" rtlCol="0" anchor="ctr" anchorCtr="0">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a:rPr>
                  <a:t>7 infections</a:t>
                </a:r>
                <a:endParaRPr kumimoji="0" lang="en-US" sz="1050" b="1" i="0" u="none" strike="noStrike" kern="0" cap="none" spc="0" normalizeH="0" baseline="0" noProof="0" dirty="0">
                  <a:ln>
                    <a:noFill/>
                  </a:ln>
                  <a:solidFill>
                    <a:prstClr val="black"/>
                  </a:solidFill>
                  <a:effectLst/>
                  <a:uLnTx/>
                  <a:uFillTx/>
                  <a:latin typeface="Arial" panose="020B0604020202020204"/>
                </a:endParaRPr>
              </a:p>
            </p:txBody>
          </p:sp>
          <p:sp>
            <p:nvSpPr>
              <p:cNvPr id="39" name="TextBox 38">
                <a:extLst>
                  <a:ext uri="{FF2B5EF4-FFF2-40B4-BE49-F238E27FC236}">
                    <a16:creationId xmlns:a16="http://schemas.microsoft.com/office/drawing/2014/main" id="{D131D1B9-46E2-4CB6-B681-F227FE21F6E0}"/>
                  </a:ext>
                </a:extLst>
              </p:cNvPr>
              <p:cNvSpPr txBox="1"/>
              <p:nvPr/>
            </p:nvSpPr>
            <p:spPr>
              <a:xfrm>
                <a:off x="4202652" y="3195096"/>
                <a:ext cx="596635" cy="231906"/>
              </a:xfrm>
              <a:prstGeom prst="rect">
                <a:avLst/>
              </a:prstGeom>
              <a:solidFill>
                <a:srgbClr val="FFFFFF"/>
              </a:solidFill>
            </p:spPr>
            <p:txBody>
              <a:bodyPr wrap="none" lIns="91439" tIns="45719" rIns="91439" bIns="45719" rtlCol="0" anchor="ctr" anchorCtr="0">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a:rPr>
                  <a:t>15 infections</a:t>
                </a:r>
                <a:endParaRPr kumimoji="0" lang="en-US" sz="1050" b="1" i="0" u="none" strike="noStrike" kern="0" cap="none" spc="0" normalizeH="0" baseline="0" noProof="0" dirty="0">
                  <a:ln>
                    <a:noFill/>
                  </a:ln>
                  <a:solidFill>
                    <a:prstClr val="black"/>
                  </a:solidFill>
                  <a:effectLst/>
                  <a:uLnTx/>
                  <a:uFillTx/>
                  <a:latin typeface="Arial" panose="020B0604020202020204"/>
                </a:endParaRPr>
              </a:p>
            </p:txBody>
          </p:sp>
          <p:sp>
            <p:nvSpPr>
              <p:cNvPr id="40" name="TextBox 39">
                <a:extLst>
                  <a:ext uri="{FF2B5EF4-FFF2-40B4-BE49-F238E27FC236}">
                    <a16:creationId xmlns:a16="http://schemas.microsoft.com/office/drawing/2014/main" id="{C8291A31-BC35-421B-BC61-44089DFAEA02}"/>
                  </a:ext>
                </a:extLst>
              </p:cNvPr>
              <p:cNvSpPr txBox="1"/>
              <p:nvPr/>
            </p:nvSpPr>
            <p:spPr>
              <a:xfrm>
                <a:off x="2349505" y="4173169"/>
                <a:ext cx="963608" cy="231906"/>
              </a:xfrm>
              <a:prstGeom prst="rect">
                <a:avLst/>
              </a:prstGeom>
              <a:solidFill>
                <a:srgbClr val="00C42A"/>
              </a:solidFill>
            </p:spPr>
            <p:txBody>
              <a:bodyPr wrap="none" lIns="91439" tIns="45719" rIns="91439" bIns="0" rtlCol="0" anchor="b" anchorCtr="0">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rPr>
                  <a:t>4370 PY</a:t>
                </a:r>
                <a:endParaRPr kumimoji="0" lang="en-US" sz="1050" b="1" i="0" u="none" strike="noStrike" kern="0" cap="none" spc="0" normalizeH="0" baseline="0" noProof="0" dirty="0">
                  <a:ln>
                    <a:noFill/>
                  </a:ln>
                  <a:solidFill>
                    <a:srgbClr val="FFFFFF"/>
                  </a:solidFill>
                  <a:effectLst/>
                  <a:uLnTx/>
                  <a:uFillTx/>
                  <a:latin typeface="Arial" panose="020B0604020202020204"/>
                </a:endParaRPr>
              </a:p>
            </p:txBody>
          </p:sp>
          <p:sp>
            <p:nvSpPr>
              <p:cNvPr id="41" name="TextBox 40">
                <a:extLst>
                  <a:ext uri="{FF2B5EF4-FFF2-40B4-BE49-F238E27FC236}">
                    <a16:creationId xmlns:a16="http://schemas.microsoft.com/office/drawing/2014/main" id="{8C74C76E-91F4-4707-8A21-515BDC442BBD}"/>
                  </a:ext>
                </a:extLst>
              </p:cNvPr>
              <p:cNvSpPr txBox="1"/>
              <p:nvPr/>
            </p:nvSpPr>
            <p:spPr>
              <a:xfrm>
                <a:off x="4019964" y="3427002"/>
                <a:ext cx="963608" cy="231906"/>
              </a:xfrm>
              <a:prstGeom prst="rect">
                <a:avLst/>
              </a:prstGeom>
              <a:solidFill>
                <a:srgbClr val="7F7F7F"/>
              </a:solidFill>
            </p:spPr>
            <p:txBody>
              <a:bodyPr wrap="none" lIns="91439" tIns="45719" rIns="91439" bIns="0" rtlCol="0" anchor="b" anchorCtr="0">
                <a:noAutofit/>
              </a:bodyPr>
              <a:lstStyle/>
              <a:p>
                <a:pPr marL="0" marR="0" lvl="0" indent="0" algn="ctr" defTabSz="914332"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rPr>
                  <a:t>4386 PY</a:t>
                </a:r>
                <a:endParaRPr kumimoji="0" lang="en-US" sz="1050" b="1" i="0" u="none" strike="noStrike" kern="0" cap="none" spc="0" normalizeH="0" baseline="0" noProof="0" dirty="0">
                  <a:ln>
                    <a:noFill/>
                  </a:ln>
                  <a:solidFill>
                    <a:srgbClr val="FFFFFF"/>
                  </a:solidFill>
                  <a:effectLst/>
                  <a:uLnTx/>
                  <a:uFillTx/>
                  <a:latin typeface="Arial" panose="020B0604020202020204"/>
                </a:endParaRPr>
              </a:p>
            </p:txBody>
          </p:sp>
        </p:grpSp>
        <p:sp>
          <p:nvSpPr>
            <p:cNvPr id="18" name="Rectangle 17">
              <a:extLst>
                <a:ext uri="{FF2B5EF4-FFF2-40B4-BE49-F238E27FC236}">
                  <a16:creationId xmlns:a16="http://schemas.microsoft.com/office/drawing/2014/main" id="{ED913832-28C6-4A05-A4F9-A955AFD8DE27}"/>
                </a:ext>
              </a:extLst>
            </p:cNvPr>
            <p:cNvSpPr/>
            <p:nvPr/>
          </p:nvSpPr>
          <p:spPr>
            <a:xfrm>
              <a:off x="668346" y="6090733"/>
              <a:ext cx="2311851" cy="246221"/>
            </a:xfrm>
            <a:prstGeom prst="rect">
              <a:avLst/>
            </a:prstGeom>
          </p:spPr>
          <p:txBody>
            <a:bodyPr wrap="none">
              <a:spAutoFit/>
            </a:bodyPr>
            <a:lstStyle/>
            <a:p>
              <a:pPr defTabSz="1219140" latinLnBrk="0"/>
              <a:r>
                <a:rPr lang="en-US" sz="1000" dirty="0">
                  <a:solidFill>
                    <a:prstClr val="black"/>
                  </a:solidFill>
                  <a:latin typeface="Arial" panose="020B0604020202020204"/>
                </a:rPr>
                <a:t>CI, confidence interval; RR, rate ratio.</a:t>
              </a:r>
            </a:p>
          </p:txBody>
        </p:sp>
        <p:graphicFrame>
          <p:nvGraphicFramePr>
            <p:cNvPr id="19" name="Chart 18">
              <a:extLst>
                <a:ext uri="{FF2B5EF4-FFF2-40B4-BE49-F238E27FC236}">
                  <a16:creationId xmlns:a16="http://schemas.microsoft.com/office/drawing/2014/main" id="{3755C221-FF80-9746-A8CF-F88F88C1FD83}"/>
                </a:ext>
              </a:extLst>
            </p:cNvPr>
            <p:cNvGraphicFramePr/>
            <p:nvPr>
              <p:extLst/>
            </p:nvPr>
          </p:nvGraphicFramePr>
          <p:xfrm>
            <a:off x="6528275" y="2713869"/>
            <a:ext cx="4792206" cy="2786182"/>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24">
              <a:extLst>
                <a:ext uri="{FF2B5EF4-FFF2-40B4-BE49-F238E27FC236}">
                  <a16:creationId xmlns:a16="http://schemas.microsoft.com/office/drawing/2014/main" id="{80B7544B-EA85-5744-B026-DE8C5B777150}"/>
                </a:ext>
              </a:extLst>
            </p:cNvPr>
            <p:cNvCxnSpPr>
              <a:cxnSpLocks noChangeShapeType="1"/>
            </p:cNvCxnSpPr>
            <p:nvPr/>
          </p:nvCxnSpPr>
          <p:spPr bwMode="auto">
            <a:xfrm flipV="1">
              <a:off x="8937350" y="2683656"/>
              <a:ext cx="0" cy="245258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21" name="Text Box 99"/>
            <p:cNvSpPr txBox="1">
              <a:spLocks noChangeArrowheads="1"/>
            </p:cNvSpPr>
            <p:nvPr/>
          </p:nvSpPr>
          <p:spPr bwMode="auto">
            <a:xfrm>
              <a:off x="8753745" y="4165339"/>
              <a:ext cx="1019097" cy="261610"/>
            </a:xfrm>
            <a:prstGeom prst="rect">
              <a:avLst/>
            </a:prstGeom>
            <a:noFill/>
            <a:ln>
              <a:noFill/>
            </a:ln>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170" eaLnBrk="1" latinLnBrk="0" hangingPunct="1">
                <a:spcBef>
                  <a:spcPct val="50000"/>
                </a:spcBef>
              </a:pPr>
              <a:r>
                <a:rPr lang="en-US" altLang="en-US" sz="1100" dirty="0">
                  <a:solidFill>
                    <a:prstClr val="black"/>
                  </a:solidFill>
                  <a:ea typeface="MS PGothic" pitchFamily="34" charset="-128"/>
                </a:rPr>
                <a:t>1.15</a:t>
              </a:r>
              <a:endParaRPr lang="en-GB" altLang="en-US" sz="1100" dirty="0">
                <a:solidFill>
                  <a:prstClr val="black"/>
                </a:solidFill>
                <a:ea typeface="MS PGothic" pitchFamily="34" charset="-128"/>
              </a:endParaRPr>
            </a:p>
          </p:txBody>
        </p:sp>
        <p:sp>
          <p:nvSpPr>
            <p:cNvPr id="22" name="Text Box 98"/>
            <p:cNvSpPr txBox="1">
              <a:spLocks noChangeArrowheads="1"/>
            </p:cNvSpPr>
            <p:nvPr/>
          </p:nvSpPr>
          <p:spPr bwMode="auto">
            <a:xfrm>
              <a:off x="6852320" y="4165338"/>
              <a:ext cx="650825" cy="261610"/>
            </a:xfrm>
            <a:prstGeom prst="rect">
              <a:avLst/>
            </a:prstGeom>
            <a:noFill/>
            <a:ln>
              <a:noFill/>
            </a:ln>
            <a:extLst/>
          </p:spPr>
          <p:txBody>
            <a:bodyPr wrap="square" lIns="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170" eaLnBrk="1" latinLnBrk="0" hangingPunct="1">
                <a:spcBef>
                  <a:spcPct val="50000"/>
                </a:spcBef>
              </a:pPr>
              <a:r>
                <a:rPr lang="en-US" altLang="en-US" sz="1100" dirty="0">
                  <a:solidFill>
                    <a:prstClr val="black"/>
                  </a:solidFill>
                  <a:ea typeface="MS PGothic" pitchFamily="34" charset="-128"/>
                </a:rPr>
                <a:t>0.19</a:t>
              </a:r>
              <a:endParaRPr lang="en-GB" altLang="en-US" sz="1100" dirty="0">
                <a:solidFill>
                  <a:prstClr val="black"/>
                </a:solidFill>
                <a:ea typeface="MS PGothic" pitchFamily="34" charset="-128"/>
              </a:endParaRPr>
            </a:p>
          </p:txBody>
        </p:sp>
        <p:sp>
          <p:nvSpPr>
            <p:cNvPr id="23" name="Text Box 99"/>
            <p:cNvSpPr txBox="1">
              <a:spLocks noChangeArrowheads="1"/>
            </p:cNvSpPr>
            <p:nvPr/>
          </p:nvSpPr>
          <p:spPr bwMode="auto">
            <a:xfrm>
              <a:off x="7318287" y="3532527"/>
              <a:ext cx="921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170" eaLnBrk="1" latinLnBrk="0" hangingPunct="1">
                <a:spcBef>
                  <a:spcPct val="50000"/>
                </a:spcBef>
              </a:pPr>
              <a:r>
                <a:rPr lang="en-US" altLang="en-US" sz="1200" b="1" dirty="0">
                  <a:solidFill>
                    <a:prstClr val="black"/>
                  </a:solidFill>
                  <a:ea typeface="MS PGothic" pitchFamily="34" charset="-128"/>
                </a:rPr>
                <a:t>0.47</a:t>
              </a:r>
              <a:endParaRPr lang="en-GB" altLang="en-US" sz="1200" b="1" dirty="0">
                <a:solidFill>
                  <a:prstClr val="black"/>
                </a:solidFill>
                <a:ea typeface="MS PGothic" pitchFamily="34" charset="-128"/>
              </a:endParaRPr>
            </a:p>
          </p:txBody>
        </p:sp>
        <p:sp>
          <p:nvSpPr>
            <p:cNvPr id="24" name="Text Box 99">
              <a:extLst>
                <a:ext uri="{FF2B5EF4-FFF2-40B4-BE49-F238E27FC236}">
                  <a16:creationId xmlns:a16="http://schemas.microsoft.com/office/drawing/2014/main" id="{A21AB33A-7F5B-4F10-9FA0-B23A9F2D043B}"/>
                </a:ext>
              </a:extLst>
            </p:cNvPr>
            <p:cNvSpPr txBox="1">
              <a:spLocks noChangeArrowheads="1"/>
            </p:cNvSpPr>
            <p:nvPr/>
          </p:nvSpPr>
          <p:spPr bwMode="auto">
            <a:xfrm>
              <a:off x="10038346" y="5225263"/>
              <a:ext cx="482824" cy="276999"/>
            </a:xfrm>
            <a:prstGeom prst="rect">
              <a:avLst/>
            </a:prstGeom>
            <a:noFill/>
            <a:ln>
              <a:noFill/>
            </a:ln>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170" eaLnBrk="1" latinLnBrk="0" hangingPunct="1"/>
              <a:r>
                <a:rPr lang="en-US" altLang="en-US" sz="1200" b="1" dirty="0">
                  <a:solidFill>
                    <a:prstClr val="black"/>
                  </a:solidFill>
                  <a:ea typeface="MS PGothic" pitchFamily="34" charset="-128"/>
                </a:rPr>
                <a:t>1.62</a:t>
              </a:r>
            </a:p>
          </p:txBody>
        </p:sp>
        <p:sp>
          <p:nvSpPr>
            <p:cNvPr id="25" name="Rectangle 24">
              <a:extLst>
                <a:ext uri="{FF2B5EF4-FFF2-40B4-BE49-F238E27FC236}">
                  <a16:creationId xmlns:a16="http://schemas.microsoft.com/office/drawing/2014/main" id="{E7ECF9DF-BBB1-47D8-9C72-61C2D3E7F187}"/>
                </a:ext>
              </a:extLst>
            </p:cNvPr>
            <p:cNvSpPr/>
            <p:nvPr/>
          </p:nvSpPr>
          <p:spPr>
            <a:xfrm>
              <a:off x="9910121" y="5519568"/>
              <a:ext cx="739305" cy="153888"/>
            </a:xfrm>
            <a:prstGeom prst="rect">
              <a:avLst/>
            </a:prstGeom>
            <a:noFill/>
          </p:spPr>
          <p:txBody>
            <a:bodyPr wrap="none" tIns="0" bIns="0">
              <a:spAutoFit/>
            </a:bodyPr>
            <a:lstStyle/>
            <a:p>
              <a:pPr algn="ctr" defTabSz="1219170" latinLnBrk="0"/>
              <a:r>
                <a:rPr lang="en-US" altLang="en-US" sz="1000" dirty="0">
                  <a:solidFill>
                    <a:prstClr val="black"/>
                  </a:solidFill>
                  <a:latin typeface="Arial" panose="020B0604020202020204"/>
                  <a:ea typeface="MS PGothic" pitchFamily="34" charset="-128"/>
                </a:rPr>
                <a:t>NI margin</a:t>
              </a:r>
            </a:p>
          </p:txBody>
        </p:sp>
        <p:sp>
          <p:nvSpPr>
            <p:cNvPr id="26" name="Rectangle 25">
              <a:extLst>
                <a:ext uri="{FF2B5EF4-FFF2-40B4-BE49-F238E27FC236}">
                  <a16:creationId xmlns:a16="http://schemas.microsoft.com/office/drawing/2014/main" id="{15C8D4BE-C31A-4785-BFAF-3C7F9F761E0B}"/>
                </a:ext>
              </a:extLst>
            </p:cNvPr>
            <p:cNvSpPr/>
            <p:nvPr/>
          </p:nvSpPr>
          <p:spPr>
            <a:xfrm>
              <a:off x="8237514" y="5519568"/>
              <a:ext cx="1393330" cy="153888"/>
            </a:xfrm>
            <a:prstGeom prst="rect">
              <a:avLst/>
            </a:prstGeom>
            <a:noFill/>
          </p:spPr>
          <p:txBody>
            <a:bodyPr wrap="none" tIns="0" bIns="0">
              <a:spAutoFit/>
            </a:bodyPr>
            <a:lstStyle/>
            <a:p>
              <a:pPr algn="ctr" defTabSz="1219170" latinLnBrk="0"/>
              <a:r>
                <a:rPr lang="en-US" altLang="en-US" sz="1000" dirty="0">
                  <a:solidFill>
                    <a:prstClr val="black"/>
                  </a:solidFill>
                  <a:latin typeface="Arial" panose="020B0604020202020204"/>
                  <a:ea typeface="MS PGothic" pitchFamily="34" charset="-128"/>
                </a:rPr>
                <a:t>RR = 1, no difference</a:t>
              </a:r>
            </a:p>
          </p:txBody>
        </p:sp>
        <p:grpSp>
          <p:nvGrpSpPr>
            <p:cNvPr id="27" name="Group 26">
              <a:extLst>
                <a:ext uri="{FF2B5EF4-FFF2-40B4-BE49-F238E27FC236}">
                  <a16:creationId xmlns:a16="http://schemas.microsoft.com/office/drawing/2014/main" id="{A6AAE6D1-40EB-445A-9E3E-ACC2D285CB9D}"/>
                </a:ext>
              </a:extLst>
            </p:cNvPr>
            <p:cNvGrpSpPr/>
            <p:nvPr/>
          </p:nvGrpSpPr>
          <p:grpSpPr>
            <a:xfrm>
              <a:off x="7174992" y="3748319"/>
              <a:ext cx="2082463" cy="396085"/>
              <a:chOff x="6923757" y="4181475"/>
              <a:chExt cx="2339975" cy="451415"/>
            </a:xfrm>
          </p:grpSpPr>
          <p:cxnSp>
            <p:nvCxnSpPr>
              <p:cNvPr id="32" name="Straight Connector 31">
                <a:extLst>
                  <a:ext uri="{FF2B5EF4-FFF2-40B4-BE49-F238E27FC236}">
                    <a16:creationId xmlns:a16="http://schemas.microsoft.com/office/drawing/2014/main" id="{E40809A2-5FE4-4711-86D1-B67C2E7209E9}"/>
                  </a:ext>
                </a:extLst>
              </p:cNvPr>
              <p:cNvCxnSpPr/>
              <p:nvPr/>
            </p:nvCxnSpPr>
            <p:spPr>
              <a:xfrm>
                <a:off x="9263732" y="4181475"/>
                <a:ext cx="0" cy="451415"/>
              </a:xfrm>
              <a:prstGeom prst="line">
                <a:avLst/>
              </a:prstGeom>
              <a:noFill/>
              <a:ln w="34925" cap="flat" cmpd="sng" algn="ctr">
                <a:solidFill>
                  <a:srgbClr val="000000"/>
                </a:solidFill>
                <a:prstDash val="solid"/>
                <a:miter lim="800000"/>
                <a:headEnd type="none" w="med" len="med"/>
                <a:tailEnd type="none" w="med" len="med"/>
              </a:ln>
              <a:effectLst/>
            </p:spPr>
          </p:cxnSp>
          <p:cxnSp>
            <p:nvCxnSpPr>
              <p:cNvPr id="33" name="Straight Connector 32">
                <a:extLst>
                  <a:ext uri="{FF2B5EF4-FFF2-40B4-BE49-F238E27FC236}">
                    <a16:creationId xmlns:a16="http://schemas.microsoft.com/office/drawing/2014/main" id="{F309E906-05A9-4F89-A653-71C014FBDCFE}"/>
                  </a:ext>
                </a:extLst>
              </p:cNvPr>
              <p:cNvCxnSpPr/>
              <p:nvPr/>
            </p:nvCxnSpPr>
            <p:spPr>
              <a:xfrm>
                <a:off x="6923757" y="4181475"/>
                <a:ext cx="0" cy="451415"/>
              </a:xfrm>
              <a:prstGeom prst="line">
                <a:avLst/>
              </a:prstGeom>
              <a:noFill/>
              <a:ln w="34925" cap="flat" cmpd="sng" algn="ctr">
                <a:solidFill>
                  <a:srgbClr val="000000"/>
                </a:solidFill>
                <a:prstDash val="solid"/>
                <a:miter lim="800000"/>
                <a:headEnd type="none" w="med" len="med"/>
                <a:tailEnd type="none" w="med" len="med"/>
              </a:ln>
              <a:effectLst/>
            </p:spPr>
          </p:cxnSp>
        </p:grpSp>
        <p:sp>
          <p:nvSpPr>
            <p:cNvPr id="28" name="Rectangle 27">
              <a:extLst>
                <a:ext uri="{FF2B5EF4-FFF2-40B4-BE49-F238E27FC236}">
                  <a16:creationId xmlns:a16="http://schemas.microsoft.com/office/drawing/2014/main" id="{250B87B0-E506-43C5-94B8-353733A7BE6F}"/>
                </a:ext>
              </a:extLst>
            </p:cNvPr>
            <p:cNvSpPr/>
            <p:nvPr/>
          </p:nvSpPr>
          <p:spPr>
            <a:xfrm>
              <a:off x="9098675" y="2804923"/>
              <a:ext cx="1016624" cy="261610"/>
            </a:xfrm>
            <a:prstGeom prst="rect">
              <a:avLst/>
            </a:prstGeom>
            <a:noFill/>
          </p:spPr>
          <p:txBody>
            <a:bodyPr wrap="none">
              <a:spAutoFit/>
            </a:bodyPr>
            <a:lstStyle/>
            <a:p>
              <a:pPr algn="ctr" defTabSz="1219170" latinLnBrk="0"/>
              <a:r>
                <a:rPr lang="en-US" altLang="en-US" sz="1100" dirty="0">
                  <a:solidFill>
                    <a:prstClr val="black"/>
                  </a:solidFill>
                  <a:latin typeface="Arial" panose="020B0604020202020204"/>
                  <a:ea typeface="MS PGothic" pitchFamily="34" charset="-128"/>
                </a:rPr>
                <a:t>Noninferiority</a:t>
              </a:r>
            </a:p>
          </p:txBody>
        </p:sp>
        <p:sp>
          <p:nvSpPr>
            <p:cNvPr id="29" name="AutoShape 106">
              <a:extLst>
                <a:ext uri="{FF2B5EF4-FFF2-40B4-BE49-F238E27FC236}">
                  <a16:creationId xmlns:a16="http://schemas.microsoft.com/office/drawing/2014/main" id="{DBC4DFF8-0FEC-5A4F-A7C6-5494A0579E2B}"/>
                </a:ext>
              </a:extLst>
            </p:cNvPr>
            <p:cNvSpPr>
              <a:spLocks noChangeArrowheads="1"/>
            </p:cNvSpPr>
            <p:nvPr/>
          </p:nvSpPr>
          <p:spPr bwMode="auto">
            <a:xfrm>
              <a:off x="8927197" y="2255832"/>
              <a:ext cx="2162725" cy="592111"/>
            </a:xfrm>
            <a:prstGeom prst="rightArrow">
              <a:avLst>
                <a:gd name="adj1" fmla="val 74951"/>
                <a:gd name="adj2" fmla="val 72474"/>
              </a:avLst>
            </a:prstGeom>
            <a:solidFill>
              <a:srgbClr val="7F7F7F"/>
            </a:solidFill>
            <a:ln w="9525">
              <a:noFill/>
              <a:miter lim="800000"/>
              <a:headEnd/>
              <a:tailEnd/>
            </a:ln>
          </p:spPr>
          <p:txBody>
            <a:bodyPr wrap="none" anchor="ctr"/>
            <a:lstStyle/>
            <a:p>
              <a:pPr algn="ctr" defTabSz="1219170" fontAlgn="base" latinLnBrk="0">
                <a:lnSpc>
                  <a:spcPct val="90000"/>
                </a:lnSpc>
                <a:spcAft>
                  <a:spcPct val="0"/>
                </a:spcAft>
                <a:defRPr/>
              </a:pPr>
              <a:r>
                <a:rPr lang="en-US" sz="1400" b="1" kern="0" dirty="0">
                  <a:solidFill>
                    <a:prstClr val="white"/>
                  </a:solidFill>
                  <a:latin typeface="Arial" panose="020B0604020202020204"/>
                  <a:ea typeface="MS PGothic"/>
                  <a:cs typeface="Arial" charset="0"/>
                </a:rPr>
                <a:t>Favors F/TDF</a:t>
              </a:r>
            </a:p>
          </p:txBody>
        </p:sp>
        <p:sp>
          <p:nvSpPr>
            <p:cNvPr id="30" name="AutoShape 106">
              <a:extLst>
                <a:ext uri="{FF2B5EF4-FFF2-40B4-BE49-F238E27FC236}">
                  <a16:creationId xmlns:a16="http://schemas.microsoft.com/office/drawing/2014/main" id="{ED69B10E-1A9C-8A41-A247-865638EDE727}"/>
                </a:ext>
              </a:extLst>
            </p:cNvPr>
            <p:cNvSpPr>
              <a:spLocks noChangeArrowheads="1"/>
            </p:cNvSpPr>
            <p:nvPr/>
          </p:nvSpPr>
          <p:spPr bwMode="auto">
            <a:xfrm flipH="1">
              <a:off x="6769339" y="2255832"/>
              <a:ext cx="2162725" cy="592111"/>
            </a:xfrm>
            <a:prstGeom prst="rightArrow">
              <a:avLst>
                <a:gd name="adj1" fmla="val 74951"/>
                <a:gd name="adj2" fmla="val 71895"/>
              </a:avLst>
            </a:prstGeom>
            <a:solidFill>
              <a:srgbClr val="00C42A"/>
            </a:solidFill>
            <a:ln w="9525">
              <a:noFill/>
              <a:miter lim="800000"/>
              <a:headEnd/>
              <a:tailEnd/>
            </a:ln>
          </p:spPr>
          <p:txBody>
            <a:bodyPr wrap="none" anchor="ctr"/>
            <a:lstStyle/>
            <a:p>
              <a:pPr algn="ctr" defTabSz="1219170" fontAlgn="base" latinLnBrk="0">
                <a:lnSpc>
                  <a:spcPct val="90000"/>
                </a:lnSpc>
                <a:spcAft>
                  <a:spcPct val="0"/>
                </a:spcAft>
                <a:defRPr/>
              </a:pPr>
              <a:r>
                <a:rPr lang="en-US" sz="1400" b="1" kern="0" dirty="0">
                  <a:solidFill>
                    <a:prstClr val="white"/>
                  </a:solidFill>
                  <a:latin typeface="Arial" panose="020B0604020202020204"/>
                  <a:ea typeface="MS PGothic"/>
                  <a:cs typeface="Arial" charset="0"/>
                </a:rPr>
                <a:t>Favors F/TAF</a:t>
              </a:r>
            </a:p>
          </p:txBody>
        </p:sp>
        <p:sp>
          <p:nvSpPr>
            <p:cNvPr id="31" name="Content Placeholder 15">
              <a:extLst>
                <a:ext uri="{FF2B5EF4-FFF2-40B4-BE49-F238E27FC236}">
                  <a16:creationId xmlns:a16="http://schemas.microsoft.com/office/drawing/2014/main" id="{31FAE82D-9307-438A-A913-726FFC2D81F4}"/>
                </a:ext>
              </a:extLst>
            </p:cNvPr>
            <p:cNvSpPr txBox="1">
              <a:spLocks/>
            </p:cNvSpPr>
            <p:nvPr/>
          </p:nvSpPr>
          <p:spPr>
            <a:xfrm>
              <a:off x="834143" y="1156226"/>
              <a:ext cx="4901855" cy="444907"/>
            </a:xfrm>
            <a:prstGeom prst="rect">
              <a:avLst/>
            </a:prstGeom>
          </p:spPr>
          <p:txBody>
            <a:bodyPr vert="horz" lIns="0" tIns="45719" rIns="0" bIns="45719" rtlCol="0">
              <a:normAutofit fontScale="92500"/>
            </a:bodyPr>
            <a:lstStyle>
              <a:lvl1pPr marL="342900" indent="-342900" algn="l" defTabSz="1219140" rtl="0" eaLnBrk="1" latinLnBrk="0" hangingPunct="1">
                <a:spcBef>
                  <a:spcPct val="20000"/>
                </a:spcBef>
                <a:buClrTx/>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1219140" rtl="0" eaLnBrk="1" latinLnBrk="0" hangingPunct="1">
                <a:spcBef>
                  <a:spcPct val="20000"/>
                </a:spcBef>
                <a:buClrTx/>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314450" indent="-342900" algn="l" defTabSz="1219140" rtl="0" eaLnBrk="1" latinLnBrk="0" hangingPunct="1">
                <a:spcBef>
                  <a:spcPct val="20000"/>
                </a:spcBef>
                <a:buClrTx/>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828800" indent="-342900" algn="l" defTabSz="121914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743062" indent="-304784" algn="l" defTabSz="121914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40" rtl="0" eaLnBrk="1" fontAlgn="auto" latinLnBrk="0" hangingPunct="1">
                <a:lnSpc>
                  <a:spcPct val="100000"/>
                </a:lnSpc>
                <a:spcBef>
                  <a:spcPts val="6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 HIV infections in 8756 PY of follow-up</a:t>
              </a:r>
            </a:p>
          </p:txBody>
        </p:sp>
      </p:grpSp>
    </p:spTree>
    <p:extLst>
      <p:ext uri="{BB962C8B-B14F-4D97-AF65-F5344CB8AC3E}">
        <p14:creationId xmlns:p14="http://schemas.microsoft.com/office/powerpoint/2010/main" val="5377108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sz="2000" dirty="0"/>
              <a:t>THE PHASE 3 DISCOVER STUDY: DAILY F/TAF OR F/TDF FOR HIV PREEXPOSURE PROPHYLAXIS</a:t>
            </a:r>
            <a:endParaRPr lang="ko-KR" altLang="en-US" sz="2000" dirty="0"/>
          </a:p>
        </p:txBody>
      </p:sp>
      <p:sp>
        <p:nvSpPr>
          <p:cNvPr id="3" name="Content Placeholder 2"/>
          <p:cNvSpPr>
            <a:spLocks noGrp="1"/>
          </p:cNvSpPr>
          <p:nvPr>
            <p:ph idx="1"/>
          </p:nvPr>
        </p:nvSpPr>
        <p:spPr>
          <a:xfrm>
            <a:off x="234894" y="1412776"/>
            <a:ext cx="8712968" cy="432047"/>
          </a:xfrm>
        </p:spPr>
        <p:txBody>
          <a:bodyPr/>
          <a:lstStyle/>
          <a:p>
            <a:pPr marL="357188" lvl="0" indent="-357188"/>
            <a:r>
              <a:rPr lang="en-US" altLang="ko-KR" sz="1800" b="1" dirty="0">
                <a:solidFill>
                  <a:prstClr val="black"/>
                </a:solidFill>
              </a:rPr>
              <a:t>Comparing DISCOVER Results to HIV Infection Rate In MSM at HIV Risk but Not on </a:t>
            </a:r>
            <a:r>
              <a:rPr lang="en-US" altLang="ko-KR" sz="1800" b="1" dirty="0" err="1">
                <a:solidFill>
                  <a:prstClr val="black"/>
                </a:solidFill>
              </a:rPr>
              <a:t>PrEP</a:t>
            </a:r>
            <a:endParaRPr lang="en-US" altLang="ko-KR" sz="1800" dirty="0">
              <a:solidFill>
                <a:prstClr val="black"/>
              </a:solidFill>
            </a:endParaRPr>
          </a:p>
        </p:txBody>
      </p:sp>
      <p:sp>
        <p:nvSpPr>
          <p:cNvPr id="4" name="Content Placeholder 2"/>
          <p:cNvSpPr txBox="1">
            <a:spLocks/>
          </p:cNvSpPr>
          <p:nvPr/>
        </p:nvSpPr>
        <p:spPr>
          <a:xfrm>
            <a:off x="4591378" y="1916832"/>
            <a:ext cx="4356484" cy="4392487"/>
          </a:xfrm>
          <a:prstGeom prst="rect">
            <a:avLst/>
          </a:prstGeom>
        </p:spPr>
        <p:txBody>
          <a:bodyPr vert="horz" lIns="91440" tIns="45720" rIns="91440" bIns="45720" rtlCol="0">
            <a:noAutofit/>
          </a:bodyPr>
          <a:lstStyle>
            <a:lvl1pPr marL="0" indent="0" algn="l" defTabSz="914400" rtl="0" eaLnBrk="0" latinLnBrk="0" hangingPunct="1">
              <a:spcBef>
                <a:spcPts val="0"/>
              </a:spcBef>
              <a:buFont typeface="Arial" panose="020B0604020202020204" pitchFamily="34" charset="0"/>
              <a:buNone/>
              <a:defRPr sz="2400" kern="1200">
                <a:solidFill>
                  <a:schemeClr val="tx1"/>
                </a:solidFill>
                <a:latin typeface="Calibri" panose="020F0502020204030204" pitchFamily="34" charset="0"/>
                <a:ea typeface="+mn-ea"/>
                <a:cs typeface="+mn-cs"/>
              </a:defRPr>
            </a:lvl1pPr>
            <a:lvl2pPr marL="182563" indent="0" algn="l" defTabSz="914400" rtl="0" eaLnBrk="0" latinLnBrk="0" hangingPunct="1">
              <a:spcBef>
                <a:spcPts val="0"/>
              </a:spcBef>
              <a:buFont typeface="Arial" panose="020B0604020202020204" pitchFamily="34" charset="0"/>
              <a:buNone/>
              <a:defRPr sz="2400" kern="1200">
                <a:solidFill>
                  <a:schemeClr val="tx1"/>
                </a:solidFill>
                <a:latin typeface="Calibri" panose="020F0502020204030204" pitchFamily="34" charset="0"/>
                <a:ea typeface="+mn-ea"/>
                <a:cs typeface="+mn-cs"/>
              </a:defRPr>
            </a:lvl2pPr>
            <a:lvl3pPr marL="357188" indent="0" algn="l" defTabSz="914400" rtl="0" eaLnBrk="0" latinLnBrk="0" hangingPunct="1">
              <a:spcBef>
                <a:spcPts val="0"/>
              </a:spcBef>
              <a:buFont typeface="Arial" panose="020B0604020202020204" pitchFamily="34" charset="0"/>
              <a:buNone/>
              <a:defRPr sz="2400" kern="1200">
                <a:solidFill>
                  <a:schemeClr val="tx1"/>
                </a:solidFill>
                <a:latin typeface="Calibri" panose="020F0502020204030204" pitchFamily="34" charset="0"/>
                <a:ea typeface="+mn-ea"/>
                <a:cs typeface="+mn-cs"/>
              </a:defRPr>
            </a:lvl3pPr>
            <a:lvl4pPr marL="539750" indent="0" algn="l" defTabSz="914400" rtl="0" eaLnBrk="0" latinLnBrk="0" hangingPunct="1">
              <a:spcBef>
                <a:spcPts val="0"/>
              </a:spcBef>
              <a:buFont typeface="Arial" panose="020B0604020202020204" pitchFamily="34" charset="0"/>
              <a:buNone/>
              <a:defRPr sz="2400" kern="1200">
                <a:solidFill>
                  <a:schemeClr val="tx1"/>
                </a:solidFill>
                <a:latin typeface="Calibri" panose="020F0502020204030204" pitchFamily="34" charset="0"/>
                <a:ea typeface="+mn-ea"/>
                <a:cs typeface="+mn-cs"/>
              </a:defRPr>
            </a:lvl4pPr>
            <a:lvl5pPr marL="714375" indent="0" algn="l" defTabSz="914400" rtl="0" eaLnBrk="0" latinLnBrk="0" hangingPunct="1">
              <a:spcBef>
                <a:spcPts val="0"/>
              </a:spcBef>
              <a:buFont typeface="Arial" panose="020B0604020202020204" pitchFamily="34" charset="0"/>
              <a:buNone/>
              <a:defRPr sz="24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Aft>
                <a:spcPts val="1000"/>
              </a:spcAft>
              <a:buFont typeface="Wingdings" panose="05000000000000000000" pitchFamily="2" charset="2"/>
              <a:buChar char="§"/>
            </a:pPr>
            <a:r>
              <a:rPr lang="en-US" altLang="ko-KR" sz="1600" dirty="0">
                <a:solidFill>
                  <a:prstClr val="black"/>
                </a:solidFill>
              </a:rPr>
              <a:t>In the absence of placebo control, we sought to contextualize the HIV incidence rates in DISCOVER to the rate in MSM not on </a:t>
            </a:r>
            <a:r>
              <a:rPr lang="en-US" altLang="ko-KR" sz="1600" dirty="0" err="1">
                <a:solidFill>
                  <a:prstClr val="black"/>
                </a:solidFill>
              </a:rPr>
              <a:t>PrEP</a:t>
            </a:r>
            <a:endParaRPr lang="en-US" altLang="ko-KR" sz="1600" dirty="0">
              <a:solidFill>
                <a:prstClr val="black"/>
              </a:solidFill>
            </a:endParaRPr>
          </a:p>
          <a:p>
            <a:pPr marL="285750" indent="-285750">
              <a:spcAft>
                <a:spcPts val="1000"/>
              </a:spcAft>
              <a:buFont typeface="Wingdings" panose="05000000000000000000" pitchFamily="2" charset="2"/>
              <a:buChar char="§"/>
            </a:pPr>
            <a:r>
              <a:rPr lang="en-US" altLang="ko-KR" sz="1600" dirty="0">
                <a:solidFill>
                  <a:prstClr val="black"/>
                </a:solidFill>
              </a:rPr>
              <a:t>Using CDC-reported HIV surveillance data, we calculated the background infection rate for MSM at HIV infection risk in US metropolitan statistical area (MSAs) that overlapped with DISCOVER sites</a:t>
            </a:r>
            <a:endParaRPr lang="en-US" altLang="ko-KR" sz="1600" baseline="30000" dirty="0">
              <a:solidFill>
                <a:prstClr val="black"/>
              </a:solidFill>
            </a:endParaRPr>
          </a:p>
          <a:p>
            <a:pPr marL="285750" indent="-285750">
              <a:spcAft>
                <a:spcPts val="300"/>
              </a:spcAft>
              <a:buFont typeface="Wingdings" panose="05000000000000000000" pitchFamily="2" charset="2"/>
              <a:buChar char="§"/>
            </a:pPr>
            <a:r>
              <a:rPr lang="en-US" altLang="ko-KR" sz="1600" dirty="0">
                <a:solidFill>
                  <a:prstClr val="black"/>
                </a:solidFill>
              </a:rPr>
              <a:t> HIV infection rate for MSM not on </a:t>
            </a:r>
            <a:r>
              <a:rPr lang="en-US" altLang="ko-KR" sz="1600" dirty="0" err="1">
                <a:solidFill>
                  <a:prstClr val="black"/>
                </a:solidFill>
              </a:rPr>
              <a:t>PrEP</a:t>
            </a:r>
            <a:r>
              <a:rPr lang="en-US" altLang="ko-KR" sz="1600" dirty="0">
                <a:solidFill>
                  <a:prstClr val="black"/>
                </a:solidFill>
              </a:rPr>
              <a:t> in 2016: </a:t>
            </a:r>
          </a:p>
          <a:p>
            <a:pPr marL="623888" indent="-357188">
              <a:spcAft>
                <a:spcPts val="1000"/>
              </a:spcAft>
              <a:buFont typeface="Calibri" panose="020F0502020204030204" pitchFamily="34" charset="0"/>
              <a:buChar char="‒"/>
            </a:pPr>
            <a:r>
              <a:rPr lang="en-US" altLang="ko-KR" sz="1600" dirty="0">
                <a:solidFill>
                  <a:prstClr val="black"/>
                </a:solidFill>
              </a:rPr>
              <a:t>4.02/100 PY 95%CI [3.96, 4.09]</a:t>
            </a:r>
          </a:p>
          <a:p>
            <a:pPr marL="285750" indent="-285750">
              <a:spcAft>
                <a:spcPts val="300"/>
              </a:spcAft>
              <a:buFont typeface="Wingdings" panose="05000000000000000000" pitchFamily="2" charset="2"/>
              <a:buChar char="§"/>
            </a:pPr>
            <a:r>
              <a:rPr lang="en-US" altLang="ko-KR" sz="1600" dirty="0">
                <a:solidFill>
                  <a:prstClr val="black"/>
                </a:solidFill>
              </a:rPr>
              <a:t>HIV incidence rates in US DISCOVER sites:</a:t>
            </a:r>
          </a:p>
          <a:p>
            <a:pPr marL="539750" indent="-273050">
              <a:spcAft>
                <a:spcPts val="300"/>
              </a:spcAft>
              <a:buFont typeface="Calibri" panose="020F0502020204030204" pitchFamily="34" charset="0"/>
              <a:buChar char="‒"/>
            </a:pPr>
            <a:r>
              <a:rPr lang="en-US" altLang="ko-KR" sz="1600" dirty="0">
                <a:solidFill>
                  <a:prstClr val="black"/>
                </a:solidFill>
              </a:rPr>
              <a:t>F/TAF = 0.08/100 95%CI [0.01, 0.28]</a:t>
            </a:r>
          </a:p>
          <a:p>
            <a:pPr marL="539750" indent="-273050">
              <a:spcAft>
                <a:spcPts val="300"/>
              </a:spcAft>
              <a:buFont typeface="Calibri" panose="020F0502020204030204" pitchFamily="34" charset="0"/>
              <a:buChar char="‒"/>
            </a:pPr>
            <a:r>
              <a:rPr lang="en-US" altLang="ko-KR" sz="1600" dirty="0">
                <a:solidFill>
                  <a:prstClr val="black"/>
                </a:solidFill>
              </a:rPr>
              <a:t>F/TDF = 0.45/100 95%CI [0.23, 0.78]</a:t>
            </a:r>
          </a:p>
        </p:txBody>
      </p:sp>
      <p:sp>
        <p:nvSpPr>
          <p:cNvPr id="11"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Hare CB, et al. Presented at CROI 2019; Oral abstract #104LB</a:t>
            </a:r>
            <a:endParaRPr lang="ko-KR" altLang="ko-KR" dirty="0">
              <a:solidFill>
                <a:schemeClr val="tx1"/>
              </a:solidFill>
            </a:endParaRPr>
          </a:p>
        </p:txBody>
      </p:sp>
      <p:grpSp>
        <p:nvGrpSpPr>
          <p:cNvPr id="9" name="Group 8"/>
          <p:cNvGrpSpPr>
            <a:grpSpLocks noChangeAspect="1"/>
          </p:cNvGrpSpPr>
          <p:nvPr/>
        </p:nvGrpSpPr>
        <p:grpSpPr>
          <a:xfrm>
            <a:off x="179514" y="2015532"/>
            <a:ext cx="4291680" cy="3933748"/>
            <a:chOff x="609599" y="1232258"/>
            <a:chExt cx="5658861" cy="5186905"/>
          </a:xfrm>
          <a:noFill/>
        </p:grpSpPr>
        <p:sp>
          <p:nvSpPr>
            <p:cNvPr id="10" name="Rectangle 9">
              <a:extLst>
                <a:ext uri="{FF2B5EF4-FFF2-40B4-BE49-F238E27FC236}">
                  <a16:creationId xmlns:a16="http://schemas.microsoft.com/office/drawing/2014/main" id="{8B506E7C-3E20-4F3E-B389-58D6FFF5D21A}"/>
                </a:ext>
              </a:extLst>
            </p:cNvPr>
            <p:cNvSpPr/>
            <p:nvPr/>
          </p:nvSpPr>
          <p:spPr>
            <a:xfrm>
              <a:off x="609599" y="1232258"/>
              <a:ext cx="5658861" cy="5186905"/>
            </a:xfrm>
            <a:prstGeom prst="rect">
              <a:avLst/>
            </a:prstGeom>
            <a:grpFill/>
            <a:ln w="19050" cap="flat" cmpd="sng" algn="ctr">
              <a:noFill/>
              <a:prstDash val="solid"/>
              <a:miter lim="800000"/>
            </a:ln>
            <a:effectLst>
              <a:outerShdw blurRad="63500" sx="101000" sy="101000" algn="ctr" rotWithShape="0">
                <a:prstClr val="black">
                  <a:alpha val="30000"/>
                </a:prstClr>
              </a:outerShdw>
            </a:effectLst>
          </p:spPr>
          <p:txBody>
            <a:bodyPr lIns="91436" tIns="45718" rIns="91436" bIns="45718" rtlCol="0" anchor="ctr"/>
            <a:lstStyle/>
            <a:p>
              <a:pPr marL="0" marR="0" lvl="0" indent="0" algn="ctr" defTabSz="121908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12" name="Content Placeholder 6">
              <a:extLst>
                <a:ext uri="{FF2B5EF4-FFF2-40B4-BE49-F238E27FC236}">
                  <a16:creationId xmlns:a16="http://schemas.microsoft.com/office/drawing/2014/main" id="{26C08649-8946-844D-90BF-0E75FFF4D975}"/>
                </a:ext>
              </a:extLst>
            </p:cNvPr>
            <p:cNvGraphicFramePr>
              <a:graphicFrameLocks/>
            </p:cNvGraphicFramePr>
            <p:nvPr>
              <p:extLst/>
            </p:nvPr>
          </p:nvGraphicFramePr>
          <p:xfrm>
            <a:off x="1143669" y="1594066"/>
            <a:ext cx="4937760" cy="429321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F5A4A6A5-DA07-744B-B868-AF13D591B4D3}"/>
                </a:ext>
              </a:extLst>
            </p:cNvPr>
            <p:cNvSpPr txBox="1"/>
            <p:nvPr/>
          </p:nvSpPr>
          <p:spPr>
            <a:xfrm rot="16200000">
              <a:off x="-756223" y="3649551"/>
              <a:ext cx="3310001" cy="255669"/>
            </a:xfrm>
            <a:prstGeom prst="rect">
              <a:avLst/>
            </a:prstGeom>
            <a:grpFill/>
          </p:spPr>
          <p:txBody>
            <a:bodyPr wrap="none" lIns="0" tIns="0" rIns="0" bIns="0" rtlCol="0">
              <a:spAutoFit/>
            </a:bodyPr>
            <a:lstStyle/>
            <a:p>
              <a:pPr marL="0" marR="0" lvl="0" indent="0" algn="ctr" defTabSz="914286"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rPr>
                <a:t>HIV Incidence/100 PY (95% CI)</a:t>
              </a:r>
            </a:p>
          </p:txBody>
        </p:sp>
        <p:sp>
          <p:nvSpPr>
            <p:cNvPr id="14" name="TextBox 13">
              <a:extLst>
                <a:ext uri="{FF2B5EF4-FFF2-40B4-BE49-F238E27FC236}">
                  <a16:creationId xmlns:a16="http://schemas.microsoft.com/office/drawing/2014/main" id="{3B2E559E-2C2F-4072-9B5D-7A1848308BE2}"/>
                </a:ext>
              </a:extLst>
            </p:cNvPr>
            <p:cNvSpPr txBox="1"/>
            <p:nvPr/>
          </p:nvSpPr>
          <p:spPr>
            <a:xfrm>
              <a:off x="3531498" y="5755161"/>
              <a:ext cx="566462" cy="219144"/>
            </a:xfrm>
            <a:prstGeom prst="rect">
              <a:avLst/>
            </a:prstGeom>
            <a:grpFill/>
          </p:spPr>
          <p:txBody>
            <a:bodyPr wrap="none" lIns="0" tIns="0" rIns="0" bIns="0" rtlCol="0" anchor="ctr">
              <a:spAutoFit/>
            </a:bodyPr>
            <a:lstStyle/>
            <a:p>
              <a:pPr marL="0" marR="0" lvl="0" indent="0" algn="ctr" defTabSz="121908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a:rPr>
                <a:t>F/TAF</a:t>
              </a:r>
            </a:p>
          </p:txBody>
        </p:sp>
        <p:sp>
          <p:nvSpPr>
            <p:cNvPr id="15" name="TextBox 14">
              <a:extLst>
                <a:ext uri="{FF2B5EF4-FFF2-40B4-BE49-F238E27FC236}">
                  <a16:creationId xmlns:a16="http://schemas.microsoft.com/office/drawing/2014/main" id="{19DE932B-D6CC-4C28-BD12-A187D3D35638}"/>
                </a:ext>
              </a:extLst>
            </p:cNvPr>
            <p:cNvSpPr txBox="1"/>
            <p:nvPr/>
          </p:nvSpPr>
          <p:spPr>
            <a:xfrm>
              <a:off x="4804115" y="5755161"/>
              <a:ext cx="1017712" cy="219144"/>
            </a:xfrm>
            <a:prstGeom prst="rect">
              <a:avLst/>
            </a:prstGeom>
            <a:grpFill/>
          </p:spPr>
          <p:txBody>
            <a:bodyPr wrap="square" lIns="0" tIns="0" rIns="0" bIns="0" rtlCol="0" anchor="ctr">
              <a:spAutoFit/>
            </a:bodyPr>
            <a:lstStyle/>
            <a:p>
              <a:pPr marL="0" marR="0" lvl="0" indent="0" algn="ctr" defTabSz="121908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a:rPr>
                <a:t>F/TDF</a:t>
              </a:r>
            </a:p>
          </p:txBody>
        </p:sp>
        <p:sp>
          <p:nvSpPr>
            <p:cNvPr id="16" name="Rectangle 15">
              <a:extLst>
                <a:ext uri="{FF2B5EF4-FFF2-40B4-BE49-F238E27FC236}">
                  <a16:creationId xmlns:a16="http://schemas.microsoft.com/office/drawing/2014/main" id="{36D49856-B290-4D4D-9331-C5163958BEDB}"/>
                </a:ext>
              </a:extLst>
            </p:cNvPr>
            <p:cNvSpPr/>
            <p:nvPr/>
          </p:nvSpPr>
          <p:spPr>
            <a:xfrm>
              <a:off x="1098447" y="5740083"/>
              <a:ext cx="2430872" cy="438290"/>
            </a:xfrm>
            <a:prstGeom prst="rect">
              <a:avLst/>
            </a:prstGeom>
            <a:grpFill/>
          </p:spPr>
          <p:txBody>
            <a:bodyPr wrap="square" lIns="91436" tIns="0" rIns="91436" bIns="0">
              <a:spAutoFit/>
            </a:bodyPr>
            <a:lstStyle/>
            <a:p>
              <a:pPr marL="0" marR="0" lvl="0" indent="0" algn="ctr" defTabSz="121908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a:rPr>
                <a:t>MSM </a:t>
              </a:r>
            </a:p>
            <a:p>
              <a:pPr marL="0" marR="0" lvl="0" indent="0" algn="ctr" defTabSz="121908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a:rPr>
                <a:t>Not on PrEP</a:t>
              </a:r>
            </a:p>
          </p:txBody>
        </p:sp>
        <p:sp>
          <p:nvSpPr>
            <p:cNvPr id="17" name="TextBox 16">
              <a:extLst>
                <a:ext uri="{FF2B5EF4-FFF2-40B4-BE49-F238E27FC236}">
                  <a16:creationId xmlns:a16="http://schemas.microsoft.com/office/drawing/2014/main" id="{3EF076E7-3B3F-48D2-B448-A03B82FA6020}"/>
                </a:ext>
              </a:extLst>
            </p:cNvPr>
            <p:cNvSpPr txBox="1"/>
            <p:nvPr/>
          </p:nvSpPr>
          <p:spPr>
            <a:xfrm>
              <a:off x="1987815" y="1328741"/>
              <a:ext cx="3747528" cy="511337"/>
            </a:xfrm>
            <a:prstGeom prst="rect">
              <a:avLst/>
            </a:prstGeom>
            <a:grpFill/>
          </p:spPr>
          <p:txBody>
            <a:bodyPr wrap="none" lIns="0" tIns="0" rIns="0" bIns="0" rtlCol="0">
              <a:spAutoFit/>
            </a:bodyPr>
            <a:lstStyle/>
            <a:p>
              <a:pPr marL="0" marR="0" lvl="0" indent="0" algn="ctr" defTabSz="914286"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a:rPr>
                <a:t>HIV Rate Comparison </a:t>
              </a:r>
            </a:p>
            <a:p>
              <a:pPr marL="0" marR="0" lvl="0" indent="0" algn="ctr" defTabSz="914286"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a:rPr>
                <a:t>(US MSAs &amp; US DISCOVER sites)</a:t>
              </a:r>
            </a:p>
          </p:txBody>
        </p:sp>
      </p:grpSp>
    </p:spTree>
    <p:extLst>
      <p:ext uri="{BB962C8B-B14F-4D97-AF65-F5344CB8AC3E}">
        <p14:creationId xmlns:p14="http://schemas.microsoft.com/office/powerpoint/2010/main" val="3741863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4" y="1412775"/>
            <a:ext cx="8712968" cy="4896545"/>
          </a:xfrm>
        </p:spPr>
        <p:txBody>
          <a:bodyPr/>
          <a:lstStyle/>
          <a:p>
            <a:pPr>
              <a:spcAft>
                <a:spcPts val="600"/>
              </a:spcAft>
            </a:pPr>
            <a:r>
              <a:rPr lang="en-US" altLang="ko-KR" sz="1800" b="1" dirty="0"/>
              <a:t>Conclusions:</a:t>
            </a:r>
          </a:p>
          <a:p>
            <a:pPr marL="285750" indent="-285750">
              <a:spcAft>
                <a:spcPts val="600"/>
              </a:spcAft>
              <a:buFont typeface="Wingdings" panose="05000000000000000000" pitchFamily="2" charset="2"/>
              <a:buChar char="§"/>
            </a:pPr>
            <a:r>
              <a:rPr lang="en-US" altLang="ko-KR" sz="1800" dirty="0"/>
              <a:t>F/TAF was </a:t>
            </a:r>
            <a:r>
              <a:rPr lang="en-US" altLang="ko-KR" sz="1800" dirty="0" err="1"/>
              <a:t>noninferior</a:t>
            </a:r>
            <a:r>
              <a:rPr lang="en-US" altLang="ko-KR" sz="1800" dirty="0"/>
              <a:t> to F/TDF in preventing HIV infection in high-risk cis-MSM and TGW</a:t>
            </a:r>
          </a:p>
          <a:p>
            <a:pPr marL="539750" indent="-273050">
              <a:spcAft>
                <a:spcPts val="600"/>
              </a:spcAft>
              <a:buFont typeface="Calibri" panose="020F0502020204030204" pitchFamily="34" charset="0"/>
              <a:buChar char="‒"/>
            </a:pPr>
            <a:r>
              <a:rPr lang="en-US" altLang="ko-KR" sz="1800" dirty="0"/>
              <a:t>HIV incidence: 0.16/100 PY vs 0.34/100 PY</a:t>
            </a:r>
          </a:p>
          <a:p>
            <a:pPr marL="539750" indent="-273050">
              <a:spcAft>
                <a:spcPts val="600"/>
              </a:spcAft>
              <a:buFont typeface="Calibri" panose="020F0502020204030204" pitchFamily="34" charset="0"/>
              <a:buChar char="‒"/>
            </a:pPr>
            <a:r>
              <a:rPr lang="en-US" altLang="ko-KR" sz="1800" dirty="0"/>
              <a:t>The majority of HIV infections occurred prior to study entry or in participants with low or undetectable drug levels</a:t>
            </a:r>
          </a:p>
          <a:p>
            <a:pPr marL="285750" indent="-285750">
              <a:spcAft>
                <a:spcPts val="600"/>
              </a:spcAft>
              <a:buFont typeface="Wingdings" panose="05000000000000000000" pitchFamily="2" charset="2"/>
              <a:buChar char="§"/>
            </a:pPr>
            <a:r>
              <a:rPr lang="en-US" altLang="ko-KR" sz="1800" dirty="0"/>
              <a:t>Both drugs well tolerated, with low rates of AEs-related discontinuations (1% to 2%)</a:t>
            </a:r>
          </a:p>
          <a:p>
            <a:pPr marL="285750" indent="-285750">
              <a:spcAft>
                <a:spcPts val="600"/>
              </a:spcAft>
              <a:buFont typeface="Wingdings" panose="05000000000000000000" pitchFamily="2" charset="2"/>
              <a:buChar char="§"/>
            </a:pPr>
            <a:r>
              <a:rPr lang="en-US" altLang="ko-KR" sz="1800" dirty="0"/>
              <a:t>F/TAF had significantly more favorable bone and renal safety outcomes vs F/TDF</a:t>
            </a:r>
          </a:p>
          <a:p>
            <a:pPr marL="285750" indent="-285750">
              <a:spcAft>
                <a:spcPts val="600"/>
              </a:spcAft>
              <a:buFont typeface="Wingdings" panose="05000000000000000000" pitchFamily="2" charset="2"/>
              <a:buChar char="§"/>
            </a:pPr>
            <a:r>
              <a:rPr lang="en-US" altLang="ko-KR" sz="1800" dirty="0"/>
              <a:t>Study participants had consistent high rates of sexual risk behavior, with a lack of risk compensation</a:t>
            </a:r>
          </a:p>
          <a:p>
            <a:pPr marL="285750" indent="-285750">
              <a:spcAft>
                <a:spcPts val="600"/>
              </a:spcAft>
              <a:buFont typeface="Wingdings" panose="05000000000000000000" pitchFamily="2" charset="2"/>
              <a:buChar char="§"/>
            </a:pPr>
            <a:r>
              <a:rPr lang="en-US" altLang="ko-KR" sz="1800" dirty="0"/>
              <a:t>F/TAF is an effective and possibly safer option for </a:t>
            </a:r>
            <a:r>
              <a:rPr lang="en-US" altLang="ko-KR" sz="1800" dirty="0" err="1"/>
              <a:t>PrEP</a:t>
            </a:r>
            <a:r>
              <a:rPr lang="en-US" altLang="ko-KR" sz="1800" dirty="0"/>
              <a:t> in cis-MSM and TGW at risk for HIV infection</a:t>
            </a:r>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Hare CB, et al. Presented at CROI 2019; Oral abstract #104LB</a:t>
            </a:r>
            <a:endParaRPr lang="ko-KR" altLang="ko-KR" dirty="0">
              <a:solidFill>
                <a:schemeClr val="tx1"/>
              </a:solidFill>
            </a:endParaRPr>
          </a:p>
        </p:txBody>
      </p:sp>
      <p:sp>
        <p:nvSpPr>
          <p:cNvPr id="7" name="Title 1"/>
          <p:cNvSpPr>
            <a:spLocks noGrp="1"/>
          </p:cNvSpPr>
          <p:nvPr>
            <p:ph type="title"/>
          </p:nvPr>
        </p:nvSpPr>
        <p:spPr>
          <a:xfrm>
            <a:off x="234894" y="332656"/>
            <a:ext cx="8712968" cy="1143000"/>
          </a:xfrm>
        </p:spPr>
        <p:txBody>
          <a:bodyPr/>
          <a:lstStyle/>
          <a:p>
            <a:pPr algn="l"/>
            <a:r>
              <a:rPr lang="en-US" altLang="ko-KR" sz="2000" dirty="0"/>
              <a:t>THE PHASE 3 DISCOVER STUDY: DAILY F/TAF OR F/TDF FOR HIV PREEXPOSURE PROPHYLAXIS</a:t>
            </a:r>
            <a:endParaRPr lang="ko-KR" altLang="en-US" sz="2000" dirty="0"/>
          </a:p>
        </p:txBody>
      </p:sp>
    </p:spTree>
    <p:extLst>
      <p:ext uri="{BB962C8B-B14F-4D97-AF65-F5344CB8AC3E}">
        <p14:creationId xmlns:p14="http://schemas.microsoft.com/office/powerpoint/2010/main" val="5280771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4" y="260648"/>
            <a:ext cx="8712968" cy="1143000"/>
          </a:xfrm>
        </p:spPr>
        <p:txBody>
          <a:bodyPr/>
          <a:lstStyle/>
          <a:p>
            <a:r>
              <a:rPr lang="en-US" altLang="ko-KR" dirty="0"/>
              <a:t>PERSISTENCE WITH HIV PREEXPOSURE PROPHYLAXIS </a:t>
            </a:r>
            <a:br>
              <a:rPr lang="en-US" altLang="ko-KR" dirty="0"/>
            </a:br>
            <a:r>
              <a:rPr lang="en-US" altLang="ko-KR" dirty="0"/>
              <a:t>IN THE UNITED STATES, 2012-2016</a:t>
            </a:r>
            <a:endParaRPr lang="ko-KR" altLang="en-US" dirty="0"/>
          </a:p>
        </p:txBody>
      </p:sp>
      <p:sp>
        <p:nvSpPr>
          <p:cNvPr id="3" name="Content Placeholder 2"/>
          <p:cNvSpPr>
            <a:spLocks noGrp="1"/>
          </p:cNvSpPr>
          <p:nvPr>
            <p:ph idx="1"/>
          </p:nvPr>
        </p:nvSpPr>
        <p:spPr>
          <a:xfrm>
            <a:off x="234894" y="1412776"/>
            <a:ext cx="8712968" cy="4752529"/>
          </a:xfrm>
        </p:spPr>
        <p:txBody>
          <a:bodyPr/>
          <a:lstStyle/>
          <a:p>
            <a:pPr>
              <a:spcAft>
                <a:spcPts val="1200"/>
              </a:spcAft>
            </a:pPr>
            <a:r>
              <a:rPr lang="en-US" altLang="ko-KR" sz="1700" b="1" dirty="0"/>
              <a:t>Background: </a:t>
            </a:r>
            <a:r>
              <a:rPr lang="en-US" altLang="ko-KR" sz="1700" dirty="0"/>
              <a:t>Adherence to a </a:t>
            </a:r>
            <a:r>
              <a:rPr lang="en-US" altLang="ko-KR" sz="1700" dirty="0" err="1"/>
              <a:t>PrEP</a:t>
            </a:r>
            <a:r>
              <a:rPr lang="en-US" altLang="ko-KR" sz="1700" dirty="0"/>
              <a:t> regimen of daily </a:t>
            </a:r>
            <a:r>
              <a:rPr lang="en-US" altLang="ko-KR" sz="1700" dirty="0" err="1"/>
              <a:t>emtricitabine</a:t>
            </a:r>
            <a:r>
              <a:rPr lang="en-US" altLang="ko-KR" sz="1700" dirty="0"/>
              <a:t> + </a:t>
            </a:r>
            <a:r>
              <a:rPr lang="en-US" altLang="ko-KR" sz="1700" dirty="0" err="1"/>
              <a:t>tenofovir</a:t>
            </a:r>
            <a:r>
              <a:rPr lang="en-US" altLang="ko-KR" sz="1700" dirty="0"/>
              <a:t> </a:t>
            </a:r>
            <a:r>
              <a:rPr lang="en-US" altLang="ko-KR" sz="1700" dirty="0" err="1"/>
              <a:t>disoproxil</a:t>
            </a:r>
            <a:r>
              <a:rPr lang="en-US" altLang="ko-KR" sz="1700" dirty="0"/>
              <a:t> fumarate, and persistence with that regimen during periods of HIV risk is highly effective prophylaxis.</a:t>
            </a:r>
          </a:p>
          <a:p>
            <a:pPr>
              <a:spcAft>
                <a:spcPts val="1200"/>
              </a:spcAft>
            </a:pPr>
            <a:r>
              <a:rPr lang="en-US" altLang="ko-KR" sz="1700" b="1" dirty="0"/>
              <a:t>Objective: </a:t>
            </a:r>
            <a:r>
              <a:rPr lang="en-US" altLang="ko-KR" sz="1700" dirty="0"/>
              <a:t>To estimate persistence* and associated factors among a cohort of </a:t>
            </a:r>
            <a:r>
              <a:rPr lang="en-US" altLang="ko-KR" sz="1700" dirty="0" err="1"/>
              <a:t>PrEP</a:t>
            </a:r>
            <a:r>
              <a:rPr lang="en-US" altLang="ko-KR" sz="1700" dirty="0"/>
              <a:t> users with commercial health insurance.</a:t>
            </a:r>
          </a:p>
          <a:p>
            <a:r>
              <a:rPr lang="en-US" altLang="ko-KR" sz="1700" b="1" dirty="0"/>
              <a:t>Results: </a:t>
            </a:r>
            <a:r>
              <a:rPr lang="en-US" altLang="ko-KR" sz="1700" dirty="0"/>
              <a:t>Among 7,250 commercially-insured </a:t>
            </a:r>
            <a:r>
              <a:rPr lang="en-US" altLang="ko-KR" sz="1700" dirty="0" err="1"/>
              <a:t>PrEP</a:t>
            </a:r>
            <a:r>
              <a:rPr lang="en-US" altLang="ko-KR" sz="1700" dirty="0"/>
              <a:t> users (98.2% Male; 10.6% aged 18-24 years):</a:t>
            </a:r>
          </a:p>
          <a:p>
            <a:pPr marL="285750" indent="-285750">
              <a:buFont typeface="Wingdings" panose="05000000000000000000" pitchFamily="2" charset="2"/>
              <a:buChar char="§"/>
            </a:pPr>
            <a:r>
              <a:rPr lang="en-US" altLang="ko-KR" sz="1700" dirty="0"/>
              <a:t>6-month and 12-month rates of persistence were 74.8- and 55.7%, respectively</a:t>
            </a:r>
          </a:p>
          <a:p>
            <a:pPr marL="285750" indent="-285750">
              <a:buFont typeface="Wingdings" panose="05000000000000000000" pitchFamily="2" charset="2"/>
              <a:buChar char="§"/>
            </a:pPr>
            <a:r>
              <a:rPr lang="en-US" altLang="ko-KR" sz="1700" dirty="0"/>
              <a:t>Median persistence was 14.5 months overall, 6.9 months for females, and 8.6 months for users aged 18-24 years</a:t>
            </a:r>
          </a:p>
          <a:p>
            <a:pPr marL="285750" indent="-285750">
              <a:buFont typeface="Wingdings" panose="05000000000000000000" pitchFamily="2" charset="2"/>
              <a:buChar char="§"/>
            </a:pPr>
            <a:r>
              <a:rPr lang="en-US" altLang="ko-KR" sz="1700" dirty="0"/>
              <a:t>Reduced persistence was associated with being female, being young or living in a rural area. </a:t>
            </a:r>
          </a:p>
          <a:p>
            <a:pPr marL="285750" indent="-285750">
              <a:buFont typeface="Wingdings" panose="05000000000000000000" pitchFamily="2" charset="2"/>
              <a:buChar char="§"/>
            </a:pPr>
            <a:r>
              <a:rPr lang="en-US" altLang="ko-KR" sz="1700" dirty="0"/>
              <a:t>Kaplan-Meier curves of </a:t>
            </a:r>
            <a:r>
              <a:rPr lang="en-US" altLang="ko-KR" sz="1700" dirty="0" err="1"/>
              <a:t>PrEP</a:t>
            </a:r>
            <a:r>
              <a:rPr lang="en-US" altLang="ko-KR" sz="1700" dirty="0"/>
              <a:t> persistence stratified by age group showed </a:t>
            </a:r>
            <a:r>
              <a:rPr lang="en-US" altLang="ko-KR" sz="1700" dirty="0" err="1"/>
              <a:t>PrEP</a:t>
            </a:r>
            <a:r>
              <a:rPr lang="en-US" altLang="ko-KR" sz="1700" dirty="0"/>
              <a:t> persistence increased with age</a:t>
            </a:r>
          </a:p>
          <a:p>
            <a:pPr marL="285750" indent="-285750">
              <a:spcAft>
                <a:spcPts val="1200"/>
              </a:spcAft>
              <a:buFont typeface="Wingdings" panose="05000000000000000000" pitchFamily="2" charset="2"/>
              <a:buChar char="§"/>
            </a:pPr>
            <a:r>
              <a:rPr lang="en-US" altLang="ko-KR" sz="1700" dirty="0"/>
              <a:t>36.6% of users aged 18-24 years persisted for 12 months, compared to 65.3% of those aged 55-64 years</a:t>
            </a:r>
          </a:p>
          <a:p>
            <a:pPr>
              <a:spcAft>
                <a:spcPts val="600"/>
              </a:spcAft>
            </a:pPr>
            <a:r>
              <a:rPr lang="en-US" altLang="ko-KR" sz="1700" b="1" dirty="0"/>
              <a:t>Conclusion: </a:t>
            </a:r>
            <a:r>
              <a:rPr lang="en-US" altLang="ko-KR" sz="1700" dirty="0"/>
              <a:t>Improved understanding of factors contributing to non-persistence could improve adherence during periods of risk.</a:t>
            </a:r>
          </a:p>
          <a:p>
            <a:r>
              <a:rPr lang="en-US" altLang="ko-KR" sz="1200" dirty="0"/>
              <a:t>*Patients were considered non-persistent if they did not refill within 30 days after exhausting </a:t>
            </a:r>
            <a:r>
              <a:rPr lang="en-US" altLang="ko-KR" sz="1200" dirty="0" err="1"/>
              <a:t>PrEP</a:t>
            </a:r>
            <a:r>
              <a:rPr lang="en-US" altLang="ko-KR" sz="1200" dirty="0"/>
              <a:t> medications from previous fill </a:t>
            </a:r>
          </a:p>
          <a:p>
            <a:endParaRPr lang="en-US" altLang="ko-KR" sz="1700" dirty="0"/>
          </a:p>
          <a:p>
            <a:endParaRPr lang="ko-KR" altLang="en-US" sz="1700" dirty="0"/>
          </a:p>
        </p:txBody>
      </p:sp>
      <p:sp>
        <p:nvSpPr>
          <p:cNvPr id="4"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Huang Y-L A, et al. Presented at CROI 2019; Oral abstract #106</a:t>
            </a:r>
            <a:endParaRPr lang="ko-KR" altLang="ko-KR" dirty="0">
              <a:solidFill>
                <a:schemeClr val="tx1"/>
              </a:solidFill>
            </a:endParaRPr>
          </a:p>
        </p:txBody>
      </p:sp>
    </p:spTree>
    <p:extLst>
      <p:ext uri="{BB962C8B-B14F-4D97-AF65-F5344CB8AC3E}">
        <p14:creationId xmlns:p14="http://schemas.microsoft.com/office/powerpoint/2010/main" val="29323490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755576" y="692696"/>
            <a:ext cx="7704856" cy="646331"/>
          </a:xfrm>
          <a:prstGeom prst="rect">
            <a:avLst/>
          </a:prstGeom>
          <a:noFill/>
        </p:spPr>
        <p:txBody>
          <a:bodyPr wrap="square" rtlCol="0">
            <a:spAutoFit/>
          </a:bodyPr>
          <a:lstStyle/>
          <a:p>
            <a:pPr algn="ctr"/>
            <a:r>
              <a:rPr lang="en-US" altLang="ko-KR" b="1" dirty="0"/>
              <a:t>Figure: </a:t>
            </a:r>
            <a:r>
              <a:rPr lang="en-US" altLang="ko-KR" b="1" dirty="0" err="1"/>
              <a:t>PrEP</a:t>
            </a:r>
            <a:r>
              <a:rPr lang="en-US" altLang="ko-KR" b="1" dirty="0"/>
              <a:t> Persistence by Age Group among Commercially Insured </a:t>
            </a:r>
            <a:r>
              <a:rPr lang="en-US" altLang="ko-KR" b="1" dirty="0" err="1"/>
              <a:t>PrEP</a:t>
            </a:r>
            <a:r>
              <a:rPr lang="en-US" altLang="ko-KR" b="1" dirty="0"/>
              <a:t> users</a:t>
            </a:r>
          </a:p>
          <a:p>
            <a:pPr algn="ctr"/>
            <a:r>
              <a:rPr lang="en-US" altLang="ko-KR" b="1" dirty="0" err="1"/>
              <a:t>MarketScan</a:t>
            </a:r>
            <a:r>
              <a:rPr lang="en-US" altLang="ko-KR" b="1" dirty="0"/>
              <a:t> Commercial Database, 2012-2016 (n=7,250)</a:t>
            </a:r>
            <a:endParaRPr lang="ko-KR" altLang="en-US" b="1" dirty="0"/>
          </a:p>
        </p:txBody>
      </p:sp>
      <p:sp>
        <p:nvSpPr>
          <p:cNvPr id="38" name="Footer Placeholder 3"/>
          <p:cNvSpPr>
            <a:spLocks noGrp="1"/>
          </p:cNvSpPr>
          <p:nvPr>
            <p:ph type="ftr" sz="quarter" idx="3"/>
          </p:nvPr>
        </p:nvSpPr>
        <p:spPr>
          <a:xfrm>
            <a:off x="179512" y="6356350"/>
            <a:ext cx="8784976" cy="365125"/>
          </a:xfrm>
        </p:spPr>
        <p:txBody>
          <a:bodyPr/>
          <a:lstStyle/>
          <a:p>
            <a:pPr>
              <a:spcAft>
                <a:spcPts val="1000"/>
              </a:spcAft>
            </a:pPr>
            <a:r>
              <a:rPr lang="en-US" altLang="ko-KR" dirty="0">
                <a:solidFill>
                  <a:schemeClr val="tx1"/>
                </a:solidFill>
              </a:rPr>
              <a:t>Huang Y-L A, et al. Presented at CROI 2019; Oral abstract #106</a:t>
            </a:r>
            <a:endParaRPr lang="ko-KR" altLang="ko-KR" dirty="0">
              <a:solidFill>
                <a:schemeClr val="tx1"/>
              </a:solidFil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2650" y="1558825"/>
            <a:ext cx="73771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20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IV">
    <a:dk1>
      <a:srgbClr val="000000"/>
    </a:dk1>
    <a:lt1>
      <a:srgbClr val="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IV">
    <a:dk1>
      <a:srgbClr val="000000"/>
    </a:dk1>
    <a:lt1>
      <a:srgbClr val="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IV">
    <a:dk1>
      <a:srgbClr val="000000"/>
    </a:dk1>
    <a:lt1>
      <a:srgbClr val="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15822</Words>
  <Application>Microsoft Macintosh PowerPoint</Application>
  <PresentationFormat>On-screen Show (4:3)</PresentationFormat>
  <Paragraphs>2019</Paragraphs>
  <Slides>129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129</vt:i4>
      </vt:variant>
    </vt:vector>
  </HeadingPairs>
  <TitlesOfParts>
    <vt:vector size="139" baseType="lpstr">
      <vt:lpstr>맑은 고딕</vt:lpstr>
      <vt:lpstr>ＭＳ Ｐゴシック</vt:lpstr>
      <vt:lpstr>ＭＳ Ｐゴシック</vt:lpstr>
      <vt:lpstr>Arial</vt:lpstr>
      <vt:lpstr>Calibri</vt:lpstr>
      <vt:lpstr>Cambria Math</vt:lpstr>
      <vt:lpstr>Symbol</vt:lpstr>
      <vt:lpstr>Wingdings</vt:lpstr>
      <vt:lpstr>Wingdings 3</vt:lpstr>
      <vt:lpstr>Office Theme</vt:lpstr>
      <vt:lpstr>PowerPoint Presentation</vt:lpstr>
      <vt:lpstr>PowerPoint Presentation</vt:lpstr>
      <vt:lpstr>PowerPoint Presentation</vt:lpstr>
      <vt:lpstr>LONG-ACTING CABOTEGRAVIR + RILPIVIRINE AS MAINTENANCE THERAPY: ATLAS WEEK 48 RESULTS</vt:lpstr>
      <vt:lpstr>ATLAS: Virologic Outcomes at Wk 48</vt:lpstr>
      <vt:lpstr>ATLAS: Conclusions</vt:lpstr>
      <vt:lpstr>LONG-ACTING CABOTEGRAVIR + RILPIVIRINE  FOR HIV MAINTENANCE: FLAIR WEEK 48 RESULTS</vt:lpstr>
      <vt:lpstr>FLAIR: Efficacy at Wk 48</vt:lpstr>
      <vt:lpstr>FLAIR: Conclusions</vt:lpstr>
      <vt:lpstr>SAFETY AND PK OF SUBCUTANEOUS GS-6207, A NOVEL HIV-1 CAPSID INHIBITOR</vt:lpstr>
      <vt:lpstr>SAFETY AND PK OF SUBCUTANEOUS GS-6207, A NOVEL HIV-1 CAPSID INHIBITOR</vt:lpstr>
      <vt:lpstr>SAFETY AND PK OF SUBCUTANEOUS GS-6207, A NOVEL HIV-1 CAPSID INHIBITOR</vt:lpstr>
      <vt:lpstr>A PHASE IIA STUDY OF NOVEL MATURATION INHIBITOR GSK2838232 IN HIV PATIENTS</vt:lpstr>
      <vt:lpstr>PowerPoint Presentation</vt:lpstr>
      <vt:lpstr>A PHASE IIA STUDY OF NOVEL MATURATION INHIBITOR GSK2838232 IN HIV PATIENTS</vt:lpstr>
      <vt:lpstr>PowerPoint Presentation</vt:lpstr>
      <vt:lpstr>MK-8591 POTENCY AND PK PROVIDE HIGH INHIBITORY QUOTIENTS AT LOW DOSES QD AND QW</vt:lpstr>
      <vt:lpstr>PowerPoint Presentation</vt:lpstr>
      <vt:lpstr>PowerPoint Presentation</vt:lpstr>
      <vt:lpstr>MEMORY AND LEARNING DYSFUNCTION WITH INTEGRASE STRAND TRANSFER INHIBITORS USE</vt:lpstr>
      <vt:lpstr>MEMORY AND LEARNING DYSFUNCTION WITH INTEGRASE STRAND TRANSFER INHIBITORS USE</vt:lpstr>
      <vt:lpstr>CEREBRAL FUNCTION PARAMETERS IN PEOPLE LIVING WITH HIV SWITCHING INTEGRASE INHIBITOR</vt:lpstr>
      <vt:lpstr>CEREBRAL FUNCTION PARAMETERS IN PEOPLE LIVING WITH HIV SWITCHING INTEGRASE INHIBITOR</vt:lpstr>
      <vt:lpstr>OBESITY: A GROWING PROBLEM IN ANTIRETROVIRAL THERAPY</vt:lpstr>
      <vt:lpstr>OBESITY: A GROWING PROBLEM IN ART</vt:lpstr>
      <vt:lpstr>RISK FACTORS FOR EXCESS WEIGHT GAIN FOLLOWING SWITCH TO INTEGRASE INHIBITOR–BASED ART</vt:lpstr>
      <vt:lpstr>Noteworthy Posters</vt:lpstr>
      <vt:lpstr>DOLUTEGRAVIR AND INSULIN RESISTANCE</vt:lpstr>
      <vt:lpstr>DOLUTEGRAVIR AND INSULIN RESISTANCE</vt:lpstr>
      <vt:lpstr>LOWER CARDIOVASCULAR DISEASE RISK ASSOCIATED WITH INTEGRASE INHIBITORS</vt:lpstr>
      <vt:lpstr>LOWER CARDIOVASCULAR DISEASE RISK ASSOCIATED WITH INTEGRASE INHIBITORS</vt:lpstr>
      <vt:lpstr>LOWER CARDIOVASCULAR DISEASE RISK ASSOCIATED WITH INTEGRASE INHIBITORS</vt:lpstr>
      <vt:lpstr>LOWER CARDIOVASCULAR DISEASE RISK ASSOCIATED WITH INTEGRASE INHIBITORS</vt:lpstr>
      <vt:lpstr>PowerPoint Presentation</vt:lpstr>
      <vt:lpstr>PowerPoint Presentation</vt:lpstr>
      <vt:lpstr>RANDOMIZED TRIAL OF RALTEGRAVIR-ART VS EFAVIRENZ-ART WHEN INITIATED DURING PREGNANCY: Study Design</vt:lpstr>
      <vt:lpstr>RANDOMIZED TRIAL OF RALTEGRAVIR-ART VS EFAVIRENZ-ART WHEN INITIATED DURING PREGNANCY: Efficacy</vt:lpstr>
      <vt:lpstr>RANDOMIZED TRIAL OF RALTEGRAVIR-ART VS EFAVIRENZ-ART WHEN INITIATED DURING PREGNANCY</vt:lpstr>
      <vt:lpstr>RANDOMIZED TRIAL OF RALTEGRAVIR-ART VS EFAVIRENZ-ART WHEN INITIATED DURING PREGNANCY</vt:lpstr>
      <vt:lpstr>RCT OF DOLUTEGRAVIR VS EFAVIRENZ-BASED THERAPY INITIATED IN LATE PREGNANCY: DOLPHIN-2</vt:lpstr>
      <vt:lpstr>RCT OF DOLUTEGRAVIR VS EFAVIRENZ-BASED THERAPY INITIATED IN LATE PREGNANCY: DOLPHIN-2</vt:lpstr>
      <vt:lpstr>RCT OF DOLUTEGRAVIR VS EFAVIRENZ-BASED THERAPY INITIATED IN LATE PREGNANCY: DOLPHIN-2</vt:lpstr>
      <vt:lpstr>RCT OF DOLUTEGRAVIR VS EFAVIRENZ-BASED THERAPY INITIATED IN LATE PREGNANCY: DOLPHIN-2</vt:lpstr>
      <vt:lpstr>RCT OF DOLUTEGRAVIR VS EFAVIRENZ-BASED THERAPY INITIATED IN LATE PREGNANCY: DOLPHIN-2</vt:lpstr>
      <vt:lpstr>NEONATAL ART &lt; 7 DAYS VS 7-28 DAYS  REDUCED TIME TO SUPPRESSION</vt:lpstr>
      <vt:lpstr>NEONATAL ART &lt; 7 DAYS VS 7-28 DAYS REDUCED TIME TO SUPPRESSION</vt:lpstr>
      <vt:lpstr>NEONATAL ART &lt; 7 DAYS VS 7-28 DAYS REDUCED TIME TO SUPPRESSION</vt:lpstr>
      <vt:lpstr>UPDATE ON ANTIRETROVIRAL DRUGS AND BIRTH DEFECTS</vt:lpstr>
      <vt:lpstr>UPDATE ON ANTIRETROVIRAL DRUGS AND BIRTH DEFECTS</vt:lpstr>
      <vt:lpstr>UPDATE ON ANTIRETROVIRAL DRUGS AND BIRTH DEFECTS</vt:lpstr>
      <vt:lpstr>UPDATE ON ANTIRETROVIRAL DRUGS AND BIRTH DEFECTS</vt:lpstr>
      <vt:lpstr>UPDATE ON ANTIRETROVIRAL DRUGS AND BIRTH DEFECTS</vt:lpstr>
      <vt:lpstr>UPDATE ON ANTIRETROVIRAL DRUGS AND BIRTH DEFECTS</vt:lpstr>
      <vt:lpstr>UPDATE ON ANTIRETROVIRAL DRUGS AND BIRTH DEFECTS</vt:lpstr>
      <vt:lpstr>UPDATE ON ANTIRETROVIRAL DRUGS AND BIRTH DEFECTS</vt:lpstr>
      <vt:lpstr>NEURAL-TUBE DEFECTS, HIV, AND ANTIRETROVIRALS: BIRTH-DEFECT SURVEILLANCE IN UGANDA</vt:lpstr>
      <vt:lpstr>NEURAL-TUBE DEFECTS, HIV, AND ANTIRETROVIRALS: BIRTH-DEFECT SURVEILLANCE IN UGANDA</vt:lpstr>
      <vt:lpstr>NO INCREASE IN BIRTH DEFECTS IN INFANTS EXPOSED TO INTEGRASE INHIBITORS AT CONCEPTION</vt:lpstr>
      <vt:lpstr>EVALUATION OF NEURAL-TUBE DEFECTS AFTER EXPOSURE TO RALTEGRAVIR DURING PREGNANCY</vt:lpstr>
      <vt:lpstr>EVALUATION OF NEURAL-TUBE DEFECTS AFTER EXPOSURE TO RALTEGRAVIR DURING PREGNANCY</vt:lpstr>
      <vt:lpstr>EVALUATION OF NEURAL-TUBE DEFECTS AFTER EXPOSURE TO RALTEGRAVIR DURING PREGNANCY</vt:lpstr>
      <vt:lpstr>InSTI EXPOSURE AND NEURAL-TUBE DEFECTS:  DATA FROM ANTIRETROVIRAL PREGNANCY REGISTRY</vt:lpstr>
      <vt:lpstr>InSTI EXPOSURE AND NEURAL-TUBE DEFECTS: DATA FROM ANTIRETROVIRAL PREGNANCY REGISTRY</vt:lpstr>
      <vt:lpstr>InSTI EXPOSURE AND NEURAL-TUBE DEFECTS: DATA FROM ANTIRETROVIRAL PREGNANCY REGISTRY</vt:lpstr>
      <vt:lpstr>PowerPoint Presentation</vt:lpstr>
      <vt:lpstr>POTENT ANTIVIRAL ACTIVITY OF TRISPECIFIC BROADLY NEUTRALIZING HIV ANTIBODIES</vt:lpstr>
      <vt:lpstr>POTENT ANTIVIRAL ACTIVITY OF TRISPECIFIC BROADLY NEUTRALIZING HIV ANTIBODIES</vt:lpstr>
      <vt:lpstr>PROTECTION AGAINST PENILE OR INTRAVENOUS SHIV CHALLENGES BY bNAb 10-1074 OR 3BNC117</vt:lpstr>
      <vt:lpstr>PROTECTION AGAINST PENILE OR INTRAVENOUS SHIV CHALLENGES BY bNAb 10-1074 OR 3BNC117</vt:lpstr>
      <vt:lpstr>PROTECTION AGAINST PENILE OR INTRAVENOUS SHIV CHALLENGES BY bNAb 10-1074 OR 3BNC117</vt:lpstr>
      <vt:lpstr>PROTECTION AGAINST PENILE OR INTRAVENOUS SHIV CHALLENGES BY bNAb 10-1074 OR 3BNC117</vt:lpstr>
      <vt:lpstr>THERAPEUTIC ACTIVITY OF PGT121 MONOCLONAL ANTIBODY IN HIV-INFECTED ADULTS</vt:lpstr>
      <vt:lpstr>THERAPEUTIC ACTIVITY OF PGT121 MONOCLONAL ANTIBODY IN HIV-INFECTED ADULTS</vt:lpstr>
      <vt:lpstr>THERAPEUTIC ACTIVITY OF PGT121 MONOCLONAL ANTIBODY IN HIV-INFECTED ADULTS</vt:lpstr>
      <vt:lpstr>PowerPoint Presentation</vt:lpstr>
      <vt:lpstr>SUSTAINED HIV-1 REMISSION FOLLOWING HOMOZYGOUS CCR5 DELTA32 ALLOGENIC HSCT</vt:lpstr>
      <vt:lpstr>SUSTAINED HIV-1 REMISSION FOLLOWING HOMOZYGOUS CCR5 DELTA32 ALLOGENIC HSCT</vt:lpstr>
      <vt:lpstr>SUSTAINED HIV-1 REMISSION FOLLOWING HOMOZYGOUS CCR5 DELTA32 ALLOGENIC HSCT</vt:lpstr>
      <vt:lpstr>SUSTAINED HIV-1 REMISSION FOLLOWING HOMOZYGOUS CCR5 DELTA32 ALLOGENIC HSCT</vt:lpstr>
      <vt:lpstr>SUSTAINED HIV-1 REMISSION FOLLOWING HOMOZYGOUS CCR5 DELTA32 ALLOGENIC HSCT</vt:lpstr>
      <vt:lpstr>SUSTAINED HIV-1 REMISSION FOLLOWING HOMOZYGOUS CCR5 DELTA32 ALLOGENIC HSCT</vt:lpstr>
      <vt:lpstr>ANALYTIC TREATMENT INTERRUPTION (ATI) AFTER ALLOGENEIC CCR5-D32 HSCT FOR AML IN 2013</vt:lpstr>
      <vt:lpstr>ANALYTIC TREATMENT INTERRUPTION (ATI) AFTER ALLOGENEIC CCR5-D32 HSCT FOR AML IN 2013</vt:lpstr>
      <vt:lpstr>ANALYTIC TREATMENT INTERRUPTION (ATI) AFTER ALLOGENEIC CCR5-D32 HSCT FOR AML IN 2013</vt:lpstr>
      <vt:lpstr>DELAYED VIRAL REBOUND DURING ATI AFTER INFUSION OF CCR5 ZFN-TREATED CD4 T CELLS</vt:lpstr>
      <vt:lpstr>DELAYED VIRAL REBOUND DURING ATI AFTER INFUSION OF CCR5 ZFN-TREATED CD4 T CELLS</vt:lpstr>
      <vt:lpstr>DELAYED VIRAL REBOUND DURING ATI AFTER INFUSION OF CCR5 ZFN-TREATED CD4 T CELLS</vt:lpstr>
      <vt:lpstr>MULTIDOSE IV ROMIDEPSIN: NO INCREASED HIV-1 EXPRESSION IN PERSONS ON ART, ACTG A5315</vt:lpstr>
      <vt:lpstr>MULTIDOSE IV ROMIDEPSIN: NO INCREASED HIV-1 EXPRESSION IN PERSONS ON ART, ACTG A5315</vt:lpstr>
      <vt:lpstr>MULTIDOSE IV ROMIDEPSIN: NO INCREASED HIV-1 EXPRESSION IN PERSONS ON ART, ACTG A5315</vt:lpstr>
      <vt:lpstr>PEMBROLIZUMAB INDUCES HIV LATENCY REVERSAL IN HIV+ INDIVIDUALS ON ART WITH CANCER</vt:lpstr>
      <vt:lpstr>PEMBROLIZUMAB INDUCES HIV LATENCY REVERSAL IN HIV+ INDIVIDUALS ON ART WITH CANCER</vt:lpstr>
      <vt:lpstr>PowerPoint Presentation</vt:lpstr>
      <vt:lpstr>THE PHASE 3 DISCOVER STUDY: DAILY F/TAF OR F/TDF FOR HIV PREEXPOSURE PROPHYLAXIS</vt:lpstr>
      <vt:lpstr>THE PHASE 3 DISCOVER STUDY: DAILY F/TAF OR F/TDF FOR HIV PREEXPOSURE PROPHYLAXIS</vt:lpstr>
      <vt:lpstr>THE PHASE 3 DISCOVER STUDY: DAILY F/TAF OR F/TDF FOR HIV PREEXPOSURE PROPHYLAXIS</vt:lpstr>
      <vt:lpstr>THE PHASE 3 DISCOVER STUDY: DAILY F/TAF OR F/TDF FOR HIV PREEXPOSURE PROPHYLAXIS</vt:lpstr>
      <vt:lpstr>PERSISTENCE WITH HIV PREEXPOSURE PROPHYLAXIS  IN THE UNITED STATES, 2012-2016</vt:lpstr>
      <vt:lpstr>PowerPoint Presentation</vt:lpstr>
      <vt:lpstr>IMPACT OF PrEP ON DRUG RESISTANCE AND ACUTE HIV INFECTION, NEW YORK CITY, 2015-2017</vt:lpstr>
      <vt:lpstr>IMPACT OF PrEP ON DRUG RESISTANCE AND ACUTE HIV INFECTION,  NEW YORK CITY, 2015-2017</vt:lpstr>
      <vt:lpstr>IMPACT OF PrEP ON DRUG RESISTANCE AND ACUTE HIV INFECTION,  NEW YORK CITY, 2015-2017</vt:lpstr>
      <vt:lpstr>IMMEDIATE PrEP INITIATION AT NEW YORK CITY  SEXUAL HEALTH CLINICS</vt:lpstr>
      <vt:lpstr>IMMEDIATE PrEP INITIATION AT NEW YORK CITY SEXUAL HEALTH CLINICS</vt:lpstr>
      <vt:lpstr>INCIDENCE OF HIV IN A NATIONAL COHORT RECEIVING PREEXPOSURE PROPHYLAXIS</vt:lpstr>
      <vt:lpstr>PowerPoint Presentation</vt:lpstr>
      <vt:lpstr>SAFETY &amp; PK OF WEEKLY RIFAPENTINE/ISONIAZID (3HP) IN ADULTS WITH HIV ON DOLUTEGRAVIR</vt:lpstr>
      <vt:lpstr>SAFETY &amp; PK OF WEEKLY RIFAPENTINE/ISONIAZID (3HP) IN ADULTS WITH HIV ON DOLUTEGRAVIR</vt:lpstr>
      <vt:lpstr>SAFETY &amp; PK OF WEEKLY RIFAPENTINE/ISONIAZID (3HP) IN ADULTS WITH HIV ON DOLUTEGRAVIR</vt:lpstr>
      <vt:lpstr>SAFETY &amp; PK OF WEEKLY RIFAPENTINE/ISONIAZID (3HP) IN ADULTS WITH HIV ON DOLUTEGRAVIR</vt:lpstr>
      <vt:lpstr>SAFETY &amp; PK OF WEEKLY RIFAPENTINE/ISONIAZID (3HP) IN ADULTS WITH HIV ON DOLUTEGRAVIR</vt:lpstr>
      <vt:lpstr>EARLY BACTERICIDAL ACTIVITY (EBA) OF HIGH-DOSE ISONIAZID AGAINST MULTIDRUG-RESISTANT TB</vt:lpstr>
      <vt:lpstr>EARLY BACTERICIDAL ACTIVITY OF HIGH-DOSE ISONIAZID AGAINST MULTIDRUG-RESISTANT TB</vt:lpstr>
      <vt:lpstr>EARLY BACTERICIDAL ACTIVITY OF HIGH-DOSE ISONIAZID AGAINST MULTIDRUG-RESISTANT TB</vt:lpstr>
      <vt:lpstr>LONG-TERM MORTALITY AFTER TUBERCULOSIS CURE  IN THE CIPRA HT-001 TRIAL</vt:lpstr>
      <vt:lpstr>LONG-TERM MORTALITY AFTER TUBERCULOSIS CURE IN THE CIPRA HT-001 TRIAL</vt:lpstr>
      <vt:lpstr>LONG-TERM MORTALITY AFTER TUBERCULOSIS CURE IN THE CIPRA HT-001 TRIAL</vt:lpstr>
      <vt:lpstr>LONG-TERM MORTALITY AFTER TUBERCULOSIS CURE IN THE CIPRA HT-001 TRIAL</vt:lpstr>
      <vt:lpstr>PowerPoint Presentation</vt:lpstr>
      <vt:lpstr>HCV REINFECTION AMONG HIV-INFECTED MSM  IN NEW YORK CITY</vt:lpstr>
      <vt:lpstr>HCV REINFECTION AMONG HIV-INFECTED MSM IN NEW YORK CITY</vt:lpstr>
      <vt:lpstr>HCV REINFECTION AMONG HIV-INFECTED MSM IN NEW YORK CITY</vt:lpstr>
      <vt:lpstr>A PHASE 1 STUDY OF LEDIPASVIR/SOFOSBUVIR IN PREGNANT WOMEN WITH HEPATITIS C VIRUS</vt:lpstr>
      <vt:lpstr>HIV VIREMIA AND LOW CD4+ INCREASE HCC RISK IN THOSE WITHOUT ADVANCED LIVER FIBROSIS</vt:lpstr>
      <vt:lpstr>HIV VIREMIA AND LOW CD4+ INCREASE HCC RISK IN THOSE WITHOUT ADVANCED LIVER FIBROSIS</vt:lpstr>
      <vt:lpstr>HIV VIREMIA AND LOW CD4+ INCREASE HCC RISK IN THOSE WITHOUT ADVANCED LIVER FIBROSIS</vt:lpstr>
      <vt:lpstr>HCV LATE RELAPSE IN PATIENTS WITH DIRECTLY ACTING ANTIVIRAL–RELATED SVR 12</vt:lpstr>
      <vt:lpstr>HCV LATE RELAPSE IN PATIENTS WITH DIRECTLY ACTING ANTIVIRAL–RELATED SVR 12</vt:lpstr>
      <vt:lpstr>HCV LATE RELAPSE IN PATIENTS WITH DIRECTLY ACTING ANTIVIRAL–RELATED SVR 12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2019-04-18T11:30:38Z</dcterms:created>
  <dcterms:modified xsi:type="dcterms:W3CDTF">2019-05-17T15:10:09Z</dcterms:modified>
</cp:coreProperties>
</file>